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37:4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0 24575,'-1'4'0,"0"0"0,0 0 0,0-1 0,-1 1 0,1-1 0,-1 0 0,0 1 0,0-1 0,0 0 0,-1 0 0,1 0 0,-1 0 0,1-1 0,-4 4 0,-11 12 0,-317 438 0,227-318 0,-145 200 0,210-274 0,3 1 0,2 2 0,-42 107 0,63-126 0,1 1 0,3 0 0,1 1 0,-7 102 0,13-34 0,10 120 0,0-181 0,3-2 0,1 1 0,3-1 0,2-1 0,2 0 0,3-1 0,34 71 0,20 17 0,117 171 0,-147-251 0,97 109 0,65 34 0,-104-106 0,-53-47 0,-3 3 0,-2 2 0,42 72 0,-57-86 0,-8-14 0,2-1 0,0 0 0,2-2 0,1-1 0,0-1 0,2-2 0,31 21 0,218 111 0,-174-100 0,-22-15 0,2-3 0,0-4 0,2-4 0,92 16 0,354 35 0,-473-71 0,675 41 0,5-48 0,-431-2 0,587 3 0,565-6 0,-1314 0 0,240-41 0,-291 27 0,-1-5 0,-2-3 0,142-66 0,-54-11 0,-123 69 0,88-42 0,-23 32 0,1 6 0,196-35 0,-140 36 0,-141 29 0,-1-3 0,1-1 0,-2-1 0,38-22 0,125-89 0,-31 17 0,528-236 0,-455 235 0,160-68 0,167-81 0,-325 145 0,-104 51 0,182-112 0,-218 109 0,3 5 0,126-53 0,-189 99 0,56-12 0,-34 9 0,56-9 0,238-21 0,-275 40 0,-36-1 0,-1-1 0,0-3 0,85-35 0,-72 24 0,74-17 0,-103 34-1365,-6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41:4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49:2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24575,'288'2'0,"339"-5"0,-241-24 0,-101 5 0,676-51 0,-630 39 0,171-6 0,511 43-1365,-988-3-5461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C93EB-420B-8F33-2EFA-57CA066E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889B2-8890-0B4A-FF72-B306FB005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BF1D8-A6BA-C973-1B2E-72DCD3BC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DD0AC-E5F3-D2A4-F270-CD64B03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3469E-1FB7-B8DA-08D9-363DF9E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B5F2-8A69-EFC9-686B-D586356C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BF905-17B1-69BC-4B16-3CC9AC0F4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EC18D-956C-1EE3-D0F6-26D19727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CCEF6-C164-24E5-D277-D2CED591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4FFC9-127C-5108-9B01-07979A42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C84E6-06E7-77F8-350D-5B8F99FF4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97B97-80F8-9DF8-529A-59F69ABF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B3017-99D3-35B9-D7D6-F3C94C1C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25FF4-635F-2111-2805-D81E2EF9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A6D4F-F928-80EF-6423-B9D2FB33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71C79-2A3C-501E-1014-35471522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0F26D-026B-DC58-725E-3F32BC1A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476C6-79C6-36DB-5C18-7AABA1A8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DAD83-9237-8C67-2777-F1638ABD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3102-3898-CEB7-4811-92B93F52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3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AC08A-52C3-FBD5-E67D-C154C7F0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539E3-C086-70EA-B6FE-421136AD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42F2-D9D4-B82A-9DE9-D449B3F8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10FD7-611E-4D27-9884-919169EC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1AF0-3483-523F-3A47-83BB76BC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27103-869B-24D5-EB5A-BDA2ECAD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8085F-749C-BE7F-2B23-788AA2A84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70E68-4D74-8D45-CB32-F1670331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FF60D-658D-0B1B-1F7B-53A7E307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FCEB9-E54E-2C93-76F4-5A8A74D4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EC8C8B-D8AD-B073-7FDE-71274A2E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8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2A4B-C328-8A56-EF0A-940CC981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247F6-277A-97D9-3DE8-00C2A892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3F751-AA55-618E-7C23-D555BCAA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25BA0-DB1F-10CC-7090-DBC4AF48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FA3C6-4733-44AD-2FD8-799495581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8F3220-020A-6EAA-D47A-37D23115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A85CA8-7E6E-4E4A-CC99-98D0083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731311-E862-1FFF-CBD8-3B69C1D3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2D655-B887-2144-7B05-40EFF524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533E8-F9E8-80CC-01A8-F9A43FCD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CC02C5-C960-10C1-C552-8B3FEE26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28ABFD-EDE9-6AB5-8E03-671C8A6A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3E252-379E-0BEE-B548-7A64DBCF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C81875-82D8-1EC5-2EAB-578F16ED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00A06-4B2D-2465-E42C-D295482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6BC33-11F3-8D11-4A41-04EAA20E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904ED-14DC-A839-6978-0E8021EC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0C88E-C218-FE0C-EEB0-24590CD5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E1CCE-6881-0DCE-A497-931E287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FC2EC-2915-4B3D-F9C8-BFAD0805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BD9C6-BA75-9D9E-E832-7FBD0B02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36BA-19EF-D1A5-926D-09F75FC9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688F3D-3711-9656-9674-C9575B80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A39E-1BE7-8468-42FD-FBA9D9EF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7FA06-6185-8074-4CD2-B4039E8D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FE3BD-6DC5-8B8E-977C-851C7CF5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CC5ED-4688-113A-8CD2-6ACDFA31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9E391-6E28-7BBC-53C4-8CDCD119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D45C7-9230-EE5B-D7D7-7DD1DC37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7D865-8513-6B08-21B7-0C3BA3D1A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1456-F91F-4F64-9935-43C20D75314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20A91-2980-5BB1-02DB-D3575A88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2368F-9676-9809-7814-C24C4F94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D429-009D-2477-8229-680C28A30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school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3B54A3-7FA4-6DFF-E059-E4594793C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32514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6463E1-F63E-8C3E-44A8-F3F884FE8469}"/>
              </a:ext>
            </a:extLst>
          </p:cNvPr>
          <p:cNvSpPr txBox="1"/>
          <p:nvPr/>
        </p:nvSpPr>
        <p:spPr>
          <a:xfrm>
            <a:off x="82192" y="41094"/>
            <a:ext cx="68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수강관리 프로그램의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06D5C-283B-B1F4-6F2C-600714132A04}"/>
              </a:ext>
            </a:extLst>
          </p:cNvPr>
          <p:cNvSpPr/>
          <p:nvPr/>
        </p:nvSpPr>
        <p:spPr>
          <a:xfrm>
            <a:off x="862844" y="486013"/>
            <a:ext cx="2219216" cy="1109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  <a:endParaRPr lang="en-US" altLang="ko-KR" dirty="0"/>
          </a:p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6E2E62-1D1B-36E4-8F31-41538F64A5E2}"/>
              </a:ext>
            </a:extLst>
          </p:cNvPr>
          <p:cNvSpPr/>
          <p:nvPr/>
        </p:nvSpPr>
        <p:spPr>
          <a:xfrm>
            <a:off x="9248131" y="486013"/>
            <a:ext cx="2219216" cy="1109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</a:t>
            </a:r>
            <a:endParaRPr lang="en-US" altLang="ko-KR" dirty="0"/>
          </a:p>
          <a:p>
            <a:pPr algn="ctr"/>
            <a:r>
              <a:rPr lang="en-US" altLang="ko-KR" dirty="0"/>
              <a:t>course</a:t>
            </a:r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BCBB60CA-7ADE-44A5-A1EB-6F90EAB6A14C}"/>
              </a:ext>
            </a:extLst>
          </p:cNvPr>
          <p:cNvSpPr/>
          <p:nvPr/>
        </p:nvSpPr>
        <p:spPr>
          <a:xfrm>
            <a:off x="4847574" y="561722"/>
            <a:ext cx="2383604" cy="954959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</a:t>
            </a:r>
            <a:endParaRPr lang="en-US" altLang="ko-KR" dirty="0"/>
          </a:p>
          <a:p>
            <a:pPr algn="ctr"/>
            <a:r>
              <a:rPr lang="en-US" altLang="ko-KR" dirty="0"/>
              <a:t>attend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7D2869-59BB-F23D-670D-86F7A0F69F2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82060" y="1039202"/>
            <a:ext cx="1765514" cy="1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A19EAE-121B-41B6-914B-FB65DA8E79E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231178" y="1039202"/>
            <a:ext cx="2016953" cy="1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00317D-00AC-EFC8-06C5-5528ADC8796A}"/>
              </a:ext>
            </a:extLst>
          </p:cNvPr>
          <p:cNvSpPr txBox="1"/>
          <p:nvPr/>
        </p:nvSpPr>
        <p:spPr>
          <a:xfrm>
            <a:off x="3286077" y="617159"/>
            <a:ext cx="131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1    :    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785A0-D526-B951-A5CC-572287EE7717}"/>
              </a:ext>
            </a:extLst>
          </p:cNvPr>
          <p:cNvSpPr txBox="1"/>
          <p:nvPr/>
        </p:nvSpPr>
        <p:spPr>
          <a:xfrm>
            <a:off x="7463990" y="641488"/>
            <a:ext cx="131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M   :    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83D4E-9D0C-3253-3A7B-7BE711EBEFE1}"/>
              </a:ext>
            </a:extLst>
          </p:cNvPr>
          <p:cNvSpPr txBox="1"/>
          <p:nvPr/>
        </p:nvSpPr>
        <p:spPr>
          <a:xfrm>
            <a:off x="3788407" y="1517202"/>
            <a:ext cx="433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위처럼 </a:t>
            </a:r>
            <a:r>
              <a:rPr lang="en-US" altLang="ko-KR" sz="1200" dirty="0"/>
              <a:t>(N:M)</a:t>
            </a:r>
            <a:r>
              <a:rPr lang="ko-KR" altLang="en-US" sz="1200" dirty="0" err="1"/>
              <a:t>다대다는</a:t>
            </a:r>
            <a:r>
              <a:rPr lang="ko-KR" altLang="en-US" sz="1200" dirty="0"/>
              <a:t> 하면 안됨</a:t>
            </a:r>
            <a:r>
              <a:rPr lang="en-US" altLang="ko-KR" sz="1200" dirty="0"/>
              <a:t>… </a:t>
            </a:r>
            <a:r>
              <a:rPr lang="ko-KR" altLang="en-US" sz="1200" dirty="0"/>
              <a:t>그래서 </a:t>
            </a:r>
            <a:r>
              <a:rPr lang="en-US" altLang="ko-KR" sz="1200" dirty="0"/>
              <a:t>(</a:t>
            </a:r>
            <a:r>
              <a:rPr lang="ko-KR" altLang="en-US" sz="1200" dirty="0"/>
              <a:t>여러</a:t>
            </a:r>
            <a:r>
              <a:rPr lang="en-US" altLang="ko-KR" sz="1200" dirty="0"/>
              <a:t>)</a:t>
            </a:r>
            <a:r>
              <a:rPr lang="ko-KR" altLang="en-US" sz="1200" dirty="0"/>
              <a:t>정규화를 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5074A-8D41-0E66-A4DF-DDD5CEC681F7}"/>
              </a:ext>
            </a:extLst>
          </p:cNvPr>
          <p:cNvSpPr txBox="1"/>
          <p:nvPr/>
        </p:nvSpPr>
        <p:spPr>
          <a:xfrm>
            <a:off x="0" y="6232131"/>
            <a:ext cx="511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학생기본정보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회원가입</a:t>
            </a:r>
            <a:endParaRPr lang="en-US" altLang="ko-KR" sz="1600" dirty="0"/>
          </a:p>
          <a:p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주민번호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F1B56C-2D97-0B9D-9FD1-0E9BE12858D7}"/>
              </a:ext>
            </a:extLst>
          </p:cNvPr>
          <p:cNvSpPr/>
          <p:nvPr/>
        </p:nvSpPr>
        <p:spPr>
          <a:xfrm>
            <a:off x="368913" y="1785559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학번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A9B25C-6BDA-E511-9B1B-77E1044071D6}"/>
              </a:ext>
            </a:extLst>
          </p:cNvPr>
          <p:cNvSpPr/>
          <p:nvPr/>
        </p:nvSpPr>
        <p:spPr>
          <a:xfrm>
            <a:off x="1577168" y="1785558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B560BA-A8A9-75A7-4C7A-542EB85AA516}"/>
              </a:ext>
            </a:extLst>
          </p:cNvPr>
          <p:cNvSpPr/>
          <p:nvPr/>
        </p:nvSpPr>
        <p:spPr>
          <a:xfrm>
            <a:off x="2773286" y="1785557"/>
            <a:ext cx="910110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5F7B882-1338-8956-89E1-731869CA8596}"/>
              </a:ext>
            </a:extLst>
          </p:cNvPr>
          <p:cNvSpPr/>
          <p:nvPr/>
        </p:nvSpPr>
        <p:spPr>
          <a:xfrm>
            <a:off x="368913" y="2510193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F7BAA10-F416-B4CC-A94C-2E6DA961420C}"/>
              </a:ext>
            </a:extLst>
          </p:cNvPr>
          <p:cNvSpPr/>
          <p:nvPr/>
        </p:nvSpPr>
        <p:spPr>
          <a:xfrm>
            <a:off x="1577168" y="2510192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이수학점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E7F500-603E-42E0-6C84-242D5A3D7299}"/>
              </a:ext>
            </a:extLst>
          </p:cNvPr>
          <p:cNvSpPr/>
          <p:nvPr/>
        </p:nvSpPr>
        <p:spPr>
          <a:xfrm>
            <a:off x="5177659" y="192541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수강번호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25B6096-DF8A-B3CC-0589-253F466B8351}"/>
              </a:ext>
            </a:extLst>
          </p:cNvPr>
          <p:cNvSpPr/>
          <p:nvPr/>
        </p:nvSpPr>
        <p:spPr>
          <a:xfrm>
            <a:off x="6474613" y="1911345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과목코드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68ACBF-2CCD-3D4D-191F-D9BFAEF6E072}"/>
              </a:ext>
            </a:extLst>
          </p:cNvPr>
          <p:cNvSpPr/>
          <p:nvPr/>
        </p:nvSpPr>
        <p:spPr>
          <a:xfrm>
            <a:off x="5201478" y="256298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2F138EB-5489-A97A-4084-D60716EE2F47}"/>
              </a:ext>
            </a:extLst>
          </p:cNvPr>
          <p:cNvSpPr/>
          <p:nvPr/>
        </p:nvSpPr>
        <p:spPr>
          <a:xfrm>
            <a:off x="6474612" y="260751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수강년도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998E74-698D-E08C-A8C1-44759335E9DB}"/>
              </a:ext>
            </a:extLst>
          </p:cNvPr>
          <p:cNvSpPr/>
          <p:nvPr/>
        </p:nvSpPr>
        <p:spPr>
          <a:xfrm>
            <a:off x="5101438" y="325222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수강학기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9B9DDAF-9448-BD1C-477A-188A7C6DFECE}"/>
              </a:ext>
            </a:extLst>
          </p:cNvPr>
          <p:cNvSpPr/>
          <p:nvPr/>
        </p:nvSpPr>
        <p:spPr>
          <a:xfrm>
            <a:off x="6474612" y="3222229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5DF5B13-CCB4-6C31-5A5F-60FDDF2605B4}"/>
              </a:ext>
            </a:extLst>
          </p:cNvPr>
          <p:cNvSpPr/>
          <p:nvPr/>
        </p:nvSpPr>
        <p:spPr>
          <a:xfrm>
            <a:off x="5319502" y="3888016"/>
            <a:ext cx="1340123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재수강여부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81C29D-68E3-CDAD-5DCA-794F5FEA59C9}"/>
              </a:ext>
            </a:extLst>
          </p:cNvPr>
          <p:cNvSpPr/>
          <p:nvPr/>
        </p:nvSpPr>
        <p:spPr>
          <a:xfrm>
            <a:off x="9272399" y="1882883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과목코드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7D2C355-558B-523F-88F2-E909B62D03D8}"/>
              </a:ext>
            </a:extLst>
          </p:cNvPr>
          <p:cNvSpPr/>
          <p:nvPr/>
        </p:nvSpPr>
        <p:spPr>
          <a:xfrm>
            <a:off x="10480654" y="1882882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과목명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70016B-FA9F-63E2-D346-23193114D651}"/>
              </a:ext>
            </a:extLst>
          </p:cNvPr>
          <p:cNvSpPr/>
          <p:nvPr/>
        </p:nvSpPr>
        <p:spPr>
          <a:xfrm>
            <a:off x="9254495" y="3407225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E6C5E17-7520-CB7A-0BA7-FE3D4A71592B}"/>
              </a:ext>
            </a:extLst>
          </p:cNvPr>
          <p:cNvSpPr/>
          <p:nvPr/>
        </p:nvSpPr>
        <p:spPr>
          <a:xfrm>
            <a:off x="9272399" y="2607517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담당교수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D2C800-8D6D-E5F2-51C6-D005C78F6837}"/>
              </a:ext>
            </a:extLst>
          </p:cNvPr>
          <p:cNvSpPr/>
          <p:nvPr/>
        </p:nvSpPr>
        <p:spPr>
          <a:xfrm>
            <a:off x="10480654" y="2607516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BC0FD5-82EE-9108-AFA2-87D9B55C293E}"/>
              </a:ext>
            </a:extLst>
          </p:cNvPr>
          <p:cNvSpPr/>
          <p:nvPr/>
        </p:nvSpPr>
        <p:spPr>
          <a:xfrm>
            <a:off x="10480654" y="3377010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B06328AF-1E0B-EC4C-5CFD-EA0F4D7A2A52}"/>
                  </a:ext>
                </a:extLst>
              </p14:cNvPr>
              <p14:cNvContentPartPr/>
              <p14:nvPr/>
            </p14:nvContentPartPr>
            <p14:xfrm>
              <a:off x="156201" y="2270197"/>
              <a:ext cx="5032800" cy="1667475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B06328AF-1E0B-EC4C-5CFD-EA0F4D7A2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01" y="2261197"/>
                <a:ext cx="5050440" cy="1685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A365B3CA-667B-DDCF-2F93-D5E0164FA3EE}"/>
                  </a:ext>
                </a:extLst>
              </p14:cNvPr>
              <p14:cNvContentPartPr/>
              <p14:nvPr/>
            </p14:nvContentPartPr>
            <p14:xfrm>
              <a:off x="8463201" y="4124198"/>
              <a:ext cx="360" cy="36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A365B3CA-667B-DDCF-2F93-D5E0164FA3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4201" y="41151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34D239D-2B25-8929-8F2F-370FEB5B68E5}"/>
              </a:ext>
            </a:extLst>
          </p:cNvPr>
          <p:cNvSpPr txBox="1"/>
          <p:nvPr/>
        </p:nvSpPr>
        <p:spPr>
          <a:xfrm>
            <a:off x="4534651" y="2630137"/>
            <a:ext cx="706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외래키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AA84DD-3C27-2410-8EA1-3BFF53FB7A88}"/>
              </a:ext>
            </a:extLst>
          </p:cNvPr>
          <p:cNvSpPr txBox="1"/>
          <p:nvPr/>
        </p:nvSpPr>
        <p:spPr>
          <a:xfrm>
            <a:off x="7579510" y="1928128"/>
            <a:ext cx="92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외래키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CA0B8-655A-024A-7CE1-C08136756032}"/>
              </a:ext>
            </a:extLst>
          </p:cNvPr>
          <p:cNvSpPr txBox="1"/>
          <p:nvPr/>
        </p:nvSpPr>
        <p:spPr>
          <a:xfrm>
            <a:off x="156201" y="3992000"/>
            <a:ext cx="363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학번규칙</a:t>
            </a:r>
            <a:r>
              <a:rPr lang="en-US" altLang="ko-KR" sz="1400" dirty="0"/>
              <a:t>: </a:t>
            </a:r>
            <a:r>
              <a:rPr lang="ko-KR" altLang="en-US" sz="1400" dirty="0"/>
              <a:t>년도</a:t>
            </a:r>
            <a:r>
              <a:rPr lang="en-US" altLang="ko-KR" sz="1400" dirty="0"/>
              <a:t>(4)</a:t>
            </a:r>
            <a:r>
              <a:rPr lang="ko-KR" altLang="en-US" sz="1400" dirty="0"/>
              <a:t>학부</a:t>
            </a:r>
            <a:r>
              <a:rPr lang="en-US" altLang="ko-KR" sz="1400" dirty="0"/>
              <a:t>(3)</a:t>
            </a:r>
            <a:r>
              <a:rPr lang="ko-KR" altLang="en-US" sz="1400" dirty="0"/>
              <a:t>학과</a:t>
            </a:r>
            <a:r>
              <a:rPr lang="en-US" altLang="ko-KR" sz="1400" dirty="0"/>
              <a:t>(3) =&gt; 10</a:t>
            </a:r>
            <a:r>
              <a:rPr lang="ko-KR" altLang="en-US" sz="1400" dirty="0"/>
              <a:t>자리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1F26CC-7D1E-558E-0F69-A5F3CD7244F0}"/>
              </a:ext>
            </a:extLst>
          </p:cNvPr>
          <p:cNvSpPr txBox="1"/>
          <p:nvPr/>
        </p:nvSpPr>
        <p:spPr>
          <a:xfrm>
            <a:off x="4917598" y="4572173"/>
            <a:ext cx="340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수강번호 규칙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auto_increment</a:t>
            </a:r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AD20F-5962-C66A-18B9-F356BCF54347}"/>
              </a:ext>
            </a:extLst>
          </p:cNvPr>
          <p:cNvSpPr txBox="1"/>
          <p:nvPr/>
        </p:nvSpPr>
        <p:spPr>
          <a:xfrm>
            <a:off x="9038704" y="4220154"/>
            <a:ext cx="315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과목코드규칙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년도</a:t>
            </a:r>
            <a:r>
              <a:rPr lang="en-US" altLang="ko-KR" sz="1400" dirty="0"/>
              <a:t>(4)</a:t>
            </a:r>
            <a:r>
              <a:rPr lang="ko-KR" altLang="en-US" sz="1400" dirty="0"/>
              <a:t>코드</a:t>
            </a:r>
            <a:r>
              <a:rPr lang="en-US" altLang="ko-KR" sz="1400" dirty="0"/>
              <a:t>(3)</a:t>
            </a:r>
            <a:r>
              <a:rPr lang="ko-KR" altLang="en-US" sz="1400" dirty="0"/>
              <a:t>순번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25907582-9282-5302-C9EF-AC1D67B967B0}"/>
                  </a:ext>
                </a:extLst>
              </p14:cNvPr>
              <p14:cNvContentPartPr/>
              <p14:nvPr/>
            </p14:nvContentPartPr>
            <p14:xfrm>
              <a:off x="7672633" y="2185122"/>
              <a:ext cx="1590840" cy="7200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25907582-9282-5302-C9EF-AC1D67B967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3993" y="2176122"/>
                <a:ext cx="160848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8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58F3F-4609-023E-6509-3F8EB3BD3EE1}"/>
              </a:ext>
            </a:extLst>
          </p:cNvPr>
          <p:cNvSpPr txBox="1"/>
          <p:nvPr/>
        </p:nvSpPr>
        <p:spPr>
          <a:xfrm>
            <a:off x="82192" y="41094"/>
            <a:ext cx="68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수강관리 프로그램의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25B72-833B-40AB-0509-9AAED75FD596}"/>
              </a:ext>
            </a:extLst>
          </p:cNvPr>
          <p:cNvSpPr txBox="1"/>
          <p:nvPr/>
        </p:nvSpPr>
        <p:spPr>
          <a:xfrm>
            <a:off x="509573" y="736613"/>
            <a:ext cx="3545591" cy="16004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</a:t>
            </a:r>
            <a:r>
              <a:rPr lang="en-US" altLang="ko-KR" sz="1400" dirty="0"/>
              <a:t>(student)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std_num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(10), </a:t>
            </a:r>
            <a:r>
              <a:rPr lang="ko-KR" altLang="en-US" sz="1400" dirty="0" err="1"/>
              <a:t>기본키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std_name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(20),</a:t>
            </a:r>
            <a:r>
              <a:rPr lang="en-US" altLang="ko-KR" sz="1400" dirty="0" err="1"/>
              <a:t>nn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학과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std_major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std_term</a:t>
            </a:r>
            <a:r>
              <a:rPr lang="en-US" altLang="ko-KR" sz="1400" dirty="0"/>
              <a:t>) :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이수학점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std_point</a:t>
            </a:r>
            <a:r>
              <a:rPr lang="en-US" altLang="ko-KR" sz="1400" dirty="0"/>
              <a:t>) :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F0418-48EA-426D-C9CF-BCAC702D2F11}"/>
              </a:ext>
            </a:extLst>
          </p:cNvPr>
          <p:cNvSpPr txBox="1"/>
          <p:nvPr/>
        </p:nvSpPr>
        <p:spPr>
          <a:xfrm>
            <a:off x="510354" y="2721772"/>
            <a:ext cx="4088931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과목</a:t>
            </a:r>
            <a:r>
              <a:rPr lang="en-US" altLang="ko-KR" sz="1400" dirty="0"/>
              <a:t>(course)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과목코드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co_code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(10), </a:t>
            </a:r>
            <a:r>
              <a:rPr lang="ko-KR" altLang="en-US" sz="1400" dirty="0" err="1"/>
              <a:t>기본키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co_name</a:t>
            </a:r>
            <a:r>
              <a:rPr lang="en-US" altLang="ko-KR" sz="1400" dirty="0"/>
              <a:t>):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(20), </a:t>
            </a:r>
            <a:r>
              <a:rPr lang="en-US" altLang="ko-KR" sz="1400" dirty="0" err="1"/>
              <a:t>nn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담당교수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co_professor</a:t>
            </a:r>
            <a:r>
              <a:rPr lang="en-US" altLang="ko-KR" sz="1400" dirty="0"/>
              <a:t>):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co_point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3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시간표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co_timetable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(40)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12D86-AEF7-2938-6AA7-BE9337471F82}"/>
              </a:ext>
            </a:extLst>
          </p:cNvPr>
          <p:cNvSpPr txBox="1"/>
          <p:nvPr/>
        </p:nvSpPr>
        <p:spPr>
          <a:xfrm>
            <a:off x="6096000" y="736613"/>
            <a:ext cx="4512685" cy="2893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수강</a:t>
            </a:r>
            <a:r>
              <a:rPr lang="en-US" altLang="ko-KR" sz="1400" dirty="0"/>
              <a:t>(attend)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at_num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자동증가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at_std_num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과목코드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at_co_code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(10)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수강연도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at_year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at_term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중간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at_mid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at_final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출석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at_attend</a:t>
            </a:r>
            <a:r>
              <a:rPr lang="en-US" altLang="ko-KR" sz="1400" dirty="0"/>
              <a:t>): 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at_hw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재수강 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at_repetition</a:t>
            </a:r>
            <a:r>
              <a:rPr lang="en-US" altLang="ko-KR" sz="1400" dirty="0"/>
              <a:t>): </a:t>
            </a:r>
            <a:r>
              <a:rPr lang="ko-KR" altLang="en-US" sz="1400" dirty="0"/>
              <a:t>문자</a:t>
            </a:r>
            <a:r>
              <a:rPr lang="en-US" altLang="ko-KR" sz="1400" dirty="0"/>
              <a:t>1 default n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at_score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(4)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70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41E8-182F-CBB9-A5DA-937FC8F8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15E00-1ED3-9D1E-E35F-A40C049D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테이블 생성시 </a:t>
            </a:r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</a:t>
            </a:r>
            <a:r>
              <a:rPr lang="ko-KR" altLang="en-US" dirty="0"/>
              <a:t>테이블 명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primary key(</a:t>
            </a:r>
            <a:r>
              <a:rPr lang="ko-KR" altLang="en-US" dirty="0" err="1"/>
              <a:t>열명칭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참조테이블명칭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참조테이블명칭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중간테이블인</a:t>
            </a:r>
            <a:r>
              <a:rPr lang="ko-KR" altLang="en-US" dirty="0"/>
              <a:t> 수강테이블에 </a:t>
            </a:r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외래키를 추가하는 테이블</a:t>
            </a:r>
            <a:r>
              <a:rPr lang="en-US" altLang="ko-KR" dirty="0"/>
              <a:t>(attend) 2</a:t>
            </a:r>
            <a:r>
              <a:rPr lang="ko-KR" altLang="en-US" dirty="0"/>
              <a:t>개 넣기</a:t>
            </a:r>
          </a:p>
        </p:txBody>
      </p:sp>
    </p:spTree>
    <p:extLst>
      <p:ext uri="{BB962C8B-B14F-4D97-AF65-F5344CB8AC3E}">
        <p14:creationId xmlns:p14="http://schemas.microsoft.com/office/powerpoint/2010/main" val="33833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7EA98-F79C-3488-C72B-00767A80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r>
              <a:rPr lang="en-US" altLang="ko-KR" dirty="0"/>
              <a:t>2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E93E4-26DD-A313-86BB-E1CE4CFD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테이블 생성 후 </a:t>
            </a:r>
            <a:r>
              <a:rPr lang="en-US" altLang="ko-KR" dirty="0"/>
              <a:t>alter table</a:t>
            </a:r>
            <a:r>
              <a:rPr lang="ko-KR" altLang="en-US" dirty="0"/>
              <a:t>로 추가하는 방법</a:t>
            </a:r>
            <a:endParaRPr lang="en-US" altLang="ko-KR" dirty="0"/>
          </a:p>
          <a:p>
            <a:r>
              <a:rPr lang="en-US" altLang="ko-KR" dirty="0"/>
              <a:t>attend </a:t>
            </a:r>
            <a:r>
              <a:rPr lang="ko-KR" altLang="en-US" dirty="0"/>
              <a:t>기준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add</a:t>
            </a:r>
          </a:p>
          <a:p>
            <a:pPr marL="457200" lvl="1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alter table attend add foreign key(</a:t>
            </a:r>
            <a:r>
              <a:rPr lang="en-US" altLang="ko-KR" dirty="0" err="1"/>
              <a:t>at_std_num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references student(</a:t>
            </a:r>
            <a:r>
              <a:rPr lang="en-US" altLang="ko-KR" dirty="0" err="1"/>
              <a:t>std_num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alter table attend add [constraint ‘</a:t>
            </a:r>
            <a:r>
              <a:rPr lang="ko-KR" altLang="en-US" dirty="0" err="1"/>
              <a:t>포린키이름</a:t>
            </a:r>
            <a:r>
              <a:rPr lang="en-US" altLang="ko-KR"/>
              <a:t>’] </a:t>
            </a:r>
            <a:r>
              <a:rPr lang="en-US" altLang="ko-KR" dirty="0"/>
              <a:t>foreign key(</a:t>
            </a:r>
            <a:r>
              <a:rPr lang="en-US" altLang="ko-KR" dirty="0" err="1"/>
              <a:t>at_std_num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references student(</a:t>
            </a:r>
            <a:r>
              <a:rPr lang="en-US" altLang="ko-KR" dirty="0" err="1"/>
              <a:t>std_num</a:t>
            </a:r>
            <a:r>
              <a:rPr lang="en-US" altLang="ko-KR" dirty="0"/>
              <a:t>);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15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493</Words>
  <Application>Microsoft Office PowerPoint</Application>
  <PresentationFormat>와이드스크린</PresentationFormat>
  <Paragraphs>87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school DB</vt:lpstr>
      <vt:lpstr>PowerPoint 프레젠테이션</vt:lpstr>
      <vt:lpstr>PowerPoint 프레젠테이션</vt:lpstr>
      <vt:lpstr>외래키 추가</vt:lpstr>
      <vt:lpstr>외래키 추가2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DB</dc:title>
  <dc:creator>EZENIC-166</dc:creator>
  <cp:lastModifiedBy>EZENIC-166</cp:lastModifiedBy>
  <cp:revision>12</cp:revision>
  <dcterms:created xsi:type="dcterms:W3CDTF">2023-07-07T11:38:03Z</dcterms:created>
  <dcterms:modified xsi:type="dcterms:W3CDTF">2023-07-07T12:48:46Z</dcterms:modified>
</cp:coreProperties>
</file>