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11:37:45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1015 0 24575,'-1'4'0,"0"0"0,0 0 0,0-1 0,-1 1 0,1-1 0,-1 0 0,0 1 0,0-1 0,0 0 0,-1 0 0,1 0 0,-1 0 0,1-1 0,-4 4 0,-11 12 0,-317 438 0,227-318 0,-145 200 0,210-274 0,3 1 0,2 2 0,-42 107 0,63-126 0,1 1 0,3 0 0,1 1 0,-7 102 0,13-34 0,10 120 0,0-181 0,3-2 0,1 1 0,3-1 0,2-1 0,2 0 0,3-1 0,34 71 0,20 17 0,117 171 0,-147-251 0,97 109 0,65 34 0,-104-106 0,-53-47 0,-3 3 0,-2 2 0,42 72 0,-57-86 0,-8-14 0,2-1 0,0 0 0,2-2 0,1-1 0,0-1 0,2-2 0,31 21 0,218 111 0,-174-100 0,-22-15 0,2-3 0,0-4 0,2-4 0,92 16 0,354 35 0,-473-71 0,675 41 0,5-48 0,-431-2 0,587 3 0,565-6 0,-1314 0 0,240-41 0,-291 27 0,-1-5 0,-2-3 0,142-66 0,-54-11 0,-123 69 0,88-42 0,-23 32 0,1 6 0,196-35 0,-140 36 0,-141 29 0,-1-3 0,1-1 0,-2-1 0,38-22 0,125-89 0,-31 17 0,528-236 0,-455 235 0,160-68 0,167-81 0,-325 145 0,-104 51 0,182-112 0,-218 109 0,3 5 0,126-53 0,-189 99 0,56-12 0,-34 9 0,56-9 0,238-21 0,-275 40 0,-36-1 0,-1-1 0,0-3 0,85-35 0,-72 24 0,74-17 0,-103 34-1365,-6 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8:34:44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24575,'12'7'0,"1"0"0,-1 2 0,-1-1 0,0 2 0,0-1 0,14 19 0,52 72 0,-68-86 0,74 122 0,3 5 0,-81-134 0,1 0 0,1 0 0,-1-1 0,1 0 0,1 0 0,-1 0 0,1-1 0,0 0 0,0-1 0,0 0 0,1 0 0,-1-1 0,1 0 0,0 0 0,0-1 0,0 0 0,0-1 0,0 0 0,0 0 0,1-1 0,-1 0 0,0 0 0,14-4 0,8-1 0,-1-1 0,1-2 0,-1-1 0,-1-2 0,46-22 0,330-181 82,-199 101-1529,-131 73-5379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8:34:45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0 612 24575,'12'0'0,"-1"1"0,1 0 0,-1 0 0,1 1 0,-1 1 0,0 0 0,0 1 0,0 0 0,0 0 0,-1 1 0,1 1 0,-1 0 0,-1 0 0,1 1 0,-1 0 0,10 10 0,0 3 0,-1 0 0,-1 1 0,-2 1 0,0 0 0,-1 1 0,-1 1 0,12 28 0,1 2 0,-24-50 0,1 1 0,-1 0 0,1-1 0,0 0 0,0 1 0,0-1 0,0 0 0,1-1 0,0 1 0,0-1 0,0 1 0,0-1 0,0 0 0,1-1 0,-1 1 0,1-1 0,0 0 0,0 0 0,0 0 0,0-1 0,0 0 0,0 0 0,0 0 0,0 0 0,0-1 0,1 0 0,-1 0 0,0 0 0,0-1 0,0 0 0,1 0 0,-1 0 0,0 0 0,0-1 0,8-4 0,20-10 0,-1-2 0,-1-1 0,55-45 0,-62 45 0,915-772-1365,-853 711-5461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8:34:47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24575,'10'0'0,"0"1"0,0 1 0,0 0 0,0 1 0,0 0 0,-1 0 0,1 1 0,-1 0 0,0 0 0,0 1 0,-1 1 0,1 0 0,-1 0 0,0 0 0,-1 1 0,12 12 0,6 10 0,-2 1 0,40 64 0,-17-11 0,57 147 0,-44-90 0,-55-132 0,-1 0 0,0 0 0,1-1 0,0 0 0,0 0 0,10 12 0,-13-18 0,0-1 0,0 1 0,0 0 0,0 0 0,0 0 0,0-1 0,0 1 0,0 0 0,1-1 0,-1 1 0,0-1 0,0 0 0,1 1 0,-1-1 0,0 0 0,0 0 0,1 0 0,-1 0 0,0 0 0,1 0 0,-1 0 0,0 0 0,1 0 0,-1-1 0,0 1 0,0 0 0,1-1 0,-1 0 0,0 1 0,0-1 0,0 1 0,0-1 0,0 0 0,1 0 0,-2 0 0,1 0 0,0 1 0,0-1 0,0-1 0,0 1 0,0 0 0,0-1 0,172-211 0,-72 84 0,-54 71 0,268-303 0,-236 294-1365,-52 45-5461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11:41:45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11:49:28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1 197 24575,'288'2'0,"339"-5"0,-241-24 0,-101 5 0,676-51 0,-630 39 0,171-6 0,511 43-1365,-988-3-5461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8:34:30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24575,'2'27'0,"1"-1"0,1 0 0,1 0 0,2 0 0,17 45 0,-11-34 0,248 719-147,-88-233-41,166 542-185,-250-734 285,58 429 1,-107-181 346,-46 1 193,-2-123-280,9 2343-1537,-1-2766-5461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8:34:32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3381 24575,'1'2'0,"1"-1"0,0 0 0,0 0 0,1 0 0,-1 0 0,0 0 0,0-1 0,0 1 0,1 0 0,-1-1 0,0 0 0,0 0 0,1 1 0,-1-1 0,0-1 0,1 1 0,-1 0 0,0 0 0,5-2 0,50-16 0,-45 14 0,53-24 0,-2-2 0,0-3 0,-3-3 0,61-46 0,-60 41 0,885-664-1011,-819 606 969,595-420 24,-314 233 10,451-252 1037,-729 462-979,290-152-50,123-75 0,-319 150 120,-186 122-491,-1-1-1,-1-2 1,43-54 0,-59 63-6455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8:34:35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1 550 24575,'575'-16'10,"-169"2"-118,-312 12 74,714-23-269,2-49 146,-671 54 157,426-56 0,-158-1 274,-267 46-115,165-17 0,172 12-159,-366 31 0,-70 5 0,-1-3 0,0-1 0,50-11 0,72-22 0,218-22 0,-255 52-1365,-93 7-5461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8:34:36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24575,'6369'0'-708,"-5292"-20"1036,111 1 52,-945 20-1745,-212-1-5461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8:34:39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7331 1 24575,'-128'107'0,"-207"201"0,220-213 0,-136 85 0,156-118 0,-631 379 0,424-275 0,-310 226 0,-308 188 0,813-519 0,-686 420 0,233-106 0,171-76 0,357-275 0,-2-1 0,-1-1 0,0-2 0,-1-2 0,-1-1 0,-47 14 0,-58 28 0,40-14 0,-171 50 0,-199 60 0,211-87 0,27-9 0,54 8-1365,139-48-5461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8:34:41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24575,'306'8'0,"-238"-2"0,0 3 0,91 24 0,25 25 0,283 132 0,163 132-254,-22 40-149,-273-159 314,511 340-33,-748-478 118,77 63 409,174 163 0,-251-205-343,-44-41-62,-3 3 0,-2 2 0,-2 3 0,-2 1 0,59 93 0,-91-126 26,2-2-1,0 1 1,29 26-1,7 9-1492,-28-26-5359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C93EB-420B-8F33-2EFA-57CA066EA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2889B2-8890-0B4A-FF72-B306FB005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BF1D8-A6BA-C973-1B2E-72DCD3BC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DDD0AC-E5F3-D2A4-F270-CD64B03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3469E-1FB7-B8DA-08D9-363DF9E9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2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0B5F2-8A69-EFC9-686B-D586356C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9BF905-17B1-69BC-4B16-3CC9AC0F4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EC18D-956C-1EE3-D0F6-26D19727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CCEF6-C164-24E5-D277-D2CED591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4FFC9-127C-5108-9B01-07979A42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6C84E6-06E7-77F8-350D-5B8F99FF4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D97B97-80F8-9DF8-529A-59F69ABFB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B3017-99D3-35B9-D7D6-F3C94C1C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425FF4-635F-2111-2805-D81E2EF9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A6D4F-F928-80EF-6423-B9D2FB33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71C79-2A3C-501E-1014-35471522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0F26D-026B-DC58-725E-3F32BC1A0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476C6-79C6-36DB-5C18-7AABA1A8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8DAD83-9237-8C67-2777-F1638ABD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63102-3898-CEB7-4811-92B93F52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03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AC08A-52C3-FBD5-E67D-C154C7F0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0539E3-C086-70EA-B6FE-421136AD1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742F2-D9D4-B82A-9DE9-D449B3F8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10FD7-611E-4D27-9884-919169EC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61AF0-3483-523F-3A47-83BB76BC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5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27103-869B-24D5-EB5A-BDA2ECAD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8085F-749C-BE7F-2B23-788AA2A84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070E68-4D74-8D45-CB32-F1670331D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9FF60D-658D-0B1B-1F7B-53A7E307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7FCEB9-E54E-2C93-76F4-5A8A74D4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EC8C8B-D8AD-B073-7FDE-71274A2E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8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22A4B-C328-8A56-EF0A-940CC981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4247F6-277A-97D9-3DE8-00C2A892B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D3F751-AA55-618E-7C23-D555BCAAB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325BA0-DB1F-10CC-7090-DBC4AF481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6FA3C6-4733-44AD-2FD8-799495581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8F3220-020A-6EAA-D47A-37D23115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A85CA8-7E6E-4E4A-CC99-98D00836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731311-E862-1FFF-CBD8-3B69C1D3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9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2D655-B887-2144-7B05-40EFF524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1533E8-F9E8-80CC-01A8-F9A43FCD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CC02C5-C960-10C1-C552-8B3FEE26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28ABFD-EDE9-6AB5-8E03-671C8A6A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83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63E252-379E-0BEE-B548-7A64DBCF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C81875-82D8-1EC5-2EAB-578F16ED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400A06-4B2D-2465-E42C-D295482B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01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6BC33-11F3-8D11-4A41-04EAA20E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904ED-14DC-A839-6978-0E8021EC3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80C88E-C218-FE0C-EEB0-24590CD50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E1CCE-6881-0DCE-A497-931E2871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FC2EC-2915-4B3D-F9C8-BFAD0805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BD9C6-BA75-9D9E-E832-7FBD0B02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36BA-19EF-D1A5-926D-09F75FC9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688F3D-3711-9656-9674-C9575B80C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6A39E-1BE7-8468-42FD-FBA9D9EF7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B7FA06-6185-8074-4CD2-B4039E8D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FE3BD-6DC5-8B8E-977C-851C7CF5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2CC5ED-4688-113A-8CD2-6ACDFA31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6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79E391-6E28-7BBC-53C4-8CDCD119C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5D45C7-9230-EE5B-D7D7-7DD1DC37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7D865-8513-6B08-21B7-0C3BA3D1A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61456-F91F-4F64-9935-43C20D75314C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20A91-2980-5BB1-02DB-D3575A88C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32368F-9676-9809-7814-C24C4F942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22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2.png"/><Relationship Id="rId18" Type="http://schemas.openxmlformats.org/officeDocument/2006/relationships/customXml" Target="../ink/ink12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9.xml"/><Relationship Id="rId17" Type="http://schemas.openxmlformats.org/officeDocument/2006/relationships/image" Target="../media/image14.png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customXml" Target="../ink/ink8.xml"/><Relationship Id="rId19" Type="http://schemas.openxmlformats.org/officeDocument/2006/relationships/image" Target="../media/image15.png"/><Relationship Id="rId4" Type="http://schemas.openxmlformats.org/officeDocument/2006/relationships/customXml" Target="../ink/ink5.xml"/><Relationship Id="rId9" Type="http://schemas.openxmlformats.org/officeDocument/2006/relationships/image" Target="../media/image10.png"/><Relationship Id="rId1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DD429-009D-2477-8229-680C28A308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school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3B54A3-7FA4-6DFF-E059-E4594793C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232514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9748C-38A9-4465-C5D0-75B6630E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ADEFA-79F4-B707-BF62-233C96CBA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69618" cy="3952876"/>
          </a:xfrm>
        </p:spPr>
        <p:txBody>
          <a:bodyPr>
            <a:normAutofit/>
          </a:bodyPr>
          <a:lstStyle/>
          <a:p>
            <a:r>
              <a:rPr lang="ko-KR" altLang="en-US" dirty="0"/>
              <a:t>한쪽 테이블의 모든 행과 </a:t>
            </a:r>
            <a:endParaRPr lang="en-US" altLang="ko-KR" dirty="0"/>
          </a:p>
          <a:p>
            <a:r>
              <a:rPr lang="ko-KR" altLang="en-US" dirty="0" err="1"/>
              <a:t>다른쪽</a:t>
            </a:r>
            <a:r>
              <a:rPr lang="ko-KR" altLang="en-US" dirty="0"/>
              <a:t> 테이블의 </a:t>
            </a:r>
            <a:r>
              <a:rPr lang="ko-KR" altLang="en-US" dirty="0" err="1"/>
              <a:t>모든행을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조인시키는</a:t>
            </a:r>
            <a:r>
              <a:rPr lang="ko-KR" altLang="en-US" dirty="0"/>
              <a:t> 기능</a:t>
            </a:r>
            <a:endParaRPr lang="en-US" altLang="ko-KR" dirty="0"/>
          </a:p>
          <a:p>
            <a:r>
              <a:rPr lang="en-US" altLang="ko-KR" dirty="0"/>
              <a:t>select * from &lt;A </a:t>
            </a:r>
            <a:r>
              <a:rPr lang="ko-KR" altLang="en-US" dirty="0"/>
              <a:t>테이블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cross join &lt;B </a:t>
            </a:r>
            <a:r>
              <a:rPr lang="ko-KR" altLang="en-US" dirty="0"/>
              <a:t>테이블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카티션프로덕트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B5E92F-7453-DF4B-735F-FFC3BBDBE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557" y="1690688"/>
            <a:ext cx="5269618" cy="33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6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A473E-B8EC-D6AB-8E18-C8F2224B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CD0C2-6096-3013-BF3D-1C3E51908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자체 조인</a:t>
            </a:r>
            <a:r>
              <a:rPr lang="en-US" altLang="ko-KR" dirty="0"/>
              <a:t>, </a:t>
            </a:r>
            <a:r>
              <a:rPr lang="ko-KR" altLang="en-US" dirty="0"/>
              <a:t>자기 자신과 조인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개의 테이블을 사용</a:t>
            </a:r>
            <a:endParaRPr lang="en-US" altLang="ko-KR" dirty="0"/>
          </a:p>
          <a:p>
            <a:r>
              <a:rPr lang="en-US" altLang="ko-KR" dirty="0"/>
              <a:t>select &lt;</a:t>
            </a:r>
            <a:r>
              <a:rPr lang="ko-KR" altLang="en-US" dirty="0" err="1"/>
              <a:t>열목록</a:t>
            </a:r>
            <a:r>
              <a:rPr lang="en-US" altLang="ko-KR" dirty="0"/>
              <a:t>&gt; from &lt;</a:t>
            </a:r>
            <a:r>
              <a:rPr lang="ko-KR" altLang="en-US" dirty="0"/>
              <a:t>테이블</a:t>
            </a:r>
            <a:r>
              <a:rPr lang="en-US" altLang="ko-KR" dirty="0"/>
              <a:t>&gt; </a:t>
            </a:r>
            <a:r>
              <a:rPr lang="ko-KR" altLang="en-US" dirty="0"/>
              <a:t>별칭 </a:t>
            </a:r>
            <a:r>
              <a:rPr lang="en-US" altLang="ko-KR" dirty="0"/>
              <a:t>A</a:t>
            </a:r>
          </a:p>
          <a:p>
            <a:pPr marL="457200" lvl="1" indent="0">
              <a:buNone/>
            </a:pPr>
            <a:r>
              <a:rPr lang="en-US" altLang="ko-KR" dirty="0"/>
              <a:t> inner join &lt;</a:t>
            </a:r>
            <a:r>
              <a:rPr lang="ko-KR" altLang="en-US" dirty="0"/>
              <a:t>테이블</a:t>
            </a:r>
            <a:r>
              <a:rPr lang="en-US" altLang="ko-KR" dirty="0"/>
              <a:t>&gt; </a:t>
            </a:r>
            <a:r>
              <a:rPr lang="ko-KR" altLang="en-US" dirty="0"/>
              <a:t>별칭 </a:t>
            </a:r>
            <a:r>
              <a:rPr lang="en-US" altLang="ko-KR" dirty="0"/>
              <a:t>B</a:t>
            </a:r>
          </a:p>
          <a:p>
            <a:pPr marL="457200" lvl="1" indent="0">
              <a:buNone/>
            </a:pPr>
            <a:r>
              <a:rPr lang="en-US" altLang="ko-KR" dirty="0"/>
              <a:t>[where </a:t>
            </a:r>
            <a:r>
              <a:rPr lang="ko-KR" altLang="en-US" dirty="0"/>
              <a:t>검색 조건</a:t>
            </a:r>
            <a:r>
              <a:rPr lang="en-US" altLang="ko-K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5652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96B7A-4CA7-3D00-4B28-B0D97BA45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105538"/>
            <a:ext cx="10515600" cy="636221"/>
          </a:xfrm>
        </p:spPr>
        <p:txBody>
          <a:bodyPr/>
          <a:lstStyle/>
          <a:p>
            <a:r>
              <a:rPr lang="ko-KR" altLang="en-US" dirty="0"/>
              <a:t>테이블 구조 </a:t>
            </a:r>
            <a:r>
              <a:rPr lang="en-US" altLang="ko-KR" dirty="0"/>
              <a:t>- college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5C63F1-B741-E068-F837-D829CF486F44}"/>
              </a:ext>
            </a:extLst>
          </p:cNvPr>
          <p:cNvSpPr/>
          <p:nvPr/>
        </p:nvSpPr>
        <p:spPr>
          <a:xfrm>
            <a:off x="1477105" y="1765510"/>
            <a:ext cx="1659987" cy="636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</a:t>
            </a:r>
            <a:endParaRPr lang="en-US" altLang="ko-KR" dirty="0"/>
          </a:p>
          <a:p>
            <a:pPr algn="ctr"/>
            <a:r>
              <a:rPr lang="en-US" altLang="ko-KR" dirty="0"/>
              <a:t>student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976AD0-20A3-688D-B6FD-D56E432484CC}"/>
              </a:ext>
            </a:extLst>
          </p:cNvPr>
          <p:cNvSpPr/>
          <p:nvPr/>
        </p:nvSpPr>
        <p:spPr>
          <a:xfrm>
            <a:off x="7444153" y="4813703"/>
            <a:ext cx="1659987" cy="636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</a:t>
            </a:r>
            <a:endParaRPr lang="en-US" altLang="ko-KR" dirty="0"/>
          </a:p>
          <a:p>
            <a:pPr algn="ctr"/>
            <a:r>
              <a:rPr lang="en-US" altLang="ko-KR" dirty="0"/>
              <a:t>subject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893C1E-AABC-7022-A5FB-90EE460EED28}"/>
              </a:ext>
            </a:extLst>
          </p:cNvPr>
          <p:cNvSpPr/>
          <p:nvPr/>
        </p:nvSpPr>
        <p:spPr>
          <a:xfrm>
            <a:off x="4703298" y="3429000"/>
            <a:ext cx="1659987" cy="636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강의</a:t>
            </a:r>
            <a:endParaRPr lang="en-US" altLang="ko-KR" dirty="0"/>
          </a:p>
          <a:p>
            <a:pPr algn="ctr"/>
            <a:r>
              <a:rPr lang="en-US" altLang="ko-KR" dirty="0"/>
              <a:t>course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675E10-721E-9135-5E6C-5F6DA6075333}"/>
              </a:ext>
            </a:extLst>
          </p:cNvPr>
          <p:cNvSpPr/>
          <p:nvPr/>
        </p:nvSpPr>
        <p:spPr>
          <a:xfrm>
            <a:off x="2138287" y="4864870"/>
            <a:ext cx="1659987" cy="636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</a:t>
            </a:r>
            <a:endParaRPr lang="en-US" altLang="ko-KR" dirty="0"/>
          </a:p>
          <a:p>
            <a:pPr algn="ctr"/>
            <a:r>
              <a:rPr lang="en-US" altLang="ko-KR" dirty="0"/>
              <a:t>attend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C4578D-38F2-0C42-B9A8-6A9DD907BBF7}"/>
              </a:ext>
            </a:extLst>
          </p:cNvPr>
          <p:cNvSpPr/>
          <p:nvPr/>
        </p:nvSpPr>
        <p:spPr>
          <a:xfrm>
            <a:off x="8569569" y="1647846"/>
            <a:ext cx="1659987" cy="636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교수</a:t>
            </a:r>
            <a:endParaRPr lang="en-US" altLang="ko-KR" dirty="0"/>
          </a:p>
          <a:p>
            <a:pPr algn="ctr"/>
            <a:r>
              <a:rPr lang="en-US" altLang="ko-KR" dirty="0"/>
              <a:t>professor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467B87-9461-56CB-E6C8-2DDB741FE903}"/>
              </a:ext>
            </a:extLst>
          </p:cNvPr>
          <p:cNvSpPr/>
          <p:nvPr/>
        </p:nvSpPr>
        <p:spPr>
          <a:xfrm>
            <a:off x="4811149" y="1647846"/>
            <a:ext cx="1659987" cy="636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  <a:endParaRPr lang="en-US" altLang="ko-KR" dirty="0"/>
          </a:p>
          <a:p>
            <a:pPr algn="ctr"/>
            <a:r>
              <a:rPr lang="en-US" altLang="ko-KR" dirty="0"/>
              <a:t>guide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4195EFD-DD1F-136B-93FB-C09AB489AC68}"/>
              </a:ext>
            </a:extLst>
          </p:cNvPr>
          <p:cNvGrpSpPr/>
          <p:nvPr/>
        </p:nvGrpSpPr>
        <p:grpSpPr>
          <a:xfrm>
            <a:off x="2039760" y="1144246"/>
            <a:ext cx="7427160" cy="3946680"/>
            <a:chOff x="2039760" y="1144246"/>
            <a:chExt cx="7427160" cy="394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0256E10-FC92-C4F1-E2F2-99413FAC6583}"/>
                    </a:ext>
                  </a:extLst>
                </p14:cNvPr>
                <p14:cNvContentPartPr/>
                <p14:nvPr/>
              </p14:nvContentPartPr>
              <p14:xfrm>
                <a:off x="2489400" y="2166286"/>
                <a:ext cx="399240" cy="292464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0256E10-FC92-C4F1-E2F2-99413FAC658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80760" y="2157286"/>
                  <a:ext cx="416880" cy="29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4125C0D-98A2-8F04-EB29-A3A550B5096C}"/>
                    </a:ext>
                  </a:extLst>
                </p14:cNvPr>
                <p14:cNvContentPartPr/>
                <p14:nvPr/>
              </p14:nvContentPartPr>
              <p14:xfrm>
                <a:off x="3390120" y="3846766"/>
                <a:ext cx="1850400" cy="12211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4125C0D-98A2-8F04-EB29-A3A550B5096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81480" y="3837766"/>
                  <a:ext cx="1868040" cy="12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46B07B94-1A2A-3B91-D8FA-2B16E3138800}"/>
                    </a:ext>
                  </a:extLst>
                </p14:cNvPr>
                <p14:cNvContentPartPr/>
                <p14:nvPr/>
              </p14:nvContentPartPr>
              <p14:xfrm>
                <a:off x="2953440" y="1897726"/>
                <a:ext cx="2069280" cy="1980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46B07B94-1A2A-3B91-D8FA-2B16E31388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44800" y="1889086"/>
                  <a:ext cx="20869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B27292D-4AC9-08A8-B873-3F6A8E334799}"/>
                    </a:ext>
                  </a:extLst>
                </p14:cNvPr>
                <p14:cNvContentPartPr/>
                <p14:nvPr/>
              </p14:nvContentPartPr>
              <p14:xfrm>
                <a:off x="6259680" y="2039206"/>
                <a:ext cx="3207240" cy="144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B27292D-4AC9-08A8-B873-3F6A8E3347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50680" y="2030566"/>
                  <a:ext cx="3224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8EA1D5FC-335C-893A-E41D-D04B67B50E58}"/>
                    </a:ext>
                  </a:extLst>
                </p14:cNvPr>
                <p14:cNvContentPartPr/>
                <p14:nvPr/>
              </p14:nvContentPartPr>
              <p14:xfrm>
                <a:off x="6223320" y="2208046"/>
                <a:ext cx="2639520" cy="15372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8EA1D5FC-335C-893A-E41D-D04B67B50E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14320" y="2199406"/>
                  <a:ext cx="2657160" cy="15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3E8A7E6-DD2A-98DE-FC6B-E04D517DEA19}"/>
                    </a:ext>
                  </a:extLst>
                </p14:cNvPr>
                <p14:cNvContentPartPr/>
                <p14:nvPr/>
              </p14:nvContentPartPr>
              <p14:xfrm>
                <a:off x="6203160" y="4022806"/>
                <a:ext cx="1765080" cy="10411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A3E8A7E6-DD2A-98DE-FC6B-E04D517DEA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94520" y="4013806"/>
                  <a:ext cx="1782720" cy="10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2D858FE-94AC-C324-CE0A-F20A13269007}"/>
                    </a:ext>
                  </a:extLst>
                </p14:cNvPr>
                <p14:cNvContentPartPr/>
                <p14:nvPr/>
              </p14:nvContentPartPr>
              <p14:xfrm>
                <a:off x="5499720" y="3066286"/>
                <a:ext cx="529920" cy="1994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2D858FE-94AC-C324-CE0A-F20A132690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91080" y="3057646"/>
                  <a:ext cx="547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97535FD-378A-806A-159B-2732E9B6BD11}"/>
                    </a:ext>
                  </a:extLst>
                </p14:cNvPr>
                <p14:cNvContentPartPr/>
                <p14:nvPr/>
              </p14:nvContentPartPr>
              <p14:xfrm>
                <a:off x="5542560" y="1144246"/>
                <a:ext cx="630000" cy="3675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97535FD-378A-806A-159B-2732E9B6BD1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33560" y="1135246"/>
                  <a:ext cx="6476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6623A4A7-0EB5-9A29-1402-0F513238AC8E}"/>
                    </a:ext>
                  </a:extLst>
                </p14:cNvPr>
                <p14:cNvContentPartPr/>
                <p14:nvPr/>
              </p14:nvContentPartPr>
              <p14:xfrm>
                <a:off x="2039760" y="4618246"/>
                <a:ext cx="472320" cy="31212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6623A4A7-0EB5-9A29-1402-0F513238AC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30760" y="4609246"/>
                  <a:ext cx="489960" cy="329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3265E3C-7A8D-2F91-5C0E-B7798BA65280}"/>
              </a:ext>
            </a:extLst>
          </p:cNvPr>
          <p:cNvSpPr txBox="1"/>
          <p:nvPr/>
        </p:nvSpPr>
        <p:spPr>
          <a:xfrm>
            <a:off x="8569569" y="2976645"/>
            <a:ext cx="3622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학생은 강의를 </a:t>
            </a:r>
            <a:r>
              <a:rPr lang="ko-KR" altLang="en-US" u="sng" dirty="0"/>
              <a:t>수강</a:t>
            </a:r>
            <a:r>
              <a:rPr lang="ko-KR" altLang="en-US" dirty="0"/>
              <a:t>한다</a:t>
            </a:r>
            <a:endParaRPr lang="en-US" altLang="ko-KR" dirty="0"/>
          </a:p>
          <a:p>
            <a:r>
              <a:rPr lang="ko-KR" altLang="en-US" dirty="0"/>
              <a:t>교수는 학생을 </a:t>
            </a:r>
            <a:r>
              <a:rPr lang="ko-KR" altLang="en-US" u="sng" dirty="0"/>
              <a:t>지도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교수는 과목을 </a:t>
            </a:r>
            <a:r>
              <a:rPr lang="ko-KR" altLang="en-US" u="sng" dirty="0"/>
              <a:t>강의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860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58A31-25A3-807A-B8CA-DAF25629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EE972-1669-03BD-03D0-C20FC13E1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1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6463E1-F63E-8C3E-44A8-F3F884FE8469}"/>
              </a:ext>
            </a:extLst>
          </p:cNvPr>
          <p:cNvSpPr txBox="1"/>
          <p:nvPr/>
        </p:nvSpPr>
        <p:spPr>
          <a:xfrm>
            <a:off x="82192" y="41094"/>
            <a:ext cx="689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ERD </a:t>
            </a:r>
            <a:r>
              <a:rPr lang="ko-KR" altLang="en-US" dirty="0"/>
              <a:t>생성 </a:t>
            </a:r>
            <a:r>
              <a:rPr lang="en-US" altLang="ko-KR" dirty="0"/>
              <a:t>: </a:t>
            </a:r>
            <a:r>
              <a:rPr lang="ko-KR" altLang="en-US" dirty="0"/>
              <a:t>수강관리 프로그램의 </a:t>
            </a:r>
            <a:r>
              <a:rPr lang="en-US" altLang="ko-KR" dirty="0"/>
              <a:t>DB </a:t>
            </a:r>
            <a:r>
              <a:rPr lang="ko-KR" altLang="en-US" dirty="0"/>
              <a:t>생성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206D5C-283B-B1F4-6F2C-600714132A04}"/>
              </a:ext>
            </a:extLst>
          </p:cNvPr>
          <p:cNvSpPr/>
          <p:nvPr/>
        </p:nvSpPr>
        <p:spPr>
          <a:xfrm>
            <a:off x="862844" y="486013"/>
            <a:ext cx="2219216" cy="1109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</a:t>
            </a:r>
            <a:endParaRPr lang="en-US" altLang="ko-KR" dirty="0"/>
          </a:p>
          <a:p>
            <a:pPr algn="ctr"/>
            <a:r>
              <a:rPr lang="en-US" altLang="ko-KR" dirty="0"/>
              <a:t>student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6E2E62-1D1B-36E4-8F31-41538F64A5E2}"/>
              </a:ext>
            </a:extLst>
          </p:cNvPr>
          <p:cNvSpPr/>
          <p:nvPr/>
        </p:nvSpPr>
        <p:spPr>
          <a:xfrm>
            <a:off x="9248131" y="486013"/>
            <a:ext cx="2219216" cy="1109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강의</a:t>
            </a:r>
            <a:endParaRPr lang="en-US" altLang="ko-KR" dirty="0"/>
          </a:p>
          <a:p>
            <a:pPr algn="ctr"/>
            <a:r>
              <a:rPr lang="en-US" altLang="ko-KR" dirty="0"/>
              <a:t>course</a:t>
            </a:r>
            <a:endParaRPr lang="ko-KR" altLang="en-US" dirty="0"/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BCBB60CA-7ADE-44A5-A1EB-6F90EAB6A14C}"/>
              </a:ext>
            </a:extLst>
          </p:cNvPr>
          <p:cNvSpPr/>
          <p:nvPr/>
        </p:nvSpPr>
        <p:spPr>
          <a:xfrm>
            <a:off x="4847574" y="561722"/>
            <a:ext cx="2383604" cy="954959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</a:t>
            </a:r>
            <a:endParaRPr lang="en-US" altLang="ko-KR" dirty="0"/>
          </a:p>
          <a:p>
            <a:pPr algn="ctr"/>
            <a:r>
              <a:rPr lang="en-US" altLang="ko-KR" dirty="0"/>
              <a:t>attend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D7D2869-59BB-F23D-670D-86F7A0F69F2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082060" y="1039202"/>
            <a:ext cx="1765514" cy="16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FA19EAE-121B-41B6-914B-FB65DA8E79EA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7231178" y="1039202"/>
            <a:ext cx="2016953" cy="16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00317D-00AC-EFC8-06C5-5528ADC8796A}"/>
              </a:ext>
            </a:extLst>
          </p:cNvPr>
          <p:cNvSpPr txBox="1"/>
          <p:nvPr/>
        </p:nvSpPr>
        <p:spPr>
          <a:xfrm>
            <a:off x="3286077" y="617159"/>
            <a:ext cx="131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1    :    N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7785A0-D526-B951-A5CC-572287EE7717}"/>
              </a:ext>
            </a:extLst>
          </p:cNvPr>
          <p:cNvSpPr txBox="1"/>
          <p:nvPr/>
        </p:nvSpPr>
        <p:spPr>
          <a:xfrm>
            <a:off x="7463990" y="641488"/>
            <a:ext cx="131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M   :    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83D4E-9D0C-3253-3A7B-7BE711EBEFE1}"/>
              </a:ext>
            </a:extLst>
          </p:cNvPr>
          <p:cNvSpPr txBox="1"/>
          <p:nvPr/>
        </p:nvSpPr>
        <p:spPr>
          <a:xfrm>
            <a:off x="3788407" y="1517202"/>
            <a:ext cx="4334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위처럼 </a:t>
            </a:r>
            <a:r>
              <a:rPr lang="en-US" altLang="ko-KR" sz="1200" dirty="0"/>
              <a:t>(N:M)</a:t>
            </a:r>
            <a:r>
              <a:rPr lang="ko-KR" altLang="en-US" sz="1200" dirty="0" err="1"/>
              <a:t>다대다는</a:t>
            </a:r>
            <a:r>
              <a:rPr lang="ko-KR" altLang="en-US" sz="1200" dirty="0"/>
              <a:t> 하면 안됨</a:t>
            </a:r>
            <a:r>
              <a:rPr lang="en-US" altLang="ko-KR" sz="1200" dirty="0"/>
              <a:t>… </a:t>
            </a:r>
            <a:r>
              <a:rPr lang="ko-KR" altLang="en-US" sz="1200" dirty="0"/>
              <a:t>그래서 </a:t>
            </a:r>
            <a:r>
              <a:rPr lang="en-US" altLang="ko-KR" sz="1200" dirty="0"/>
              <a:t>(</a:t>
            </a:r>
            <a:r>
              <a:rPr lang="ko-KR" altLang="en-US" sz="1200" dirty="0"/>
              <a:t>여러</a:t>
            </a:r>
            <a:r>
              <a:rPr lang="en-US" altLang="ko-KR" sz="1200" dirty="0"/>
              <a:t>)</a:t>
            </a:r>
            <a:r>
              <a:rPr lang="ko-KR" altLang="en-US" sz="1200" dirty="0"/>
              <a:t>정규화를 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65074A-8D41-0E66-A4DF-DDD5CEC681F7}"/>
              </a:ext>
            </a:extLst>
          </p:cNvPr>
          <p:cNvSpPr txBox="1"/>
          <p:nvPr/>
        </p:nvSpPr>
        <p:spPr>
          <a:xfrm>
            <a:off x="0" y="6232131"/>
            <a:ext cx="5119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학생기본정보 </a:t>
            </a:r>
            <a:r>
              <a:rPr lang="en-US" altLang="ko-KR" sz="1600" dirty="0"/>
              <a:t>– </a:t>
            </a:r>
            <a:r>
              <a:rPr lang="ko-KR" altLang="en-US" sz="1600" dirty="0"/>
              <a:t>회원가입</a:t>
            </a:r>
            <a:endParaRPr lang="en-US" altLang="ko-KR" sz="1600" dirty="0"/>
          </a:p>
          <a:p>
            <a:r>
              <a:rPr lang="ko-KR" altLang="en-US" sz="1600" dirty="0"/>
              <a:t>학번</a:t>
            </a:r>
            <a:r>
              <a:rPr lang="en-US" altLang="ko-KR" sz="1600" dirty="0"/>
              <a:t>,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이메일</a:t>
            </a:r>
            <a:r>
              <a:rPr lang="en-US" altLang="ko-KR" sz="1600" dirty="0"/>
              <a:t>, </a:t>
            </a:r>
            <a:r>
              <a:rPr lang="ko-KR" altLang="en-US" sz="1600" dirty="0"/>
              <a:t>전화번호</a:t>
            </a:r>
            <a:r>
              <a:rPr lang="en-US" altLang="ko-KR" sz="1600" dirty="0"/>
              <a:t>, </a:t>
            </a:r>
            <a:r>
              <a:rPr lang="ko-KR" altLang="en-US" sz="1600" dirty="0"/>
              <a:t>주소</a:t>
            </a:r>
            <a:r>
              <a:rPr lang="en-US" altLang="ko-KR" sz="1600" dirty="0"/>
              <a:t>, </a:t>
            </a:r>
            <a:r>
              <a:rPr lang="ko-KR" altLang="en-US" sz="1600" dirty="0"/>
              <a:t>주민번호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0F1B56C-2D97-0B9D-9FD1-0E9BE12858D7}"/>
              </a:ext>
            </a:extLst>
          </p:cNvPr>
          <p:cNvSpPr/>
          <p:nvPr/>
        </p:nvSpPr>
        <p:spPr>
          <a:xfrm>
            <a:off x="368913" y="1785559"/>
            <a:ext cx="1103244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학번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CA9B25C-6BDA-E511-9B1B-77E1044071D6}"/>
              </a:ext>
            </a:extLst>
          </p:cNvPr>
          <p:cNvSpPr/>
          <p:nvPr/>
        </p:nvSpPr>
        <p:spPr>
          <a:xfrm>
            <a:off x="1577168" y="1785558"/>
            <a:ext cx="1103244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B560BA-A8A9-75A7-4C7A-542EB85AA516}"/>
              </a:ext>
            </a:extLst>
          </p:cNvPr>
          <p:cNvSpPr/>
          <p:nvPr/>
        </p:nvSpPr>
        <p:spPr>
          <a:xfrm>
            <a:off x="2773286" y="1785557"/>
            <a:ext cx="910110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학과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5F7B882-1338-8956-89E1-731869CA8596}"/>
              </a:ext>
            </a:extLst>
          </p:cNvPr>
          <p:cNvSpPr/>
          <p:nvPr/>
        </p:nvSpPr>
        <p:spPr>
          <a:xfrm>
            <a:off x="368913" y="2510193"/>
            <a:ext cx="1103244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학기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F7BAA10-F416-B4CC-A94C-2E6DA961420C}"/>
              </a:ext>
            </a:extLst>
          </p:cNvPr>
          <p:cNvSpPr/>
          <p:nvPr/>
        </p:nvSpPr>
        <p:spPr>
          <a:xfrm>
            <a:off x="1577168" y="2510192"/>
            <a:ext cx="1103244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이수학점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4E7F500-603E-42E0-6C84-242D5A3D7299}"/>
              </a:ext>
            </a:extLst>
          </p:cNvPr>
          <p:cNvSpPr/>
          <p:nvPr/>
        </p:nvSpPr>
        <p:spPr>
          <a:xfrm>
            <a:off x="5177659" y="1925417"/>
            <a:ext cx="1103244" cy="5847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수강번호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25B6096-DF8A-B3CC-0589-253F466B8351}"/>
              </a:ext>
            </a:extLst>
          </p:cNvPr>
          <p:cNvSpPr/>
          <p:nvPr/>
        </p:nvSpPr>
        <p:spPr>
          <a:xfrm>
            <a:off x="6474613" y="1911345"/>
            <a:ext cx="1103244" cy="5847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과목코드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C68ACBF-2CCD-3D4D-191F-D9BFAEF6E072}"/>
              </a:ext>
            </a:extLst>
          </p:cNvPr>
          <p:cNvSpPr/>
          <p:nvPr/>
        </p:nvSpPr>
        <p:spPr>
          <a:xfrm>
            <a:off x="5201478" y="2562987"/>
            <a:ext cx="1103244" cy="5847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학번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2F138EB-5489-A97A-4084-D60716EE2F47}"/>
              </a:ext>
            </a:extLst>
          </p:cNvPr>
          <p:cNvSpPr/>
          <p:nvPr/>
        </p:nvSpPr>
        <p:spPr>
          <a:xfrm>
            <a:off x="6474612" y="2607517"/>
            <a:ext cx="1103244" cy="5847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수강년도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7998E74-698D-E08C-A8C1-44759335E9DB}"/>
              </a:ext>
            </a:extLst>
          </p:cNvPr>
          <p:cNvSpPr/>
          <p:nvPr/>
        </p:nvSpPr>
        <p:spPr>
          <a:xfrm>
            <a:off x="5101438" y="3252227"/>
            <a:ext cx="1103244" cy="5847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수강학기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9B9DDAF-9448-BD1C-477A-188A7C6DFECE}"/>
              </a:ext>
            </a:extLst>
          </p:cNvPr>
          <p:cNvSpPr/>
          <p:nvPr/>
        </p:nvSpPr>
        <p:spPr>
          <a:xfrm>
            <a:off x="6474612" y="3222229"/>
            <a:ext cx="1103244" cy="5847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성적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5DF5B13-CCB4-6C31-5A5F-60FDDF2605B4}"/>
              </a:ext>
            </a:extLst>
          </p:cNvPr>
          <p:cNvSpPr/>
          <p:nvPr/>
        </p:nvSpPr>
        <p:spPr>
          <a:xfrm>
            <a:off x="5319502" y="3888016"/>
            <a:ext cx="1340123" cy="5847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재수강여부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581C29D-68E3-CDAD-5DCA-794F5FEA59C9}"/>
              </a:ext>
            </a:extLst>
          </p:cNvPr>
          <p:cNvSpPr/>
          <p:nvPr/>
        </p:nvSpPr>
        <p:spPr>
          <a:xfrm>
            <a:off x="9272399" y="1882883"/>
            <a:ext cx="1103244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과목코드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7D2C355-558B-523F-88F2-E909B62D03D8}"/>
              </a:ext>
            </a:extLst>
          </p:cNvPr>
          <p:cNvSpPr/>
          <p:nvPr/>
        </p:nvSpPr>
        <p:spPr>
          <a:xfrm>
            <a:off x="10480654" y="1882882"/>
            <a:ext cx="1103244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과목명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470016B-FA9F-63E2-D346-23193114D651}"/>
              </a:ext>
            </a:extLst>
          </p:cNvPr>
          <p:cNvSpPr/>
          <p:nvPr/>
        </p:nvSpPr>
        <p:spPr>
          <a:xfrm>
            <a:off x="9254495" y="3407225"/>
            <a:ext cx="1103244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E6C5E17-7520-CB7A-0BA7-FE3D4A71592B}"/>
              </a:ext>
            </a:extLst>
          </p:cNvPr>
          <p:cNvSpPr/>
          <p:nvPr/>
        </p:nvSpPr>
        <p:spPr>
          <a:xfrm>
            <a:off x="9272399" y="2607517"/>
            <a:ext cx="1103244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담당교수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DD2C800-8D6D-E5F2-51C6-D005C78F6837}"/>
              </a:ext>
            </a:extLst>
          </p:cNvPr>
          <p:cNvSpPr/>
          <p:nvPr/>
        </p:nvSpPr>
        <p:spPr>
          <a:xfrm>
            <a:off x="10480654" y="2607516"/>
            <a:ext cx="1103244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학점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FBC0FD5-82EE-9108-AFA2-87D9B55C293E}"/>
              </a:ext>
            </a:extLst>
          </p:cNvPr>
          <p:cNvSpPr/>
          <p:nvPr/>
        </p:nvSpPr>
        <p:spPr>
          <a:xfrm>
            <a:off x="10480654" y="3377010"/>
            <a:ext cx="1103244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시간표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B06328AF-1E0B-EC4C-5CFD-EA0F4D7A2A52}"/>
                  </a:ext>
                </a:extLst>
              </p14:cNvPr>
              <p14:cNvContentPartPr/>
              <p14:nvPr/>
            </p14:nvContentPartPr>
            <p14:xfrm>
              <a:off x="156201" y="2270197"/>
              <a:ext cx="5032800" cy="1667475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B06328AF-1E0B-EC4C-5CFD-EA0F4D7A2A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201" y="2261197"/>
                <a:ext cx="5050440" cy="1685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A365B3CA-667B-DDCF-2F93-D5E0164FA3EE}"/>
                  </a:ext>
                </a:extLst>
              </p14:cNvPr>
              <p14:cNvContentPartPr/>
              <p14:nvPr/>
            </p14:nvContentPartPr>
            <p14:xfrm>
              <a:off x="8463201" y="4124198"/>
              <a:ext cx="360" cy="36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A365B3CA-667B-DDCF-2F93-D5E0164FA3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54201" y="411519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F34D239D-2B25-8929-8F2F-370FEB5B68E5}"/>
              </a:ext>
            </a:extLst>
          </p:cNvPr>
          <p:cNvSpPr txBox="1"/>
          <p:nvPr/>
        </p:nvSpPr>
        <p:spPr>
          <a:xfrm>
            <a:off x="4534651" y="2630137"/>
            <a:ext cx="706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외래키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AA84DD-3C27-2410-8EA1-3BFF53FB7A88}"/>
              </a:ext>
            </a:extLst>
          </p:cNvPr>
          <p:cNvSpPr txBox="1"/>
          <p:nvPr/>
        </p:nvSpPr>
        <p:spPr>
          <a:xfrm>
            <a:off x="7579510" y="1928128"/>
            <a:ext cx="922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외래키</a:t>
            </a:r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1CA0B8-655A-024A-7CE1-C08136756032}"/>
              </a:ext>
            </a:extLst>
          </p:cNvPr>
          <p:cNvSpPr txBox="1"/>
          <p:nvPr/>
        </p:nvSpPr>
        <p:spPr>
          <a:xfrm>
            <a:off x="156201" y="3992000"/>
            <a:ext cx="363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학번규칙</a:t>
            </a:r>
            <a:r>
              <a:rPr lang="en-US" altLang="ko-KR" sz="1400" dirty="0"/>
              <a:t>: </a:t>
            </a:r>
            <a:r>
              <a:rPr lang="ko-KR" altLang="en-US" sz="1400" dirty="0"/>
              <a:t>년도</a:t>
            </a:r>
            <a:r>
              <a:rPr lang="en-US" altLang="ko-KR" sz="1400" dirty="0"/>
              <a:t>(4)</a:t>
            </a:r>
            <a:r>
              <a:rPr lang="ko-KR" altLang="en-US" sz="1400" dirty="0"/>
              <a:t>학부</a:t>
            </a:r>
            <a:r>
              <a:rPr lang="en-US" altLang="ko-KR" sz="1400" dirty="0"/>
              <a:t>(3)</a:t>
            </a:r>
            <a:r>
              <a:rPr lang="ko-KR" altLang="en-US" sz="1400" dirty="0"/>
              <a:t>학과</a:t>
            </a:r>
            <a:r>
              <a:rPr lang="en-US" altLang="ko-KR" sz="1400" dirty="0"/>
              <a:t>(3) =&gt; 10</a:t>
            </a:r>
            <a:r>
              <a:rPr lang="ko-KR" altLang="en-US" sz="1400" dirty="0"/>
              <a:t>자리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1F26CC-7D1E-558E-0F69-A5F3CD7244F0}"/>
              </a:ext>
            </a:extLst>
          </p:cNvPr>
          <p:cNvSpPr txBox="1"/>
          <p:nvPr/>
        </p:nvSpPr>
        <p:spPr>
          <a:xfrm>
            <a:off x="4917598" y="4572173"/>
            <a:ext cx="3400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수강번호 규칙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auto_increment</a:t>
            </a:r>
            <a:endParaRPr lang="ko-KR" altLang="en-US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BAD20F-5962-C66A-18B9-F356BCF54347}"/>
              </a:ext>
            </a:extLst>
          </p:cNvPr>
          <p:cNvSpPr txBox="1"/>
          <p:nvPr/>
        </p:nvSpPr>
        <p:spPr>
          <a:xfrm>
            <a:off x="9038704" y="4220154"/>
            <a:ext cx="315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과목코드규칙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년도</a:t>
            </a:r>
            <a:r>
              <a:rPr lang="en-US" altLang="ko-KR" sz="1400" dirty="0"/>
              <a:t>(4)</a:t>
            </a:r>
            <a:r>
              <a:rPr lang="ko-KR" altLang="en-US" sz="1400" dirty="0"/>
              <a:t>코드</a:t>
            </a:r>
            <a:r>
              <a:rPr lang="en-US" altLang="ko-KR" sz="1400" dirty="0"/>
              <a:t>(3)</a:t>
            </a:r>
            <a:r>
              <a:rPr lang="ko-KR" altLang="en-US" sz="1400" dirty="0"/>
              <a:t>순번</a:t>
            </a:r>
            <a:r>
              <a:rPr lang="en-US" altLang="ko-KR" sz="1400" dirty="0"/>
              <a:t>(3)</a:t>
            </a:r>
            <a:endParaRPr lang="ko-KR" alt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25907582-9282-5302-C9EF-AC1D67B967B0}"/>
                  </a:ext>
                </a:extLst>
              </p14:cNvPr>
              <p14:cNvContentPartPr/>
              <p14:nvPr/>
            </p14:nvContentPartPr>
            <p14:xfrm>
              <a:off x="7672633" y="2185122"/>
              <a:ext cx="1590840" cy="7200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25907582-9282-5302-C9EF-AC1D67B967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63993" y="2176122"/>
                <a:ext cx="1608480" cy="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684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AE934-BB31-950E-1ECF-6A25C020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식별관계 </a:t>
            </a:r>
            <a:r>
              <a:rPr lang="en-US" altLang="ko-KR" dirty="0"/>
              <a:t>vs </a:t>
            </a:r>
            <a:r>
              <a:rPr lang="ko-KR" altLang="en-US" dirty="0"/>
              <a:t>비식별관계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EC9A3C-74F5-5854-F2DE-66C1E62E3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베이스의 테이블간 관계 설정</a:t>
            </a:r>
            <a:endParaRPr lang="en-US" altLang="ko-KR" dirty="0"/>
          </a:p>
          <a:p>
            <a:r>
              <a:rPr lang="ko-KR" altLang="en-US" dirty="0"/>
              <a:t>식별관계 </a:t>
            </a:r>
            <a:r>
              <a:rPr lang="en-US" altLang="ko-KR" dirty="0"/>
              <a:t>: </a:t>
            </a:r>
            <a:r>
              <a:rPr lang="ko-KR" altLang="en-US" dirty="0"/>
              <a:t>부모테이블</a:t>
            </a:r>
            <a:r>
              <a:rPr lang="en-US" altLang="ko-KR" dirty="0"/>
              <a:t>(student)</a:t>
            </a:r>
            <a:r>
              <a:rPr lang="ko-KR" altLang="en-US" dirty="0"/>
              <a:t>의 기본키를 자식테이블</a:t>
            </a:r>
            <a:r>
              <a:rPr lang="en-US" altLang="ko-KR" dirty="0"/>
              <a:t>(attend)</a:t>
            </a:r>
            <a:r>
              <a:rPr lang="ko-KR" altLang="en-US" dirty="0"/>
              <a:t>의 기본키로 이용하는 방법</a:t>
            </a:r>
            <a:r>
              <a:rPr lang="en-US" altLang="ko-KR" dirty="0"/>
              <a:t>(</a:t>
            </a:r>
            <a:r>
              <a:rPr lang="ko-KR" altLang="en-US" dirty="0" err="1"/>
              <a:t>잘안써영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비식별관계 </a:t>
            </a:r>
            <a:r>
              <a:rPr lang="en-US" altLang="ko-KR" dirty="0"/>
              <a:t>: </a:t>
            </a:r>
            <a:r>
              <a:rPr lang="ko-KR" altLang="en-US" dirty="0"/>
              <a:t>부모테이블</a:t>
            </a:r>
            <a:r>
              <a:rPr lang="en-US" altLang="ko-KR" dirty="0"/>
              <a:t>(student)</a:t>
            </a:r>
            <a:r>
              <a:rPr lang="ko-KR" altLang="en-US" dirty="0"/>
              <a:t>의 기본키를 자식테이블</a:t>
            </a:r>
            <a:r>
              <a:rPr lang="en-US" altLang="ko-KR" dirty="0"/>
              <a:t>(attend)</a:t>
            </a:r>
            <a:r>
              <a:rPr lang="ko-KR" altLang="en-US" dirty="0"/>
              <a:t>의 외래키로 이용하는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일반적으로는 비식별관계를 더 선호한다 이유는 구조변경이 요이</a:t>
            </a:r>
          </a:p>
        </p:txBody>
      </p:sp>
    </p:spTree>
    <p:extLst>
      <p:ext uri="{BB962C8B-B14F-4D97-AF65-F5344CB8AC3E}">
        <p14:creationId xmlns:p14="http://schemas.microsoft.com/office/powerpoint/2010/main" val="70952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658F3F-4609-023E-6509-3F8EB3BD3EE1}"/>
              </a:ext>
            </a:extLst>
          </p:cNvPr>
          <p:cNvSpPr txBox="1"/>
          <p:nvPr/>
        </p:nvSpPr>
        <p:spPr>
          <a:xfrm>
            <a:off x="82192" y="41094"/>
            <a:ext cx="689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ERD </a:t>
            </a:r>
            <a:r>
              <a:rPr lang="ko-KR" altLang="en-US" dirty="0"/>
              <a:t>생성 </a:t>
            </a:r>
            <a:r>
              <a:rPr lang="en-US" altLang="ko-KR" dirty="0"/>
              <a:t>: </a:t>
            </a:r>
            <a:r>
              <a:rPr lang="ko-KR" altLang="en-US" dirty="0"/>
              <a:t>수강관리 프로그램의 </a:t>
            </a:r>
            <a:r>
              <a:rPr lang="en-US" altLang="ko-KR" dirty="0"/>
              <a:t>DB </a:t>
            </a:r>
            <a:r>
              <a:rPr lang="ko-KR" altLang="en-US" dirty="0"/>
              <a:t>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25B72-833B-40AB-0509-9AAED75FD596}"/>
              </a:ext>
            </a:extLst>
          </p:cNvPr>
          <p:cNvSpPr txBox="1"/>
          <p:nvPr/>
        </p:nvSpPr>
        <p:spPr>
          <a:xfrm>
            <a:off x="509573" y="736613"/>
            <a:ext cx="3545591" cy="160043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학생</a:t>
            </a:r>
            <a:r>
              <a:rPr lang="en-US" altLang="ko-KR" sz="1400" dirty="0"/>
              <a:t>(student)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학번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std_num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문자</a:t>
            </a:r>
            <a:r>
              <a:rPr lang="en-US" altLang="ko-KR" sz="1400" dirty="0"/>
              <a:t>(10), </a:t>
            </a:r>
            <a:r>
              <a:rPr lang="ko-KR" altLang="en-US" sz="1400" dirty="0" err="1"/>
              <a:t>기본키</a:t>
            </a:r>
            <a:r>
              <a:rPr lang="en-US" altLang="ko-KR" sz="1400" dirty="0"/>
              <a:t>pk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std_name</a:t>
            </a:r>
            <a:r>
              <a:rPr lang="en-US" altLang="ko-KR" sz="1400" dirty="0"/>
              <a:t>) : </a:t>
            </a:r>
            <a:r>
              <a:rPr lang="ko-KR" altLang="en-US" sz="1400" dirty="0"/>
              <a:t>문자</a:t>
            </a:r>
            <a:r>
              <a:rPr lang="en-US" altLang="ko-KR" sz="1400" dirty="0"/>
              <a:t>(20),</a:t>
            </a:r>
            <a:r>
              <a:rPr lang="en-US" altLang="ko-KR" sz="1400" dirty="0" err="1"/>
              <a:t>nn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학과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std_major</a:t>
            </a:r>
            <a:r>
              <a:rPr lang="en-US" altLang="ko-KR" sz="1400" dirty="0"/>
              <a:t>) : </a:t>
            </a:r>
            <a:r>
              <a:rPr lang="ko-KR" altLang="en-US" sz="1400" dirty="0"/>
              <a:t>문자</a:t>
            </a:r>
            <a:r>
              <a:rPr lang="en-US" altLang="ko-KR" sz="1400" dirty="0"/>
              <a:t>(20)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학기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std_term</a:t>
            </a:r>
            <a:r>
              <a:rPr lang="en-US" altLang="ko-KR" sz="1400" dirty="0"/>
              <a:t>) : 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이수학점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std_point</a:t>
            </a:r>
            <a:r>
              <a:rPr lang="en-US" altLang="ko-KR" sz="1400" dirty="0"/>
              <a:t>) : 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F0418-48EA-426D-C9CF-BCAC702D2F11}"/>
              </a:ext>
            </a:extLst>
          </p:cNvPr>
          <p:cNvSpPr txBox="1"/>
          <p:nvPr/>
        </p:nvSpPr>
        <p:spPr>
          <a:xfrm>
            <a:off x="510354" y="2721772"/>
            <a:ext cx="4088931" cy="181588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과목</a:t>
            </a:r>
            <a:r>
              <a:rPr lang="en-US" altLang="ko-KR" sz="1400" dirty="0"/>
              <a:t>(course)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과목코드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co_code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문자</a:t>
            </a:r>
            <a:r>
              <a:rPr lang="en-US" altLang="ko-KR" sz="1400" dirty="0"/>
              <a:t>(10), </a:t>
            </a:r>
            <a:r>
              <a:rPr lang="ko-KR" altLang="en-US" sz="1400" dirty="0" err="1"/>
              <a:t>기본키</a:t>
            </a:r>
            <a:r>
              <a:rPr lang="en-US" altLang="ko-KR" sz="1400" dirty="0"/>
              <a:t>pk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과목명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co_name</a:t>
            </a:r>
            <a:r>
              <a:rPr lang="en-US" altLang="ko-KR" sz="1400" dirty="0"/>
              <a:t>):</a:t>
            </a:r>
            <a:r>
              <a:rPr lang="ko-KR" altLang="en-US" sz="1400" dirty="0"/>
              <a:t>문자</a:t>
            </a:r>
            <a:r>
              <a:rPr lang="en-US" altLang="ko-KR" sz="1400" dirty="0"/>
              <a:t>(20), </a:t>
            </a:r>
            <a:r>
              <a:rPr lang="en-US" altLang="ko-KR" sz="1400" dirty="0" err="1"/>
              <a:t>nn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담당교수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co_professor</a:t>
            </a:r>
            <a:r>
              <a:rPr lang="en-US" altLang="ko-KR" sz="1400" dirty="0"/>
              <a:t>):</a:t>
            </a:r>
            <a:r>
              <a:rPr lang="ko-KR" altLang="en-US" sz="1400" dirty="0"/>
              <a:t>문자</a:t>
            </a:r>
            <a:r>
              <a:rPr lang="en-US" altLang="ko-KR" sz="1400" dirty="0"/>
              <a:t>(20)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학점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co_point</a:t>
            </a:r>
            <a:r>
              <a:rPr lang="en-US" altLang="ko-KR" sz="1400" dirty="0"/>
              <a:t>):</a:t>
            </a:r>
            <a:r>
              <a:rPr lang="ko-KR" altLang="en-US" sz="1400" dirty="0"/>
              <a:t>숫자</a:t>
            </a:r>
            <a:r>
              <a:rPr lang="en-US" altLang="ko-KR" sz="1400" dirty="0"/>
              <a:t>, default 3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시간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co_time</a:t>
            </a:r>
            <a:r>
              <a:rPr lang="en-US" altLang="ko-KR" sz="1400" dirty="0"/>
              <a:t>):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시간표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co_timetable</a:t>
            </a:r>
            <a:r>
              <a:rPr lang="en-US" altLang="ko-KR" sz="1400" dirty="0"/>
              <a:t>) : </a:t>
            </a:r>
            <a:r>
              <a:rPr lang="ko-KR" altLang="en-US" sz="1400" dirty="0"/>
              <a:t>문자</a:t>
            </a:r>
            <a:r>
              <a:rPr lang="en-US" altLang="ko-KR" sz="1400" dirty="0"/>
              <a:t>(40)</a:t>
            </a:r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12D86-AEF7-2938-6AA7-BE9337471F82}"/>
              </a:ext>
            </a:extLst>
          </p:cNvPr>
          <p:cNvSpPr txBox="1"/>
          <p:nvPr/>
        </p:nvSpPr>
        <p:spPr>
          <a:xfrm>
            <a:off x="6096000" y="736613"/>
            <a:ext cx="4512685" cy="2893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수강</a:t>
            </a:r>
            <a:r>
              <a:rPr lang="en-US" altLang="ko-KR" sz="1400" dirty="0"/>
              <a:t>(attend)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수강번호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at_num</a:t>
            </a:r>
            <a:r>
              <a:rPr lang="en-US" altLang="ko-KR" sz="1400" dirty="0"/>
              <a:t>):</a:t>
            </a:r>
            <a:r>
              <a:rPr lang="ko-KR" altLang="en-US" sz="1400" dirty="0"/>
              <a:t>숫자</a:t>
            </a:r>
            <a:r>
              <a:rPr lang="en-US" altLang="ko-KR" sz="1400" dirty="0"/>
              <a:t>, </a:t>
            </a:r>
            <a:r>
              <a:rPr lang="ko-KR" altLang="en-US" sz="1400" dirty="0"/>
              <a:t>자동증가</a:t>
            </a:r>
            <a:r>
              <a:rPr lang="en-US" altLang="ko-KR" sz="1400" dirty="0"/>
              <a:t>pk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학번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at_std_num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문자</a:t>
            </a:r>
            <a:r>
              <a:rPr lang="en-US" altLang="ko-KR" sz="1400" dirty="0"/>
              <a:t>(10)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과목코드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at_co_code</a:t>
            </a:r>
            <a:r>
              <a:rPr lang="en-US" altLang="ko-KR" sz="1400" dirty="0"/>
              <a:t>) : </a:t>
            </a:r>
            <a:r>
              <a:rPr lang="ko-KR" altLang="en-US" sz="1400" dirty="0"/>
              <a:t>문자</a:t>
            </a:r>
            <a:r>
              <a:rPr lang="en-US" altLang="ko-KR" sz="1400" dirty="0"/>
              <a:t>(10)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수강연도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at_year</a:t>
            </a:r>
            <a:r>
              <a:rPr lang="en-US" altLang="ko-KR" sz="1400" dirty="0"/>
              <a:t>):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수강학기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at_term</a:t>
            </a:r>
            <a:r>
              <a:rPr lang="en-US" altLang="ko-KR" sz="1400" dirty="0"/>
              <a:t>):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중간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at_mid</a:t>
            </a:r>
            <a:r>
              <a:rPr lang="en-US" altLang="ko-KR" sz="1400" dirty="0"/>
              <a:t>):</a:t>
            </a:r>
            <a:r>
              <a:rPr lang="ko-KR" altLang="en-US" sz="1400" dirty="0"/>
              <a:t>숫자</a:t>
            </a:r>
            <a:r>
              <a:rPr lang="en-US" altLang="ko-KR" sz="1400" dirty="0"/>
              <a:t>, default 0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기말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at_final</a:t>
            </a:r>
            <a:r>
              <a:rPr lang="en-US" altLang="ko-KR" sz="1400" dirty="0"/>
              <a:t>):</a:t>
            </a:r>
            <a:r>
              <a:rPr lang="ko-KR" altLang="en-US" sz="1400" dirty="0"/>
              <a:t>숫자</a:t>
            </a:r>
            <a:r>
              <a:rPr lang="en-US" altLang="ko-KR" sz="1400" dirty="0"/>
              <a:t>, default 0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출석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at_attend</a:t>
            </a:r>
            <a:r>
              <a:rPr lang="en-US" altLang="ko-KR" sz="1400" dirty="0"/>
              <a:t>): </a:t>
            </a:r>
            <a:r>
              <a:rPr lang="ko-KR" altLang="en-US" sz="1400" dirty="0"/>
              <a:t>숫자</a:t>
            </a:r>
            <a:r>
              <a:rPr lang="en-US" altLang="ko-KR" sz="1400" dirty="0"/>
              <a:t>, default 0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과제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at_hw</a:t>
            </a:r>
            <a:r>
              <a:rPr lang="en-US" altLang="ko-KR" sz="1400" dirty="0"/>
              <a:t>):</a:t>
            </a:r>
            <a:r>
              <a:rPr lang="ko-KR" altLang="en-US" sz="1400" dirty="0"/>
              <a:t>숫자</a:t>
            </a:r>
            <a:r>
              <a:rPr lang="en-US" altLang="ko-KR" sz="1400" dirty="0"/>
              <a:t>, default 0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재수강 여부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at_repetition</a:t>
            </a:r>
            <a:r>
              <a:rPr lang="en-US" altLang="ko-KR" sz="1400" dirty="0"/>
              <a:t>): </a:t>
            </a:r>
            <a:r>
              <a:rPr lang="ko-KR" altLang="en-US" sz="1400" dirty="0"/>
              <a:t>문자</a:t>
            </a:r>
            <a:r>
              <a:rPr lang="en-US" altLang="ko-KR" sz="1400" dirty="0"/>
              <a:t>1 default n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학점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at_score</a:t>
            </a:r>
            <a:r>
              <a:rPr lang="en-US" altLang="ko-KR" sz="1400" dirty="0"/>
              <a:t>) : </a:t>
            </a:r>
            <a:r>
              <a:rPr lang="ko-KR" altLang="en-US" sz="1400" dirty="0"/>
              <a:t>문자</a:t>
            </a:r>
            <a:r>
              <a:rPr lang="en-US" altLang="ko-KR" sz="1400" dirty="0"/>
              <a:t>(4) </a:t>
            </a:r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704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F41E8-182F-CBB9-A5DA-937FC8F8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외래키</a:t>
            </a:r>
            <a:r>
              <a:rPr lang="ko-KR" altLang="en-US" dirty="0"/>
              <a:t>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15E00-1ED3-9D1E-E35F-A40C049D7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테이블 생성시 </a:t>
            </a:r>
            <a:r>
              <a:rPr lang="ko-KR" altLang="en-US" dirty="0" err="1"/>
              <a:t>외래키</a:t>
            </a:r>
            <a:r>
              <a:rPr lang="ko-KR" altLang="en-US" dirty="0"/>
              <a:t> 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create table </a:t>
            </a:r>
            <a:r>
              <a:rPr lang="ko-KR" altLang="en-US" dirty="0"/>
              <a:t>테이블 명</a:t>
            </a:r>
            <a:r>
              <a:rPr lang="en-US" altLang="ko-KR" dirty="0"/>
              <a:t>(</a:t>
            </a:r>
          </a:p>
          <a:p>
            <a:pPr marL="0" indent="0">
              <a:buNone/>
            </a:pPr>
            <a:r>
              <a:rPr lang="ko-KR" altLang="en-US" dirty="0" err="1"/>
              <a:t>열명칭</a:t>
            </a:r>
            <a:r>
              <a:rPr lang="ko-KR" altLang="en-US" dirty="0"/>
              <a:t> 속성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 err="1"/>
              <a:t>열명칭</a:t>
            </a:r>
            <a:r>
              <a:rPr lang="ko-KR" altLang="en-US" dirty="0"/>
              <a:t> 속성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 err="1"/>
              <a:t>열명칭</a:t>
            </a:r>
            <a:r>
              <a:rPr lang="ko-KR" altLang="en-US" dirty="0"/>
              <a:t> 속성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primary key(</a:t>
            </a:r>
            <a:r>
              <a:rPr lang="ko-KR" altLang="en-US" dirty="0" err="1"/>
              <a:t>열명칭</a:t>
            </a:r>
            <a:r>
              <a:rPr lang="en-US" altLang="ko-KR" dirty="0"/>
              <a:t>),</a:t>
            </a:r>
          </a:p>
          <a:p>
            <a:pPr marL="0" indent="0">
              <a:buNone/>
            </a:pPr>
            <a:r>
              <a:rPr lang="en-US" altLang="ko-KR" dirty="0"/>
              <a:t>foreign key(</a:t>
            </a:r>
            <a:r>
              <a:rPr lang="ko-KR" altLang="en-US" dirty="0" err="1"/>
              <a:t>열명칭</a:t>
            </a:r>
            <a:r>
              <a:rPr lang="en-US" altLang="ko-KR" dirty="0"/>
              <a:t>) references </a:t>
            </a:r>
            <a:r>
              <a:rPr lang="ko-KR" altLang="en-US" dirty="0" err="1"/>
              <a:t>참조테이블명칭</a:t>
            </a:r>
            <a:r>
              <a:rPr lang="en-US" altLang="ko-KR" dirty="0"/>
              <a:t>(</a:t>
            </a:r>
            <a:r>
              <a:rPr lang="ko-KR" altLang="en-US" dirty="0" err="1"/>
              <a:t>열명칭</a:t>
            </a:r>
            <a:r>
              <a:rPr lang="en-US" altLang="ko-KR" dirty="0"/>
              <a:t>),</a:t>
            </a:r>
          </a:p>
          <a:p>
            <a:pPr marL="0" indent="0">
              <a:buNone/>
            </a:pPr>
            <a:r>
              <a:rPr lang="en-US" altLang="ko-KR" dirty="0"/>
              <a:t>foreign key(</a:t>
            </a:r>
            <a:r>
              <a:rPr lang="ko-KR" altLang="en-US" dirty="0" err="1"/>
              <a:t>열명칭</a:t>
            </a:r>
            <a:r>
              <a:rPr lang="en-US" altLang="ko-KR" dirty="0"/>
              <a:t>) references </a:t>
            </a:r>
            <a:r>
              <a:rPr lang="ko-KR" altLang="en-US" dirty="0" err="1"/>
              <a:t>참조테이블명칭</a:t>
            </a:r>
            <a:r>
              <a:rPr lang="en-US" altLang="ko-KR" dirty="0"/>
              <a:t>(</a:t>
            </a:r>
            <a:r>
              <a:rPr lang="ko-KR" altLang="en-US" dirty="0" err="1"/>
              <a:t>열명칭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중간테이블인</a:t>
            </a:r>
            <a:r>
              <a:rPr lang="ko-KR" altLang="en-US" dirty="0"/>
              <a:t> 수강테이블에 </a:t>
            </a:r>
            <a:r>
              <a:rPr lang="ko-KR" altLang="en-US" dirty="0" err="1"/>
              <a:t>외래키</a:t>
            </a:r>
            <a:r>
              <a:rPr lang="ko-KR" altLang="en-US" dirty="0"/>
              <a:t> 추가</a:t>
            </a:r>
            <a:r>
              <a:rPr lang="en-US" altLang="ko-KR" dirty="0"/>
              <a:t>(</a:t>
            </a:r>
            <a:r>
              <a:rPr lang="ko-KR" altLang="en-US" dirty="0"/>
              <a:t>생성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외래키를 추가하는 테이블</a:t>
            </a:r>
            <a:r>
              <a:rPr lang="en-US" altLang="ko-KR" dirty="0"/>
              <a:t>(attend) 2</a:t>
            </a:r>
            <a:r>
              <a:rPr lang="ko-KR" altLang="en-US" dirty="0"/>
              <a:t>개 넣기</a:t>
            </a:r>
          </a:p>
        </p:txBody>
      </p:sp>
    </p:spTree>
    <p:extLst>
      <p:ext uri="{BB962C8B-B14F-4D97-AF65-F5344CB8AC3E}">
        <p14:creationId xmlns:p14="http://schemas.microsoft.com/office/powerpoint/2010/main" val="338331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7EA98-F79C-3488-C72B-00767A80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외래키</a:t>
            </a:r>
            <a:r>
              <a:rPr lang="ko-KR" altLang="en-US" dirty="0"/>
              <a:t> 추가</a:t>
            </a:r>
            <a:r>
              <a:rPr lang="en-US" altLang="ko-KR" dirty="0"/>
              <a:t>2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E93E4-26DD-A313-86BB-E1CE4CFDA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일단 테이블 생성 후 </a:t>
            </a:r>
            <a:r>
              <a:rPr lang="en-US" altLang="ko-KR" dirty="0"/>
              <a:t>alter table</a:t>
            </a:r>
            <a:r>
              <a:rPr lang="ko-KR" altLang="en-US" dirty="0"/>
              <a:t>로 추가하는 방법</a:t>
            </a:r>
            <a:endParaRPr lang="en-US" altLang="ko-KR" dirty="0"/>
          </a:p>
          <a:p>
            <a:r>
              <a:rPr lang="en-US" altLang="ko-KR" dirty="0"/>
              <a:t>attend </a:t>
            </a:r>
            <a:r>
              <a:rPr lang="ko-KR" altLang="en-US" dirty="0"/>
              <a:t>기준</a:t>
            </a:r>
            <a:endParaRPr lang="en-US" altLang="ko-KR" dirty="0"/>
          </a:p>
          <a:p>
            <a:r>
              <a:rPr lang="en-US" altLang="ko-KR" dirty="0"/>
              <a:t>alter table </a:t>
            </a:r>
            <a:r>
              <a:rPr lang="ko-KR" altLang="en-US" dirty="0"/>
              <a:t>테이블명 </a:t>
            </a:r>
            <a:r>
              <a:rPr lang="en-US" altLang="ko-KR" dirty="0"/>
              <a:t>add</a:t>
            </a:r>
          </a:p>
          <a:p>
            <a:pPr marL="457200" lvl="1" indent="0">
              <a:buNone/>
            </a:pPr>
            <a:r>
              <a:rPr lang="en-US" altLang="ko-KR" dirty="0"/>
              <a:t>foreign key(</a:t>
            </a:r>
            <a:r>
              <a:rPr lang="ko-KR" altLang="en-US" dirty="0" err="1"/>
              <a:t>열명칭</a:t>
            </a:r>
            <a:r>
              <a:rPr lang="en-US" altLang="ko-KR" dirty="0"/>
              <a:t>) references </a:t>
            </a:r>
            <a:r>
              <a:rPr lang="ko-KR" altLang="en-US" dirty="0" err="1"/>
              <a:t>참조테이블명</a:t>
            </a:r>
            <a:r>
              <a:rPr lang="en-US" altLang="ko-KR" dirty="0"/>
              <a:t>(</a:t>
            </a:r>
            <a:r>
              <a:rPr lang="ko-KR" altLang="en-US" dirty="0" err="1"/>
              <a:t>열명칭</a:t>
            </a:r>
            <a:r>
              <a:rPr lang="en-US" altLang="ko-KR" dirty="0"/>
              <a:t>);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alter table attend add foreign key(</a:t>
            </a:r>
            <a:r>
              <a:rPr lang="en-US" altLang="ko-KR" dirty="0" err="1"/>
              <a:t>at_std_num</a:t>
            </a:r>
            <a:r>
              <a:rPr lang="en-US" altLang="ko-KR" dirty="0"/>
              <a:t>) </a:t>
            </a:r>
          </a:p>
          <a:p>
            <a:pPr marL="457200" lvl="1" indent="0">
              <a:buNone/>
            </a:pPr>
            <a:r>
              <a:rPr lang="en-US" altLang="ko-KR" dirty="0"/>
              <a:t>references student(</a:t>
            </a:r>
            <a:r>
              <a:rPr lang="en-US" altLang="ko-KR" dirty="0" err="1"/>
              <a:t>std_num</a:t>
            </a:r>
            <a:r>
              <a:rPr lang="en-US" altLang="ko-KR" dirty="0"/>
              <a:t>);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alter table attend add [constraint ‘</a:t>
            </a:r>
            <a:r>
              <a:rPr lang="ko-KR" altLang="en-US" dirty="0" err="1"/>
              <a:t>포린키이름</a:t>
            </a:r>
            <a:r>
              <a:rPr lang="en-US" altLang="ko-KR"/>
              <a:t>’] </a:t>
            </a:r>
            <a:r>
              <a:rPr lang="en-US" altLang="ko-KR" dirty="0"/>
              <a:t>foreign key(</a:t>
            </a:r>
            <a:r>
              <a:rPr lang="en-US" altLang="ko-KR" dirty="0" err="1"/>
              <a:t>at_std_num</a:t>
            </a:r>
            <a:r>
              <a:rPr lang="en-US" altLang="ko-KR" dirty="0"/>
              <a:t>) </a:t>
            </a:r>
          </a:p>
          <a:p>
            <a:pPr marL="457200" lvl="1" indent="0">
              <a:buNone/>
            </a:pPr>
            <a:r>
              <a:rPr lang="en-US" altLang="ko-KR" dirty="0"/>
              <a:t>references student(</a:t>
            </a:r>
            <a:r>
              <a:rPr lang="en-US" altLang="ko-KR" dirty="0" err="1"/>
              <a:t>std_num</a:t>
            </a:r>
            <a:r>
              <a:rPr lang="en-US" altLang="ko-KR" dirty="0"/>
              <a:t>);</a:t>
            </a:r>
            <a:endParaRPr lang="ko-KR" altLang="en-US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15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0D43B-C688-ED04-3B65-1B7A60FE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F058E-F78F-FDF7-3E1E-996BF637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개의 테이블을 묶어 하나의 테이블로 만들어 사용하는 것</a:t>
            </a:r>
            <a:endParaRPr lang="en-US" altLang="ko-KR" dirty="0"/>
          </a:p>
          <a:p>
            <a:r>
              <a:rPr lang="ko-KR" altLang="en-US" dirty="0"/>
              <a:t>원하는 데이터가 다른 테이블에 흩어져 있을 때 </a:t>
            </a:r>
            <a:r>
              <a:rPr lang="en-US" altLang="ko-KR" dirty="0"/>
              <a:t>join</a:t>
            </a:r>
            <a:r>
              <a:rPr lang="ko-KR" altLang="en-US" dirty="0"/>
              <a:t>을 사용</a:t>
            </a:r>
            <a:endParaRPr lang="en-US" altLang="ko-KR" dirty="0"/>
          </a:p>
          <a:p>
            <a:r>
              <a:rPr lang="ko-KR" altLang="en-US" dirty="0"/>
              <a:t>내부조인</a:t>
            </a:r>
            <a:r>
              <a:rPr lang="en-US" altLang="ko-KR" dirty="0"/>
              <a:t>(inner join), </a:t>
            </a:r>
            <a:r>
              <a:rPr lang="ko-KR" altLang="en-US" dirty="0"/>
              <a:t>외부조인</a:t>
            </a:r>
            <a:r>
              <a:rPr lang="en-US" altLang="ko-KR" dirty="0"/>
              <a:t>(outer</a:t>
            </a:r>
            <a:r>
              <a:rPr lang="ko-KR" altLang="en-US" dirty="0"/>
              <a:t> </a:t>
            </a:r>
            <a:r>
              <a:rPr lang="en-US" altLang="ko-KR" dirty="0"/>
              <a:t>join)(</a:t>
            </a:r>
            <a:r>
              <a:rPr lang="ko-KR" altLang="en-US" dirty="0" err="1"/>
              <a:t>아우터조인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일반적으로 조인은 </a:t>
            </a:r>
            <a:r>
              <a:rPr lang="ko-KR" altLang="en-US" dirty="0" err="1"/>
              <a:t>이너조인이</a:t>
            </a:r>
            <a:r>
              <a:rPr lang="ko-KR" altLang="en-US" dirty="0"/>
              <a:t> 기본</a:t>
            </a:r>
            <a:endParaRPr lang="en-US" altLang="ko-KR" dirty="0"/>
          </a:p>
          <a:p>
            <a:r>
              <a:rPr lang="ko-KR" altLang="en-US" dirty="0"/>
              <a:t>일반적으로 사용하는 조인은 내부조인</a:t>
            </a:r>
            <a:r>
              <a:rPr lang="en-US" altLang="ko-KR" dirty="0"/>
              <a:t>(inner join)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그냥</a:t>
            </a:r>
            <a:r>
              <a:rPr lang="en-US" altLang="ko-KR" dirty="0"/>
              <a:t>) </a:t>
            </a:r>
            <a:r>
              <a:rPr lang="ko-KR" altLang="en-US" dirty="0"/>
              <a:t>조인 </a:t>
            </a:r>
            <a:r>
              <a:rPr lang="en-US" altLang="ko-KR" dirty="0"/>
              <a:t>= </a:t>
            </a:r>
            <a:r>
              <a:rPr lang="ko-KR" altLang="en-US" dirty="0"/>
              <a:t>내부조인 같은 의미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DFE22B-A39A-F810-1371-1F667A021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518" y="3727174"/>
            <a:ext cx="2428705" cy="228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8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20A21-F61D-A31B-FDFA-19ED41D8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 </a:t>
            </a:r>
            <a:r>
              <a:rPr lang="ko-KR" altLang="en-US" dirty="0"/>
              <a:t>구문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43228-9267-86A2-F2BD-28F9D6D26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select &lt;</a:t>
            </a:r>
            <a:r>
              <a:rPr lang="ko-KR" altLang="en-US" dirty="0" err="1"/>
              <a:t>열목록</a:t>
            </a:r>
            <a:r>
              <a:rPr lang="en-US" altLang="ko-KR" dirty="0"/>
              <a:t>&gt; </a:t>
            </a:r>
          </a:p>
          <a:p>
            <a:pPr marL="0" indent="0">
              <a:buNone/>
            </a:pPr>
            <a:r>
              <a:rPr lang="en-US" altLang="ko-KR" dirty="0"/>
              <a:t>from &lt;A</a:t>
            </a:r>
            <a:r>
              <a:rPr lang="ko-KR" altLang="en-US" dirty="0"/>
              <a:t>테이블명</a:t>
            </a:r>
            <a:r>
              <a:rPr lang="en-US" altLang="ko-KR" dirty="0"/>
              <a:t>&gt; </a:t>
            </a:r>
          </a:p>
          <a:p>
            <a:pPr marL="0" indent="0">
              <a:buNone/>
            </a:pPr>
            <a:r>
              <a:rPr lang="en-US" altLang="ko-KR" dirty="0"/>
              <a:t>inner</a:t>
            </a:r>
            <a:r>
              <a:rPr lang="ko-KR" altLang="en-US" dirty="0"/>
              <a:t> </a:t>
            </a:r>
            <a:r>
              <a:rPr lang="en-US" altLang="ko-KR" dirty="0"/>
              <a:t>join</a:t>
            </a:r>
            <a:r>
              <a:rPr lang="ko-KR" altLang="en-US" dirty="0"/>
              <a:t> </a:t>
            </a:r>
            <a:r>
              <a:rPr lang="en-US" altLang="ko-KR" dirty="0"/>
              <a:t>&lt;B </a:t>
            </a:r>
            <a:r>
              <a:rPr lang="ko-KR" altLang="en-US" dirty="0"/>
              <a:t>테이블명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외래키의 값을 조인 조건으로 등록</a:t>
            </a:r>
            <a:r>
              <a:rPr lang="en-US" altLang="ko-KR" dirty="0"/>
              <a:t>&gt;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[where &lt;</a:t>
            </a:r>
            <a:r>
              <a:rPr lang="ko-KR" altLang="en-US" dirty="0"/>
              <a:t>검색조건</a:t>
            </a:r>
            <a:r>
              <a:rPr lang="en-US" altLang="ko-KR" dirty="0"/>
              <a:t>&gt;]</a:t>
            </a:r>
          </a:p>
          <a:p>
            <a:pPr marL="457200" lvl="1" indent="0">
              <a:buNone/>
            </a:pPr>
            <a:r>
              <a:rPr lang="en-US" altLang="ko-KR" dirty="0"/>
              <a:t>[group by </a:t>
            </a:r>
            <a:r>
              <a:rPr lang="ko-KR" altLang="en-US" dirty="0"/>
              <a:t>값</a:t>
            </a:r>
            <a:r>
              <a:rPr lang="en-US" altLang="ko-KR" dirty="0"/>
              <a:t>]</a:t>
            </a:r>
          </a:p>
          <a:p>
            <a:pPr marL="457200" lvl="1" indent="0">
              <a:buNone/>
            </a:pPr>
            <a:r>
              <a:rPr lang="en-US" altLang="ko-KR" dirty="0"/>
              <a:t>[having </a:t>
            </a:r>
            <a:r>
              <a:rPr lang="ko-KR" altLang="en-US" dirty="0"/>
              <a:t>값</a:t>
            </a:r>
            <a:r>
              <a:rPr lang="en-US" altLang="ko-KR" dirty="0"/>
              <a:t>]</a:t>
            </a:r>
          </a:p>
          <a:p>
            <a:pPr marL="457200" lvl="1" indent="0">
              <a:buNone/>
            </a:pPr>
            <a:r>
              <a:rPr lang="en-US" altLang="ko-KR" dirty="0"/>
              <a:t>[order by </a:t>
            </a:r>
            <a:r>
              <a:rPr lang="ko-KR" altLang="en-US" dirty="0"/>
              <a:t>값</a:t>
            </a:r>
            <a:r>
              <a:rPr lang="en-US" altLang="ko-KR" dirty="0"/>
              <a:t>]</a:t>
            </a:r>
          </a:p>
          <a:p>
            <a:pPr marL="457200" lvl="1" indent="0">
              <a:buNone/>
            </a:pPr>
            <a:r>
              <a:rPr lang="en-US" altLang="ko-KR" dirty="0"/>
              <a:t>inner join</a:t>
            </a:r>
            <a:r>
              <a:rPr lang="ko-KR" altLang="en-US" dirty="0"/>
              <a:t>은 </a:t>
            </a:r>
            <a:r>
              <a:rPr lang="en-US" altLang="ko-KR" dirty="0"/>
              <a:t>join</a:t>
            </a:r>
            <a:r>
              <a:rPr lang="ko-KR" altLang="en-US" dirty="0"/>
              <a:t>이라고만 써도 </a:t>
            </a:r>
            <a:r>
              <a:rPr lang="en-US" altLang="ko-KR" dirty="0"/>
              <a:t>inner join</a:t>
            </a:r>
            <a:r>
              <a:rPr lang="ko-KR" altLang="en-US" dirty="0"/>
              <a:t>으로 인식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257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70CD1E-0CC1-9A02-9446-44F27E005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5895" y="241492"/>
            <a:ext cx="7081044" cy="6375016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BD6AC43-4934-8F8C-0985-0008B773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outer</a:t>
            </a:r>
            <a:r>
              <a:rPr lang="ko-KR" altLang="en-US" dirty="0"/>
              <a:t> </a:t>
            </a:r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F469F-4FEA-6071-6B0A-72791C66DA98}"/>
              </a:ext>
            </a:extLst>
          </p:cNvPr>
          <p:cNvSpPr txBox="1"/>
          <p:nvPr/>
        </p:nvSpPr>
        <p:spPr>
          <a:xfrm>
            <a:off x="927099" y="2093436"/>
            <a:ext cx="503036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내부조인은 두 테이블에 모두 </a:t>
            </a:r>
          </a:p>
          <a:p>
            <a:r>
              <a:rPr lang="ko-KR" altLang="en-US" sz="2000" dirty="0"/>
              <a:t>데이터가 있어야 검색</a:t>
            </a:r>
          </a:p>
          <a:p>
            <a:endParaRPr lang="ko-KR" altLang="en-US" sz="2000" dirty="0"/>
          </a:p>
          <a:p>
            <a:r>
              <a:rPr lang="ko-KR" altLang="en-US" sz="2000" dirty="0"/>
              <a:t>외부조인은 한쪽에만 데이터가</a:t>
            </a:r>
          </a:p>
          <a:p>
            <a:r>
              <a:rPr lang="ko-KR" altLang="en-US" sz="2000" dirty="0"/>
              <a:t>있어도 결과를 출력</a:t>
            </a:r>
          </a:p>
        </p:txBody>
      </p:sp>
    </p:spTree>
    <p:extLst>
      <p:ext uri="{BB962C8B-B14F-4D97-AF65-F5344CB8AC3E}">
        <p14:creationId xmlns:p14="http://schemas.microsoft.com/office/powerpoint/2010/main" val="205719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751</Words>
  <Application>Microsoft Office PowerPoint</Application>
  <PresentationFormat>와이드스크린</PresentationFormat>
  <Paragraphs>147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school DB</vt:lpstr>
      <vt:lpstr>PowerPoint 프레젠테이션</vt:lpstr>
      <vt:lpstr>식별관계 vs 비식별관계</vt:lpstr>
      <vt:lpstr>PowerPoint 프레젠테이션</vt:lpstr>
      <vt:lpstr>외래키 추가</vt:lpstr>
      <vt:lpstr>외래키 추가2 </vt:lpstr>
      <vt:lpstr>join</vt:lpstr>
      <vt:lpstr>join 구문</vt:lpstr>
      <vt:lpstr>outer join</vt:lpstr>
      <vt:lpstr>cross join</vt:lpstr>
      <vt:lpstr>self join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DB</dc:title>
  <dc:creator>EZENIC-166</dc:creator>
  <cp:lastModifiedBy>EZENIC-166</cp:lastModifiedBy>
  <cp:revision>20</cp:revision>
  <dcterms:created xsi:type="dcterms:W3CDTF">2023-07-07T11:38:03Z</dcterms:created>
  <dcterms:modified xsi:type="dcterms:W3CDTF">2023-07-11T10:38:00Z</dcterms:modified>
</cp:coreProperties>
</file>