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2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4:50.8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071B6E-2ED2-4709-B68D-2DD97883F9AC}" emma:medium="tactile" emma:mode="ink">
          <msink:context xmlns:msink="http://schemas.microsoft.com/ink/2010/main" type="inkDrawing" rotatedBoundingBox="694,6540 14300,6583 14282,12220 677,12178" semanticType="callout" shapeName="Other"/>
        </emma:interpretation>
      </emma:emma>
    </inkml:annotationXML>
    <inkml:trace contextRef="#ctx0" brushRef="#br0">714 0 0,'-43'87'94,"-43"42"-79,43-86-15,0 43 16,0 43-16,-43-43 16,86 0-16,0 43 15,-129 1-15,129-44 16,-43 43-1,43 86-15,-87-86 16,87-43-16,0 86 16,-43-42-16,43 42 15,-43 0-15,43 0 16,0-43-16,0 44 16,0-87-16,0 43 15,0 0-15,0 0 16,0-43-16,0 0 15,0 44-15,0-44 16,0 43-16,0 0 16,0-86-16,0 86 15,0 0-15,0-86 16,0 86-16,0-85 16,0 128-16,0-86 0,0 0 15,0 0-15,0 0 16,0 43-1,0-43 1,43-86-16,-43 86 16,0-42-1,43-44-15,-43 43 16,44 43-16,-1-43 16,0-43-1,0 43-15,43 0 16,43-43-16,0 43 15,0 0-15,87-43 16,-44 43-16,43-43 16,-43 86-16,86-86 15,-85 0-15,-1 0 16,-43 0-16,-43 0 16,43 0-16,0 0 15,-86 0-15,87 0 16,-44 0-16,0 0 15,43 0-15,0 0 16,0 0-16,0 0 16,44 0-16,-1 0 15,0 0-15,0 0 16,0 0-16,-42 0 16,42 0-16,0 0 15,0 0-15,-43 0 16,44 0-16,42-43 15,-43 0-15,43-43 16,-42 43-16,-44 43 16,172-172-16,-172 172 15,86-43-15,-85 0 16,85-44-16,43 1 16,-129 43-16,130-43 15,-130 86 1,0-86-1,0 43-15,0 0 16,0 0-16,1 0 16,-1 0-16,-43 43 15,-43 0-15,43-43 16,0 43-16,-43 0 16,86 0-16,-43-43 15,0 43-15,1 0 0,-1-43 16,0 43-1,0 0-15,0-43 16,-43 43-16,43-43 16,0 43-16,0-43 15,0 43 1,44-87-16,-87 87 16,43-43-16,0 0 15,43 0-15,0 0 16,-86 0-16,86 0 15,0 43-15,-42-43 16,-1 0-16,43 0 16,-43 43-16,43 0 15,0-86-15,-86 86 16,86 0-16,-42-86 16,-44 86-16,43-43 15,0 0-15,-43 0 16,43 43-16,0-86 15,-43 86 1,-43-44 0,86 1-1,-43 43-15,0-43 16,0 0 0,0 43-16,0 0 15,-43-43-15,87 0 16,-1 0-16,0 0 15,-43 43 1,86-86-16,-86 43 16,0 43-1,43 0-15,-43-86 16,0 86 0,0-43 171,0 43-15,43-43-156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6.8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7E76DFF-690E-4F29-BD84-9538E3A17F31}" emma:medium="tactile" emma:mode="ink">
          <msink:context xmlns:msink="http://schemas.microsoft.com/ink/2010/main" type="inkDrawing" rotatedBoundingBox="4976,14501 5258,12753 6350,12930 6068,14677" semanticType="callout" shapeName="Other"/>
        </emma:interpretation>
      </emma:emma>
    </inkml:annotationXML>
    <inkml:trace contextRef="#ctx0" brushRef="#br0">0 693 0,'77'0'16,"-39"0"-16,-38 38 15,39 39-15,38 77 16,-39-77-16,116 116 0,-115-116 16,38 77-16,0-39 15,-77-76-15,0 38 16,38-77-16,1-39 62,-1-38-62,39-115 16,-38 76-16,38-153 16,38-1-16,-76 78 15,-1-77 1,78-1-16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56.4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61D303-5E78-462C-945D-B198E7A4E886}" emma:medium="tactile" emma:mode="ink">
          <msink:context xmlns:msink="http://schemas.microsoft.com/ink/2010/main" type="inkDrawing" rotatedBoundingBox="16186,8627 22576,4832 22914,5402 16524,9197" shapeName="Other">
            <msink:destinationLink direction="with" ref="{F6369CE1-8E31-47D1-96D6-1CB1C8C86E05}"/>
            <msink:destinationLink direction="with" ref="{C109909B-65EE-4D89-B062-70113F4CF7E9}"/>
            <msink:destinationLink direction="with" ref="{0440310B-5E68-442A-BEA8-037EA6691F94}"/>
          </msink:context>
        </emma:interpretation>
      </emma:emma>
    </inkml:annotationXML>
    <inkml:trace contextRef="#ctx0" brushRef="#br0">6427 0 0,'0'39'47,"-77"38"-47,-39 0 16,1 38-1,-116-38-15,-39 77 16,-153 0-16,-39 0 16,-77 0-16,116 0 15,192 0-15,-269 38 16,77-76-16,153 114 16,78-76-16,38-77 15,38 39-15,78-78 16,-39 39-16,38 0 15,1-77-15,38 39 16,0-1-16,-39 39 16,1-38-16,-39 38 15,38 0-15,-38-39 16,39 1-16,-39 38 16,0-39-16,39 39 15,-78-39-15,39 39 16,39-38-16,-78 76 15,1-115-15,76 77 16,-38-38-16,39-1 16,-1 1-16,1-1 15,-1 1 1,1-1 0,-1-38-16,39 39 15,-38-39-15,-39 38 31,38-38-15,1 39-16,-39-39 16,77 38-1,-38-38 1,-1 0-16,1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4:00.8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40310B-5E68-442A-BEA8-037EA6691F94}" emma:medium="tactile" emma:mode="ink">
          <msink:context xmlns:msink="http://schemas.microsoft.com/ink/2010/main" type="inkDrawing" rotatedBoundingBox="15900,7749 17324,5896 17856,6305 16433,8158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1501 0,'115'0'16,"-76"38"-1,-1 39-15,1-77 16,38 77-16,-77-38 16,38-1-16,-38 1 0,0-1 15,39 1-15,-39-1 16,38 1-16,1-1 16,-1-192 77,39-77-93,77 0 16,-77-77-16,192-38 16,78-39-16,-78 39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07T11:35:00.9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5C3495-5549-41B1-8DFF-543C7CB69B2E}" emma:medium="tactile" emma:mode="ink">
          <msink:context xmlns:msink="http://schemas.microsoft.com/ink/2010/main" type="inkDrawing" rotatedBoundingBox="20018,6555 25315,6686 25312,6801 20015,6671" shapeName="Other"/>
        </emma:interpretation>
      </emma:emma>
    </inkml:annotationXML>
    <inkml:trace contextRef="#ctx0" brushRef="#br0">0 0 0,'86'0'93,"43"0"-77,1 0-16,42 0 16,43 44-16,0-44 15,-42 0-15,128 43 16,0-43-16,-85 0 16,85 0-16,0 0 15,-42 0-15,-1 0 16,43 0-16,-43 0 15,1 0-15,-44 0 16,-86 0-16,0 0 16,1 0-16,-87 0 15,0 0 1,0 0-16,0 0 16,0 0-1,0 0 1,-43 43-16,43-43 47,0 0-32,43 0-15,-43 0 16,43 43 0,0-43-1,-43 0-15,43 0 16,-43 0-16,-43 43 203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6.7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6AE193-7914-4080-9339-FD6482F1E728}" emma:medium="tactile" emma:mode="ink">
          <msink:context xmlns:msink="http://schemas.microsoft.com/ink/2010/main" type="inkDrawing" rotatedBoundingBox="8048,3847 12707,4084 12699,4242 8040,4004" shapeName="Other">
            <msink:destinationLink direction="with" ref="{EC318C09-37AF-44C9-A4DF-81073E8ADEBF}"/>
            <msink:destinationLink direction="with" ref="{BFD8D180-C78E-414A-B508-784E971F5C4A}"/>
          </msink:context>
        </emma:interpretation>
      </emma:emma>
    </inkml:annotationXML>
    <inkml:trace contextRef="#ctx0" brushRef="#br0">0 0 0,'0'39'78,"154"-39"-78,115 0 16,78 0 0,-1 0-16,39 0 15,-77 0-15,38 0 16,-38 0-16,-39 0 15,-115 0-15,-38 0 16,-78 0-16,39 38 16,-38-38-16,38 0 15,77 39 1,-39-39 0,77 38-16,39 1 15,-38-39-15,-78 38 16,116 1-16,-154-39 15,-38 0 1,-1 0-16,1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7.6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420209-90D2-48BA-AC4A-5DDBFF6E7AE1}" emma:medium="tactile" emma:mode="ink">
          <msink:context xmlns:msink="http://schemas.microsoft.com/ink/2010/main" type="inkDrawing" rotatedBoundingBox="19004,4283 19578,4152 19589,4199 19015,4331" shapeName="Other"/>
        </emma:interpretation>
      </emma:emma>
    </inkml:annotationXML>
    <inkml:trace contextRef="#ctx0" brushRef="#br0">0 116 0,'39'0'125,"37"-39"-125,1 39 15,0 0-15,39-77 16,-78 77-16,78 0 15,-78 0 1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38.8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67FF39-7136-4164-84A2-A863AA075B78}" emma:medium="tactile" emma:mode="ink">
          <msink:context xmlns:msink="http://schemas.microsoft.com/ink/2010/main" type="inkDrawing" rotatedBoundingBox="18318,4233 23013,4233 23013,4248 18318,4248" shapeName="Other">
            <msink:destinationLink direction="with" ref="{EC318C09-37AF-44C9-A4DF-81073E8ADEBF}"/>
          </msink:context>
        </emma:interpretation>
      </emma:emma>
    </inkml:annotationXML>
    <inkml:trace contextRef="#ctx0" brushRef="#br0">0 0 0,'39'0'78,"192"0"-78,38 0 15,-76 0-15,114 0 16,-76 0-16,-38 0 16,76 0-16,-115 0 15,0 0-15,-116 0 16,1 0-16,38 0 15,38 0 1,-76 0-16,38 0 16,77 0-16,-39 0 15,1 0-15,-1 0 16,-38 0-16,-38 0 62,38 0-30,-39 0-17,39 0 1,-38 0 15,37 0 0,1 0-15,0 0-16,-38 0 16,76 0-16,-38 0 15,-38 0-15,38 0 16,-39 0-16,1 0 16,-1 0 93,78 0-93,-78 0-1,1 0 48,-1 0-48,1 0-15,-1 0 16,1 0-16,-1 0 16,1 0-1,38 0 16,-39 0-31,39 0 16,-39 0-16,1 0 16,-1 0-1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3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09909B-65EE-4D89-B062-70113F4CF7E9}" emma:medium="tactile" emma:mode="ink">
          <msink:context xmlns:msink="http://schemas.microsoft.com/ink/2010/main" type="inkDrawing" rotatedBoundingBox="17374,10561 18810,14250 18703,14292 17267,1060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1427 3694 0,'-39'0'46,"39"-77"-46,-38 39 16,-1-78-16,39 1 16,0-39-16,-115 0 15,76-39-15,-38 117 16,0-155-16,-38 0 16,76 115-16,-38-76 15,39 115-15,-39-77 16,77 38-16,-39 1 15,1 38-15,-1-38 16,-37 38-16,76 0 16,-39-39-16,-38 78 15,77-1-15,0-38 16,-38-77 0,-1 77-1,1-38-15,-1 76 16,39 1-16,-38-39 15,-1 0-15,1 0 16,38 39-16,0-1 16,-39-38-16,39 39 15,-38-1 1,38 1-16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2:58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318C09-37AF-44C9-A4DF-81073E8ADEBF}" emma:medium="tactile" emma:mode="ink">
          <msink:context xmlns:msink="http://schemas.microsoft.com/ink/2010/main" type="inkDrawing" rotatedBoundingBox="15510,1448 16398,2537 15450,3310 14562,2221" semanticType="callout" shapeName="Other">
            <msink:sourceLink direction="with" ref="{EA67FF39-7136-4164-84A2-A863AA075B78}"/>
            <msink:sourceLink direction="with" ref="{746AE193-7914-4080-9339-FD6482F1E728}"/>
          </msink:context>
        </emma:interpretation>
      </emma:emma>
    </inkml:annotationXML>
    <inkml:trace contextRef="#ctx0" brushRef="#br0">0 0 0,'39'0'16,"-1"39"-16,1 76 16,38 1-16,0 38 15,-39-39-15,78 39 16,-78-38-16,1-39 16,76 77-16,-115-77 15,38-39 1,1-38-16,-1 0 31,39 0 0,-38-77-15,-39 0 0,38 0-16,-38 0 15,0-38-15,77 38 16,-38 0-16,-1-39 15,39 39-15,-38 0 16,76-77-16,-38 77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25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369CE1-8E31-47D1-96D6-1CB1C8C86E05}" emma:medium="tactile" emma:mode="ink">
          <msink:context xmlns:msink="http://schemas.microsoft.com/ink/2010/main" type="inkDrawing" rotatedBoundingBox="8275,14455 13123,11044 13268,11250 8420,14662" semanticType="callout" shapeName="Other">
            <msink:sourceLink direction="with" ref="{F361D303-5E78-462C-945D-B198E7A4E886}"/>
          </msink:context>
        </emma:interpretation>
      </emma:emma>
    </inkml:annotationXML>
    <inkml:trace contextRef="#ctx0" brushRef="#br0">0 3464 0,'0'-38'62,"231"-116"-62,-115 77 16,76 0-16,77-116 16,1 39-16,-39 0 15,77 0-15,-77 1 16,38-1-16,39-39 15,0 1-15,-193 76 16,116-76-16,38 38 16,-115 0-16,39 39 15,-116 38-15,115-77 16,-38 38-16,0 39 16,-38-38-16,-78 76 15,39-76-15,38 38 16,-76 38-16,-1-38 15,1 77-15,-1-38 16,-38-1-16,0 1 31,39 38-31,-39-39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7.0859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7-11T08:33:31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D8D180-C78E-414A-B508-784E971F5C4A}" emma:medium="tactile" emma:mode="ink">
          <msink:context xmlns:msink="http://schemas.microsoft.com/ink/2010/main" type="inkDrawing" rotatedBoundingBox="7620,5503 7771,14815 7671,14817 7520,5504" semanticType="callout" shapeName="Other">
            <msink:sourceLink direction="with" ref="{746AE193-7914-4080-9339-FD6482F1E728}"/>
          </msink:context>
        </emma:interpretation>
      </emma:emma>
    </inkml:annotationXML>
    <inkml:trace contextRef="#ctx0" brushRef="#br0">15 0 0,'0'115'31,"0"116"-15,0 77-16,0 115 0,0 39 15,0 0-15,0 38 0,0-38 16,0 38-16,0-38 16,0 0-16,0 0 15,0 0 1,0-78-16,0 40 15,38-116-15,-38-39 16,38-38-16,-38-39 16,0 39-16,39-77 15,-39-77-15,0 39 16,0-39-16,0 0 16,0 38-16,0-38 15,0 0-15,0 38 16,0-76-16,0 38 15,0 38-15,0-76 16,0 76-16,0 1 16,0-39-16,0 38 15,0 39-15,0-115 16,0-1-16,0 0 16,0 1-1,0-1 1,0 1 78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8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2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6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5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4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FB18-C2F8-4937-B879-F5C8973A1D95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5BFB-FCC8-4C43-B7A4-D54A4F669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9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emf"/><Relationship Id="rId18" Type="http://schemas.openxmlformats.org/officeDocument/2006/relationships/customXml" Target="../ink/ink11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8.xml"/><Relationship Id="rId17" Type="http://schemas.openxmlformats.org/officeDocument/2006/relationships/image" Target="../media/image11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7.xml"/><Relationship Id="rId19" Type="http://schemas.openxmlformats.org/officeDocument/2006/relationships/image" Target="../media/image12.emf"/><Relationship Id="rId4" Type="http://schemas.openxmlformats.org/officeDocument/2006/relationships/customXml" Target="../ink/ink4.xml"/><Relationship Id="rId9" Type="http://schemas.openxmlformats.org/officeDocument/2006/relationships/image" Target="../media/image7.emf"/><Relationship Id="rId1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school DB 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ERD </a:t>
            </a:r>
            <a:r>
              <a:rPr lang="ko-KR" altLang="en-US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72470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cross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한쪽</a:t>
            </a:r>
            <a:r>
              <a:rPr lang="en-US" altLang="ko-KR"/>
              <a:t> </a:t>
            </a:r>
            <a:r>
              <a:rPr lang="ko-KR" altLang="en-US"/>
              <a:t>테이블의 모든 행과 </a:t>
            </a:r>
            <a:endParaRPr lang="en-US" altLang="ko-KR"/>
          </a:p>
          <a:p>
            <a:r>
              <a:rPr lang="ko-KR" altLang="en-US"/>
              <a:t>다른쪽 테이블의 모든행을 </a:t>
            </a:r>
            <a:endParaRPr lang="en-US" altLang="ko-KR"/>
          </a:p>
          <a:p>
            <a:r>
              <a:rPr lang="ko-KR" altLang="en-US"/>
              <a:t>조인시키는 기능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* from &lt;A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</a:p>
          <a:p>
            <a:r>
              <a:rPr lang="en-US" altLang="ko-KR"/>
              <a:t>cross join &lt;B </a:t>
            </a:r>
            <a:r>
              <a:rPr lang="ko-KR" altLang="en-US"/>
              <a:t>테이블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2050" name="Picture 2" descr="혼자 공부하는 SQL_CROSS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56" y="749300"/>
            <a:ext cx="5760244" cy="57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self 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자체</a:t>
            </a:r>
            <a:r>
              <a:rPr lang="en-US" altLang="ko-KR"/>
              <a:t> </a:t>
            </a:r>
            <a:r>
              <a:rPr lang="ko-KR" altLang="en-US"/>
              <a:t>조인</a:t>
            </a:r>
            <a:r>
              <a:rPr lang="en-US" altLang="ko-KR"/>
              <a:t>, </a:t>
            </a:r>
            <a:r>
              <a:rPr lang="ko-KR" altLang="en-US"/>
              <a:t>자기 자신과 조인 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개의 테이블을 사용</a:t>
            </a:r>
            <a:endParaRPr lang="en-US" altLang="ko-KR"/>
          </a:p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열목록</a:t>
            </a:r>
            <a:r>
              <a:rPr lang="en-US" altLang="ko-KR"/>
              <a:t>&gt; from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 </a:t>
            </a:r>
            <a:r>
              <a:rPr lang="en-US" altLang="ko-KR"/>
              <a:t>A</a:t>
            </a:r>
          </a:p>
          <a:p>
            <a:pPr marL="0" indent="0">
              <a:buNone/>
            </a:pPr>
            <a:r>
              <a:rPr lang="en-US" altLang="ko-KR"/>
              <a:t>	inner join &lt;</a:t>
            </a:r>
            <a:r>
              <a:rPr lang="ko-KR" altLang="en-US"/>
              <a:t>테이블</a:t>
            </a:r>
            <a:r>
              <a:rPr lang="en-US" altLang="ko-KR"/>
              <a:t>&gt; </a:t>
            </a:r>
            <a:r>
              <a:rPr lang="ko-KR" altLang="en-US"/>
              <a:t>별칭</a:t>
            </a:r>
            <a:r>
              <a:rPr lang="en-US" altLang="ko-KR"/>
              <a:t> B</a:t>
            </a:r>
          </a:p>
          <a:p>
            <a:pPr marL="0" indent="0">
              <a:buNone/>
            </a:pPr>
            <a:r>
              <a:rPr lang="en-US" altLang="ko-KR"/>
              <a:t>[ where </a:t>
            </a:r>
            <a:r>
              <a:rPr lang="ko-KR" altLang="en-US"/>
              <a:t>검색 조건 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9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64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테이블 구조 </a:t>
            </a:r>
            <a:r>
              <a:rPr lang="en-US" altLang="ko-KR" sz="3200"/>
              <a:t>- college</a:t>
            </a:r>
            <a:endParaRPr lang="ko-KR" altLang="en-US" sz="3200"/>
          </a:p>
        </p:txBody>
      </p:sp>
      <p:sp>
        <p:nvSpPr>
          <p:cNvPr id="5" name="직사각형 4"/>
          <p:cNvSpPr/>
          <p:nvPr/>
        </p:nvSpPr>
        <p:spPr>
          <a:xfrm>
            <a:off x="803563" y="1025234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r>
              <a:rPr lang="en-US" altLang="ko-KR" sz="2400"/>
              <a:t> </a:t>
            </a:r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192981" y="4918360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과목</a:t>
            </a:r>
            <a:endParaRPr lang="en-US" altLang="ko-KR" sz="2400"/>
          </a:p>
          <a:p>
            <a:pPr algn="ctr"/>
            <a:r>
              <a:rPr lang="en-US" altLang="ko-KR" sz="2400"/>
              <a:t>subject</a:t>
            </a:r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4164923" y="30133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7938654" y="1025233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교수</a:t>
            </a:r>
            <a:endParaRPr lang="en-US" altLang="ko-KR" sz="2400"/>
          </a:p>
          <a:p>
            <a:pPr algn="ctr"/>
            <a:r>
              <a:rPr lang="en-US" altLang="ko-KR" sz="2400"/>
              <a:t>professor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14054" y="5070762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4371108" y="1007918"/>
            <a:ext cx="2313709" cy="105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지도</a:t>
            </a:r>
            <a:endParaRPr lang="en-US" altLang="ko-KR" sz="2400"/>
          </a:p>
          <a:p>
            <a:pPr algn="ctr"/>
            <a:r>
              <a:rPr lang="en-US" altLang="ko-KR" sz="2400"/>
              <a:t>guide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2895655" y="1426942"/>
              <a:ext cx="1676880" cy="975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775" y="1415062"/>
                <a:ext cx="1700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잉크 15"/>
              <p14:cNvContentPartPr/>
              <p14:nvPr/>
            </p14:nvContentPartPr>
            <p14:xfrm>
              <a:off x="6844135" y="1510102"/>
              <a:ext cx="208080" cy="4212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2255" y="1498222"/>
                <a:ext cx="231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잉크 16"/>
              <p14:cNvContentPartPr/>
              <p14:nvPr/>
            </p14:nvContentPartPr>
            <p14:xfrm>
              <a:off x="6594655" y="1524142"/>
              <a:ext cx="1690560" cy="36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2775" y="1512262"/>
                <a:ext cx="1714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잉크 24"/>
              <p14:cNvContentPartPr/>
              <p14:nvPr/>
            </p14:nvContentPartPr>
            <p14:xfrm>
              <a:off x="6233575" y="3810142"/>
              <a:ext cx="514080" cy="133020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1695" y="3798262"/>
                <a:ext cx="537840" cy="13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잉크 26"/>
              <p14:cNvContentPartPr/>
              <p14:nvPr/>
            </p14:nvContentPartPr>
            <p14:xfrm>
              <a:off x="5306215" y="747982"/>
              <a:ext cx="485280" cy="4219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4335" y="736102"/>
                <a:ext cx="5090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잉크 31"/>
              <p14:cNvContentPartPr/>
              <p14:nvPr/>
            </p14:nvContentPartPr>
            <p14:xfrm>
              <a:off x="2992495" y="3976102"/>
              <a:ext cx="1732320" cy="124740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0615" y="3964222"/>
                <a:ext cx="175608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잉크 33"/>
              <p14:cNvContentPartPr/>
              <p14:nvPr/>
            </p14:nvContentPartPr>
            <p14:xfrm>
              <a:off x="2737975" y="1981342"/>
              <a:ext cx="47160" cy="33530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26095" y="1969462"/>
                <a:ext cx="70920" cy="33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잉크 35"/>
              <p14:cNvContentPartPr/>
              <p14:nvPr/>
            </p14:nvContentPartPr>
            <p14:xfrm>
              <a:off x="1842655" y="4655062"/>
              <a:ext cx="443880" cy="610200"/>
            </p14:xfrm>
          </p:contentPart>
        </mc:Choice>
        <mc:Fallback xmlns="">
          <p:pic>
            <p:nvPicPr>
              <p:cNvPr id="36" name="잉크 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30775" y="4643182"/>
                <a:ext cx="4676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잉크 37"/>
              <p14:cNvContentPartPr/>
              <p14:nvPr/>
            </p14:nvContentPartPr>
            <p14:xfrm>
              <a:off x="5916055" y="1911862"/>
              <a:ext cx="2314080" cy="134424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4175" y="1899982"/>
                <a:ext cx="2337840" cy="13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잉크 39"/>
              <p14:cNvContentPartPr/>
              <p14:nvPr/>
            </p14:nvContentPartPr>
            <p14:xfrm>
              <a:off x="5749735" y="2216782"/>
              <a:ext cx="609840" cy="72072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7855" y="2204902"/>
                <a:ext cx="633600" cy="744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/>
          <p:cNvSpPr txBox="1"/>
          <p:nvPr/>
        </p:nvSpPr>
        <p:spPr>
          <a:xfrm>
            <a:off x="8110707" y="2720916"/>
            <a:ext cx="3547766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학생은</a:t>
            </a:r>
            <a:r>
              <a:rPr lang="en-US" altLang="ko-KR" sz="2400"/>
              <a:t> </a:t>
            </a:r>
            <a:r>
              <a:rPr lang="ko-KR" altLang="en-US" sz="2400"/>
              <a:t>강의를 </a:t>
            </a:r>
            <a:r>
              <a:rPr lang="ko-KR" altLang="en-US" sz="2400" u="sng"/>
              <a:t>수강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학생을 </a:t>
            </a:r>
            <a:r>
              <a:rPr lang="ko-KR" altLang="en-US" sz="2400" u="sng"/>
              <a:t>지도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/>
              <a:t>교수는 과목을 </a:t>
            </a:r>
            <a:r>
              <a:rPr lang="ko-KR" altLang="en-US" sz="2400" u="sng"/>
              <a:t>강의</a:t>
            </a:r>
            <a:r>
              <a:rPr lang="ko-KR" altLang="en-US" sz="2400"/>
              <a:t>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62737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664" y="295986"/>
            <a:ext cx="3115491" cy="23128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학생테이블</a:t>
            </a:r>
            <a:r>
              <a:rPr lang="en-US" altLang="ko-KR" sz="1400" dirty="0"/>
              <a:t>(student)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이수학기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st_term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이수학점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9980" y="0"/>
            <a:ext cx="4351974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교수테이블</a:t>
            </a:r>
            <a:r>
              <a:rPr lang="en-US" altLang="ko-KR" sz="1400" dirty="0"/>
              <a:t>(professor)</a:t>
            </a:r>
            <a:br>
              <a:rPr lang="en-US" altLang="ko-KR" sz="1400" dirty="0"/>
            </a:b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</a:t>
            </a:r>
            <a:r>
              <a:rPr lang="en-US" altLang="ko-KR" sz="1400" dirty="0" err="1"/>
              <a:t>pk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교수이름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pr_name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교수나이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pr_age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pr_room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교수재직상태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pr_state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재직</a:t>
            </a:r>
            <a:r>
              <a:rPr lang="en-US" altLang="ko-KR" sz="1400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교수직책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pr_position</a:t>
            </a:r>
            <a:r>
              <a:rPr lang="en-US" altLang="ko-KR" sz="1400" dirty="0"/>
              <a:t>) : varchar(45) not null default ‘</a:t>
            </a:r>
            <a:r>
              <a:rPr lang="ko-KR" altLang="en-US" sz="1400" dirty="0"/>
              <a:t>조교수</a:t>
            </a:r>
            <a:r>
              <a:rPr lang="en-US" altLang="ko-KR" sz="1400" dirty="0"/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44" y="3413761"/>
            <a:ext cx="3115491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과목테이블</a:t>
            </a:r>
            <a:r>
              <a:rPr lang="en-US" altLang="ko-KR" sz="1400" dirty="0"/>
              <a:t>(subject)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과목코드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su_code</a:t>
            </a:r>
            <a:r>
              <a:rPr lang="en-US" altLang="ko-KR" sz="1400" dirty="0"/>
              <a:t>) : varchar(20)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과목명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su_title</a:t>
            </a:r>
            <a:r>
              <a:rPr lang="en-US" altLang="ko-KR" sz="1400" dirty="0"/>
              <a:t>) : varchar(45)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과목점수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su_point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과목시간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su_time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4644" y="279829"/>
            <a:ext cx="3752848" cy="2959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강의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(course)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과목번호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co_su_num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co_term</a:t>
            </a:r>
            <a:r>
              <a:rPr lang="en-US" altLang="ko-KR" sz="1400" dirty="0"/>
              <a:t>) : varchar(10) not null default 1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강의년도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co_year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강의시간표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co_timetable</a:t>
            </a:r>
            <a:r>
              <a:rPr lang="en-US" altLang="ko-KR" sz="1400" dirty="0"/>
              <a:t> ) : varchar(100) not null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7797" y="3156985"/>
            <a:ext cx="3987674" cy="3605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수강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(attend)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수강번호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강의번호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at_co_num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중간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at_mid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기말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at_final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출석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at_attend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과제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at_homework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 default 0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학점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at_score</a:t>
            </a:r>
            <a:r>
              <a:rPr lang="en-US" altLang="ko-KR" sz="1400" dirty="0"/>
              <a:t>) : varchar(45) default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패스여부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at_pass</a:t>
            </a:r>
            <a:r>
              <a:rPr lang="en-US" altLang="ko-KR" sz="1400" dirty="0"/>
              <a:t>) : varchar(1) default ‘n’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재수강여부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at_repetition</a:t>
            </a:r>
            <a:r>
              <a:rPr lang="en-US" altLang="ko-KR" sz="1400" dirty="0"/>
              <a:t>) : varchar(1) default ‘n’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24723" y="3423630"/>
            <a:ext cx="3767921" cy="1666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지도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</a:t>
            </a:r>
            <a:r>
              <a:rPr lang="en-US" altLang="ko-KR" sz="1400" dirty="0"/>
              <a:t>(guide) - </a:t>
            </a:r>
            <a:r>
              <a:rPr lang="ko-KR" altLang="en-US" sz="1400" dirty="0" err="1"/>
              <a:t>관계테이블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지도번호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gu_num</a:t>
            </a:r>
            <a:r>
              <a:rPr lang="en-US" altLang="ko-KR" sz="1400" dirty="0"/>
              <a:t>) : int not null pk ai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교수번호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gu_pr_num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학번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gu_st_num</a:t>
            </a:r>
            <a:r>
              <a:rPr lang="en-US" altLang="ko-KR" sz="1400" dirty="0"/>
              <a:t>) :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not null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학기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gu_year</a:t>
            </a:r>
            <a:r>
              <a:rPr lang="en-US" altLang="ko-KR" sz="1400" dirty="0"/>
              <a:t>) : varchar(45) default null</a:t>
            </a:r>
          </a:p>
        </p:txBody>
      </p:sp>
    </p:spTree>
    <p:extLst>
      <p:ext uri="{BB962C8B-B14F-4D97-AF65-F5344CB8AC3E}">
        <p14:creationId xmlns:p14="http://schemas.microsoft.com/office/powerpoint/2010/main" val="8639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561A-23F4-97C0-8B47-50CEDCFF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외래키가 걸려있는 </a:t>
            </a:r>
            <a:r>
              <a:rPr lang="ko-KR" altLang="en-US" dirty="0" err="1"/>
              <a:t>기본키</a:t>
            </a:r>
            <a:r>
              <a:rPr lang="ko-KR" altLang="en-US" dirty="0"/>
              <a:t> 속성변경시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7BE37-0B28-E0C2-FC28-A9F3C387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에러가 생길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ERROR 1833 </a:t>
            </a:r>
          </a:p>
          <a:p>
            <a:endParaRPr lang="en-US" altLang="ko-KR" dirty="0"/>
          </a:p>
          <a:p>
            <a:r>
              <a:rPr lang="ko-KR" altLang="en-US" dirty="0" err="1"/>
              <a:t>락설정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변경하려는 테이블</a:t>
            </a:r>
            <a:r>
              <a:rPr lang="en-US" altLang="ko-KR" dirty="0"/>
              <a:t>/ </a:t>
            </a:r>
            <a:r>
              <a:rPr lang="ko-KR" altLang="en-US" dirty="0" err="1"/>
              <a:t>외래키설정되어있는</a:t>
            </a:r>
            <a:r>
              <a:rPr lang="ko-KR" altLang="en-US" dirty="0"/>
              <a:t> 테이블</a:t>
            </a:r>
            <a:endParaRPr lang="en-US" altLang="ko-KR" dirty="0"/>
          </a:p>
          <a:p>
            <a:r>
              <a:rPr lang="en-US" altLang="ko-KR" dirty="0"/>
              <a:t>LOCK TABLES course WRITE, attend WRITE;</a:t>
            </a:r>
          </a:p>
          <a:p>
            <a:r>
              <a:rPr lang="en-US" altLang="ko-KR" dirty="0"/>
              <a:t>alter table course modify </a:t>
            </a:r>
            <a:r>
              <a:rPr lang="en-US" altLang="ko-KR" dirty="0" err="1"/>
              <a:t>co_num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;</a:t>
            </a:r>
          </a:p>
          <a:p>
            <a:r>
              <a:rPr lang="ko-KR" altLang="en-US" dirty="0" err="1"/>
              <a:t>락</a:t>
            </a:r>
            <a:r>
              <a:rPr lang="ko-KR" altLang="en-US" dirty="0"/>
              <a:t> 해제 </a:t>
            </a:r>
            <a:r>
              <a:rPr lang="en-US" altLang="ko-KR" dirty="0"/>
              <a:t>– unlock</a:t>
            </a:r>
            <a:r>
              <a:rPr lang="ko-KR" altLang="en-US" dirty="0"/>
              <a:t> </a:t>
            </a:r>
            <a:r>
              <a:rPr lang="en-US" altLang="ko-KR" dirty="0"/>
              <a:t>tables;</a:t>
            </a:r>
          </a:p>
        </p:txBody>
      </p:sp>
    </p:spTree>
    <p:extLst>
      <p:ext uri="{BB962C8B-B14F-4D97-AF65-F5344CB8AC3E}">
        <p14:creationId xmlns:p14="http://schemas.microsoft.com/office/powerpoint/2010/main" val="409630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8D37D-CB86-3458-9B11-E33E3E5B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FBF22-EDED-B069-D6A6-C4F414EA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김영철이 수강하는 과목명을 출력</a:t>
            </a:r>
            <a:endParaRPr lang="en-US" altLang="ko-KR" dirty="0"/>
          </a:p>
          <a:p>
            <a:r>
              <a:rPr lang="ko-KR" altLang="en-US" dirty="0" err="1"/>
              <a:t>강길동</a:t>
            </a:r>
            <a:r>
              <a:rPr lang="ko-KR" altLang="en-US" dirty="0"/>
              <a:t> 교수가 지도하는 </a:t>
            </a:r>
            <a:r>
              <a:rPr lang="ko-KR" altLang="en-US" dirty="0" err="1"/>
              <a:t>학생명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ko-KR" altLang="en-US" dirty="0"/>
              <a:t>대학수학 과목을 수강하는 수강자 명단 출력</a:t>
            </a:r>
          </a:p>
        </p:txBody>
      </p:sp>
    </p:spTree>
    <p:extLst>
      <p:ext uri="{BB962C8B-B14F-4D97-AF65-F5344CB8AC3E}">
        <p14:creationId xmlns:p14="http://schemas.microsoft.com/office/powerpoint/2010/main" val="2728741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0208-F882-6BBD-FA1A-6A93DB75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030D-6F93-B3E1-926E-E13E8C221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테이블의 조회속도를 높여주는 자료구조</a:t>
            </a:r>
            <a:endParaRPr lang="en-US" altLang="ko-KR" dirty="0"/>
          </a:p>
          <a:p>
            <a:r>
              <a:rPr lang="ko-KR" altLang="en-US" dirty="0"/>
              <a:t>조회속도는 빨라지지만 </a:t>
            </a:r>
            <a:r>
              <a:rPr lang="en-US" altLang="ko-KR" dirty="0"/>
              <a:t>update, insert, delete </a:t>
            </a:r>
            <a:r>
              <a:rPr lang="ko-KR" altLang="en-US" dirty="0"/>
              <a:t>속도는 저하된다는 단점이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조회를 하는 테이블에는 </a:t>
            </a:r>
            <a:r>
              <a:rPr lang="en-US" altLang="ko-KR" dirty="0"/>
              <a:t>index</a:t>
            </a:r>
            <a:r>
              <a:rPr lang="ko-KR" altLang="en-US" dirty="0"/>
              <a:t>를 추가하는 것을 고려</a:t>
            </a:r>
            <a:endParaRPr lang="en-US" altLang="ko-KR" dirty="0"/>
          </a:p>
          <a:p>
            <a:r>
              <a:rPr lang="en-US" altLang="ko-KR" dirty="0"/>
              <a:t>update, insert, delete</a:t>
            </a:r>
            <a:r>
              <a:rPr lang="ko-KR" altLang="en-US" dirty="0"/>
              <a:t>가 빈번히 발생하는 테이블에는 </a:t>
            </a:r>
            <a:r>
              <a:rPr lang="ko-KR" altLang="en-US" dirty="0" err="1"/>
              <a:t>안쓰는것이</a:t>
            </a:r>
            <a:r>
              <a:rPr lang="ko-KR" altLang="en-US" dirty="0"/>
              <a:t> 좋음</a:t>
            </a:r>
            <a:endParaRPr lang="en-US" altLang="ko-KR" dirty="0"/>
          </a:p>
          <a:p>
            <a:r>
              <a:rPr lang="en-US" altLang="ko-KR" dirty="0"/>
              <a:t>MYSQL INDEX </a:t>
            </a:r>
            <a:r>
              <a:rPr lang="ko-KR" altLang="en-US" dirty="0"/>
              <a:t>파일에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primary key, foreign key </a:t>
            </a:r>
            <a:r>
              <a:rPr lang="ko-KR" altLang="en-US" dirty="0"/>
              <a:t>자동으로 </a:t>
            </a:r>
            <a:r>
              <a:rPr lang="en-US" altLang="ko-KR" dirty="0"/>
              <a:t>index </a:t>
            </a:r>
            <a:r>
              <a:rPr lang="ko-KR" altLang="en-US" dirty="0"/>
              <a:t>설정이 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인덱스는 하나 또는 여러 개의 칼럼을 묶어서 하나의 인덱스로 설정가능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인덱스는 </a:t>
            </a:r>
            <a:r>
              <a:rPr lang="en-US" altLang="ko-KR" dirty="0"/>
              <a:t>where </a:t>
            </a:r>
            <a:r>
              <a:rPr lang="ko-KR" altLang="en-US" dirty="0"/>
              <a:t>절 뒤에서 사용할 때만 성능에 영향을 끼침</a:t>
            </a:r>
            <a:endParaRPr lang="en-US" altLang="ko-KR" dirty="0"/>
          </a:p>
          <a:p>
            <a:r>
              <a:rPr lang="en-US" altLang="ko-KR" dirty="0"/>
              <a:t>order by, group by</a:t>
            </a:r>
            <a:r>
              <a:rPr lang="ko-KR" altLang="en-US" dirty="0"/>
              <a:t>절에 대한 </a:t>
            </a:r>
            <a:r>
              <a:rPr lang="en-US" altLang="ko-KR" dirty="0"/>
              <a:t>index</a:t>
            </a:r>
            <a:r>
              <a:rPr lang="ko-KR" altLang="en-US" dirty="0"/>
              <a:t>도 영향을 미침</a:t>
            </a:r>
          </a:p>
        </p:txBody>
      </p:sp>
    </p:spTree>
    <p:extLst>
      <p:ext uri="{BB962C8B-B14F-4D97-AF65-F5344CB8AC3E}">
        <p14:creationId xmlns:p14="http://schemas.microsoft.com/office/powerpoint/2010/main" val="86117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08347-805D-C9EF-51EE-5C3F059F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A098D-6F8C-43DF-1AB8-FA624FCF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복수의 키에 대해 </a:t>
            </a:r>
            <a:r>
              <a:rPr lang="en-US" altLang="ko-KR" dirty="0"/>
              <a:t>order by</a:t>
            </a:r>
            <a:r>
              <a:rPr lang="ko-KR" altLang="en-US" dirty="0"/>
              <a:t>를 하는 경우는 </a:t>
            </a:r>
            <a:r>
              <a:rPr lang="en-US" altLang="ko-KR" dirty="0"/>
              <a:t>index</a:t>
            </a:r>
            <a:r>
              <a:rPr lang="ko-KR" altLang="en-US" dirty="0"/>
              <a:t>를 타지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연속하지 않은 칼럼에 대해 </a:t>
            </a:r>
            <a:r>
              <a:rPr lang="en-US" altLang="ko-KR" dirty="0"/>
              <a:t>order by</a:t>
            </a:r>
            <a:r>
              <a:rPr lang="ko-KR" altLang="en-US" dirty="0"/>
              <a:t>를 실행하는 경우</a:t>
            </a:r>
            <a:endParaRPr lang="en-US" altLang="ko-KR" dirty="0"/>
          </a:p>
          <a:p>
            <a:r>
              <a:rPr lang="en-US" altLang="ko-KR" dirty="0"/>
              <a:t>group by</a:t>
            </a:r>
            <a:r>
              <a:rPr lang="ko-KR" altLang="en-US" dirty="0"/>
              <a:t>칼럼과 </a:t>
            </a:r>
            <a:r>
              <a:rPr lang="en-US" altLang="ko-KR" dirty="0"/>
              <a:t>order by</a:t>
            </a:r>
            <a:r>
              <a:rPr lang="ko-KR" altLang="en-US" dirty="0"/>
              <a:t>의 칼럼이 다른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다중 칼럼 인덱스는 </a:t>
            </a:r>
            <a:r>
              <a:rPr lang="ko-KR" altLang="en-US" dirty="0" err="1"/>
              <a:t>단일칼럼인덱스보다</a:t>
            </a:r>
            <a:r>
              <a:rPr lang="ko-KR" altLang="en-US" dirty="0"/>
              <a:t> 더 비효율적이므로 </a:t>
            </a:r>
            <a:r>
              <a:rPr lang="en-US" altLang="ko-KR" dirty="0"/>
              <a:t>(insert, update, delete) </a:t>
            </a:r>
            <a:r>
              <a:rPr lang="ko-KR" altLang="en-US" dirty="0"/>
              <a:t>더 신중하게 </a:t>
            </a:r>
            <a:r>
              <a:rPr lang="ko-KR" altLang="en-US" dirty="0" err="1"/>
              <a:t>설정해야함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80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A7C04-FE32-D32C-488B-F2DDBED9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ko-KR" altLang="en-US" dirty="0"/>
              <a:t>설정 </a:t>
            </a:r>
            <a:r>
              <a:rPr lang="en-US" altLang="ko-KR" dirty="0"/>
              <a:t>– </a:t>
            </a:r>
            <a:r>
              <a:rPr lang="ko-KR" altLang="en-US" dirty="0"/>
              <a:t>테이블 생성시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94BFA0-77C6-8466-E3C7-FF95CABC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3694" cy="4225551"/>
          </a:xfrm>
        </p:spPr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</a:p>
          <a:p>
            <a:r>
              <a:rPr lang="ko-KR" altLang="en-US" dirty="0"/>
              <a:t>칼럼속성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칼럼속성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primary key(</a:t>
            </a:r>
            <a:r>
              <a:rPr lang="ko-KR" altLang="en-US" dirty="0"/>
              <a:t>칼럼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다중칼럼인덱스</a:t>
            </a:r>
            <a:endParaRPr lang="en-US" altLang="ko-KR" dirty="0"/>
          </a:p>
          <a:p>
            <a:r>
              <a:rPr lang="en-US" altLang="ko-KR" dirty="0"/>
              <a:t>key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/>
              <a:t>칼럼</a:t>
            </a:r>
            <a:r>
              <a:rPr lang="en-US" altLang="ko-KR" dirty="0"/>
              <a:t>, </a:t>
            </a:r>
            <a:r>
              <a:rPr lang="ko-KR" altLang="en-US" dirty="0"/>
              <a:t>칼럼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DAA259-425A-D8B6-FE58-9A5D5F14BD16}"/>
              </a:ext>
            </a:extLst>
          </p:cNvPr>
          <p:cNvSpPr txBox="1">
            <a:spLocks/>
          </p:cNvSpPr>
          <p:nvPr/>
        </p:nvSpPr>
        <p:spPr>
          <a:xfrm>
            <a:off x="6759388" y="1690688"/>
            <a:ext cx="4903694" cy="422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create table table(</a:t>
            </a:r>
          </a:p>
          <a:p>
            <a:pPr marL="0" indent="0">
              <a:buNone/>
            </a:pPr>
            <a:r>
              <a:rPr lang="en-US" altLang="ko-KR" dirty="0"/>
              <a:t>id int not null,</a:t>
            </a:r>
          </a:p>
          <a:p>
            <a:pPr marL="0" indent="0">
              <a:buNone/>
            </a:pPr>
            <a:r>
              <a:rPr lang="en-US" altLang="ko-KR" dirty="0"/>
              <a:t>name varchar(10),</a:t>
            </a:r>
          </a:p>
          <a:p>
            <a:pPr marL="0" indent="0">
              <a:buNone/>
            </a:pPr>
            <a:r>
              <a:rPr lang="en-US" altLang="ko-KR" dirty="0" err="1"/>
              <a:t>addr</a:t>
            </a:r>
            <a:r>
              <a:rPr lang="en-US" altLang="ko-KR" dirty="0"/>
              <a:t> varchar(10),</a:t>
            </a:r>
          </a:p>
          <a:p>
            <a:pPr marL="0" indent="0">
              <a:buNone/>
            </a:pPr>
            <a:r>
              <a:rPr lang="en-US" altLang="ko-KR" dirty="0"/>
              <a:t>primary key(id),</a:t>
            </a:r>
          </a:p>
          <a:p>
            <a:pPr marL="0" indent="0">
              <a:buNone/>
            </a:pPr>
            <a:r>
              <a:rPr lang="en-US" altLang="ko-KR" dirty="0"/>
              <a:t>key </a:t>
            </a:r>
            <a:r>
              <a:rPr lang="en-US" altLang="ko-KR" dirty="0" err="1"/>
              <a:t>idx_name</a:t>
            </a:r>
            <a:r>
              <a:rPr lang="en-US" altLang="ko-KR" dirty="0"/>
              <a:t>(name)</a:t>
            </a:r>
          </a:p>
          <a:p>
            <a:pPr marL="0" indent="0">
              <a:buNone/>
            </a:pP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7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909F4-12FA-85C4-1023-BF4F13F2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 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ko-KR" altLang="en-US" dirty="0"/>
              <a:t>기존 테이블에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09456-08B0-1A08-371E-80E360C7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 생성</a:t>
            </a:r>
            <a:endParaRPr lang="en-US" altLang="ko-KR" dirty="0"/>
          </a:p>
          <a:p>
            <a:r>
              <a:rPr lang="en-US" altLang="ko-KR" dirty="0"/>
              <a:t>create index </a:t>
            </a:r>
            <a:r>
              <a:rPr lang="en-US" altLang="ko-KR" dirty="0" err="1"/>
              <a:t>idx_name</a:t>
            </a:r>
            <a:r>
              <a:rPr lang="en-US" altLang="ko-KR" dirty="0"/>
              <a:t> on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테이블에 추가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add index </a:t>
            </a:r>
            <a:r>
              <a:rPr lang="ko-KR" altLang="en-US" dirty="0"/>
              <a:t>인덱스명</a:t>
            </a:r>
            <a:r>
              <a:rPr lang="en-US" altLang="ko-KR" dirty="0"/>
              <a:t>(</a:t>
            </a:r>
            <a:r>
              <a:rPr lang="ko-KR" altLang="en-US" dirty="0" err="1"/>
              <a:t>칼럼명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인덱스 보기</a:t>
            </a:r>
            <a:endParaRPr lang="en-US" altLang="ko-KR" dirty="0"/>
          </a:p>
          <a:p>
            <a:r>
              <a:rPr lang="en-US" altLang="ko-KR" dirty="0"/>
              <a:t>show index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인덱스 삭제</a:t>
            </a:r>
            <a:endParaRPr lang="en-US" altLang="ko-KR" dirty="0"/>
          </a:p>
          <a:p>
            <a:r>
              <a:rPr lang="en-US" altLang="ko-KR" dirty="0"/>
              <a:t>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index </a:t>
            </a:r>
            <a:r>
              <a:rPr lang="ko-KR" altLang="en-US" dirty="0"/>
              <a:t>인덱스명</a:t>
            </a:r>
          </a:p>
        </p:txBody>
      </p:sp>
    </p:spTree>
    <p:extLst>
      <p:ext uri="{BB962C8B-B14F-4D97-AF65-F5344CB8AC3E}">
        <p14:creationId xmlns:p14="http://schemas.microsoft.com/office/powerpoint/2010/main" val="17529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8142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학생</a:t>
            </a:r>
            <a:endParaRPr lang="en-US" altLang="ko-KR" sz="2400"/>
          </a:p>
          <a:p>
            <a:pPr algn="ctr"/>
            <a:r>
              <a:rPr lang="en-US" altLang="ko-KR" sz="2400"/>
              <a:t>student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9085007" y="825910"/>
            <a:ext cx="2153264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강의</a:t>
            </a:r>
            <a:endParaRPr lang="en-US" altLang="ko-KR" sz="2400"/>
          </a:p>
          <a:p>
            <a:pPr algn="ctr"/>
            <a:r>
              <a:rPr lang="en-US" altLang="ko-KR" sz="2400"/>
              <a:t>course</a:t>
            </a:r>
            <a:endParaRPr lang="ko-KR" altLang="en-US" sz="2400"/>
          </a:p>
        </p:txBody>
      </p:sp>
      <p:sp>
        <p:nvSpPr>
          <p:cNvPr id="7" name="다이아몬드 6"/>
          <p:cNvSpPr/>
          <p:nvPr/>
        </p:nvSpPr>
        <p:spPr>
          <a:xfrm>
            <a:off x="4433673" y="825910"/>
            <a:ext cx="3359066" cy="1017639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/>
              <a:t>수강</a:t>
            </a:r>
            <a:endParaRPr lang="en-US" altLang="ko-KR" sz="2400"/>
          </a:p>
          <a:p>
            <a:pPr algn="ctr"/>
            <a:r>
              <a:rPr lang="en-US" altLang="ko-KR" sz="2400"/>
              <a:t>attend</a:t>
            </a:r>
            <a:endParaRPr lang="ko-KR" altLang="en-US" sz="2400"/>
          </a:p>
        </p:txBody>
      </p:sp>
      <p:cxnSp>
        <p:nvCxnSpPr>
          <p:cNvPr id="9" name="직선 연결선 8"/>
          <p:cNvCxnSpPr>
            <a:stCxn id="5" idx="3"/>
            <a:endCxn id="7" idx="1"/>
          </p:cNvCxnSpPr>
          <p:nvPr/>
        </p:nvCxnSpPr>
        <p:spPr>
          <a:xfrm>
            <a:off x="3141406" y="1297858"/>
            <a:ext cx="1292267" cy="36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 flipV="1">
            <a:off x="7792739" y="1334729"/>
            <a:ext cx="129226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51574" y="889442"/>
            <a:ext cx="14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      :     N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447935" y="96539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M    :   1</a:t>
            </a:r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792827" y="5650851"/>
            <a:ext cx="347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수강번호</a:t>
            </a:r>
            <a:r>
              <a:rPr lang="en-US" altLang="ko-KR"/>
              <a:t> </a:t>
            </a:r>
            <a:r>
              <a:rPr lang="ko-KR" altLang="en-US"/>
              <a:t>규칙 </a:t>
            </a:r>
            <a:r>
              <a:rPr lang="en-US" altLang="ko-KR"/>
              <a:t>: auto_increment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19870" y="6092147"/>
            <a:ext cx="4774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학생기본정보 </a:t>
            </a:r>
            <a:r>
              <a:rPr lang="en-US" altLang="ko-KR"/>
              <a:t>- </a:t>
            </a:r>
            <a:r>
              <a:rPr lang="ko-KR" altLang="en-US"/>
              <a:t>회원가입</a:t>
            </a:r>
            <a:endParaRPr lang="en-US" altLang="ko-KR"/>
          </a:p>
          <a:p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이메일</a:t>
            </a:r>
            <a:r>
              <a:rPr lang="en-US" altLang="ko-KR"/>
              <a:t>, </a:t>
            </a:r>
            <a:r>
              <a:rPr lang="ko-KR" altLang="en-US"/>
              <a:t>전화번호</a:t>
            </a:r>
            <a:r>
              <a:rPr lang="en-US" altLang="ko-KR"/>
              <a:t>, </a:t>
            </a:r>
            <a:r>
              <a:rPr lang="ko-KR" altLang="en-US"/>
              <a:t>주소</a:t>
            </a:r>
            <a:r>
              <a:rPr lang="en-US" altLang="ko-KR"/>
              <a:t>, </a:t>
            </a:r>
            <a:r>
              <a:rPr lang="ko-KR" altLang="en-US"/>
              <a:t>주민번호</a:t>
            </a:r>
          </a:p>
        </p:txBody>
      </p:sp>
      <p:sp>
        <p:nvSpPr>
          <p:cNvPr id="56" name="타원 55"/>
          <p:cNvSpPr/>
          <p:nvPr/>
        </p:nvSpPr>
        <p:spPr>
          <a:xfrm>
            <a:off x="446230" y="196461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학번</a:t>
            </a:r>
          </a:p>
        </p:txBody>
      </p:sp>
      <p:sp>
        <p:nvSpPr>
          <p:cNvPr id="57" name="타원 56"/>
          <p:cNvSpPr/>
          <p:nvPr/>
        </p:nvSpPr>
        <p:spPr>
          <a:xfrm>
            <a:off x="1688082" y="1964399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58" name="타원 57"/>
          <p:cNvSpPr/>
          <p:nvPr/>
        </p:nvSpPr>
        <p:spPr>
          <a:xfrm>
            <a:off x="2857344" y="2020670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학과</a:t>
            </a:r>
          </a:p>
        </p:txBody>
      </p:sp>
      <p:sp>
        <p:nvSpPr>
          <p:cNvPr id="59" name="타원 58"/>
          <p:cNvSpPr/>
          <p:nvPr/>
        </p:nvSpPr>
        <p:spPr>
          <a:xfrm>
            <a:off x="446230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학기</a:t>
            </a:r>
          </a:p>
        </p:txBody>
      </p:sp>
      <p:sp>
        <p:nvSpPr>
          <p:cNvPr id="60" name="타원 59"/>
          <p:cNvSpPr/>
          <p:nvPr/>
        </p:nvSpPr>
        <p:spPr>
          <a:xfrm>
            <a:off x="1688082" y="2798408"/>
            <a:ext cx="1022888" cy="685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이수학점</a:t>
            </a:r>
          </a:p>
        </p:txBody>
      </p:sp>
      <p:sp>
        <p:nvSpPr>
          <p:cNvPr id="61" name="타원 60"/>
          <p:cNvSpPr/>
          <p:nvPr/>
        </p:nvSpPr>
        <p:spPr>
          <a:xfrm>
            <a:off x="489393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수강번호</a:t>
            </a:r>
          </a:p>
        </p:txBody>
      </p:sp>
      <p:sp>
        <p:nvSpPr>
          <p:cNvPr id="62" name="타원 61"/>
          <p:cNvSpPr/>
          <p:nvPr/>
        </p:nvSpPr>
        <p:spPr>
          <a:xfrm>
            <a:off x="4935335" y="2883113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학번</a:t>
            </a:r>
          </a:p>
        </p:txBody>
      </p:sp>
      <p:sp>
        <p:nvSpPr>
          <p:cNvPr id="63" name="타원 62"/>
          <p:cNvSpPr/>
          <p:nvPr/>
        </p:nvSpPr>
        <p:spPr>
          <a:xfrm>
            <a:off x="6270064" y="1967275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과목코드</a:t>
            </a:r>
          </a:p>
        </p:txBody>
      </p:sp>
      <p:sp>
        <p:nvSpPr>
          <p:cNvPr id="64" name="타원 63"/>
          <p:cNvSpPr/>
          <p:nvPr/>
        </p:nvSpPr>
        <p:spPr>
          <a:xfrm>
            <a:off x="6371802" y="2855717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수강년도</a:t>
            </a:r>
          </a:p>
        </p:txBody>
      </p:sp>
      <p:sp>
        <p:nvSpPr>
          <p:cNvPr id="65" name="타원 64"/>
          <p:cNvSpPr/>
          <p:nvPr/>
        </p:nvSpPr>
        <p:spPr>
          <a:xfrm>
            <a:off x="4935335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수강학기</a:t>
            </a:r>
          </a:p>
        </p:txBody>
      </p:sp>
      <p:sp>
        <p:nvSpPr>
          <p:cNvPr id="66" name="타원 65"/>
          <p:cNvSpPr/>
          <p:nvPr/>
        </p:nvSpPr>
        <p:spPr>
          <a:xfrm>
            <a:off x="6375022" y="3798951"/>
            <a:ext cx="1177871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성적</a:t>
            </a:r>
          </a:p>
        </p:txBody>
      </p:sp>
      <p:sp>
        <p:nvSpPr>
          <p:cNvPr id="67" name="타원 66"/>
          <p:cNvSpPr/>
          <p:nvPr/>
        </p:nvSpPr>
        <p:spPr>
          <a:xfrm>
            <a:off x="5092193" y="4724901"/>
            <a:ext cx="1556580" cy="7921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재수강여부</a:t>
            </a:r>
          </a:p>
        </p:txBody>
      </p:sp>
      <p:sp>
        <p:nvSpPr>
          <p:cNvPr id="68" name="타원 67"/>
          <p:cNvSpPr/>
          <p:nvPr/>
        </p:nvSpPr>
        <p:spPr>
          <a:xfrm>
            <a:off x="8666678" y="1879781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/>
              <a:t>과목코드</a:t>
            </a:r>
          </a:p>
        </p:txBody>
      </p:sp>
      <p:sp>
        <p:nvSpPr>
          <p:cNvPr id="69" name="타원 68"/>
          <p:cNvSpPr/>
          <p:nvPr/>
        </p:nvSpPr>
        <p:spPr>
          <a:xfrm>
            <a:off x="10042808" y="189694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과목명</a:t>
            </a:r>
          </a:p>
        </p:txBody>
      </p:sp>
      <p:sp>
        <p:nvSpPr>
          <p:cNvPr id="70" name="타원 69"/>
          <p:cNvSpPr/>
          <p:nvPr/>
        </p:nvSpPr>
        <p:spPr>
          <a:xfrm>
            <a:off x="8666678" y="2883113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담당교수</a:t>
            </a:r>
          </a:p>
        </p:txBody>
      </p:sp>
      <p:sp>
        <p:nvSpPr>
          <p:cNvPr id="71" name="타원 70"/>
          <p:cNvSpPr/>
          <p:nvPr/>
        </p:nvSpPr>
        <p:spPr>
          <a:xfrm>
            <a:off x="10161638" y="2810856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학점</a:t>
            </a:r>
          </a:p>
        </p:txBody>
      </p:sp>
      <p:sp>
        <p:nvSpPr>
          <p:cNvPr id="72" name="타원 71"/>
          <p:cNvSpPr/>
          <p:nvPr/>
        </p:nvSpPr>
        <p:spPr>
          <a:xfrm>
            <a:off x="8666677" y="3886445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</a:t>
            </a:r>
          </a:p>
        </p:txBody>
      </p:sp>
      <p:sp>
        <p:nvSpPr>
          <p:cNvPr id="73" name="타원 72"/>
          <p:cNvSpPr/>
          <p:nvPr/>
        </p:nvSpPr>
        <p:spPr>
          <a:xfrm>
            <a:off x="10161638" y="3828114"/>
            <a:ext cx="1202509" cy="862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시간표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잉크 74"/>
              <p14:cNvContentPartPr/>
              <p14:nvPr/>
            </p14:nvContentPartPr>
            <p14:xfrm>
              <a:off x="238833" y="2355584"/>
              <a:ext cx="4906800" cy="2071080"/>
            </p14:xfrm>
          </p:contentPart>
        </mc:Choice>
        <mc:Fallback xmlns="">
          <p:pic>
            <p:nvPicPr>
              <p:cNvPr id="75" name="잉크 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953" y="2343704"/>
                <a:ext cx="4930560" cy="20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잉크 76"/>
              <p14:cNvContentPartPr/>
              <p14:nvPr/>
            </p14:nvContentPartPr>
            <p14:xfrm>
              <a:off x="7206633" y="2371064"/>
              <a:ext cx="1906560" cy="78120"/>
            </p14:xfrm>
          </p:contentPart>
        </mc:Choice>
        <mc:Fallback xmlns="">
          <p:pic>
            <p:nvPicPr>
              <p:cNvPr id="77" name="잉크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4753" y="2359184"/>
                <a:ext cx="1930320" cy="10188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/>
          <p:cNvSpPr txBox="1"/>
          <p:nvPr/>
        </p:nvSpPr>
        <p:spPr>
          <a:xfrm>
            <a:off x="121417" y="4630307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학번규칙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학부</a:t>
            </a:r>
            <a:r>
              <a:rPr lang="en-US" altLang="ko-KR"/>
              <a:t>(3)</a:t>
            </a:r>
            <a:r>
              <a:rPr lang="ko-KR" altLang="en-US"/>
              <a:t>학과</a:t>
            </a:r>
            <a:r>
              <a:rPr lang="en-US" altLang="ko-KR"/>
              <a:t>(3)=&gt;10</a:t>
            </a:r>
            <a:r>
              <a:rPr lang="ko-KR" altLang="en-US"/>
              <a:t>자리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882905" y="5120957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과목코드규칙 </a:t>
            </a:r>
            <a:r>
              <a:rPr lang="en-US" altLang="ko-KR"/>
              <a:t>: </a:t>
            </a:r>
            <a:r>
              <a:rPr lang="ko-KR" altLang="en-US"/>
              <a:t>년도</a:t>
            </a:r>
            <a:r>
              <a:rPr lang="en-US" altLang="ko-KR"/>
              <a:t>(4)</a:t>
            </a:r>
            <a:r>
              <a:rPr lang="ko-KR" altLang="en-US"/>
              <a:t>코드</a:t>
            </a:r>
            <a:r>
              <a:rPr lang="en-US" altLang="ko-KR"/>
              <a:t>(3)</a:t>
            </a:r>
            <a:r>
              <a:rPr lang="ko-KR" altLang="en-US"/>
              <a:t>순번</a:t>
            </a:r>
            <a:r>
              <a:rPr lang="en-US" altLang="ko-KR"/>
              <a:t>(3)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6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DFF93-0C93-DAE8-C2DB-56889B79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 - </a:t>
            </a:r>
            <a:r>
              <a:rPr lang="ko-KR" altLang="en-US" dirty="0"/>
              <a:t>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E5162-E8F0-5898-C9D0-B2C76DA1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베이스에서 존재하는 일종의 가상테이블</a:t>
            </a:r>
            <a:endParaRPr lang="en-US" altLang="ko-KR" dirty="0"/>
          </a:p>
          <a:p>
            <a:r>
              <a:rPr lang="ko-KR" altLang="en-US" dirty="0"/>
              <a:t>실제 데이터를 저장하고 있지는 않음</a:t>
            </a:r>
            <a:r>
              <a:rPr lang="en-US" altLang="ko-KR" dirty="0"/>
              <a:t>(</a:t>
            </a:r>
            <a:r>
              <a:rPr lang="ko-KR" altLang="en-US" dirty="0"/>
              <a:t>물리적으로 존재하지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보여주기만 가능</a:t>
            </a:r>
            <a:r>
              <a:rPr lang="en-US" altLang="ko-KR" dirty="0"/>
              <a:t>(insert, update, delete </a:t>
            </a:r>
            <a:r>
              <a:rPr lang="ko-KR" altLang="en-US" dirty="0"/>
              <a:t>불가능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뷰는 </a:t>
            </a:r>
            <a:r>
              <a:rPr lang="en-US" altLang="ko-KR" dirty="0"/>
              <a:t>index</a:t>
            </a:r>
            <a:r>
              <a:rPr lang="ko-KR" altLang="en-US" dirty="0"/>
              <a:t>를 가질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select </a:t>
            </a:r>
            <a:r>
              <a:rPr lang="ko-KR" altLang="en-US" dirty="0" err="1"/>
              <a:t>칼럼명</a:t>
            </a:r>
            <a:r>
              <a:rPr lang="ko-KR" altLang="en-US" dirty="0"/>
              <a:t> </a:t>
            </a:r>
            <a:r>
              <a:rPr lang="en-US" altLang="ko-KR" dirty="0"/>
              <a:t>from </a:t>
            </a:r>
            <a:r>
              <a:rPr lang="ko-KR" altLang="en-US" dirty="0"/>
              <a:t>테이블명</a:t>
            </a:r>
            <a:endParaRPr lang="en-US" altLang="ko-KR" dirty="0"/>
          </a:p>
          <a:p>
            <a:r>
              <a:rPr lang="en-US" altLang="ko-KR" dirty="0"/>
              <a:t>where </a:t>
            </a:r>
            <a:r>
              <a:rPr lang="ko-KR" altLang="en-US" dirty="0"/>
              <a:t>조건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55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653CD-EE49-76CA-6071-2723882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2D1F3-999F-407F-42FE-B9E8B921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테이블에서 필드를 조회하는 뷰</a:t>
            </a:r>
            <a:endParaRPr lang="en-US" altLang="ko-KR" dirty="0"/>
          </a:p>
          <a:p>
            <a:r>
              <a:rPr lang="en-US" altLang="ko-KR" dirty="0"/>
              <a:t>create view </a:t>
            </a:r>
            <a:r>
              <a:rPr lang="en-US" altLang="ko-KR" dirty="0" err="1"/>
              <a:t>view_name</a:t>
            </a:r>
            <a:r>
              <a:rPr lang="en-US" altLang="ko-KR" dirty="0"/>
              <a:t> as</a:t>
            </a:r>
          </a:p>
          <a:p>
            <a:r>
              <a:rPr lang="en-US" altLang="ko-KR" dirty="0"/>
              <a:t>select a.</a:t>
            </a:r>
            <a:r>
              <a:rPr lang="ko-KR" altLang="en-US" dirty="0"/>
              <a:t>칼럼</a:t>
            </a:r>
            <a:r>
              <a:rPr lang="en-US" altLang="ko-KR" dirty="0"/>
              <a:t>, b.</a:t>
            </a:r>
            <a:r>
              <a:rPr lang="ko-KR" altLang="en-US" dirty="0"/>
              <a:t>칼럼</a:t>
            </a:r>
            <a:endParaRPr lang="en-US" altLang="ko-KR" dirty="0"/>
          </a:p>
          <a:p>
            <a:r>
              <a:rPr lang="en-US" altLang="ko-KR" dirty="0"/>
              <a:t>from a</a:t>
            </a:r>
            <a:r>
              <a:rPr lang="ko-KR" altLang="en-US" dirty="0"/>
              <a:t>테이블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테이블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</a:p>
          <a:p>
            <a:pPr marL="0" indent="0">
              <a:buNone/>
            </a:pPr>
            <a:r>
              <a:rPr lang="en-US" altLang="ko-KR" dirty="0"/>
              <a:t>  where </a:t>
            </a:r>
            <a:r>
              <a:rPr lang="ko-KR" altLang="en-US" dirty="0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371848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A046C-0EC6-06AD-DC41-302B7E89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DD989-BA1D-C40E-1B08-69D95B8B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뷰는 한번 생성하면 변경 불가능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뷰로 대체만 가능</a:t>
            </a:r>
            <a:endParaRPr lang="en-US" altLang="ko-KR" dirty="0"/>
          </a:p>
          <a:p>
            <a:r>
              <a:rPr lang="en-US" altLang="ko-KR" dirty="0"/>
              <a:t>create or replace view </a:t>
            </a:r>
            <a:r>
              <a:rPr lang="en-US" altLang="ko-KR" dirty="0" err="1"/>
              <a:t>view_name</a:t>
            </a:r>
            <a:r>
              <a:rPr lang="en-US" altLang="ko-KR" dirty="0"/>
              <a:t> as ~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뷰 조회</a:t>
            </a:r>
            <a:endParaRPr lang="en-US" altLang="ko-KR" dirty="0"/>
          </a:p>
          <a:p>
            <a:r>
              <a:rPr lang="en-US" altLang="ko-KR" dirty="0"/>
              <a:t>select * from  </a:t>
            </a:r>
            <a:r>
              <a:rPr lang="en-US" altLang="ko-KR" dirty="0" err="1"/>
              <a:t>view_name</a:t>
            </a:r>
            <a:r>
              <a:rPr lang="en-US" altLang="ko-KR" dirty="0"/>
              <a:t>;</a:t>
            </a:r>
          </a:p>
          <a:p>
            <a:r>
              <a:rPr lang="ko-KR" altLang="en-US" dirty="0"/>
              <a:t>뷰 삭제</a:t>
            </a:r>
            <a:endParaRPr lang="en-US" altLang="ko-KR" dirty="0"/>
          </a:p>
          <a:p>
            <a:r>
              <a:rPr lang="en-US" altLang="ko-KR" dirty="0"/>
              <a:t>drop view </a:t>
            </a:r>
            <a:r>
              <a:rPr lang="en-US" altLang="ko-KR" dirty="0" err="1"/>
              <a:t>view_name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show tables;  / show full tables;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97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422DB-4EE6-07FC-F02C-99E13DA1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 : </a:t>
            </a:r>
            <a:r>
              <a:rPr lang="ko-KR" altLang="en-US" dirty="0"/>
              <a:t>트리거</a:t>
            </a:r>
            <a:r>
              <a:rPr lang="en-US" altLang="ko-KR" dirty="0"/>
              <a:t>(</a:t>
            </a:r>
            <a:r>
              <a:rPr lang="ko-KR" altLang="en-US" dirty="0"/>
              <a:t>연쇄반응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B569C-09DA-05A1-6630-E34C9EB0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트리거 </a:t>
            </a:r>
            <a:r>
              <a:rPr lang="en-US" altLang="ko-KR" dirty="0"/>
              <a:t>: </a:t>
            </a:r>
            <a:r>
              <a:rPr lang="ko-KR" altLang="en-US" dirty="0"/>
              <a:t>이벤트가 발생했을 때 자동으로 실행되는 구문</a:t>
            </a:r>
            <a:endParaRPr lang="en-US" altLang="ko-KR" dirty="0"/>
          </a:p>
          <a:p>
            <a:r>
              <a:rPr lang="ko-KR" altLang="en-US" dirty="0"/>
              <a:t>이벤트가 발생함으로 인해 데이터의 무결성</a:t>
            </a:r>
            <a:r>
              <a:rPr lang="en-US" altLang="ko-KR" dirty="0"/>
              <a:t>(</a:t>
            </a:r>
            <a:r>
              <a:rPr lang="ko-KR" altLang="en-US" dirty="0"/>
              <a:t>일관성</a:t>
            </a:r>
            <a:r>
              <a:rPr lang="en-US" altLang="ko-KR" dirty="0"/>
              <a:t>)</a:t>
            </a:r>
            <a:r>
              <a:rPr lang="ko-KR" altLang="en-US" dirty="0"/>
              <a:t>을 지켜야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할 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트리거도 한번 생성하면 생성이 안됨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X) </a:t>
            </a:r>
            <a:r>
              <a:rPr lang="ko-KR" altLang="en-US" dirty="0"/>
              <a:t>삭제하고 재생성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drop  trigger if exists </a:t>
            </a:r>
            <a:r>
              <a:rPr lang="ko-KR" altLang="en-US" dirty="0" err="1"/>
              <a:t>트리거명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혹시 트리거가 있다면 제거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이벤트 </a:t>
            </a:r>
            <a:r>
              <a:rPr lang="en-US" altLang="ko-KR" dirty="0"/>
              <a:t>: insert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</a:p>
          <a:p>
            <a:pPr>
              <a:buFontTx/>
              <a:buChar char="-"/>
            </a:pPr>
            <a:r>
              <a:rPr lang="en-US" altLang="ko-KR" dirty="0"/>
              <a:t>after : </a:t>
            </a:r>
            <a:r>
              <a:rPr lang="ko-KR" altLang="en-US" dirty="0"/>
              <a:t>이벤트가 발생한 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before : </a:t>
            </a:r>
            <a:r>
              <a:rPr lang="ko-KR" altLang="en-US" dirty="0"/>
              <a:t>이벤트가 발생하기 전</a:t>
            </a:r>
          </a:p>
        </p:txBody>
      </p:sp>
    </p:spTree>
    <p:extLst>
      <p:ext uri="{BB962C8B-B14F-4D97-AF65-F5344CB8AC3E}">
        <p14:creationId xmlns:p14="http://schemas.microsoft.com/office/powerpoint/2010/main" val="260695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D8364-D3C1-9777-7ED2-2CBA5599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BF394-2387-D021-BDEA-744388C7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  trigger if exists </a:t>
            </a:r>
            <a:r>
              <a:rPr lang="ko-KR" altLang="en-US" dirty="0" err="1"/>
              <a:t>트리거명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혹시 트리거가 있다면 제거</a:t>
            </a:r>
            <a:endParaRPr lang="en-US" altLang="ko-KR" dirty="0"/>
          </a:p>
          <a:p>
            <a:r>
              <a:rPr lang="en-US" altLang="ko-KR" dirty="0"/>
              <a:t>delimiter // =&gt; </a:t>
            </a:r>
            <a:r>
              <a:rPr lang="ko-KR" altLang="en-US" dirty="0"/>
              <a:t>문장의 끝 기호를 다른 기호로 변경</a:t>
            </a:r>
            <a:endParaRPr lang="en-US" altLang="ko-KR" dirty="0"/>
          </a:p>
          <a:p>
            <a:r>
              <a:rPr lang="en-US" altLang="ko-KR" dirty="0"/>
              <a:t>create trigger [</a:t>
            </a:r>
            <a:r>
              <a:rPr lang="ko-KR" altLang="en-US" dirty="0" err="1"/>
              <a:t>트리거명</a:t>
            </a:r>
            <a:r>
              <a:rPr lang="en-US" altLang="ko-KR" dirty="0"/>
              <a:t>] after | before</a:t>
            </a:r>
            <a:r>
              <a:rPr lang="ko-KR" altLang="en-US" dirty="0"/>
              <a:t> 이벤트 </a:t>
            </a:r>
            <a:r>
              <a:rPr lang="en-US" altLang="ko-KR" dirty="0"/>
              <a:t>on [</a:t>
            </a:r>
            <a:r>
              <a:rPr lang="ko-KR" altLang="en-US" dirty="0"/>
              <a:t>테이블명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for each row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실행구문 작성</a:t>
            </a:r>
            <a:r>
              <a:rPr lang="en-US" altLang="ko-KR" dirty="0"/>
              <a:t>;]</a:t>
            </a:r>
          </a:p>
          <a:p>
            <a:r>
              <a:rPr lang="en-US" altLang="ko-KR" dirty="0"/>
              <a:t>end //</a:t>
            </a:r>
          </a:p>
          <a:p>
            <a:r>
              <a:rPr lang="en-US" altLang="ko-KR" dirty="0" err="1"/>
              <a:t>delimitger</a:t>
            </a:r>
            <a:r>
              <a:rPr lang="en-US" altLang="ko-KR" dirty="0"/>
              <a:t>;  =&gt; </a:t>
            </a:r>
            <a:r>
              <a:rPr lang="ko-KR" altLang="en-US" dirty="0" err="1"/>
              <a:t>끝기호</a:t>
            </a:r>
            <a:r>
              <a:rPr lang="ko-KR" altLang="en-US" dirty="0"/>
              <a:t> 원상복구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2C8E2-78CC-B629-766E-6FA7CAB84E9A}"/>
              </a:ext>
            </a:extLst>
          </p:cNvPr>
          <p:cNvSpPr txBox="1"/>
          <p:nvPr/>
        </p:nvSpPr>
        <p:spPr>
          <a:xfrm>
            <a:off x="6770451" y="3696511"/>
            <a:ext cx="5421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declare :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en-US" altLang="ko-KR" dirty="0"/>
              <a:t>set</a:t>
            </a:r>
            <a:r>
              <a:rPr lang="ko-KR" altLang="en-US" dirty="0"/>
              <a:t>  </a:t>
            </a:r>
            <a:r>
              <a:rPr lang="en-US" altLang="ko-KR" dirty="0"/>
              <a:t>:</a:t>
            </a:r>
            <a:r>
              <a:rPr lang="ko-KR" altLang="en-US" dirty="0"/>
              <a:t> 변수에 값을 할당</a:t>
            </a:r>
            <a:endParaRPr lang="en-US" altLang="ko-KR" dirty="0"/>
          </a:p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이벤트가 발생한 행의 변경데이터</a:t>
            </a:r>
            <a:endParaRPr lang="en-US" altLang="ko-KR" dirty="0"/>
          </a:p>
          <a:p>
            <a:r>
              <a:rPr lang="en-US" altLang="ko-KR" dirty="0"/>
              <a:t>old : </a:t>
            </a:r>
            <a:r>
              <a:rPr lang="ko-KR" altLang="en-US" dirty="0"/>
              <a:t>이벤트가 발생한 행의 이전데이터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83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FAAB9-FBCC-F7D8-4CFF-91066757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변수선언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439A3-517A-5282-E5F5-DA77501FB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트리거나 프로시저</a:t>
            </a:r>
            <a:r>
              <a:rPr lang="en-US" altLang="ko-KR" sz="2600" dirty="0"/>
              <a:t>(</a:t>
            </a:r>
            <a:r>
              <a:rPr lang="ko-KR" altLang="en-US" sz="2600" dirty="0"/>
              <a:t>함수</a:t>
            </a:r>
            <a:r>
              <a:rPr lang="en-US" altLang="ko-KR" sz="2600" dirty="0"/>
              <a:t>) </a:t>
            </a:r>
            <a:r>
              <a:rPr lang="ko-KR" altLang="en-US" sz="2600" dirty="0"/>
              <a:t>안에서 변수를 사용할 때는 </a:t>
            </a:r>
            <a:r>
              <a:rPr lang="en-US" altLang="ko-KR" sz="2600" dirty="0" err="1"/>
              <a:t>declar</a:t>
            </a:r>
            <a:r>
              <a:rPr lang="ko-KR" altLang="en-US" sz="2600" dirty="0"/>
              <a:t>를</a:t>
            </a:r>
            <a:endParaRPr lang="en-US" altLang="ko-KR" sz="2600" dirty="0"/>
          </a:p>
          <a:p>
            <a:r>
              <a:rPr lang="ko-KR" altLang="en-US" sz="2600" dirty="0"/>
              <a:t>사용하여 선언 후 변수 사용</a:t>
            </a:r>
            <a:r>
              <a:rPr lang="en-US" altLang="ko-KR" sz="2600" dirty="0"/>
              <a:t>(</a:t>
            </a:r>
            <a:r>
              <a:rPr lang="ko-KR" altLang="en-US" sz="2600" dirty="0"/>
              <a:t>지역변수 개념</a:t>
            </a:r>
            <a:r>
              <a:rPr lang="en-US" altLang="ko-KR" sz="2600" dirty="0"/>
              <a:t>)</a:t>
            </a:r>
          </a:p>
          <a:p>
            <a:r>
              <a:rPr lang="ko-KR" altLang="en-US" sz="2600" dirty="0"/>
              <a:t>트리거나 프로시저</a:t>
            </a:r>
            <a:r>
              <a:rPr lang="en-US" altLang="ko-KR" sz="2600" dirty="0"/>
              <a:t>(</a:t>
            </a:r>
            <a:r>
              <a:rPr lang="ko-KR" altLang="en-US" sz="2600" dirty="0"/>
              <a:t>함수</a:t>
            </a:r>
            <a:r>
              <a:rPr lang="en-US" altLang="ko-KR" sz="2600" dirty="0"/>
              <a:t>)</a:t>
            </a:r>
            <a:r>
              <a:rPr lang="ko-KR" altLang="en-US" sz="2600" dirty="0"/>
              <a:t>안에서 일반적으로 </a:t>
            </a:r>
            <a:r>
              <a:rPr lang="en-US" altLang="ko-KR" sz="2600" dirty="0"/>
              <a:t>_</a:t>
            </a:r>
            <a:r>
              <a:rPr lang="ko-KR" altLang="en-US" sz="2600" dirty="0"/>
              <a:t>변수명을 사용하여 일반 칼럼과 구분함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 err="1"/>
              <a:t>mysql</a:t>
            </a:r>
            <a:r>
              <a:rPr lang="ko-KR" altLang="en-US" sz="2600" dirty="0"/>
              <a:t>자체에서도 변수 사용 가능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set @ </a:t>
            </a:r>
            <a:r>
              <a:rPr lang="ko-KR" altLang="en-US" sz="2600" dirty="0" err="1"/>
              <a:t>변수명</a:t>
            </a:r>
            <a:r>
              <a:rPr lang="ko-KR" altLang="en-US" sz="2600" dirty="0"/>
              <a:t> </a:t>
            </a:r>
            <a:r>
              <a:rPr lang="en-US" altLang="ko-KR" sz="2600" dirty="0"/>
              <a:t>= </a:t>
            </a:r>
            <a:r>
              <a:rPr lang="ko-KR" altLang="en-US" sz="2600" dirty="0"/>
              <a:t>값</a:t>
            </a:r>
            <a:r>
              <a:rPr lang="en-US" altLang="ko-KR" sz="2600" dirty="0"/>
              <a:t>;   =&gt; </a:t>
            </a:r>
            <a:r>
              <a:rPr lang="ko-KR" altLang="en-US" sz="2600" dirty="0"/>
              <a:t>전역변수개념</a:t>
            </a:r>
            <a:endParaRPr lang="en-US" altLang="ko-KR" sz="2600" dirty="0"/>
          </a:p>
          <a:p>
            <a:r>
              <a:rPr lang="ko-KR" altLang="en-US" sz="2600" dirty="0"/>
              <a:t>트리거나 프로시저 안에서는 전역변수</a:t>
            </a:r>
            <a:r>
              <a:rPr lang="en-US" altLang="ko-KR" sz="2600" dirty="0"/>
              <a:t>(@</a:t>
            </a:r>
            <a:r>
              <a:rPr lang="ko-KR" altLang="en-US" sz="2600" dirty="0" err="1"/>
              <a:t>변수명</a:t>
            </a:r>
            <a:r>
              <a:rPr lang="en-US" altLang="ko-KR" sz="2600" dirty="0"/>
              <a:t>)</a:t>
            </a:r>
            <a:r>
              <a:rPr lang="ko-KR" altLang="en-US" sz="2600" dirty="0"/>
              <a:t>을 사용할 수 없다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9026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512A4-CC0C-B6BE-B32D-47EFD76F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트리거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4F5A2-9968-9FF2-64C6-75ED7294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홍길동이 에이 나시 </a:t>
            </a:r>
            <a:r>
              <a:rPr lang="en-US" altLang="ko-KR" dirty="0"/>
              <a:t>3</a:t>
            </a:r>
            <a:r>
              <a:rPr lang="ko-KR" altLang="en-US" dirty="0"/>
              <a:t>개 구매하면 에이 나시 제품의 재고량</a:t>
            </a:r>
            <a:r>
              <a:rPr lang="en-US" altLang="ko-KR" dirty="0"/>
              <a:t>(amount) -3 </a:t>
            </a:r>
            <a:r>
              <a:rPr lang="ko-KR" altLang="en-US" dirty="0"/>
              <a:t>판매량</a:t>
            </a:r>
            <a:r>
              <a:rPr lang="en-US" altLang="ko-KR" dirty="0"/>
              <a:t>(</a:t>
            </a:r>
            <a:r>
              <a:rPr lang="en-US" altLang="ko-KR" dirty="0" err="1"/>
              <a:t>sale_amount</a:t>
            </a:r>
            <a:r>
              <a:rPr lang="en-US" altLang="ko-KR" dirty="0"/>
              <a:t>) +3</a:t>
            </a:r>
            <a:r>
              <a:rPr lang="ko-KR" altLang="en-US" dirty="0"/>
              <a:t>이 되게 트리거 작성</a:t>
            </a:r>
            <a:endParaRPr lang="en-US" altLang="ko-KR" dirty="0"/>
          </a:p>
          <a:p>
            <a:r>
              <a:rPr lang="en-US" altLang="ko-KR" dirty="0"/>
              <a:t>buy </a:t>
            </a:r>
            <a:r>
              <a:rPr lang="ko-KR" altLang="en-US" dirty="0"/>
              <a:t>테이블에 값이 생성</a:t>
            </a:r>
            <a:r>
              <a:rPr lang="en-US" altLang="ko-KR" dirty="0"/>
              <a:t>(insert)</a:t>
            </a:r>
            <a:r>
              <a:rPr lang="ko-KR" altLang="en-US" dirty="0"/>
              <a:t>가 되면 </a:t>
            </a:r>
            <a:r>
              <a:rPr lang="en-US" altLang="ko-KR" dirty="0"/>
              <a:t>product </a:t>
            </a:r>
            <a:r>
              <a:rPr lang="ko-KR" altLang="en-US" dirty="0"/>
              <a:t>테이블에 </a:t>
            </a:r>
            <a:endParaRPr lang="en-US" altLang="ko-KR" dirty="0"/>
          </a:p>
          <a:p>
            <a:r>
              <a:rPr lang="en-US" altLang="ko-KR" dirty="0"/>
              <a:t>amount(</a:t>
            </a:r>
            <a:r>
              <a:rPr lang="ko-KR" altLang="en-US" dirty="0"/>
              <a:t>재고량</a:t>
            </a:r>
            <a:r>
              <a:rPr lang="en-US" altLang="ko-KR" dirty="0"/>
              <a:t>), </a:t>
            </a:r>
            <a:r>
              <a:rPr lang="en-US" altLang="ko-KR" dirty="0" err="1"/>
              <a:t>sale_amount</a:t>
            </a:r>
            <a:r>
              <a:rPr lang="en-US" altLang="ko-KR" dirty="0"/>
              <a:t>(</a:t>
            </a:r>
            <a:r>
              <a:rPr lang="ko-KR" altLang="en-US" dirty="0"/>
              <a:t>판매량</a:t>
            </a:r>
            <a:r>
              <a:rPr lang="en-US" altLang="ko-KR" dirty="0"/>
              <a:t>) </a:t>
            </a:r>
            <a:r>
              <a:rPr lang="ko-KR" altLang="en-US" dirty="0"/>
              <a:t>이 변동되는 트리거 생성</a:t>
            </a:r>
          </a:p>
        </p:txBody>
      </p:sp>
    </p:spTree>
    <p:extLst>
      <p:ext uri="{BB962C8B-B14F-4D97-AF65-F5344CB8AC3E}">
        <p14:creationId xmlns:p14="http://schemas.microsoft.com/office/powerpoint/2010/main" val="76602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CD32-3D7F-D67E-6952-25D3C6E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r>
              <a:rPr lang="en-US" altLang="ko-KR" dirty="0"/>
              <a:t>(procedure); 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45CF9-0437-71E6-0951-216D67CD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일련의 쿼리를 하나의 함수처럼 실행하기위한 쿼리집합</a:t>
            </a:r>
            <a:endParaRPr lang="en-US" altLang="ko-KR" sz="2000" dirty="0"/>
          </a:p>
          <a:p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한번에 </a:t>
            </a:r>
            <a:r>
              <a:rPr lang="en-US" altLang="ko-KR" sz="2000" dirty="0"/>
              <a:t>SQL </a:t>
            </a:r>
            <a:r>
              <a:rPr lang="ko-KR" altLang="en-US" sz="2000" dirty="0"/>
              <a:t>구문처리가 가능</a:t>
            </a:r>
            <a:r>
              <a:rPr lang="en-US" altLang="ko-KR" sz="2000" dirty="0"/>
              <a:t>. </a:t>
            </a:r>
            <a:r>
              <a:rPr lang="ko-KR" altLang="en-US" sz="2000" dirty="0"/>
              <a:t>처리시간이 단축</a:t>
            </a:r>
            <a:r>
              <a:rPr lang="en-US" altLang="ko-KR" sz="2000" dirty="0"/>
              <a:t>, </a:t>
            </a:r>
            <a:r>
              <a:rPr lang="ko-KR" altLang="en-US" sz="2000" dirty="0"/>
              <a:t>유지보수</a:t>
            </a:r>
            <a:endParaRPr lang="en-US" altLang="ko-KR" sz="2000" dirty="0"/>
          </a:p>
          <a:p>
            <a:r>
              <a:rPr lang="en-US" altLang="ko-KR" sz="2000" dirty="0"/>
              <a:t>drop procedure if exists [</a:t>
            </a:r>
            <a:r>
              <a:rPr lang="ko-KR" altLang="en-US" sz="2000" dirty="0"/>
              <a:t>프로시저명</a:t>
            </a:r>
            <a:r>
              <a:rPr lang="en-US" altLang="ko-KR" sz="2000" dirty="0"/>
              <a:t>];</a:t>
            </a:r>
          </a:p>
          <a:p>
            <a:r>
              <a:rPr lang="en-US" altLang="ko-KR" sz="2000" dirty="0"/>
              <a:t>delimiter //</a:t>
            </a:r>
          </a:p>
          <a:p>
            <a:r>
              <a:rPr lang="en-US" altLang="ko-KR" sz="2000" dirty="0"/>
              <a:t>create procedure [</a:t>
            </a:r>
            <a:r>
              <a:rPr lang="ko-KR" altLang="en-US" sz="2000" dirty="0"/>
              <a:t>프로시저명</a:t>
            </a:r>
            <a:r>
              <a:rPr lang="en-US" altLang="ko-KR" sz="2000" dirty="0"/>
              <a:t>](</a:t>
            </a:r>
            <a:r>
              <a:rPr lang="ko-KR" altLang="en-US" sz="2000" dirty="0"/>
              <a:t>매개변수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begin</a:t>
            </a:r>
          </a:p>
          <a:p>
            <a:r>
              <a:rPr lang="en-US" altLang="ko-KR" sz="2000" dirty="0"/>
              <a:t>[</a:t>
            </a:r>
            <a:r>
              <a:rPr lang="ko-KR" altLang="en-US" sz="2000" dirty="0"/>
              <a:t>쿼리 </a:t>
            </a:r>
            <a:r>
              <a:rPr lang="ko-KR" altLang="en-US" sz="2000" dirty="0" err="1"/>
              <a:t>실행문</a:t>
            </a:r>
            <a:r>
              <a:rPr lang="en-US" altLang="ko-KR" sz="2000" dirty="0"/>
              <a:t>]</a:t>
            </a:r>
          </a:p>
          <a:p>
            <a:r>
              <a:rPr lang="en-US" altLang="ko-KR" sz="2000" dirty="0"/>
              <a:t>end //</a:t>
            </a:r>
          </a:p>
          <a:p>
            <a:r>
              <a:rPr lang="en-US" altLang="ko-KR" sz="2000" dirty="0"/>
              <a:t>delimiter ;</a:t>
            </a:r>
          </a:p>
          <a:p>
            <a:r>
              <a:rPr lang="en-US" altLang="ko-KR" sz="2000" dirty="0"/>
              <a:t>call </a:t>
            </a:r>
            <a:r>
              <a:rPr lang="ko-KR" altLang="en-US" sz="2000" dirty="0"/>
              <a:t>프로시저명</a:t>
            </a:r>
            <a:r>
              <a:rPr lang="en-US" altLang="ko-KR" sz="2000" dirty="0"/>
              <a:t>();  =&gt; </a:t>
            </a:r>
            <a:r>
              <a:rPr lang="ko-KR" altLang="en-US" sz="2000" dirty="0"/>
              <a:t>프로시저 호출</a:t>
            </a:r>
          </a:p>
        </p:txBody>
      </p:sp>
    </p:spTree>
    <p:extLst>
      <p:ext uri="{BB962C8B-B14F-4D97-AF65-F5344CB8AC3E}">
        <p14:creationId xmlns:p14="http://schemas.microsoft.com/office/powerpoint/2010/main" val="627999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7A323-8DBC-8154-9259-E512913D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프로시저 매개변수 </a:t>
            </a:r>
            <a:r>
              <a:rPr lang="en-US" altLang="ko-KR" dirty="0"/>
              <a:t>3</a:t>
            </a:r>
            <a:r>
              <a:rPr lang="ko-KR" altLang="en-US" dirty="0"/>
              <a:t>가지 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163AD-72E3-8D22-C0DF-C4D9B2F39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 err="1"/>
              <a:t>inout</a:t>
            </a:r>
            <a:endParaRPr lang="en-US" altLang="ko-KR" dirty="0"/>
          </a:p>
          <a:p>
            <a:r>
              <a:rPr lang="en-US" altLang="ko-KR" dirty="0"/>
              <a:t>in : </a:t>
            </a:r>
            <a:r>
              <a:rPr lang="ko-KR" altLang="en-US" dirty="0"/>
              <a:t>프로시저에 값을 전달하며</a:t>
            </a:r>
            <a:r>
              <a:rPr lang="en-US" altLang="ko-KR" dirty="0"/>
              <a:t>, </a:t>
            </a:r>
            <a:r>
              <a:rPr lang="ko-KR" altLang="en-US" dirty="0"/>
              <a:t>프로시저 내부에서 값을 수정할 수 있음</a:t>
            </a:r>
            <a:r>
              <a:rPr lang="en-US" altLang="ko-KR" dirty="0"/>
              <a:t>. in </a:t>
            </a:r>
            <a:r>
              <a:rPr lang="ko-KR" altLang="en-US" dirty="0"/>
              <a:t>매개변수는 복사본만을 </a:t>
            </a:r>
            <a:r>
              <a:rPr lang="ko-KR" altLang="en-US" dirty="0" err="1"/>
              <a:t>사용한다라는</a:t>
            </a:r>
            <a:r>
              <a:rPr lang="ko-KR" altLang="en-US" dirty="0"/>
              <a:t> 뜻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 : </a:t>
            </a:r>
            <a:r>
              <a:rPr lang="ko-KR" altLang="en-US" dirty="0"/>
              <a:t>프로시저의 값을 호출자에게 다시 전달</a:t>
            </a:r>
            <a:r>
              <a:rPr lang="en-US" altLang="ko-KR" dirty="0"/>
              <a:t>. </a:t>
            </a:r>
            <a:r>
              <a:rPr lang="ko-KR" altLang="en-US" dirty="0"/>
              <a:t>프로시저가 반환될 때 새로운 값이 호출자에게 리턴</a:t>
            </a:r>
            <a:r>
              <a:rPr lang="en-US" altLang="ko-KR" dirty="0"/>
              <a:t>, </a:t>
            </a:r>
            <a:r>
              <a:rPr lang="ko-KR" altLang="en-US" dirty="0"/>
              <a:t>초기값은 </a:t>
            </a:r>
            <a:r>
              <a:rPr lang="en-US" altLang="ko-KR" dirty="0"/>
              <a:t>null</a:t>
            </a:r>
          </a:p>
          <a:p>
            <a:r>
              <a:rPr lang="en-US" altLang="ko-KR" dirty="0" err="1"/>
              <a:t>inout</a:t>
            </a:r>
            <a:r>
              <a:rPr lang="en-US" altLang="ko-KR" dirty="0"/>
              <a:t> : </a:t>
            </a:r>
            <a:r>
              <a:rPr lang="en-US" altLang="ko-KR" dirty="0" err="1"/>
              <a:t>in+out</a:t>
            </a:r>
            <a:endParaRPr lang="en-US" altLang="ko-KR" dirty="0"/>
          </a:p>
          <a:p>
            <a:r>
              <a:rPr lang="ko-KR" altLang="en-US" dirty="0"/>
              <a:t>호출자에게 하나의 변수가 초기화 </a:t>
            </a:r>
            <a:r>
              <a:rPr lang="ko-KR" altLang="en-US" dirty="0" err="1"/>
              <a:t>되서</a:t>
            </a:r>
            <a:r>
              <a:rPr lang="ko-KR" altLang="en-US"/>
              <a:t> 변경된 값을 리턴</a:t>
            </a:r>
          </a:p>
        </p:txBody>
      </p:sp>
    </p:spTree>
    <p:extLst>
      <p:ext uri="{BB962C8B-B14F-4D97-AF65-F5344CB8AC3E}">
        <p14:creationId xmlns:p14="http://schemas.microsoft.com/office/powerpoint/2010/main" val="176957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식별관계 </a:t>
            </a:r>
            <a:r>
              <a:rPr lang="en-US" altLang="ko-KR"/>
              <a:t>vs </a:t>
            </a:r>
            <a:r>
              <a:rPr lang="ko-KR" altLang="en-US"/>
              <a:t>비식별관계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 베이스의 테이블간 관계 설정</a:t>
            </a:r>
            <a:endParaRPr lang="en-US" altLang="ko-KR"/>
          </a:p>
          <a:p>
            <a:r>
              <a:rPr lang="ko-KR" altLang="en-US"/>
              <a:t>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기본키로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비식별관계 </a:t>
            </a:r>
            <a:r>
              <a:rPr lang="en-US" altLang="ko-KR"/>
              <a:t>: </a:t>
            </a:r>
            <a:r>
              <a:rPr lang="ko-KR" altLang="en-US"/>
              <a:t>부모테이블</a:t>
            </a:r>
            <a:r>
              <a:rPr lang="en-US" altLang="ko-KR"/>
              <a:t>(student)</a:t>
            </a:r>
            <a:r>
              <a:rPr lang="ko-KR" altLang="en-US"/>
              <a:t>의 기본키를 자식테이블</a:t>
            </a:r>
            <a:r>
              <a:rPr lang="en-US" altLang="ko-KR"/>
              <a:t>(attend)</a:t>
            </a:r>
            <a:r>
              <a:rPr lang="ko-KR" altLang="en-US"/>
              <a:t>의 외래키로 이용하는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일반적으로 비식별관계를 더 선호</a:t>
            </a:r>
            <a:r>
              <a:rPr lang="en-US" altLang="ko-KR"/>
              <a:t>. </a:t>
            </a:r>
            <a:r>
              <a:rPr lang="ko-KR" altLang="en-US"/>
              <a:t>이유는 구조변경이 용이</a:t>
            </a:r>
          </a:p>
        </p:txBody>
      </p:sp>
    </p:spTree>
    <p:extLst>
      <p:ext uri="{BB962C8B-B14F-4D97-AF65-F5344CB8AC3E}">
        <p14:creationId xmlns:p14="http://schemas.microsoft.com/office/powerpoint/2010/main" val="85173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76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ERD </a:t>
            </a:r>
            <a:r>
              <a:rPr lang="ko-KR" altLang="en-US" sz="3200"/>
              <a:t>생성 </a:t>
            </a:r>
            <a:r>
              <a:rPr lang="en-US" altLang="ko-KR" sz="3200"/>
              <a:t>: </a:t>
            </a:r>
            <a:r>
              <a:rPr lang="ko-KR" altLang="en-US" sz="3200"/>
              <a:t>수강관리 프로그램의 </a:t>
            </a:r>
            <a:r>
              <a:rPr lang="en-US" altLang="ko-KR" sz="3200"/>
              <a:t>DB </a:t>
            </a:r>
            <a:r>
              <a:rPr lang="ko-KR" altLang="en-US" sz="3200"/>
              <a:t>생성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460" y="821409"/>
            <a:ext cx="462383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학생</a:t>
            </a:r>
            <a:r>
              <a:rPr lang="en-US" altLang="ko-KR" sz="2400"/>
              <a:t>(student)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(std_num) : </a:t>
            </a:r>
            <a:r>
              <a:rPr lang="ko-KR" altLang="en-US" sz="2400"/>
              <a:t>문자</a:t>
            </a:r>
            <a:r>
              <a:rPr lang="en-US" altLang="ko-KR" sz="2400"/>
              <a:t>(10), 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이름</a:t>
            </a:r>
            <a:r>
              <a:rPr lang="en-US" altLang="ko-KR" sz="2400"/>
              <a:t>(std_name) : </a:t>
            </a:r>
            <a:r>
              <a:rPr lang="ko-KR" altLang="en-US" sz="2400"/>
              <a:t>문자</a:t>
            </a:r>
            <a:r>
              <a:rPr lang="en-US" altLang="ko-KR" sz="2400"/>
              <a:t>(20), 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학과</a:t>
            </a:r>
            <a:r>
              <a:rPr lang="en-US" altLang="ko-KR" sz="2400"/>
              <a:t>(std_major) : 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학기</a:t>
            </a:r>
            <a:r>
              <a:rPr lang="en-US" altLang="ko-KR" sz="2400"/>
              <a:t>(std_term) : 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이수학점</a:t>
            </a:r>
            <a:r>
              <a:rPr lang="en-US" altLang="ko-KR" sz="2400"/>
              <a:t>(std_point):</a:t>
            </a:r>
            <a:r>
              <a:rPr lang="ko-KR" altLang="en-US" sz="2400"/>
              <a:t>숫자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460" y="3657598"/>
            <a:ext cx="49143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과목</a:t>
            </a:r>
            <a:r>
              <a:rPr lang="en-US" altLang="ko-KR" sz="2400"/>
              <a:t>(course)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(co_code):</a:t>
            </a:r>
            <a:r>
              <a:rPr lang="ko-KR" altLang="en-US" sz="2400"/>
              <a:t>문자</a:t>
            </a:r>
            <a:r>
              <a:rPr lang="en-US" altLang="ko-KR" sz="2400"/>
              <a:t>(10),pk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과목명</a:t>
            </a:r>
            <a:r>
              <a:rPr lang="en-US" altLang="ko-KR" sz="2400"/>
              <a:t>(co_name):</a:t>
            </a:r>
            <a:r>
              <a:rPr lang="ko-KR" altLang="en-US" sz="2400"/>
              <a:t>문자</a:t>
            </a:r>
            <a:r>
              <a:rPr lang="en-US" altLang="ko-KR" sz="2400"/>
              <a:t>(20),nn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담당교수</a:t>
            </a:r>
            <a:r>
              <a:rPr lang="en-US" altLang="ko-KR" sz="2400"/>
              <a:t>(co_professor):</a:t>
            </a:r>
            <a:r>
              <a:rPr lang="ko-KR" altLang="en-US" sz="2400"/>
              <a:t>문자</a:t>
            </a:r>
            <a:r>
              <a:rPr lang="en-US" altLang="ko-KR" sz="2400"/>
              <a:t>(20)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(co_point): </a:t>
            </a:r>
            <a:r>
              <a:rPr lang="ko-KR" altLang="en-US" sz="2400"/>
              <a:t>숫자</a:t>
            </a:r>
            <a:r>
              <a:rPr lang="en-US" altLang="ko-KR" sz="2400"/>
              <a:t>, default 3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시간</a:t>
            </a:r>
            <a:r>
              <a:rPr lang="en-US" altLang="ko-KR" sz="2400"/>
              <a:t>(co_time):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시간표</a:t>
            </a:r>
            <a:r>
              <a:rPr lang="en-US" altLang="ko-KR" sz="2400"/>
              <a:t>(co_timetable):</a:t>
            </a:r>
            <a:r>
              <a:rPr lang="ko-KR" altLang="en-US" sz="2400"/>
              <a:t>문자</a:t>
            </a:r>
            <a:r>
              <a:rPr lang="en-US" altLang="ko-KR" sz="2400"/>
              <a:t>(40)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610387" y="821409"/>
            <a:ext cx="6393545" cy="45243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/>
              <a:t>수강</a:t>
            </a:r>
            <a:r>
              <a:rPr lang="en-US" altLang="ko-KR" sz="2400"/>
              <a:t>(attend) - </a:t>
            </a:r>
            <a:r>
              <a:rPr lang="ko-KR" altLang="en-US" sz="2400"/>
              <a:t>외래키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수강번호</a:t>
            </a:r>
            <a:r>
              <a:rPr lang="en-US" altLang="ko-KR" sz="2400"/>
              <a:t>(at_num):</a:t>
            </a:r>
            <a:r>
              <a:rPr lang="ko-KR" altLang="en-US" sz="2400"/>
              <a:t>숫자</a:t>
            </a:r>
            <a:r>
              <a:rPr lang="en-US" altLang="ko-KR" sz="2400"/>
              <a:t>, </a:t>
            </a:r>
            <a:r>
              <a:rPr lang="ko-KR" altLang="en-US" sz="2400"/>
              <a:t>자동증가</a:t>
            </a:r>
            <a:r>
              <a:rPr lang="en-US" altLang="ko-KR" sz="2400"/>
              <a:t>,pk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학번</a:t>
            </a:r>
            <a:r>
              <a:rPr lang="en-US" altLang="ko-KR" sz="2400"/>
              <a:t>(at_std_num)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과목코드</a:t>
            </a:r>
            <a:r>
              <a:rPr lang="en-US" altLang="ko-KR" sz="2400"/>
              <a:t>(at_co_code) : </a:t>
            </a:r>
            <a:r>
              <a:rPr lang="ko-KR" altLang="en-US" sz="2400"/>
              <a:t>문자</a:t>
            </a:r>
            <a:r>
              <a:rPr lang="en-US" altLang="ko-KR" sz="2400"/>
              <a:t>(10)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수강연도</a:t>
            </a:r>
            <a:r>
              <a:rPr lang="en-US" altLang="ko-KR" sz="2400"/>
              <a:t>(at_year):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수강학기</a:t>
            </a:r>
            <a:r>
              <a:rPr lang="en-US" altLang="ko-KR" sz="2400"/>
              <a:t>(at_term):</a:t>
            </a:r>
            <a:r>
              <a:rPr lang="ko-KR" altLang="en-US" sz="2400"/>
              <a:t>숫자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중간</a:t>
            </a:r>
            <a:r>
              <a:rPr lang="en-US" altLang="ko-KR" sz="2400"/>
              <a:t>(at_mid):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기말</a:t>
            </a:r>
            <a:r>
              <a:rPr lang="en-US" altLang="ko-KR" sz="2400"/>
              <a:t>(at_final):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출석</a:t>
            </a:r>
            <a:r>
              <a:rPr lang="en-US" altLang="ko-KR" sz="2400"/>
              <a:t>(at_attend):</a:t>
            </a:r>
            <a:r>
              <a:rPr lang="ko-KR" altLang="en-US" sz="2400"/>
              <a:t>숫자</a:t>
            </a:r>
            <a:r>
              <a:rPr lang="en-US" altLang="ko-KR" sz="2400"/>
              <a:t>, default 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과제</a:t>
            </a:r>
            <a:r>
              <a:rPr lang="en-US" altLang="ko-KR" sz="2400"/>
              <a:t>(at_hw):</a:t>
            </a:r>
            <a:r>
              <a:rPr lang="ko-KR" altLang="en-US" sz="2400"/>
              <a:t>숫자</a:t>
            </a:r>
            <a:r>
              <a:rPr lang="en-US" altLang="ko-KR" sz="2400"/>
              <a:t>, default</a:t>
            </a:r>
            <a:r>
              <a:rPr lang="ko-KR" altLang="en-US" sz="2400"/>
              <a:t> </a:t>
            </a:r>
            <a:r>
              <a:rPr lang="en-US" altLang="ko-KR" sz="2400"/>
              <a:t>0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재수강</a:t>
            </a:r>
            <a:r>
              <a:rPr lang="en-US" altLang="ko-KR" sz="2400"/>
              <a:t> </a:t>
            </a:r>
            <a:r>
              <a:rPr lang="ko-KR" altLang="en-US" sz="2400"/>
              <a:t>여부</a:t>
            </a:r>
            <a:r>
              <a:rPr lang="en-US" altLang="ko-KR" sz="2400"/>
              <a:t>(at_repetition):</a:t>
            </a:r>
            <a:r>
              <a:rPr lang="ko-KR" altLang="en-US" sz="2400"/>
              <a:t>문자</a:t>
            </a:r>
            <a:r>
              <a:rPr lang="en-US" altLang="ko-KR" sz="2400"/>
              <a:t>1, default n</a:t>
            </a:r>
          </a:p>
          <a:p>
            <a:pPr marL="342900" indent="-342900">
              <a:buFontTx/>
              <a:buChar char="-"/>
            </a:pPr>
            <a:r>
              <a:rPr lang="ko-KR" altLang="en-US" sz="2400"/>
              <a:t>학점</a:t>
            </a:r>
            <a:r>
              <a:rPr lang="en-US" altLang="ko-KR" sz="2400"/>
              <a:t>(at_score) : </a:t>
            </a:r>
            <a:r>
              <a:rPr lang="ko-KR" altLang="en-US" sz="2400"/>
              <a:t>문자</a:t>
            </a:r>
            <a:r>
              <a:rPr lang="en-US" altLang="ko-KR" sz="2400"/>
              <a:t>(4) </a:t>
            </a:r>
          </a:p>
        </p:txBody>
      </p:sp>
    </p:spTree>
    <p:extLst>
      <p:ext uri="{BB962C8B-B14F-4D97-AF65-F5344CB8AC3E}">
        <p14:creationId xmlns:p14="http://schemas.microsoft.com/office/powerpoint/2010/main" val="3212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생성시 외래키 추가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create table </a:t>
            </a:r>
            <a:r>
              <a:rPr lang="ko-KR" altLang="en-US"/>
              <a:t>테이블명</a:t>
            </a:r>
            <a:r>
              <a:rPr lang="en-US" altLang="ko-KR"/>
              <a:t>(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ko-KR" altLang="en-US"/>
              <a:t>열명칭  속성</a:t>
            </a:r>
            <a:r>
              <a:rPr lang="en-US" altLang="ko-KR"/>
              <a:t>,</a:t>
            </a:r>
          </a:p>
          <a:p>
            <a:pPr marL="0" indent="0">
              <a:buNone/>
            </a:pPr>
            <a:r>
              <a:rPr lang="en-US" altLang="ko-KR"/>
              <a:t>primary key(</a:t>
            </a:r>
            <a:r>
              <a:rPr lang="ko-KR" altLang="en-US"/>
              <a:t>열명칭</a:t>
            </a:r>
            <a:r>
              <a:rPr lang="en-US" altLang="ko-KR"/>
              <a:t>),</a:t>
            </a:r>
          </a:p>
          <a:p>
            <a:pPr marL="0" indent="0">
              <a:buNone/>
            </a:pPr>
            <a:r>
              <a:rPr lang="en-US" altLang="ko-KR"/>
              <a:t>foreign key(</a:t>
            </a:r>
            <a:r>
              <a:rPr lang="ko-KR" altLang="en-US"/>
              <a:t>열명칭</a:t>
            </a:r>
            <a:r>
              <a:rPr lang="en-US" altLang="ko-KR"/>
              <a:t>) references </a:t>
            </a:r>
            <a:r>
              <a:rPr lang="ko-KR" altLang="en-US"/>
              <a:t>참조테이블명칭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));</a:t>
            </a:r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외래키를 추가하는 테이블 </a:t>
            </a:r>
            <a:r>
              <a:rPr lang="en-US" altLang="ko-KR"/>
              <a:t>(attend)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4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외래키 추가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일단</a:t>
            </a:r>
            <a:r>
              <a:rPr lang="en-US" altLang="ko-KR"/>
              <a:t> </a:t>
            </a:r>
            <a:r>
              <a:rPr lang="ko-KR" altLang="en-US"/>
              <a:t>테이블 생성 후 </a:t>
            </a:r>
            <a:r>
              <a:rPr lang="en-US" altLang="ko-KR"/>
              <a:t>alter table</a:t>
            </a:r>
            <a:r>
              <a:rPr lang="ko-KR" altLang="en-US"/>
              <a:t>로 추가하는 방법</a:t>
            </a:r>
            <a:endParaRPr lang="en-US" altLang="ko-KR"/>
          </a:p>
          <a:p>
            <a:r>
              <a:rPr lang="en-US" altLang="ko-KR"/>
              <a:t>attend </a:t>
            </a:r>
            <a:r>
              <a:rPr lang="ko-KR" altLang="en-US"/>
              <a:t>기준</a:t>
            </a:r>
            <a:endParaRPr lang="en-US" altLang="ko-KR"/>
          </a:p>
          <a:p>
            <a:r>
              <a:rPr lang="en-US" altLang="ko-KR"/>
              <a:t>alter table </a:t>
            </a:r>
            <a:r>
              <a:rPr lang="ko-KR" altLang="en-US"/>
              <a:t>테이블명 </a:t>
            </a:r>
            <a:r>
              <a:rPr lang="en-US" altLang="ko-KR"/>
              <a:t>add </a:t>
            </a:r>
          </a:p>
          <a:p>
            <a:pPr marL="0" indent="0">
              <a:buNone/>
            </a:pPr>
            <a:r>
              <a:rPr lang="en-US" altLang="ko-KR"/>
              <a:t>    foreign key(</a:t>
            </a:r>
            <a:r>
              <a:rPr lang="ko-KR" altLang="en-US"/>
              <a:t>열명칭</a:t>
            </a:r>
            <a:r>
              <a:rPr lang="en-US" altLang="ko-KR"/>
              <a:t>) references</a:t>
            </a:r>
            <a:r>
              <a:rPr lang="ko-KR" altLang="en-US"/>
              <a:t> 참조테이블명</a:t>
            </a:r>
            <a:r>
              <a:rPr lang="en-US" altLang="ko-KR"/>
              <a:t>(</a:t>
            </a:r>
            <a:r>
              <a:rPr lang="ko-KR" altLang="en-US"/>
              <a:t>열명칭</a:t>
            </a:r>
            <a:r>
              <a:rPr lang="en-US" altLang="ko-KR"/>
              <a:t>);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pPr marL="0" indent="0">
              <a:buNone/>
            </a:pPr>
            <a:r>
              <a:rPr lang="en-US" altLang="ko-KR"/>
              <a:t>alter table attend add [constraint ‘</a:t>
            </a:r>
            <a:r>
              <a:rPr lang="ko-KR" altLang="en-US"/>
              <a:t>포린키이름</a:t>
            </a:r>
            <a:r>
              <a:rPr lang="en-US" altLang="ko-KR"/>
              <a:t>’ ] foreign key(at_std_num) </a:t>
            </a:r>
          </a:p>
          <a:p>
            <a:pPr marL="0" indent="0">
              <a:buNone/>
            </a:pPr>
            <a:r>
              <a:rPr lang="en-US" altLang="ko-KR"/>
              <a:t>  references student(std_num);</a:t>
            </a:r>
          </a:p>
        </p:txBody>
      </p:sp>
    </p:spTree>
    <p:extLst>
      <p:ext uri="{BB962C8B-B14F-4D97-AF65-F5344CB8AC3E}">
        <p14:creationId xmlns:p14="http://schemas.microsoft.com/office/powerpoint/2010/main" val="294400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개의</a:t>
            </a:r>
            <a:r>
              <a:rPr lang="en-US" altLang="ko-KR"/>
              <a:t> </a:t>
            </a:r>
            <a:r>
              <a:rPr lang="ko-KR" altLang="en-US"/>
              <a:t>테이블을 묶어 하나의 테이블로 만들어 사용하는 것</a:t>
            </a:r>
            <a:endParaRPr lang="en-US" altLang="ko-KR"/>
          </a:p>
          <a:p>
            <a:r>
              <a:rPr lang="ko-KR" altLang="en-US"/>
              <a:t>원하는 데이터가 다른 테이블에 흩어져 있을 때 </a:t>
            </a:r>
            <a:r>
              <a:rPr lang="en-US" altLang="ko-KR"/>
              <a:t>join</a:t>
            </a:r>
            <a:r>
              <a:rPr lang="ko-KR" altLang="en-US"/>
              <a:t>을 사용</a:t>
            </a:r>
            <a:endParaRPr lang="en-US" altLang="ko-KR"/>
          </a:p>
          <a:p>
            <a:r>
              <a:rPr lang="ko-KR" altLang="en-US"/>
              <a:t>내부조인</a:t>
            </a:r>
            <a:r>
              <a:rPr lang="en-US" altLang="ko-KR"/>
              <a:t>(inner join), </a:t>
            </a:r>
            <a:r>
              <a:rPr lang="ko-KR" altLang="en-US"/>
              <a:t>외부조인</a:t>
            </a:r>
            <a:r>
              <a:rPr lang="en-US" altLang="ko-KR"/>
              <a:t>(outer join)</a:t>
            </a:r>
          </a:p>
          <a:p>
            <a:r>
              <a:rPr lang="ko-KR" altLang="en-US"/>
              <a:t>일반적으로</a:t>
            </a:r>
            <a:r>
              <a:rPr lang="en-US" altLang="ko-KR"/>
              <a:t> </a:t>
            </a:r>
            <a:r>
              <a:rPr lang="ko-KR" altLang="en-US"/>
              <a:t>사용하는 </a:t>
            </a:r>
            <a:r>
              <a:rPr lang="en-US" altLang="ko-KR"/>
              <a:t>join</a:t>
            </a:r>
            <a:r>
              <a:rPr lang="ko-KR" altLang="en-US"/>
              <a:t>은 내부조인</a:t>
            </a:r>
            <a:r>
              <a:rPr lang="en-US" altLang="ko-KR"/>
              <a:t>(inner join) </a:t>
            </a:r>
          </a:p>
          <a:p>
            <a:r>
              <a:rPr lang="ko-KR" altLang="en-US"/>
              <a:t>그냥 조인 </a:t>
            </a:r>
            <a:r>
              <a:rPr lang="en-US" altLang="ko-KR"/>
              <a:t>= </a:t>
            </a:r>
            <a:r>
              <a:rPr lang="ko-KR" altLang="en-US"/>
              <a:t>내부조인 같은 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974" y="2911475"/>
            <a:ext cx="3400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 </a:t>
            </a:r>
            <a:r>
              <a:rPr lang="ko-KR" altLang="en-US"/>
              <a:t>구문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select &lt;</a:t>
            </a:r>
            <a:r>
              <a:rPr lang="ko-KR" altLang="en-US"/>
              <a:t>열목록</a:t>
            </a:r>
            <a:r>
              <a:rPr lang="en-US" altLang="ko-KR"/>
              <a:t>&gt; </a:t>
            </a:r>
          </a:p>
          <a:p>
            <a:pPr marL="0" indent="0">
              <a:buNone/>
            </a:pPr>
            <a:r>
              <a:rPr lang="en-US" altLang="ko-KR"/>
              <a:t>	from</a:t>
            </a:r>
            <a:r>
              <a:rPr lang="ko-KR" altLang="en-US"/>
              <a:t> </a:t>
            </a:r>
            <a:r>
              <a:rPr lang="en-US" altLang="ko-KR"/>
              <a:t>&lt;A </a:t>
            </a:r>
            <a:r>
              <a:rPr lang="ko-KR" altLang="en-US"/>
              <a:t>테이블명</a:t>
            </a:r>
            <a:r>
              <a:rPr lang="en-US" altLang="ko-KR"/>
              <a:t>&gt;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 sz="2800"/>
              <a:t>(</a:t>
            </a:r>
            <a:r>
              <a:rPr lang="en-US" altLang="ko-KR" sz="2800" u="sng"/>
              <a:t>inner) join &lt;B </a:t>
            </a:r>
            <a:r>
              <a:rPr lang="ko-KR" altLang="en-US" sz="2800" u="sng"/>
              <a:t>테이블명</a:t>
            </a:r>
            <a:r>
              <a:rPr lang="en-US" altLang="ko-KR" sz="2800" u="sng"/>
              <a:t>&gt;</a:t>
            </a:r>
          </a:p>
          <a:p>
            <a:pPr marL="457200" lvl="1" indent="0">
              <a:buNone/>
            </a:pPr>
            <a:r>
              <a:rPr lang="en-US" altLang="ko-KR" sz="2800"/>
              <a:t>	</a:t>
            </a:r>
            <a:r>
              <a:rPr lang="en-US" altLang="ko-KR" sz="2800" u="sng"/>
              <a:t>on &lt; </a:t>
            </a:r>
            <a:r>
              <a:rPr lang="ko-KR" altLang="en-US" sz="2800" u="sng"/>
              <a:t>외래키</a:t>
            </a:r>
            <a:r>
              <a:rPr lang="en-US" altLang="ko-KR" sz="2800" u="sng"/>
              <a:t> </a:t>
            </a:r>
            <a:r>
              <a:rPr lang="ko-KR" altLang="en-US" sz="2800" u="sng"/>
              <a:t>의 값을 조인 조건으로 등록</a:t>
            </a:r>
            <a:r>
              <a:rPr lang="en-US" altLang="ko-KR" sz="2800" u="sng"/>
              <a:t>&gt;</a:t>
            </a:r>
          </a:p>
          <a:p>
            <a:pPr marL="0" indent="0">
              <a:buNone/>
            </a:pPr>
            <a:r>
              <a:rPr lang="en-US" altLang="ko-KR"/>
              <a:t>[ where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검색조건</a:t>
            </a:r>
            <a:r>
              <a:rPr lang="en-US" altLang="ko-KR"/>
              <a:t>&gt; ]</a:t>
            </a:r>
          </a:p>
          <a:p>
            <a:pPr marL="0" indent="0">
              <a:buNone/>
            </a:pPr>
            <a:r>
              <a:rPr lang="en-US" altLang="ko-KR"/>
              <a:t>[ group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having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[ order by </a:t>
            </a:r>
            <a:r>
              <a:rPr lang="ko-KR" altLang="en-US"/>
              <a:t>값 </a:t>
            </a:r>
            <a:r>
              <a:rPr lang="en-US" altLang="ko-KR"/>
              <a:t>]</a:t>
            </a:r>
          </a:p>
          <a:p>
            <a:r>
              <a:rPr lang="en-US" altLang="ko-KR"/>
              <a:t>inner</a:t>
            </a:r>
            <a:r>
              <a:rPr lang="ko-KR" altLang="en-US"/>
              <a:t> </a:t>
            </a:r>
            <a:r>
              <a:rPr lang="en-US" altLang="ko-KR"/>
              <a:t>join</a:t>
            </a:r>
            <a:r>
              <a:rPr lang="ko-KR" altLang="en-US"/>
              <a:t>은 </a:t>
            </a:r>
            <a:r>
              <a:rPr lang="en-US" altLang="ko-KR"/>
              <a:t>join</a:t>
            </a:r>
            <a:r>
              <a:rPr lang="ko-KR" altLang="en-US"/>
              <a:t>이라고만써도 </a:t>
            </a:r>
            <a:r>
              <a:rPr lang="en-US" altLang="ko-KR"/>
              <a:t>inner join</a:t>
            </a:r>
            <a:r>
              <a:rPr lang="ko-KR" altLang="en-US"/>
              <a:t>으로 인식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46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outer join</a:t>
            </a:r>
            <a:endParaRPr lang="ko-KR" altLang="en-US"/>
          </a:p>
        </p:txBody>
      </p:sp>
      <p:pic>
        <p:nvPicPr>
          <p:cNvPr id="1028" name="Picture 4" descr="혼자 공부하는 SQL_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476250"/>
            <a:ext cx="5921374" cy="59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917700"/>
            <a:ext cx="54361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내부조인은 두 테이블에 모두 </a:t>
            </a:r>
            <a:endParaRPr lang="en-US" altLang="ko-KR" sz="2400"/>
          </a:p>
          <a:p>
            <a:r>
              <a:rPr lang="ko-KR" altLang="en-US" sz="2400"/>
              <a:t>데이터가 있어야 검색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외부조인은 한쪽에만 데이터가 있어도</a:t>
            </a:r>
            <a:endParaRPr lang="en-US" altLang="ko-KR" sz="2400"/>
          </a:p>
          <a:p>
            <a:r>
              <a:rPr lang="ko-KR" altLang="en-US" sz="2400"/>
              <a:t>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116441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1980</Words>
  <Application>Microsoft Office PowerPoint</Application>
  <PresentationFormat>와이드스크린</PresentationFormat>
  <Paragraphs>301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school DB </vt:lpstr>
      <vt:lpstr>PowerPoint 프레젠테이션</vt:lpstr>
      <vt:lpstr>식별관계 vs 비식별관계</vt:lpstr>
      <vt:lpstr>PowerPoint 프레젠테이션</vt:lpstr>
      <vt:lpstr>외래키 추가</vt:lpstr>
      <vt:lpstr>외래키 추가2</vt:lpstr>
      <vt:lpstr>join</vt:lpstr>
      <vt:lpstr>join 구문</vt:lpstr>
      <vt:lpstr>outer join</vt:lpstr>
      <vt:lpstr>cross join</vt:lpstr>
      <vt:lpstr>self join</vt:lpstr>
      <vt:lpstr>PowerPoint 프레젠테이션</vt:lpstr>
      <vt:lpstr>PowerPoint 프레젠테이션</vt:lpstr>
      <vt:lpstr>외래키가 걸려있는 기본키 속성변경시</vt:lpstr>
      <vt:lpstr>과제</vt:lpstr>
      <vt:lpstr>index(인덱스)</vt:lpstr>
      <vt:lpstr>index</vt:lpstr>
      <vt:lpstr>index 설정 – 테이블 생성시</vt:lpstr>
      <vt:lpstr>index 생성 – 기존 테이블에 추가</vt:lpstr>
      <vt:lpstr>view - 뷰</vt:lpstr>
      <vt:lpstr>뷰 생성</vt:lpstr>
      <vt:lpstr>뷰 명령어</vt:lpstr>
      <vt:lpstr>trigger : 트리거(연쇄반응)</vt:lpstr>
      <vt:lpstr>트리거 생성</vt:lpstr>
      <vt:lpstr>트리거 변수선언</vt:lpstr>
      <vt:lpstr>트리거 예제</vt:lpstr>
      <vt:lpstr>프로시저(procedure); 함수(메서드)</vt:lpstr>
      <vt:lpstr>프로시저 매개변수 3가지 모드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DB</dc:title>
  <dc:creator>EZEN-217T</dc:creator>
  <cp:lastModifiedBy>EZENIC-166</cp:lastModifiedBy>
  <cp:revision>27</cp:revision>
  <dcterms:created xsi:type="dcterms:W3CDTF">2023-07-07T11:04:37Z</dcterms:created>
  <dcterms:modified xsi:type="dcterms:W3CDTF">2023-07-13T11:35:09Z</dcterms:modified>
</cp:coreProperties>
</file>