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0" r:id="rId12"/>
    <p:sldId id="272" r:id="rId13"/>
    <p:sldId id="273" r:id="rId14"/>
    <p:sldId id="274" r:id="rId15"/>
    <p:sldId id="315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68" r:id="rId31"/>
    <p:sldId id="269" r:id="rId32"/>
    <p:sldId id="280" r:id="rId33"/>
    <p:sldId id="257" r:id="rId34"/>
    <p:sldId id="258" r:id="rId35"/>
    <p:sldId id="301" r:id="rId36"/>
    <p:sldId id="302" r:id="rId37"/>
    <p:sldId id="303" r:id="rId38"/>
    <p:sldId id="304" r:id="rId39"/>
    <p:sldId id="306" r:id="rId40"/>
    <p:sldId id="305" r:id="rId41"/>
    <p:sldId id="316" r:id="rId42"/>
    <p:sldId id="317" r:id="rId43"/>
    <p:sldId id="318" r:id="rId44"/>
    <p:sldId id="319" r:id="rId45"/>
    <p:sldId id="320" r:id="rId46"/>
    <p:sldId id="321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22" r:id="rId67"/>
    <p:sldId id="30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coco.tistory.com/61#HTTP%--%ED%--%--%EB%A-%-C%ED%--%A-%EC%BD%-C%EC%-D%--%--%ED%-A%B-%EC%A-%--" TargetMode="External"/><Relationship Id="rId2" Type="http://schemas.openxmlformats.org/officeDocument/2006/relationships/hyperlink" Target="https://dev-coco.tistory.com/61#%EC%BF%A-%ED%--%A-%EC%--%--%--%EC%--%B-%EC%--%--%EC%-D%--%--%EC%--%AC%EC%-A%A-%ED%--%--%EB%-A%--%--%EC%-D%B-%EC%-C%A-%-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coco.tistory.com/174#Spring%--Security%--%EB%-E%--%-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vang.tistory.com/266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Spring Framework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</a:t>
            </a:r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이를 코드에 대입해 생각해보면 주입을 받는 입장에서는 어떤 객체인지 신경 쓸 필요가 없다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어떤 객체에 의존하든 자신의 역할은 변하지 않는다</a:t>
            </a:r>
            <a:endParaRPr lang="en-US" altLang="ko-KR" dirty="0"/>
          </a:p>
          <a:p>
            <a:pPr fontAlgn="base"/>
            <a:r>
              <a:rPr lang="ko-KR" altLang="en-US" dirty="0"/>
              <a:t>위와 같은 의미로 볼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스프링에서는 </a:t>
            </a:r>
            <a:r>
              <a:rPr lang="en-US" altLang="ko-KR" dirty="0" err="1"/>
              <a:t>ApplicationContext</a:t>
            </a:r>
            <a:r>
              <a:rPr lang="ko-KR" altLang="en-US" dirty="0"/>
              <a:t>라는 존재가 필요한 객체들을 생성하고</a:t>
            </a:r>
            <a:r>
              <a:rPr lang="en-US" altLang="ko-KR" dirty="0"/>
              <a:t>, </a:t>
            </a:r>
            <a:r>
              <a:rPr lang="ko-KR" altLang="en-US" dirty="0"/>
              <a:t>필요한 객체들을 주입하는 역할을 해 주는 구조이다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스프링을 이용하면 개발자들은 기존 프로그래밍과 달리 객체와 객체를 분리해서 생성하고</a:t>
            </a:r>
            <a:r>
              <a:rPr lang="en-US" altLang="ko-KR" dirty="0"/>
              <a:t>, </a:t>
            </a:r>
            <a:r>
              <a:rPr lang="ko-KR" altLang="en-US" dirty="0"/>
              <a:t>이러한 객체들을 엮는</a:t>
            </a:r>
            <a:r>
              <a:rPr lang="en-US" altLang="ko-KR" dirty="0"/>
              <a:t>(wiring)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하는 형태로 개발하게 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 err="1"/>
              <a:t>ApplicationCentext</a:t>
            </a:r>
            <a:r>
              <a:rPr lang="ko-KR" altLang="en-US" dirty="0"/>
              <a:t>가 관리하는 객체들을 빈</a:t>
            </a:r>
            <a:r>
              <a:rPr lang="en-US" altLang="ko-KR" dirty="0"/>
              <a:t>(Bean)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용어로 부르고</a:t>
            </a:r>
            <a:r>
              <a:rPr lang="en-US" altLang="ko-KR" dirty="0"/>
              <a:t>, </a:t>
            </a:r>
            <a:r>
              <a:rPr lang="ko-KR" altLang="en-US" dirty="0"/>
              <a:t>빈과 빈 사이의 의존관계를 처리하는 방식으로 </a:t>
            </a:r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어노테이션</a:t>
            </a:r>
            <a:r>
              <a:rPr lang="ko-KR" altLang="en-US" dirty="0"/>
              <a:t> 설정</a:t>
            </a:r>
            <a:r>
              <a:rPr lang="en-US" altLang="ko-KR" dirty="0"/>
              <a:t>, java </a:t>
            </a:r>
            <a:r>
              <a:rPr lang="ko-KR" altLang="en-US" dirty="0" err="1"/>
              <a:t>설정방식을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8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기반이다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Inversion of Control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 약자로 말 그대로 제어의 역전입니다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그럼 제어의 역전이란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?    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일반적으로 지금까지 프로그램은 객체 결정 및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의존성 객체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 SD Gothic Neo"/>
              </a:rPr>
              <a:t>객채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 내의 메소드 호출 하는 작업을 반복했습니다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이는 각 객체들이 프로그램의 흐름을 결정하고 각 객체를 구성하는 작업에 직접적으로 참여한 것입니다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모든 작업을 사용자가 제어하는 구조인 것입니다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에서는 이 흐름의 구조를 바꿉니다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에서의 객체는 자기가 사용할 객체를 선택하거나 생성하지 않는다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또한 자신이 어디서 만들어지고 어떻게 사용되는지 또한 모릅니다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자신의 모든 권한을 다른 대상에 위임함으로 써 제어권한을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위임받은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특별한 객체에 의해 결정되고 만들어집니다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,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제어의 흐름을 사용자가 컨트롤 하지 않고 위임한 특별한 객체에 모든 것을 맡기는 것입니다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란 기존 사용자가 모든 작업을 제어하던 것을 특별한 객체에 모든 것을 위임하여 객체의 생성부터 생명주기 등 모든 객체에 대한 제어권이 넘어 간 것을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제어의 역전 이라고 합니다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91D-6AFA-7465-0547-1FC2A3D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의 구성요소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9B9CA-0DA7-4272-E1BB-25F2314E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IOC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는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DI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와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DL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의 의해 구현됩니다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DL(Dependency Lookup)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검색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컨테이너에서는 객체들을 관리하기 위해 별도의 저장소에 빈을 저장하는데 저장소에 저장되어 있는 개발자들이 컨테이너에서 제공하는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를 이용하여 사용하고자 하는 빈 을 검색하는 방법입니다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DI(Dependency Injection)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주입이란 객체가 서로 의존하는 관계가 되게 의존성을 주입하는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객체지향 프로그램에서 의존성 이란 하나의 객체가 어떠한 다른 객체를 사용하고 있음을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그렇다면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바로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각 클래스 사이에 필요로 하는 의존관계를 빈 설정 정보를 바탕으로 컨테이너가 자동으로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 주는 것입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904-23BF-C4BB-FABD-A5743F7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AAB42-6240-D7EA-2E01-0B8349B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10058400" cy="4037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POJO(Plain Old Java Object)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 말 그대로 평범한 자바 오브젝트입니다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EJB(Enterprise JavaBeans)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확장 가능한 재사용이 가능한 로직을 개발하기 위해 사용 되었는데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한가지 기능을 위해 불필요한 복잡한 로직이 과도하게 들어가는 단점이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그래서 다시 조명을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받은게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gettet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/setter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가진 단순 자바 오브젝트로 정의를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단순 오브젝트는 의존성이 없고 추후 테스트 및 유지보수가 편리한 유연성의 장점을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장점들로 인해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객체지향적인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다양한 설계와 구현이 가능해지고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조명을 받고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 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지원하고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홈페이지에는 이러한 글도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"POJO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사용함으로써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당신의 코드는 더욱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심플해졌고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그로인해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테스트 하기에 더 좋으며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유연하고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요구사항에 따라 기술적 선택을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바꿀수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있도록 바뀌었다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."</a:t>
            </a:r>
            <a:endParaRPr lang="ko-KR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D56-ACC5-3D7F-B9F1-EA332B6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5562-8362-70E2-B3DF-0C44DC0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34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AOP(Aspect Oriented Programming)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말 그대로 관점 지향 프로그래밍입니다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 소프트웨어 개발 프로세스에서 사용하는 방법은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OOP(Object Oriented Programming)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원칙에 따라 관심사가 같은 데이터를 한곳에 모아 분리하고 낮은 결합도를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갖게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독립적이고 유연한 모듈로 캡슐화를 하는 것을 일컫습니다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이러한 과정 중 중복된 코드들이 많아지고 가독성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유지보수성이 떨어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보완하기 위해 나온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핵심기능과 공통기능을 분리시켜 핵심 로직에 영향을 끼치지 않게 공통기능을 끼워 넣는 개발 형태 이며 이렇게 개발함에 따라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중복되는 코드를 한 곳에 모아 중복 되는 코드를 제거 할 수 있어지고 공통기능을 한 곳에 보관함으로써 공통 기능 하나의 수정으로 모든 핵심기능들의 공통기능을 수정 할 수 있어 효율적인 유지보수가 가능하며 재활용성이 극대화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기능은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할 수 있는 기능이지만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편리하게 사용 할 수 있도록 이를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724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4AA3335C1B8C9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786384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0848" y="1010519"/>
            <a:ext cx="6096000" cy="128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흩어진 관심사를 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Aspect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모듈화하고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핵심적인 비즈니스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로직에서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분리하여 재사용하겠다는 것이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AOP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취지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5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CA9-F448-DB10-6804-B4DE3C5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DD3C-5CAD-429A-6D6A-F9FB441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055743"/>
            <a:ext cx="7182679" cy="38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2A93-71D0-8E11-D99D-89D865B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3C600-77ED-60D8-6D22-B1DBC0F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Model, View, 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나누는 이유는 소스를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분리함으로서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각 소스의 목적이 명확해 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유지보수하는데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있어서 용이하기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영역은 자신을 어떠한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호출하든 상관없이 정해진 매개변수만 받는다면 자신의 비즈니스 로직을 처리할 수 있어야한다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모듈화를 통해 어디서든 재사용이 가능하여야 한다는 뜻이다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이말은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정보가 달라지더라도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넘겨줄 매개변수 데이터 가공만 처리하면 되기 때문에 유지보수 비용을 절감 할 수 있는 효과가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또한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영역의 재사용이 용이하기 때문에 확장성 부분에서도 큰 효과를 볼 수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장점이있다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2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B34A-AC20-5504-1955-49169EC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561AE-87B6-A159-E55F-24215865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74" y="2222431"/>
            <a:ext cx="7038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04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라는 말 그대로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핵심이며 그중 핵심은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 이유는 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패턴을 적용하여 객체 구성 부터 의존성 처리까지 모든 일을 처리하는 역할을 하고 있기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정보들을 제공하는 설정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JNDI, EJB, Validation,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Scheduiling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Internaliztaion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엔터프라이즈 서비스들을 포함하고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AOP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AOP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 관점지향 프로그래밍을 할 수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적용 할 수 있게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DAO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 Access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Database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접근하는 객체입니다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JDBC 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추상 레이어를 지원함으로써 코딩이나 예외처리 하는 부분을 간편화 시켜 일관된 방법으로 코드를 짤 수 있게 도와줍니다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26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솔루션</a:t>
            </a:r>
            <a:endParaRPr lang="en-US" altLang="ko-KR" sz="1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대규모 데이터 처리와 트랜잭션이 동시에 여러 사용자로 부터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Apple SD Gothic Neo"/>
              </a:rPr>
              <a:t>Spirng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객체의 생성 및 소멸 그리고 라이프 사이클을 관리하며 언제든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컨테이너로 부터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이 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IOC(</a:t>
            </a:r>
            <a:r>
              <a:rPr lang="en-US" altLang="ko-KR">
                <a:solidFill>
                  <a:srgbClr val="000000"/>
                </a:solidFill>
                <a:latin typeface="Apple SD Gothic Neo"/>
              </a:rPr>
              <a:t>I</a:t>
            </a:r>
            <a:r>
              <a:rPr lang="en-US" altLang="ko-KR" smtClean="0">
                <a:solidFill>
                  <a:srgbClr val="000000"/>
                </a:solidFill>
                <a:latin typeface="Apple SD Gothic Neo"/>
              </a:rPr>
              <a:t>nversion Of Control) : </a:t>
            </a:r>
            <a:r>
              <a:rPr lang="ko-KR" altLang="en-US" smtClean="0">
                <a:solidFill>
                  <a:srgbClr val="000000"/>
                </a:solidFill>
                <a:latin typeface="Apple SD Gothic Neo"/>
              </a:rPr>
              <a:t>제어의 역전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ORM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Object relational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간단하게 객체와의 관계 설정을 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Ibatis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Hibernate, JDO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인기있는 객체 관계형 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사용 할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Web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context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내장되어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응용프로그램에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제공하여 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Application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개발에 필요한 기본적인 기능을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MVC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만들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 (Model-View-Controller)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웹 응용 프로그램을 작성하기위한 완전한 기능을 갖춘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구현합니다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전략 인터페이스를 통해 고급 구성 가능하며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JSP, Velocity, Tiles,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iText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POI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포함한 수많은 뷰 기술을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0645-958B-41CF-0723-5AD71BD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8C4C0-F87D-9200-5109-C6A0FF7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" y="1853754"/>
            <a:ext cx="10197466" cy="4204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(@)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 사전적 의미로는 주석이라는 뜻이다.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자바에서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 사이에 주석처럼 쓰이며 특별한 의미, 기능을 수행하도록 하는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술이다.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즉, 프로그램에게 추가적인 정보를 제공해주는 메타데이터라고 볼 수 있다.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meta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: 데이터를 위한 데이터)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다음은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어노테이션의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용도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 나타낸 것이다.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컴파일러에게 코드 작성 문법 에러를 체크하도록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소프트웨어 개발 툴이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빌드나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배치시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코드를 자동으로 생성할 수 있도록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실행시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(런타임시)특정 기능을 실행하도록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기본적으로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사용하는 순서는 다음과 같다.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정의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클래스에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배치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코드가 실행되는 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에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Reflection을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이용하여 추가 정보를 획득하여 기능을 실시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35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8A9E-03A9-2EF3-1130-F287CC3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Reflection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F19C2-54FE-34AF-E86A-4C2C458C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976" y="2011667"/>
            <a:ext cx="10798479" cy="4576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프로그램이 실행 중에 자신의 구조와 동작을 검사하고, 조사하고, 수정하는 것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프로그래머가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데이터를 보여주고, 다른 포맷의 데이터를 처리하고, 통신을 위해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serialization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(직렬화)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수행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bundling을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하기 위해 일반 소프트웨어 라이브러리를 만들도록 도와준다.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Java와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같은 객체 지향 프로그래밍 언어에서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사용하면 컴파일 타임에 인터페이스, 필드, 메소드의 이름을 알지 못해도 실행 중에 클래스, 인터페이스, 필드 및 메소드에 접근할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또한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새로운 객체의 인스턴스화 및 메소드 호출을 허용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Spring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</a:t>
            </a:r>
            <a:r>
              <a:rPr lang="en-US" altLang="ko-KR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BeanFactory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라는 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Container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객체가 호출되면 객체의 인스턴스를 생성하게 되는데 이 때 필요하게 된다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즉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프레임워크에서 </a:t>
            </a:r>
            <a:r>
              <a:rPr lang="ko-KR" altLang="en-US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유연성있는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 동작을 위해 쓰인다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자체는 아무런 동작을 가지지 않는 단순한 표식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일 뿐이지만,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적용 여부와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엘리먼트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값을 읽고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적용된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java.lang.Class를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메소드에 적용된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어노테이션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메소드를 통해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java.lang.reflect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패키지의 배열을 얻어야 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Class.forName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getModifier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등등 여러 메소드로 정보를 얻을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지정만으로도 원하는 클래스를 주입할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229" y="2030333"/>
            <a:ext cx="10479314" cy="4669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@ComponentScan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@Component와 @Service, @Repository, @Controller, @Configuration이 붙은 클래스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Bean들을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찾아서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Context에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bean등록을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해주는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있는 클래스에 대하여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인스턴스를 생성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ApplicationContext.xml에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bean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/&gt;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과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직접등록하는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방법도 있고 위와 같이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붙여서 하는 방법도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base-package를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넣으면 해당 패키지 아래에 있는 컴포넌트들을 찾고 그 과정을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spring-context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-버전(4.3.11.RELEASE).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jar에서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@Component로 다 쓰지 않고 @Repository, @Service, @Controller등을 사용하는 이유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예를들어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@Repository는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메소드에서 발생할 수 있는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unchecked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exception들을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스프링의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DataAccessException으로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처리할 수 있기 때문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또한 가독성에서도 해당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애노테이션을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갖는 클래스가 무엇을 하는지 단번에 알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자동으로 등록되는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이름은 클래스의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첫문자가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소문자로 바뀐 이름이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자동적용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-&gt;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287" y="2099200"/>
            <a:ext cx="10479314" cy="24412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은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작성한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등록하기 위한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Component에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대한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추가 정보가 없다면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이름을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camelCase로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변경한 것이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id로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하지만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과 다르게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name이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아닌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value를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Bean의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이름을 지정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6" y="2273202"/>
            <a:ext cx="10479314" cy="14255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@Bean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제어가 불가능한 외부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라이브러리등을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만들려할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5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559" y="2158554"/>
            <a:ext cx="10479314" cy="308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@Autowired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속성(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field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setter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constructor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(생성자)에서 사용하며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Type에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따라 알아서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주입 해준다.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무조건적인 객체에 대한 의존성을 주입시킨다.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사용할 시, 스프링이 자동적으로 값을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Controller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클래스에서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Service에 관한 객체들을 주입 시킬 때 많이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입력 파라미터가 여러 개인 메소드(@Qualifier는 메소드의 파라미터)에 적용 가능하다.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451579" y="2228671"/>
            <a:ext cx="9477678" cy="187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@Resource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와 마찬가지로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Bean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객체를 주입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해주는데 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차이점은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-apple-system"/>
              </a:rPr>
              <a:t>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타입으로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Resource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이름으로 연결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해준다</a:t>
            </a:r>
          </a:p>
        </p:txBody>
      </p:sp>
    </p:spTree>
    <p:extLst>
      <p:ext uri="{BB962C8B-B14F-4D97-AF65-F5344CB8AC3E}">
        <p14:creationId xmlns:p14="http://schemas.microsoft.com/office/powerpoint/2010/main" val="298577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98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@RequestMapping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을 어떤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가 처리할지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mapping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해주는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Annotation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적용한다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요청을 받는 형식인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GET, POST, PATCH, PUT, DELETE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를 정의하기도 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받는 형식을 정의하지 않는다면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자동적으로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으로 설정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5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71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@AllArgsConstructor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모든 필드 값을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@RequiredArgsConstructor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final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@NonNull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인 필드 값만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final: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값이 할당되면 더 이상 변경할 수 없다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1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en-US" altLang="ko-KR" dirty="0" err="1"/>
              <a:t>FrameWork</a:t>
            </a:r>
            <a:r>
              <a:rPr lang="en-US" altLang="ko-KR" dirty="0"/>
              <a:t>) : “</a:t>
            </a:r>
            <a:r>
              <a:rPr lang="ko-KR" altLang="en-US" dirty="0"/>
              <a:t>뼈대나 근간을 이루는 코드들의 묶음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프레임워크를 사용한다는 의미는 프로그램의 기본 흐름이나 구조를 정하고</a:t>
            </a:r>
            <a:r>
              <a:rPr lang="en-US" altLang="ko-KR" dirty="0"/>
              <a:t>, </a:t>
            </a:r>
            <a:r>
              <a:rPr lang="ko-KR" altLang="en-US" dirty="0"/>
              <a:t>모든 팀원이 이 구조에 자신의 코드를 추가하는 방식을 개발하게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392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@Getter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@Setter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@RequestBody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로 외부에서 데이터를 받는 경우엔 기본생성자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+ set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통해서만 값이 할당된다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그래서 이때만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허용한다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 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Entity Class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에는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를 설정하면 안된다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차라리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클래스를 생성해서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타입으로 받도록 하자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344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42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@Getter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@Setter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@EqualsAndHashCode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@AllArgsConstructor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 포함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Lombok에서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제공하는 필드와 관련된 모든 코드를 생성한다.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전체적인 모든 기능 허용으로 위험 존재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87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C92B-6111-5930-C2D7-8BBC34C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8E0-9CF0-BFE3-6D4F-3196472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Model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생성된 데이터를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전달할 때 사용하는 객체이다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※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request.setAttribute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비슷한 역할을 함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addAttribute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("key", "value")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메서드를 이용해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전달할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key,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형식으로 전달할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571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3F36E-5051-1BFC-74D8-5D3C82A8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6" y="318052"/>
            <a:ext cx="10661428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1679-02DE-E9BC-BA62-D1C5D5A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032D-BEEC-7CF3-022C-EEE13AB8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596887"/>
            <a:ext cx="10515600" cy="508883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/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</a:br>
            <a:r>
              <a:rPr lang="en-US" altLang="ko-KR" sz="28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서블릿은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중앙에 위치하여 모든 연결을 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웹브라우저로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요청이 들어오면 요청 처리를 하는 컨트롤러 검색을 실시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직접 검색이 아닌 간접적으로 위 그림에 나온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을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클라이언트의 요청 경로를 이용하여 컨트롤러 빈 객체를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라고 요청이 들어오면 등록된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요청 경로 처리하는 것을 탐색하겠죠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하지만 바로 사용할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것이아니라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를 통하여 사용하게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특수 목적인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HttpRequestHanlder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인터페이스 구현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, Controller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인터페이스 구현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동일 방식으로 실행 할 수 있게 만든 용도입니다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중앙에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찾아준 컨트롤러 객체를 처리할 수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위임합니다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컨트롤러의 알맞은 메서드를 호출합니다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처리하여 그 결과를 마지막으로 중앙에 있는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가 그냥 반환하는 것이 아니라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객체로 변환합니다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이를 받은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결과를 사용자에게 보여줄 뷰를 찾기 위해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ViewResolver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빈 객체를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즉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사용자에게 보여줄 뷰 이름을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마지막으로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응답 결과 생성을 요청하여 웹 브라우저에게 신속하게 </a:t>
            </a:r>
            <a:r>
              <a:rPr lang="en-US" altLang="ko-KR" b="1" i="0" dirty="0">
                <a:solidFill>
                  <a:srgbClr val="0055FF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JSP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실행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REST(Representational State Transfer)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자원을 이름으로 구분하여 해당 자원의 상태를 주고받는 모든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1" i="0" dirty="0">
                <a:effectLst/>
                <a:latin typeface="Apple SD Gothic Neo"/>
              </a:rPr>
              <a:t>즉 </a:t>
            </a:r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란 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URI(Uniform Resource Identifier)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(Resource)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명시하고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Method(POST, GET, PUT, DELETE, PATCH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해당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(URI)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CRUD Operation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적용하는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pple SD Gothic Neo"/>
              </a:rPr>
              <a:t>Create : </a:t>
            </a:r>
            <a:r>
              <a:rPr lang="ko-KR" altLang="en-US" b="0" i="0" dirty="0">
                <a:effectLst/>
                <a:latin typeface="Apple SD Gothic Neo"/>
              </a:rPr>
              <a:t>데이터 생성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en-US" altLang="ko-KR" b="0" i="0">
                <a:effectLst/>
                <a:latin typeface="Apple SD Gothic Neo"/>
              </a:rPr>
              <a:t>POST</a:t>
            </a:r>
            <a:r>
              <a:rPr lang="en-US" altLang="ko-KR" b="0" i="0" smtClean="0">
                <a:effectLst/>
                <a:latin typeface="Apple SD Gothic Neo"/>
              </a:rPr>
              <a:t>) 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Read : </a:t>
            </a:r>
            <a:r>
              <a:rPr lang="ko-KR" altLang="en-US" b="0" i="0" dirty="0">
                <a:effectLst/>
                <a:latin typeface="Apple SD Gothic Neo"/>
              </a:rPr>
              <a:t>데이터 조회</a:t>
            </a:r>
            <a:r>
              <a:rPr lang="en-US" altLang="ko-KR" b="0" i="0" dirty="0">
                <a:effectLst/>
                <a:latin typeface="Apple SD Gothic Neo"/>
              </a:rPr>
              <a:t>(GET)</a:t>
            </a: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Update : </a:t>
            </a:r>
            <a:r>
              <a:rPr lang="ko-KR" altLang="en-US" b="0" i="0" dirty="0">
                <a:effectLst/>
                <a:latin typeface="Apple SD Gothic Neo"/>
              </a:rPr>
              <a:t>데이터 수정</a:t>
            </a:r>
            <a:r>
              <a:rPr lang="en-US" altLang="ko-KR" b="0" i="0" dirty="0">
                <a:effectLst/>
                <a:latin typeface="Apple SD Gothic Neo"/>
              </a:rPr>
              <a:t>(PUT, PATCH)</a:t>
            </a:r>
          </a:p>
          <a:p>
            <a:pPr lvl="1"/>
            <a:r>
              <a:rPr lang="en-US" altLang="ko-KR" dirty="0">
                <a:latin typeface="Apple SD Gothic Neo"/>
              </a:rPr>
              <a:t>Put</a:t>
            </a:r>
            <a:r>
              <a:rPr lang="ko-KR" altLang="en-US" dirty="0">
                <a:latin typeface="Apple SD Gothic Neo"/>
              </a:rPr>
              <a:t>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HTTP 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메서드는 요청 페이로드를 사용해 새로운 리소스를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하거나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대상 리소스를 나타내는 데이터를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대체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보내지 </a:t>
            </a:r>
            <a:r>
              <a:rPr lang="ko-KR" altLang="en-US" i="0" dirty="0" err="1">
                <a:solidFill>
                  <a:srgbClr val="212529"/>
                </a:solidFill>
                <a:effectLst/>
                <a:latin typeface="-apple-system"/>
              </a:rPr>
              <a:t>않은값을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null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처리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Patch : HTTP PATCH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메소드는 리소스의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부분적인 수정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할 때에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않은 값을 유지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Delete : </a:t>
            </a:r>
            <a:r>
              <a:rPr lang="ko-KR" altLang="en-US" b="0" i="0" dirty="0">
                <a:effectLst/>
                <a:latin typeface="Apple SD Gothic Neo"/>
              </a:rPr>
              <a:t>데이터 삭제</a:t>
            </a:r>
            <a:r>
              <a:rPr lang="en-US" altLang="ko-KR" b="0" i="0" dirty="0">
                <a:effectLst/>
                <a:latin typeface="Apple SD Gothic Neo"/>
              </a:rPr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구성요소와 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구성요소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(Resource) : HTTP URI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(Verb) : HTTP Method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행위의 내용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(Representations) : HTTP Message Pay Load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4C57-177A-3C26-330C-9E7B3CE38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특징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Server-Client(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 구조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Stateless(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무상태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Cacheable(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캐시 처리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Layered System(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Uniform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 일관성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8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장단점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10878"/>
            <a:ext cx="5292383" cy="39073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장점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인프라를 그대로 사용하므로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사용을 위한 별도의 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Apple SD Gothic Neo"/>
              </a:rPr>
              <a:t>인프라를 </a:t>
            </a:r>
            <a:r>
              <a:rPr lang="ko-KR" altLang="en-US" sz="1400" b="0" i="0" smtClean="0">
                <a:solidFill>
                  <a:srgbClr val="333333"/>
                </a:solidFill>
                <a:effectLst/>
                <a:latin typeface="Apple SD Gothic Neo"/>
              </a:rPr>
              <a:t>구축할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필요가 없다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표준을 최대한 활용하여 여러 추가적인 장점을 함께 가져갈 수 있게 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 프로토콜에 따르는 모든 플랫폼에서 사용이 가능하다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Hypermedia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의 기본을 충실히 지키면서 범용성을 보장한다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메시지가 의도하는 바를 명확하게 나타내므로 의도하는 바를 쉽게 파악할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여러 가지 서비스 디자인에서 생길 수 있는 문제를 최소화한다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서버와 클라이언트의 역할을 명확하게 분리한다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A932-0D92-997A-DD92-9D08D5D2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84529" cy="3899306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단점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표준이 자체가 존재하지 않아 정의가 필요하다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Method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형태가 제한적이다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브라우저를 통해 테스트할 일이 많은 서비스라면 쉽게 고칠 수 있는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URL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보다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Header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정보의 값을 처리해야 하므로 전문성이 요구된다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구형 브라우저에서 호환이 되지 않아 지원해주지 못하는 동작이 많다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.(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익스폴로어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9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 / </a:t>
            </a:r>
            <a:r>
              <a:rPr lang="en-US" altLang="ko-KR" dirty="0" err="1">
                <a:solidFill>
                  <a:srgbClr val="000000"/>
                </a:solidFill>
                <a:latin typeface="Apple SD Gothic Neo"/>
              </a:rPr>
              <a:t>RESTFul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RESPT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올바르게 설계하기 위해서는 지켜야 하는 몇가지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Apple SD Gothic Neo"/>
              </a:rPr>
              <a:t>규칙이 </a:t>
            </a:r>
            <a:r>
              <a:rPr lang="ko-KR" altLang="en-US" sz="1600" i="0" smtClean="0">
                <a:solidFill>
                  <a:srgbClr val="000000"/>
                </a:solidFill>
                <a:effectLst/>
                <a:latin typeface="Apple SD Gothic Neo"/>
              </a:rPr>
              <a:t>있다</a:t>
            </a:r>
            <a:r>
              <a:rPr lang="en-US" altLang="ko-KR" sz="1600" i="0" smtClean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이란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시스템을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사용했다 하여 모두가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한 것은 아니다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지킨 시스템을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하다 말할 수 있으며 모든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CRUD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기능을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POST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로 처리 하는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혹은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URI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규칙을 올바르게 지키지 않은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지키지 못한 시스템은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사용하였지만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 못한 시스템이라고 할 수 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037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POJO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(DI)</a:t>
            </a:r>
            <a:r>
              <a:rPr lang="ko-KR" altLang="en-US" dirty="0"/>
              <a:t>를 통한 객체 간의 관계구성</a:t>
            </a:r>
            <a:endParaRPr lang="en-US" altLang="ko-KR" dirty="0"/>
          </a:p>
          <a:p>
            <a:r>
              <a:rPr lang="en-US" altLang="ko-KR" dirty="0"/>
              <a:t>AOP(Aspect-Oriented-Programming)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편리한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의 종속적이지 않은 개발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86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설계 예시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7D4DAA-80A8-ADF3-62DF-3F806CE5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1159479" y="1991981"/>
            <a:ext cx="5215921" cy="4753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72A01-042B-B5A7-EE09-25950DF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54" y="1991981"/>
            <a:ext cx="477269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클래스인 </a:t>
            </a:r>
            <a:r>
              <a:rPr lang="en-US" altLang="ko-KR" dirty="0" err="1"/>
              <a:t>HttpEntity</a:t>
            </a:r>
            <a:r>
              <a:rPr lang="en-US" altLang="ko-KR" dirty="0"/>
              <a:t>&lt;T&gt;</a:t>
            </a:r>
            <a:r>
              <a:rPr lang="ko-KR" altLang="en-US" dirty="0"/>
              <a:t>를 상속받고 있으며</a:t>
            </a:r>
            <a:r>
              <a:rPr lang="en-US" altLang="ko-KR" dirty="0"/>
              <a:t>, 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@Controller </a:t>
            </a:r>
            <a:r>
              <a:rPr lang="ko-KR" altLang="en-US" dirty="0"/>
              <a:t>메서드에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또는 응답</a:t>
            </a:r>
            <a:r>
              <a:rPr lang="en-US" altLang="ko-KR" dirty="0"/>
              <a:t>(Response)</a:t>
            </a:r>
            <a:r>
              <a:rPr lang="ko-KR" altLang="en-US" dirty="0"/>
              <a:t>에 해당하는 </a:t>
            </a:r>
            <a:r>
              <a:rPr lang="en-US" altLang="ko-KR" dirty="0" err="1"/>
              <a:t>HttpHeader</a:t>
            </a:r>
            <a:r>
              <a:rPr lang="ko-KR" altLang="en-US" dirty="0"/>
              <a:t>와 </a:t>
            </a:r>
            <a:r>
              <a:rPr lang="en-US" altLang="ko-KR" dirty="0" err="1"/>
              <a:t>HttpBody</a:t>
            </a:r>
            <a:r>
              <a:rPr lang="ko-KR" altLang="en-US" dirty="0"/>
              <a:t>를 포함하는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클래스를 상속받아 구현한 클래스가 </a:t>
            </a:r>
            <a:r>
              <a:rPr lang="en-US" altLang="ko-KR" b="1" dirty="0" err="1"/>
              <a:t>RequestEntity</a:t>
            </a:r>
            <a:r>
              <a:rPr lang="en-US" altLang="ko-KR" dirty="0"/>
              <a:t>,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 클래스이다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는 사용자의 </a:t>
            </a:r>
            <a:r>
              <a:rPr lang="en-US" altLang="ko-KR" b="1" dirty="0" err="1"/>
              <a:t>HttpRequest</a:t>
            </a:r>
            <a:r>
              <a:rPr lang="ko-KR" altLang="en-US" dirty="0"/>
              <a:t>에 대한 응답 데이터를 포함하는 클래스이다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b="1" dirty="0" err="1"/>
              <a:t>HttpStatus</a:t>
            </a:r>
            <a:r>
              <a:rPr lang="en-US" altLang="ko-KR" b="1" dirty="0"/>
              <a:t>, </a:t>
            </a:r>
            <a:r>
              <a:rPr lang="en-US" altLang="ko-KR" b="1" dirty="0" err="1"/>
              <a:t>HttpHeaders</a:t>
            </a:r>
            <a:r>
              <a:rPr lang="en-US" altLang="ko-KR" b="1" dirty="0"/>
              <a:t>, </a:t>
            </a:r>
            <a:r>
              <a:rPr lang="en-US" altLang="ko-KR" b="1" dirty="0" err="1"/>
              <a:t>HttpBody</a:t>
            </a:r>
            <a:r>
              <a:rPr lang="ko-KR" altLang="en-US" dirty="0"/>
              <a:t>를 포함한다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0" y="2205418"/>
            <a:ext cx="10006966" cy="3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9" y="2172081"/>
            <a:ext cx="9847275" cy="3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en-US" altLang="ko-KR" dirty="0"/>
              <a:t>  : return</a:t>
            </a:r>
            <a:r>
              <a:rPr lang="ko-KR" altLang="en-US" dirty="0"/>
              <a:t>에 반드시 상태를 반환해야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4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데이터 처리를 위한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19735" y="2052701"/>
          <a:ext cx="9466961" cy="316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43">
                  <a:extLst>
                    <a:ext uri="{9D8B030D-6E8A-4147-A177-3AD203B41FA5}">
                      <a16:colId xmlns:a16="http://schemas.microsoft.com/office/drawing/2014/main" val="3116562764"/>
                    </a:ext>
                  </a:extLst>
                </a:gridCol>
                <a:gridCol w="7093618">
                  <a:extLst>
                    <a:ext uri="{9D8B030D-6E8A-4147-A177-3AD203B41FA5}">
                      <a16:colId xmlns:a16="http://schemas.microsoft.com/office/drawing/2014/main" val="3835331216"/>
                    </a:ext>
                  </a:extLst>
                </a:gridCol>
              </a:tblGrid>
              <a:tr h="505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7537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RestController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REST </a:t>
                      </a:r>
                      <a:r>
                        <a:rPr lang="ko-KR" altLang="en-US" dirty="0"/>
                        <a:t>방식을 처리하기 위한 것임을 명시한다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296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ResponseBody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일반적인 </a:t>
                      </a:r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와 같은 뷰로 전달되는</a:t>
                      </a:r>
                      <a:r>
                        <a:rPr lang="ko-KR" altLang="en-US" baseline="0" dirty="0"/>
                        <a:t> 게 아니라 데이터 자체를 전달하기 </a:t>
                      </a:r>
                      <a:r>
                        <a:rPr lang="ko-KR" altLang="en-US" baseline="0" dirty="0" err="1"/>
                        <a:t>위한용도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15264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PathVariable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경로에 있는 값을 </a:t>
                      </a:r>
                      <a:r>
                        <a:rPr lang="ko-KR" altLang="en-US" dirty="0" err="1"/>
                        <a:t>파라미터로</a:t>
                      </a:r>
                      <a:r>
                        <a:rPr lang="ko-KR" altLang="en-US" dirty="0"/>
                        <a:t> 추출하려고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8213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CrossOrigin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Ajax</a:t>
                      </a:r>
                      <a:r>
                        <a:rPr lang="ko-KR" altLang="en-US" baseline="0" dirty="0"/>
                        <a:t>의 크로스 도메인 문제를 해결해주는 </a:t>
                      </a:r>
                      <a:r>
                        <a:rPr lang="ko-KR" altLang="en-US" baseline="0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77279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RequesstBody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데이터를 원하는 타입으로 바인딩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3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RequestBody</a:t>
            </a:r>
            <a:r>
              <a:rPr lang="en-US" altLang="ko-KR" b="1" dirty="0"/>
              <a:t> / 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/>
              <a:t>https://ocblog.tistory.com/49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상에서 데이터를 전달하는 경우</a:t>
            </a:r>
            <a:r>
              <a:rPr lang="en-US" altLang="ko-KR" dirty="0"/>
              <a:t>(form </a:t>
            </a:r>
            <a:r>
              <a:rPr lang="ko-KR" altLang="en-US" dirty="0"/>
              <a:t>태그 등</a:t>
            </a:r>
            <a:r>
              <a:rPr lang="en-US" altLang="ko-KR" dirty="0"/>
              <a:t>)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을 이용하고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외의 경우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/>
              <a:t>를 이용하자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34459" y="3741038"/>
          <a:ext cx="8127999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8453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570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24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각 </a:t>
                      </a:r>
                      <a:r>
                        <a:rPr lang="ko-KR" altLang="en-US" dirty="0" err="1">
                          <a:effectLst/>
                        </a:rPr>
                        <a:t>변수별로</a:t>
                      </a:r>
                      <a:r>
                        <a:rPr lang="ko-KR" altLang="en-US" dirty="0">
                          <a:effectLst/>
                        </a:rPr>
                        <a:t> 데이터 저장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1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쿠키와 세션을 사용하는 이유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프로토콜의 특징이자 약점을 보완하기 위해서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HTTP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프로토콜의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Connectionless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클라이언트가 서버에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요청에 맞는 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(Response)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보낸 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연결을 끊는 처리방식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버전에서 커넥션을 계속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재활용하는 기능이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(HTTP Header)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옵션을 주어 커넥션을 재활용하게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버전에선 디폴트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(default)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위에서 구현되었기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(TCP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UDP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지향적이라고 할 수 있다는 얘기가 있어 논란이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아직까진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네트워크 관점에서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옵션으로 두고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측에서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지향적인 특성으로 커넥션 관리에 대한 비용을 줄이는 것이 명확한 장점으로 보기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알아두었다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3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Stateless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커넥션을 끊는 순간 클라이언트와 서버의 통신이 끝나며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상태 정보는 유지하지 않는 특성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클라이언트와 첫 번째 통신에서 데이터를 주고받았다 해도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두 번째 통신에서 이전 데이터를 유지하지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실제로는 데이터 유지가 필요한 경우가 많다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정보가 유지되지 않으면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매번 페이지를 이동할 때마다 로그인을 다시 하거나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상품을 선택했는데 구매 페이지에서 선택한 상품의 정보가 없거나 하는 등의 일이 발생할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→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따라서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, Stateful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경우를 대처하기 위해 쿠키와 세션을 사용한다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쿠키와 세션의 차이점은 크게 상태 정보의 저장 위치이다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PC)'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세션은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서버와 클라이언트가 통신을 할 때 통신이 연속적으로 이어지지 않고 한 번 통신이 되면 끊어진다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따라서 서버는 클라이언트가 누구인지 계속 인증을 해줘야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 그것은 매우 귀찮고 번거로운 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그런 번거로움을 해결하는 방법이 바로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쿠키와 세션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D0CA-4870-461C-338B-D25A867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EE2-8C2F-46BB-B692-88294B43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077" y="2010878"/>
            <a:ext cx="4959406" cy="3448595"/>
          </a:xfrm>
        </p:spPr>
        <p:txBody>
          <a:bodyPr>
            <a:normAutofit fontScale="62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일종으로 사용자가 어떠한 웹 사이트를 방문할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사이트가 사용하고 있는 서버에서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컴퓨터에 저장하는 작은 기록 정보 파일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클라이언트의 상태 정보를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저장하였다가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필요시 정보를 참조하거나 재사용할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이름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값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만료일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저장기간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경로 정보로 구성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클라이언트에 총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300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개의 쿠키를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하나의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도메인 당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20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쿠키를 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하나의 쿠키는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4KB(=4096byte)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까지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9E27-27AF-5986-254D-64AF08E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473429" cy="344152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쿠키의 동작 순서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페이지를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서버는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생성한 쿠키에 정보를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화면을 돌려줄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같이 클라이언트에게 돌려준다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넘겨받은 쿠키는 클라이언트가 가지고 있다가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다시 서버에 요청할 때 요청과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동일 사이트 재방문 시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해당 쿠키가 있는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 페이지와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방문 사이트에서 로그인 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아이디와 비밀번호를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저장하시겠습니까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?"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팝업창을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오늘 이 창을 다시 보지 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체크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66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POJO(Plain Old Java Object) </a:t>
            </a:r>
            <a:br>
              <a:rPr lang="en-US" altLang="ko-KR" dirty="0"/>
            </a:br>
            <a:r>
              <a:rPr lang="ko-KR" altLang="en-US" dirty="0"/>
              <a:t>단순한 자바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POJO</a:t>
            </a:r>
            <a:r>
              <a:rPr lang="ko-KR" altLang="en-US" dirty="0"/>
              <a:t>란</a:t>
            </a:r>
            <a:r>
              <a:rPr lang="en-US" altLang="ko-KR" dirty="0"/>
              <a:t>, </a:t>
            </a:r>
            <a:r>
              <a:rPr lang="ko-KR" altLang="en-US" dirty="0"/>
              <a:t>객체 지향적인 원리에 충실하면서 환경과 기술에 종속되지 않고 필요에 따라 재활용될 수 있는 방식으로 설계된 오브젝트를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</a:t>
            </a:r>
            <a:r>
              <a:rPr lang="en-US" altLang="ko-KR" dirty="0"/>
              <a:t>POJO</a:t>
            </a:r>
            <a:r>
              <a:rPr lang="ko-KR" altLang="en-US" dirty="0"/>
              <a:t>에 애플리케이션의 </a:t>
            </a:r>
            <a:r>
              <a:rPr lang="ko-KR" altLang="en-US" dirty="0" err="1"/>
              <a:t>핵심로직과</a:t>
            </a:r>
            <a:r>
              <a:rPr lang="ko-KR" altLang="en-US" dirty="0"/>
              <a:t> 기능을 담아 설계하고 개발하는 방법을 </a:t>
            </a:r>
            <a:r>
              <a:rPr lang="en-US" altLang="ko-KR" dirty="0"/>
              <a:t>POJO </a:t>
            </a:r>
            <a:r>
              <a:rPr lang="ko-KR" altLang="en-US" dirty="0"/>
              <a:t>프로그래밍이라고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</a:t>
            </a:r>
            <a:r>
              <a:rPr lang="en-US" altLang="ko-KR" dirty="0"/>
              <a:t> </a:t>
            </a:r>
            <a:r>
              <a:rPr lang="ko-KR" altLang="en-US" dirty="0"/>
              <a:t>중요한 이유는 코드를 개발할 때 개발자가 특정한 라이브러리나 컨테이너의 기술에 종속적이지 않다는 것을 의미하기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95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338D-B442-F35D-9CB7-AF25536C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세션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8210-BA34-7A47-961C-7122F59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879" y="2010878"/>
            <a:ext cx="5217840" cy="3448595"/>
          </a:xfrm>
        </p:spPr>
        <p:txBody>
          <a:bodyPr>
            <a:normAutofit fontScale="550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일정 시간 동안 같은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로부터 들어오는 일련의 요구를 하나의 상태로 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상태를 유지시키는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일정 시간은 방문자가 웹 브라우저를 통해 웹 서버에 접속한 시점부터 웹 브라우저를 종료하여 연결을 끝내는 시점을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방문자가 웹 서버에 접속해 있는 상태를 하나의 단위로 보고 그것을 세션이라고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세션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웹 컨테이너의 상태를 유지하기 위한 정보를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서버의 저장되는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브라우저를 닫거나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서버에서 세션을 삭제했을 때만 삭제가 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쿠키보다 비교적 보안이 좋다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저장 데이터에 제한이 없다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용량이 허용하는 한에서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각 클라이언트에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고유 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Session ID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를 부여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Session 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클라이언트를 구분해 각 요구에 맞는 서비스를 제공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68091-DB9F-54C8-80C5-A3D40C2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86" y="2017343"/>
            <a:ext cx="5658960" cy="3441520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세션의 동작 순서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페이지에 요청한다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서버는 접근한 클라이언트의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Request-Header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필드인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Cookie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확인하여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해당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보냈는지 확인한다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가 존재하지 않는다면 서버는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생성해 클라이언트에게 돌려준다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서버에서 클라이언트로 돌려준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쿠키를 사용해 서버에 저장한다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클라이언트는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Demilight"/>
              </a:rPr>
              <a:t>재접속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 시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이 쿠키를 이용해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값을 서버에 전달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화면을 이동해도 로그인이 풀리지 않고 로그아웃하기 전까지 유지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077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5195-25AA-E026-1A93-CD1D2D4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세션의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4EFC-6D8C-DFD2-5A61-3375188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쿠키와 세션은 비슷한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동작 원리도 비슷하다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이유는 세션도 결국 쿠키를 사용하기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큰 차이점은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정보가 저장되는 위치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 서버의 자원을 전혀 사용하지 않으며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서버의 자원을 사용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 면에서 세션이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클라이언트 로컬에 저장되기 때문에 변질되거나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스니핑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당할 우려가 있어서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보안에 취약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쿠키를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만 저장하고 그것으로 구분하여 서버에서 처리하기 때문에 비교적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보안성이 높다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9A87"/>
                </a:solidFill>
                <a:effectLst/>
                <a:latin typeface="Noto Sans Demilight"/>
              </a:rPr>
              <a:t>라이프 사이클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은 쿠키도 만료기간이 있지만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파일로 저장되기 때문에 브라우저를 종료해도 정보가 유지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또한 만료기간을 따로 지정해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쿠키를 삭제할 때까지 유지할 수도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반면에 세션도 만료기간을 정할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브라우저가 종료되면 만료기간에 상관없이 삭제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속도 면에서 쿠키가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쿠키에 정보가 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때문에 서버에 요청 시 속도가 빠르고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정보가 서버에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있기 때문에 처리가 요구되어 비교적 느린 속도를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1571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0FF8E-5854-F7AB-3A6D-884BF983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 그리고 캐시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9776-1EFE-8A33-80A4-3F3C513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 요소를 저장하기 위한 임시 저장소이고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정보를 저장하기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페이지를 빠르게 렌더링 할 수 있도록 도와주고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사용자의 인증을 도와준다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캐시는 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비디오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파일 등 데이터나 값을 미리 복사해 놓는 리소스 파일들의 임시 저장소이다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 공간이 작고 비용이 비싼 대신 빠른 성능을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같은 웹 페이지에 접속할 때 사용자의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로드하므로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서버를 거치지 않아도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사용된 데이터가 다시 사용될 가능성이 많으면 캐시 서버에 있는 데이터를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그래서 다시 사용될 확률이 있는 데이터들이 빠르게 접근할 수 있어진다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페이지의 로딩 속도 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(hit)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왔던 요청이랑 같은 게 왔을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(miss)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없는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웹서버로 처음 요청했을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74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18C4-0ABC-131C-D9A4-2652FE1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E470-CD83-B79C-833C-8F828912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대부분의 시스템에서는 회원을 관리하고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그에 따른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처리를 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(Authentication)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본인이 맞는지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(Authorization)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요청하는 자원을 실행할 수 있는 권한이 있는가를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기본적으로 인증 절차를 거친 후에 인가 절차를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인가 과정에서 해당 리소스에 접근 권한이 있는지 확인하게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이러한 인증과 인가를 위해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Principal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아이디로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, Credential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비밀번호로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사용하는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Credential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인증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Principal(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접근 주체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보호받는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Credential(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비밀번호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대상의 비밀번호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9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E03B-1EA0-36DA-0AFC-570A6CE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스프링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Noto Sans Demilight"/>
              </a:rPr>
              <a:t>시큐리티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(Spring Security)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8BED-DCC2-8111-762D-4AFD4D7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471"/>
            <a:ext cx="9985047" cy="4385068"/>
          </a:xfrm>
        </p:spPr>
        <p:txBody>
          <a:bodyPr>
            <a:normAutofit fontScale="85000" lnSpcReduction="10000"/>
          </a:bodyPr>
          <a:lstStyle/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Spring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어플리케이션의 보안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인증과 권한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인가 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을 담당하는 스프링 하위 프레임워크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는 보안과 관련해서 체계적으로 많은 옵션을 제공해주기 때문에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oto Sans Demilight"/>
              </a:rPr>
              <a:t>개발자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입장에서 일일이 보안 관련 로직을 작성하지 않아도 된다는 장점이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권한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부분을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흐름에 따라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가기 전에 적용되므로 가장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요청을 받지만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사이에 위치한다는 점에서 적용 시기의 차이가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스프링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Client (request)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Demilight"/>
              </a:rPr>
              <a:t>DispatcherServlet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Interceptor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  Controller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실제로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 요청을 위임하는 것은 아님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를 거쳐서 가는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422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C4A1-D920-C832-3BC2-0055624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6C3E4F-CAA3-B451-204E-D02DE2C5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5" y="1454219"/>
            <a:ext cx="7205041" cy="540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22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78E-1926-EDC1-2AF7-D918EE7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39B4-A78B-B491-93FF-B0A29A9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16351" cy="4305556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사용자가 로그인 정보와 함께 인증 요청을 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.(Http Request)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 요청을 가로채고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가로챈 정보를 통해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인증용 객체를 생성한다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 구현체인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에게 생성한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UsernamePasswordToken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전달한다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4. 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는 등록된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을 조회하여 인증을 요구한다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5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실제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사용자 인증정보를 가져오는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사용자 정보를 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6. 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넘겨받은 사용자 정보를 통해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찾은 사용자 정보인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7.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를 넘겨받고 사용자 정보를 비교한다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 객체를</a:t>
            </a:r>
            <a:r>
              <a:rPr lang="ko-KR" altLang="en-US" b="1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ko-KR" altLang="en-US" b="1" smtClean="0">
                <a:solidFill>
                  <a:srgbClr val="000000"/>
                </a:solidFill>
                <a:latin typeface="Noto Sans Demilight"/>
              </a:rPr>
              <a:t>만든다</a:t>
            </a:r>
            <a:r>
              <a:rPr lang="en-US" altLang="ko-KR" b="1" smtClean="0">
                <a:solidFill>
                  <a:srgbClr val="000000"/>
                </a:solidFill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8.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인증이 완료되면 권한 등의 사용자 정보를 담은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반환한다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9.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다시 최초의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객체가 반환된다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10.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Authenticaton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저장한다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최종적으로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세션 영역에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 정보를 저장한다는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전통적인 세션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 기반의 인증 방식을 사용한다는 것을 의미한다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3101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2CB-742B-5691-85BF-4C7E536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구조에 따른 주요 모듈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Authentication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B44A7-13CD-A4EC-AE9B-E570BCE7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15" y="2344881"/>
            <a:ext cx="10160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현재 접근하는 주체의 정보와 권한을 담는 인터페이스이다.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객체는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저장되며,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SecurityContextHolder를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36F9B-8F5F-235C-3FE4-C29571C5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540"/>
            <a:ext cx="8086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9758-D6ED-33CE-7FF3-34CFD95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UsernamePasswordAuthenticationToken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3A5DF-A16F-A68D-84B2-867C5D9F7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43" y="2204293"/>
            <a:ext cx="32583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implements한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AbstractAuthenticationToken의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하위 클래스로,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Principal 역할을 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Password가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Credential의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역할을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 첫 번째 생성자는 인증 전의 객체를 생성하고, 두번째는 인증이 완료된 객체를 생성한다.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093D-F897-3799-82AE-83CA2BB9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8418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5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397-528A-AC56-6390-1B4F004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9F63-2D47-D8EF-A2F8-41CC147C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대한 부분은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통해서 처리하게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실질적으로는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에등록된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처리된다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성공하면 두번째 생성자를 이용해 객체를 생성하여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E381-F7C8-BBF6-598A-3BB5050D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9026"/>
            <a:ext cx="9638169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DI</a:t>
            </a:r>
            <a:r>
              <a:rPr lang="ko-KR" altLang="en-US" dirty="0"/>
              <a:t>는 </a:t>
            </a:r>
            <a:r>
              <a:rPr lang="en-US" altLang="ko-KR" dirty="0"/>
              <a:t>Dependency Injection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다양한 우리 말 번역이 있지만</a:t>
            </a:r>
            <a:r>
              <a:rPr lang="en-US" altLang="ko-KR" dirty="0"/>
              <a:t>, </a:t>
            </a:r>
            <a:r>
              <a:rPr lang="ko-KR" altLang="en-US" dirty="0"/>
              <a:t> 의존관계 주입이라는 말로 사용하고자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먼저 </a:t>
            </a:r>
            <a:r>
              <a:rPr lang="en-US" altLang="ko-KR" dirty="0"/>
              <a:t>Dependency, </a:t>
            </a:r>
            <a:r>
              <a:rPr lang="ko-KR" altLang="en-US" dirty="0"/>
              <a:t>의존관계에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의존한다</a:t>
            </a:r>
            <a:r>
              <a:rPr lang="en-US" altLang="ko-KR" dirty="0"/>
              <a:t>.”</a:t>
            </a:r>
            <a:r>
              <a:rPr lang="ko-KR" altLang="en-US" dirty="0"/>
              <a:t>는 표현은 어떤 의미일까</a:t>
            </a:r>
            <a:r>
              <a:rPr lang="en-US" altLang="ko-KR" dirty="0"/>
              <a:t>? </a:t>
            </a:r>
            <a:r>
              <a:rPr lang="ko-KR" altLang="en-US" dirty="0"/>
              <a:t>추상적인 표현이지만</a:t>
            </a:r>
            <a:r>
              <a:rPr lang="en-US" altLang="ko-KR" dirty="0"/>
              <a:t>, </a:t>
            </a:r>
            <a:r>
              <a:rPr lang="ko-KR" altLang="en-US" dirty="0" err="1"/>
              <a:t>토비의</a:t>
            </a:r>
            <a:r>
              <a:rPr lang="ko-KR" altLang="en-US" dirty="0"/>
              <a:t> 스프링에서는 다음과 같이 정의한다</a:t>
            </a:r>
            <a:r>
              <a:rPr lang="en-US" altLang="ko-KR" dirty="0"/>
              <a:t>.</a:t>
            </a:r>
          </a:p>
          <a:p>
            <a:r>
              <a:rPr lang="ko-KR" altLang="en-US" b="1" i="1" dirty="0" err="1"/>
              <a:t>의존대상</a:t>
            </a:r>
            <a:r>
              <a:rPr lang="ko-KR" altLang="en-US" b="1" i="1" dirty="0"/>
              <a:t> </a:t>
            </a:r>
            <a:r>
              <a:rPr lang="en-US" altLang="ko-KR" b="1" i="1" dirty="0"/>
              <a:t>B</a:t>
            </a:r>
            <a:r>
              <a:rPr lang="ko-KR" altLang="en-US" b="1" i="1" dirty="0"/>
              <a:t>가 변하면</a:t>
            </a:r>
            <a:r>
              <a:rPr lang="en-US" altLang="ko-KR" b="1" i="1" dirty="0"/>
              <a:t>, </a:t>
            </a:r>
            <a:r>
              <a:rPr lang="ko-KR" altLang="en-US" b="1" i="1" dirty="0"/>
              <a:t>그것이 </a:t>
            </a:r>
            <a:r>
              <a:rPr lang="en-US" altLang="ko-KR" b="1" i="1" dirty="0"/>
              <a:t>A</a:t>
            </a:r>
            <a:r>
              <a:rPr lang="ko-KR" altLang="en-US" b="1" i="1" dirty="0"/>
              <a:t>에 영향을 미친다</a:t>
            </a:r>
            <a:r>
              <a:rPr lang="en-US" altLang="ko-KR" b="1" i="1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B</a:t>
            </a:r>
            <a:r>
              <a:rPr lang="ko-KR" altLang="en-US" dirty="0"/>
              <a:t>의 기능이 추가 또는 변경되거나 형식이 바뀌면 그 영향이 </a:t>
            </a:r>
            <a:r>
              <a:rPr lang="en-US" altLang="ko-KR" dirty="0"/>
              <a:t>A</a:t>
            </a:r>
            <a:r>
              <a:rPr lang="ko-KR" altLang="en-US" dirty="0"/>
              <a:t>에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3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CEFA7-DF11-73F1-94DB-EEFEFD4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AuthenticationProvider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51CA-71C6-9677-CAA2-536D190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실제 인증에 대한 부분을 처리하는데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받아서 인증이 완료된 객체를 반환하는 역할을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아래와 같은 인터페이스를 구현해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Custom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작성하고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등록하면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DE452-F456-F4B2-DD2F-73555C2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96773"/>
            <a:ext cx="9436203" cy="1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6CCD-909C-7F67-2048-F3E9AE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ProviderManager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6C0D-3C02-5B67-EC39-2712BB54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구성하는 목록을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2FAEF-01C1-F0AF-48D1-207A3D9F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19756"/>
            <a:ext cx="9070647" cy="3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9D7E-BAB7-2D23-7171-B9B3314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0345-FCD9-A307-F128-471B4165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반환하는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메소드만을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가지고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일반적으로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클래스에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UserRepository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주입받아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연결하여 처리한다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25499-7BD8-378A-F6EA-C550EEF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3" y="3505200"/>
            <a:ext cx="9199949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AB4-AD9F-E47A-75A3-021CBE1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B755-1EA9-DD1A-2B9A-CE60395E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성공하여 생성된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구현한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생성하기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하여 처리할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8E900-41F1-88FC-56AF-8456CFBB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66" y="3171825"/>
            <a:ext cx="672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1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418-BFA9-0044-B9CF-6BC046A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SecurityContextHolder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GrantedAuthority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853D-6546-4747-886B-DE61116B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보안 주체의 세부 정보를 포함하여 응용프로그램의 현재 보안 컨텍스트에 대한 세부 정보가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보관하는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저장하거나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꺼내올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현재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(Principal)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가지고 있는 권한을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ROLE_ADMIN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ROLE_USER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형태로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불러올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자원에 대한 권한이 있는지를 검사하여 접근 허용 여부를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5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C3DD-9E2E-6882-741E-FAC5643F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RESTful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서비스 설계와 개발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–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메시지와 예외처리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D4518-ABFB-D2D3-D3B7-CCCC6D5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5" y="2225466"/>
            <a:ext cx="9336242" cy="3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 설정 범위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9485"/>
              </p:ext>
            </p:extLst>
          </p:nvPr>
        </p:nvGraphicFramePr>
        <p:xfrm>
          <a:off x="1451579" y="2015697"/>
          <a:ext cx="9724022" cy="4048986"/>
        </p:xfrm>
        <a:graphic>
          <a:graphicData uri="http://schemas.openxmlformats.org/drawingml/2006/table">
            <a:tbl>
              <a:tblPr/>
              <a:tblGrid>
                <a:gridCol w="2589863">
                  <a:extLst>
                    <a:ext uri="{9D8B030D-6E8A-4147-A177-3AD203B41FA5}">
                      <a16:colId xmlns:a16="http://schemas.microsoft.com/office/drawing/2014/main" val="40433242"/>
                    </a:ext>
                  </a:extLst>
                </a:gridCol>
                <a:gridCol w="7134159">
                  <a:extLst>
                    <a:ext uri="{9D8B030D-6E8A-4147-A177-3AD203B41FA5}">
                      <a16:colId xmlns:a16="http://schemas.microsoft.com/office/drawing/2014/main" val="3133205244"/>
                    </a:ext>
                  </a:extLst>
                </a:gridCol>
              </a:tblGrid>
              <a:tr h="2592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표현식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설명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8380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hasRole('role')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해당 권한이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383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hasAnyRole('role1,'role2')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포함된 권한 중 하나라도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51164"/>
                  </a:ext>
                </a:extLst>
              </a:tr>
              <a:tr h="578263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 인증을 받은 사용자는 권한에 관계 없이 허용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익명 사용자는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77228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isFullyAuthenticated()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로그인하지 않고 로그인 인증을 한 사용자는 권한에 관계 없이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52900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isAnonymous()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권한이 없는 익명의 사용자만 접근을 허용함 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(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로그인되어 권한이 있으면 접근 불가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)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18584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isRememberMe()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 대상 사용자의 경우 접근을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967569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permitAll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612318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denyAll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불가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9406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494071" y="1005970"/>
            <a:ext cx="3560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codevang.tistory.com/266</a:t>
            </a:r>
            <a:endParaRPr lang="en-US" altLang="ko-KR" smtClean="0"/>
          </a:p>
          <a:p>
            <a:r>
              <a:rPr lang="ko-KR" altLang="en-US" smtClean="0"/>
              <a:t>참고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09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D42215-85C5-646A-C54A-6122875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5" b="65370"/>
          <a:stretch/>
        </p:blipFill>
        <p:spPr>
          <a:xfrm>
            <a:off x="661985" y="635000"/>
            <a:ext cx="4824135" cy="279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8E2E67-546D-98B5-0A66-DCA8C82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8"/>
          <a:stretch/>
        </p:blipFill>
        <p:spPr>
          <a:xfrm>
            <a:off x="6225900" y="1282700"/>
            <a:ext cx="515302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의존성</a:t>
            </a:r>
            <a:r>
              <a:rPr lang="en-US" altLang="ko-KR" dirty="0"/>
              <a:t>(Dependency)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것은 하나의 객체가 다른 객체없이 제대로 된 역할을 수행할 수 없다는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햄버거 가게 요리사는 햄버거 레시피에 의존한다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햄버거 레시피가 변화하게 되었을 때</a:t>
            </a:r>
            <a:r>
              <a:rPr lang="en-US" altLang="ko-KR" dirty="0"/>
              <a:t>, </a:t>
            </a:r>
            <a:r>
              <a:rPr lang="ko-KR" altLang="en-US" dirty="0"/>
              <a:t>변화된 레시피에 따라서 요리사는 햄버거 만드는 방법을 수정해야 한다</a:t>
            </a:r>
            <a:r>
              <a:rPr lang="en-US" altLang="ko-KR" dirty="0"/>
              <a:t>. </a:t>
            </a:r>
            <a:r>
              <a:rPr lang="ko-KR" altLang="en-US" dirty="0"/>
              <a:t>레시피의 변화가 요리사의 행위에 영향을 미쳤기 때문에</a:t>
            </a:r>
            <a:r>
              <a:rPr lang="en-US" altLang="ko-KR" dirty="0"/>
              <a:t>, </a:t>
            </a:r>
            <a:r>
              <a:rPr lang="ko-KR" altLang="en-US" b="1" dirty="0"/>
              <a:t>“요리사는 레시피에 </a:t>
            </a:r>
            <a:r>
              <a:rPr lang="ko-KR" altLang="en-US" b="1" dirty="0" err="1"/>
              <a:t>의존한다”</a:t>
            </a:r>
            <a:r>
              <a:rPr lang="ko-KR" altLang="en-US" dirty="0" err="1"/>
              <a:t>고</a:t>
            </a:r>
            <a:r>
              <a:rPr lang="ko-KR" altLang="en-US" dirty="0"/>
              <a:t> 말할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" y="393001"/>
            <a:ext cx="5355518" cy="207587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118" y="2731604"/>
            <a:ext cx="572488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의존관계를 인터페이스로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추상화하기</a:t>
            </a:r>
            <a:endParaRPr kumimoji="0" lang="ko-KR" altLang="ko-KR" b="1" i="0" u="none" strike="noStrike" cap="none" normalizeH="0" baseline="0" dirty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BurgerChef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예시를 보자. 지금의 구현에서는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HamBurgerRecipe만을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의존할 수 있는 구조로 되어있다. 더 다양한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BurgerRecipe를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 받을 수 있게 구현하려면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인터페이스로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추상화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해야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한다.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/>
              <a:t>의존관계를 인터페이스로 </a:t>
            </a:r>
            <a:r>
              <a:rPr lang="ko-KR" altLang="en-US" dirty="0" err="1"/>
              <a:t>추상화하게</a:t>
            </a:r>
            <a:r>
              <a:rPr lang="ko-KR" altLang="en-US" dirty="0"/>
              <a:t> 되면</a:t>
            </a:r>
            <a:r>
              <a:rPr lang="en-US" altLang="ko-KR" dirty="0"/>
              <a:t>, </a:t>
            </a:r>
            <a:r>
              <a:rPr lang="ko-KR" altLang="en-US" dirty="0"/>
              <a:t>더 다양한 의존 관계를 맺을 수가 있고</a:t>
            </a:r>
            <a:r>
              <a:rPr lang="en-US" altLang="ko-KR" dirty="0"/>
              <a:t>, </a:t>
            </a:r>
            <a:r>
              <a:rPr lang="ko-KR" altLang="en-US" dirty="0"/>
              <a:t>실제 구현 클래스와의 관계가 느슨해지고</a:t>
            </a:r>
            <a:r>
              <a:rPr lang="en-US" altLang="ko-KR" dirty="0"/>
              <a:t>, </a:t>
            </a:r>
            <a:r>
              <a:rPr lang="ko-KR" altLang="en-US" dirty="0"/>
              <a:t>결합도가 낮아진다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24" y="433247"/>
            <a:ext cx="5237242" cy="51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주입</a:t>
            </a:r>
            <a:r>
              <a:rPr lang="en-US" altLang="ko-KR" dirty="0"/>
              <a:t>(Injection) :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외부에서 </a:t>
            </a:r>
            <a:r>
              <a:rPr lang="en-US" altLang="ko-KR" dirty="0"/>
              <a:t>‘</a:t>
            </a:r>
            <a:r>
              <a:rPr lang="ko-KR" altLang="en-US" dirty="0"/>
              <a:t>밀어 넣는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fontAlgn="base"/>
            <a:r>
              <a:rPr lang="ko-KR" altLang="en-US" dirty="0"/>
              <a:t>의존성 주입 </a:t>
            </a:r>
            <a:r>
              <a:rPr lang="en-US" altLang="ko-KR" dirty="0"/>
              <a:t>: </a:t>
            </a:r>
            <a:r>
              <a:rPr lang="ko-KR" altLang="en-US" dirty="0"/>
              <a:t>어떤 객체가 필요한 객체를 외부에서 </a:t>
            </a:r>
            <a:r>
              <a:rPr lang="ko-KR" altLang="en-US" dirty="0" err="1"/>
              <a:t>밀어넣는다는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fontAlgn="base"/>
            <a:r>
              <a:rPr lang="ko-KR" altLang="en-US" dirty="0"/>
              <a:t>햄버거 가게에서 매일 가게를 열기 전 직접 </a:t>
            </a:r>
            <a:r>
              <a:rPr lang="ko-KR" altLang="en-US" dirty="0" err="1"/>
              <a:t>식자료를</a:t>
            </a:r>
            <a:r>
              <a:rPr lang="ko-KR" altLang="en-US" dirty="0"/>
              <a:t> 구매하기 위해 시장을 가는 것과</a:t>
            </a:r>
            <a:r>
              <a:rPr lang="en-US" altLang="ko-KR" dirty="0"/>
              <a:t>, </a:t>
            </a:r>
            <a:r>
              <a:rPr lang="ko-KR" altLang="en-US" dirty="0"/>
              <a:t>본사에서 트럭을 이용해서 식재료를 공급하는 형태</a:t>
            </a:r>
            <a:endParaRPr lang="en-US" altLang="ko-KR" dirty="0"/>
          </a:p>
          <a:p>
            <a:pPr fontAlgn="base"/>
            <a:r>
              <a:rPr lang="ko-KR" altLang="en-US" dirty="0"/>
              <a:t>이 두가지 방식의 차이점은 필요한 객체를 </a:t>
            </a:r>
            <a:r>
              <a:rPr lang="ko-KR" altLang="en-US" dirty="0" err="1"/>
              <a:t>얻기위해서</a:t>
            </a:r>
            <a:r>
              <a:rPr lang="ko-KR" altLang="en-US" dirty="0"/>
              <a:t> 주체가 능동적인지</a:t>
            </a:r>
            <a:r>
              <a:rPr lang="en-US" altLang="ko-KR" dirty="0"/>
              <a:t>, </a:t>
            </a:r>
            <a:r>
              <a:rPr lang="ko-KR" altLang="en-US" dirty="0"/>
              <a:t>수동적인지에 대한 문제이다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두번재</a:t>
            </a:r>
            <a:r>
              <a:rPr lang="ko-KR" altLang="en-US" dirty="0"/>
              <a:t>  방법으로 식재료를 공급받는다면 장사에만 집중할 수 있고</a:t>
            </a:r>
            <a:r>
              <a:rPr lang="en-US" altLang="ko-KR" dirty="0"/>
              <a:t>, </a:t>
            </a:r>
            <a:r>
              <a:rPr lang="ko-KR" altLang="en-US" dirty="0"/>
              <a:t>편리하다는 장점을 꼽을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6111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2744</TotalTime>
  <Words>2028</Words>
  <Application>Microsoft Office PowerPoint</Application>
  <PresentationFormat>와이드스크린</PresentationFormat>
  <Paragraphs>401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85" baseType="lpstr">
      <vt:lpstr>Apple SD Gothic Neo</vt:lpstr>
      <vt:lpstr>-apple-system</vt:lpstr>
      <vt:lpstr>Arial Unicode MS</vt:lpstr>
      <vt:lpstr>Fira Mono</vt:lpstr>
      <vt:lpstr>Gill Sans MT</vt:lpstr>
      <vt:lpstr>inherit</vt:lpstr>
      <vt:lpstr>Menlo</vt:lpstr>
      <vt:lpstr>Menlo, Monaco, Consolas, monospace</vt:lpstr>
      <vt:lpstr>Noto Sans</vt:lpstr>
      <vt:lpstr>Noto Sans Demilight</vt:lpstr>
      <vt:lpstr>Noto Sans KR</vt:lpstr>
      <vt:lpstr>Noto Serif KR</vt:lpstr>
      <vt:lpstr>맑은 고딕</vt:lpstr>
      <vt:lpstr>맑은 고딕</vt:lpstr>
      <vt:lpstr>Arial</vt:lpstr>
      <vt:lpstr>Consolas</vt:lpstr>
      <vt:lpstr>Georgia</vt:lpstr>
      <vt:lpstr>갤러리</vt:lpstr>
      <vt:lpstr>Spring Framework</vt:lpstr>
      <vt:lpstr>Spring framework</vt:lpstr>
      <vt:lpstr>Spring 이란?</vt:lpstr>
      <vt:lpstr>Spring 의 주요 특징</vt:lpstr>
      <vt:lpstr>POJO(Plain Old Java Object)  단순한 자바 오브젝트</vt:lpstr>
      <vt:lpstr>의존성 주입(DI) : Dependency Injection </vt:lpstr>
      <vt:lpstr>의존성 주입(DI) : Dependency Injection </vt:lpstr>
      <vt:lpstr>PowerPoint 프레젠테이션</vt:lpstr>
      <vt:lpstr>의존성 주입(DI) : Dependency Injection </vt:lpstr>
      <vt:lpstr>의존성 주입(DI) : Dependency Injection </vt:lpstr>
      <vt:lpstr>Spring Framework는 IOC기반이다. IOC란?</vt:lpstr>
      <vt:lpstr>IOC의 구성요소 DI와 DL</vt:lpstr>
      <vt:lpstr>Spring Framework의 특징 POJO</vt:lpstr>
      <vt:lpstr>Spring Framework의 특징 AOP</vt:lpstr>
      <vt:lpstr>PowerPoint 프레젠테이션</vt:lpstr>
      <vt:lpstr>Spring Framework의 특징 MVC (Model2)</vt:lpstr>
      <vt:lpstr>Spring Framework의 특징 MVC (Model2)</vt:lpstr>
      <vt:lpstr>Spring Framework의 구조</vt:lpstr>
      <vt:lpstr>Spring Framework의 구조</vt:lpstr>
      <vt:lpstr>Spring Framework의 구조</vt:lpstr>
      <vt:lpstr>Annotation 이란?</vt:lpstr>
      <vt:lpstr>Reflection 이란?</vt:lpstr>
      <vt:lpstr>Annotation 종류</vt:lpstr>
      <vt:lpstr>Annotation 종류</vt:lpstr>
      <vt:lpstr>Annotation 종류</vt:lpstr>
      <vt:lpstr>Annotation 종류</vt:lpstr>
      <vt:lpstr>Annotation 종류</vt:lpstr>
      <vt:lpstr>Annotation 종류</vt:lpstr>
      <vt:lpstr>Lombok Annotation 종류</vt:lpstr>
      <vt:lpstr>Lombok Annotation 종류</vt:lpstr>
      <vt:lpstr>Lombok Annotation 종류</vt:lpstr>
      <vt:lpstr>Model 객체 </vt:lpstr>
      <vt:lpstr>PowerPoint 프레젠테이션</vt:lpstr>
      <vt:lpstr>DispatcherServlet</vt:lpstr>
      <vt:lpstr>Rest(Representational State Transfer) 방식</vt:lpstr>
      <vt:lpstr>Rest(Representational State Transfer) 방식</vt:lpstr>
      <vt:lpstr>Rest의 구성요소와 특징</vt:lpstr>
      <vt:lpstr>Rest의 장단점</vt:lpstr>
      <vt:lpstr>Rest API  / RESTFul</vt:lpstr>
      <vt:lpstr>Rest API 설계 예시</vt:lpstr>
      <vt:lpstr>ResponseEntity</vt:lpstr>
      <vt:lpstr>ResponseEntity</vt:lpstr>
      <vt:lpstr>ResponseEntity</vt:lpstr>
      <vt:lpstr>ResponseEntity</vt:lpstr>
      <vt:lpstr>Rest 방식의 데이터 처리를 위한 어노테이션</vt:lpstr>
      <vt:lpstr>@RequestBody / @RequestParam https://ocblog.tistory.com/49</vt:lpstr>
      <vt:lpstr>쿠키(Cookie)와 세션(Session)의 차이 </vt:lpstr>
      <vt:lpstr>쿠키(Cookie)와 세션(Session)의 차이 </vt:lpstr>
      <vt:lpstr>쿠키(Cookie)</vt:lpstr>
      <vt:lpstr>세션(Session)</vt:lpstr>
      <vt:lpstr>쿠키와 세션의 차이</vt:lpstr>
      <vt:lpstr>쿠키와 세션 그리고 캐시(Cache) </vt:lpstr>
      <vt:lpstr>인증(Authentication)과 인가(Authorization)</vt:lpstr>
      <vt:lpstr>스프링 시큐리티(Spring Security)</vt:lpstr>
      <vt:lpstr>Spring Security Architecture</vt:lpstr>
      <vt:lpstr>Spring Security Architecture 설명</vt:lpstr>
      <vt:lpstr>Spring Security 구조에 따른 주요 모듈 Authentication</vt:lpstr>
      <vt:lpstr>UsernamePasswordAuthenticationToken</vt:lpstr>
      <vt:lpstr>AuthenticationManager</vt:lpstr>
      <vt:lpstr>AuthenticationProvider</vt:lpstr>
      <vt:lpstr>ProviderManager</vt:lpstr>
      <vt:lpstr>UserDetailsService</vt:lpstr>
      <vt:lpstr>UserDetails</vt:lpstr>
      <vt:lpstr>SecurityContextHolder, SecurityContext, GrantedAuthority</vt:lpstr>
      <vt:lpstr>RESTful 서비스 설계와 개발 – 메시지와 예외처리</vt:lpstr>
      <vt:lpstr>권한 설정 범위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EZEN-217T</cp:lastModifiedBy>
  <cp:revision>26</cp:revision>
  <dcterms:created xsi:type="dcterms:W3CDTF">2022-12-10T03:59:18Z</dcterms:created>
  <dcterms:modified xsi:type="dcterms:W3CDTF">2023-10-04T09:20:56Z</dcterms:modified>
</cp:coreProperties>
</file>