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1" r:id="rId2"/>
    <p:sldId id="302" r:id="rId3"/>
    <p:sldId id="316" r:id="rId4"/>
    <p:sldId id="314" r:id="rId5"/>
    <p:sldId id="315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2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E813F-144E-4C38-8C35-678D3F2FF8A0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61529-418E-485A-A1E1-26642E8AD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5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 smtClean="0"/>
              <a:t>데이터 타입</a:t>
            </a:r>
            <a:endParaRPr lang="en-US" altLang="ko-KR" sz="2000" dirty="0" smtClean="0"/>
          </a:p>
          <a:p>
            <a:pPr marL="444500" indent="-444500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- </a:t>
            </a:r>
            <a:r>
              <a:rPr lang="ko-KR" altLang="en-US" sz="2000" dirty="0" smtClean="0"/>
              <a:t>프로그램에서 사용될 특징 값이 어느 종류의 데이터로 분류될 것인지에 대한 기준을 제시하며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데이터가 제시하며 데이터가 저장될 메모리 확보를 위한 방법을 제공</a:t>
            </a:r>
            <a:endParaRPr lang="en-US" altLang="ko-KR" sz="2000" dirty="0"/>
          </a:p>
          <a:p>
            <a:pPr marL="444500" indent="-444500">
              <a:lnSpc>
                <a:spcPct val="150000"/>
              </a:lnSpc>
            </a:pPr>
            <a:endParaRPr lang="en-US" altLang="ko-KR" sz="2000" dirty="0"/>
          </a:p>
          <a:p>
            <a:pPr marL="444500" indent="-444500">
              <a:lnSpc>
                <a:spcPct val="150000"/>
              </a:lnSpc>
            </a:pPr>
            <a:r>
              <a:rPr lang="en-US" altLang="ko-KR" sz="2000" dirty="0" smtClean="0"/>
              <a:t>1.1) </a:t>
            </a:r>
            <a:r>
              <a:rPr lang="ko-KR" altLang="en-US" sz="2000" dirty="0" smtClean="0"/>
              <a:t>변수</a:t>
            </a:r>
            <a:r>
              <a:rPr lang="en-US" altLang="ko-KR" sz="2000" dirty="0" smtClean="0"/>
              <a:t>(Variable)</a:t>
            </a:r>
          </a:p>
          <a:p>
            <a:pPr marL="444500" indent="-444500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- </a:t>
            </a:r>
            <a:r>
              <a:rPr lang="ko-KR" altLang="en-US" sz="2000" spc="-150" dirty="0" smtClean="0"/>
              <a:t>프로그램이 그 기능을 다하기 위해서는 </a:t>
            </a:r>
            <a:r>
              <a:rPr lang="en-US" altLang="ko-KR" sz="2000" spc="-150" dirty="0" smtClean="0"/>
              <a:t>‘</a:t>
            </a:r>
            <a:r>
              <a:rPr lang="ko-KR" altLang="en-US" sz="2000" spc="-150" dirty="0" smtClean="0"/>
              <a:t>값</a:t>
            </a:r>
            <a:r>
              <a:rPr lang="en-US" altLang="ko-KR" sz="2000" spc="-150" dirty="0" smtClean="0"/>
              <a:t>’ </a:t>
            </a:r>
            <a:r>
              <a:rPr lang="ko-KR" altLang="en-US" sz="2000" spc="-150" dirty="0" smtClean="0"/>
              <a:t>을 사용하며 값을 사용하기 위해서는 메모리를 확보</a:t>
            </a:r>
            <a:endParaRPr lang="en-US" altLang="ko-KR" sz="2000" spc="-150" dirty="0" smtClean="0"/>
          </a:p>
          <a:p>
            <a:pPr marL="444500" indent="-444500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- Java </a:t>
            </a:r>
            <a:r>
              <a:rPr lang="ko-KR" altLang="en-US" sz="2000" dirty="0" smtClean="0"/>
              <a:t>프로그래밍에서 메모리를 확보 하는 행위는 데이터 타입을 통해서만 가능</a:t>
            </a:r>
            <a:endParaRPr lang="en-US" altLang="ko-KR" sz="2000" dirty="0" smtClean="0"/>
          </a:p>
          <a:p>
            <a:pPr marL="444500" indent="-444500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- </a:t>
            </a:r>
            <a:r>
              <a:rPr lang="ko-KR" altLang="en-US" sz="2000" dirty="0" smtClean="0"/>
              <a:t>메모리를 선택 혹은 사용하기 위해 선언하는 변수는 </a:t>
            </a:r>
            <a:r>
              <a:rPr lang="ko-KR" altLang="en-US" sz="2000" b="1" dirty="0" smtClean="0"/>
              <a:t>데이터 타입</a:t>
            </a:r>
            <a:r>
              <a:rPr lang="ko-KR" altLang="en-US" sz="2000" dirty="0" smtClean="0"/>
              <a:t>과 함께 </a:t>
            </a:r>
            <a:r>
              <a:rPr lang="ko-KR" altLang="en-US" sz="2000" b="1" dirty="0" err="1" smtClean="0"/>
              <a:t>변수명</a:t>
            </a:r>
            <a:r>
              <a:rPr lang="ko-KR" altLang="en-US" sz="2000" dirty="0" smtClean="0"/>
              <a:t> 이라 부르는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이름을 붙여주어야 한다</a:t>
            </a:r>
            <a:r>
              <a:rPr lang="en-US" altLang="ko-KR" sz="2000" dirty="0" smtClean="0"/>
              <a:t>.</a:t>
            </a:r>
          </a:p>
          <a:p>
            <a:pPr marL="444500" indent="-444500">
              <a:lnSpc>
                <a:spcPct val="150000"/>
              </a:lnSpc>
            </a:pPr>
            <a:r>
              <a:rPr lang="en-US" altLang="ko-KR" sz="2000" dirty="0" smtClean="0"/>
              <a:t>    </a:t>
            </a:r>
            <a:r>
              <a:rPr lang="en-US" altLang="ko-KR" sz="2000" dirty="0"/>
              <a:t>- </a:t>
            </a:r>
            <a:r>
              <a:rPr lang="ko-KR" altLang="en-US" sz="2000" dirty="0" smtClean="0"/>
              <a:t>변수의 선언은 다음과 같이 선언한 변수의 </a:t>
            </a:r>
            <a:r>
              <a:rPr lang="ko-KR" altLang="en-US" sz="2000" b="1" u="sng" dirty="0" smtClean="0"/>
              <a:t>데이터 타입</a:t>
            </a:r>
            <a:r>
              <a:rPr lang="en-US" altLang="ko-KR" sz="2000" b="1" u="sng" dirty="0" smtClean="0"/>
              <a:t>, </a:t>
            </a:r>
            <a:r>
              <a:rPr lang="ko-KR" altLang="en-US" sz="2000" b="1" u="sng" dirty="0" err="1" smtClean="0"/>
              <a:t>변수명</a:t>
            </a:r>
            <a:r>
              <a:rPr lang="en-US" altLang="ko-KR" sz="2000" b="1" u="sng" dirty="0" smtClean="0"/>
              <a:t>, </a:t>
            </a:r>
            <a:r>
              <a:rPr lang="ko-KR" altLang="en-US" sz="2000" b="1" u="sng" dirty="0" smtClean="0"/>
              <a:t>세미콜론</a:t>
            </a:r>
            <a:r>
              <a:rPr lang="en-US" altLang="ko-KR" sz="2000" b="1" u="sng" dirty="0" smtClean="0"/>
              <a:t>(;)</a:t>
            </a:r>
            <a:r>
              <a:rPr lang="en-US" altLang="ko-KR" sz="2000" b="1" dirty="0" smtClean="0"/>
              <a:t> </a:t>
            </a:r>
            <a:r>
              <a:rPr lang="ko-KR" altLang="en-US" sz="2000" dirty="0" smtClean="0"/>
              <a:t>순서로 선언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758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538479" y="1073885"/>
            <a:ext cx="1111954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(2) </a:t>
            </a:r>
            <a:r>
              <a:rPr lang="ko-KR" altLang="en-US" dirty="0" smtClean="0"/>
              <a:t>정수형 데이터 타입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Java</a:t>
            </a:r>
            <a:r>
              <a:rPr lang="ko-KR" altLang="en-US" dirty="0" smtClean="0"/>
              <a:t>에서 지원하는 정수형 데이터 타입은 </a:t>
            </a:r>
            <a:r>
              <a:rPr lang="en-US" altLang="ko-KR" dirty="0" smtClean="0"/>
              <a:t>byte, short,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long </a:t>
            </a:r>
            <a:r>
              <a:rPr lang="ko-KR" altLang="en-US" dirty="0" smtClean="0"/>
              <a:t>네 가지이다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중 웹 프로그래밍에서 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</a:t>
            </a:r>
            <a:r>
              <a:rPr lang="ko-KR" altLang="en-US" dirty="0" smtClean="0"/>
              <a:t>많이 사용하는 정수형 데이터 타입은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이며 나머지는 사용 빈도가 낮은 편이다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정수형 데이터 타입의 값은 양수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음수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을 포함하며 소수점과 소수점 이하의 숫자가 포함 될 수 없다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long </a:t>
            </a:r>
            <a:r>
              <a:rPr lang="ko-KR" altLang="en-US" dirty="0" smtClean="0"/>
              <a:t>타입의 값은 숫자 뒤에 </a:t>
            </a:r>
            <a:r>
              <a:rPr lang="en-US" altLang="ko-KR" dirty="0" smtClean="0"/>
              <a:t>L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을 붙여 사용하는 것이 원칙이지만 </a:t>
            </a:r>
            <a:r>
              <a:rPr lang="en-US" altLang="ko-KR" dirty="0" smtClean="0"/>
              <a:t>long </a:t>
            </a:r>
            <a:r>
              <a:rPr lang="ko-KR" altLang="en-US" dirty="0" smtClean="0"/>
              <a:t>타입의 변수에 값을 할당할 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생략할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en-US" altLang="ko-KR" dirty="0" err="1" smtClean="0"/>
              <a:t>integer.jsp</a:t>
            </a:r>
            <a:r>
              <a:rPr lang="ko-KR" altLang="en-US" dirty="0" smtClean="0"/>
              <a:t>는 정수형 데이터 타입 각각의 변수를 선언하고 값을 할당하여 출력하는 기능을 수행한다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9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538479" y="1073885"/>
            <a:ext cx="1111954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en-US" altLang="ko-KR" dirty="0" err="1"/>
              <a:t>integer.jsp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56" y="1691064"/>
            <a:ext cx="5745444" cy="38282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81" y="1691064"/>
            <a:ext cx="5042042" cy="28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538479" y="1073885"/>
            <a:ext cx="11119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en-US" altLang="ko-KR" dirty="0" err="1" smtClean="0"/>
              <a:t>integer.jsp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페이지를 호출하면 아래와 같이 각 정수형 데이터 타입 변수들이 출력됨을 확인할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instNum4 </a:t>
            </a:r>
            <a:r>
              <a:rPr lang="ko-KR" altLang="en-US" dirty="0" smtClean="0"/>
              <a:t>변수의 경우 정수형 데이터 타입 변수의 소수점을 가진 </a:t>
            </a:r>
            <a:r>
              <a:rPr lang="en-US" altLang="ko-KR" dirty="0" smtClean="0"/>
              <a:t>3.14 </a:t>
            </a:r>
            <a:r>
              <a:rPr lang="ko-KR" altLang="en-US" dirty="0" smtClean="0"/>
              <a:t>값을 할당하고 있으며 이렇게 데이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터 타입이 맞지 않은 값을 바로 할당하면 에러가 발생한다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- </a:t>
            </a:r>
            <a:r>
              <a:rPr lang="ko-KR" altLang="en-US" dirty="0" smtClean="0"/>
              <a:t>따라서 값 할당 이전에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기재하여 데이터 타입에 맞게 변환해주는 작업이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형변환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- byteNum2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ShortNum2 </a:t>
            </a:r>
            <a:r>
              <a:rPr lang="ko-KR" altLang="en-US" dirty="0" smtClean="0"/>
              <a:t>변수의 경우 할당한 값과 다른 값이 출력되는데 이는 </a:t>
            </a:r>
            <a:r>
              <a:rPr lang="en-US" altLang="ko-KR" dirty="0" smtClean="0"/>
              <a:t>byte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short </a:t>
            </a:r>
            <a:r>
              <a:rPr lang="ko-KR" altLang="en-US" dirty="0" smtClean="0"/>
              <a:t>데이터 타입의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범위를 넘어서는 값을 저장하여 발생하는 현상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41" y="3630942"/>
            <a:ext cx="4781782" cy="279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8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538479" y="1073885"/>
            <a:ext cx="1111954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(3) 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데이터 타입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Java</a:t>
            </a:r>
            <a:r>
              <a:rPr lang="ko-KR" altLang="en-US" dirty="0" smtClean="0"/>
              <a:t>에서 지원하는 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데이터 타입은 </a:t>
            </a:r>
            <a:r>
              <a:rPr lang="en-US" altLang="ko-KR" dirty="0" smtClean="0"/>
              <a:t>double, float </a:t>
            </a:r>
            <a:r>
              <a:rPr lang="ko-KR" altLang="en-US" dirty="0" smtClean="0"/>
              <a:t>을 제공하고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데이터는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에서 기본적으로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타입으로 인식되므로 일반적으로 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타입이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에 비해 많이 사용된다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float </a:t>
            </a:r>
            <a:r>
              <a:rPr lang="ko-KR" altLang="en-US" dirty="0" smtClean="0"/>
              <a:t>데이터를 표현할 때는 숫자 뒤에 </a:t>
            </a:r>
            <a:r>
              <a:rPr lang="en-US" altLang="ko-KR" dirty="0" smtClean="0"/>
              <a:t>F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f</a:t>
            </a:r>
            <a:r>
              <a:rPr lang="ko-KR" altLang="en-US" dirty="0" smtClean="0"/>
              <a:t>를 대소문자 관계없이 붙여줌 으로써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타입의 데이터임을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 명시해 주어야한다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en-US" altLang="ko-KR" dirty="0" err="1" smtClean="0"/>
              <a:t>realnumber.jsp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예제를 만들어보자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249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538479" y="1073885"/>
            <a:ext cx="11119544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 err="1" smtClean="0"/>
              <a:t>realnumber.jsp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651" y="1300934"/>
            <a:ext cx="5791200" cy="515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538479" y="1073885"/>
            <a:ext cx="11119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(4) </a:t>
            </a:r>
            <a:r>
              <a:rPr lang="ko-KR" altLang="en-US" dirty="0" smtClean="0"/>
              <a:t>논리형 데이터 타입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Java</a:t>
            </a:r>
            <a:r>
              <a:rPr lang="ko-KR" altLang="en-US" dirty="0" smtClean="0"/>
              <a:t>에서는 논리형 참과 거짓을 나타내는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값이 존재하며 이러한 논리형 데이터 표시를 위해  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제공되는 데이터 타입은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en-US" altLang="ko-KR" dirty="0" err="1" smtClean="0"/>
              <a:t>boolean.jsp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602" y="2727575"/>
            <a:ext cx="5253298" cy="373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5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2) </a:t>
            </a:r>
            <a:r>
              <a:rPr lang="ko-KR" altLang="en-US" sz="2000" dirty="0" smtClean="0"/>
              <a:t>형 변환</a:t>
            </a:r>
            <a:r>
              <a:rPr lang="en-US" altLang="ko-KR" sz="2000" dirty="0" smtClean="0"/>
              <a:t>(Type Conversion)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타입 변환 또는 타임 캐스팅으로도 불리는 형 변환은 어떤 데이터 타입의 값을 다른 데이터 타입으로 바꾸어 사용함을 의미한다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데이터 타입을 엄격하게 구분하는 </a:t>
            </a:r>
            <a:r>
              <a:rPr lang="en-US" altLang="ko-KR" sz="2000" dirty="0" smtClean="0"/>
              <a:t>Java</a:t>
            </a:r>
            <a:r>
              <a:rPr lang="ko-KR" altLang="en-US" sz="2000" dirty="0" smtClean="0"/>
              <a:t>는 비슷하게 느껴지는 데이터 타입의 값이라 할지라도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실제 데이터 타입이 맞지 않을 경우 에러가 발생 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다음은 데이터 타입의 맞지 않은 데이터를 넣어 강제로 에러를 발생시키는 예제이다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888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en-US" altLang="ko-KR" sz="2000" dirty="0" err="1"/>
              <a:t>TypeConversionError.jsp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82" y="1917908"/>
            <a:ext cx="872611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538479" y="1073885"/>
            <a:ext cx="1111954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데이터 타입의 변수에 실수 </a:t>
            </a:r>
            <a:r>
              <a:rPr lang="en-US" altLang="ko-KR" dirty="0" smtClean="0"/>
              <a:t>3.14</a:t>
            </a:r>
            <a:r>
              <a:rPr lang="ko-KR" altLang="en-US" dirty="0" smtClean="0"/>
              <a:t>를 대입하여 에러가 발생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- </a:t>
            </a:r>
            <a:r>
              <a:rPr lang="ko-KR" altLang="en-US" dirty="0" smtClean="0"/>
              <a:t>데이터 타입에 따른 값의 할당이 적절히 사용되지 않을 경우 에러가 발생할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형 변환의 종류는 크게 암시적 형 변환</a:t>
            </a:r>
            <a:r>
              <a:rPr lang="en-US" altLang="ko-KR" dirty="0" smtClean="0"/>
              <a:t>(Implicit Type Conversion)</a:t>
            </a:r>
            <a:r>
              <a:rPr lang="ko-KR" altLang="en-US" dirty="0" smtClean="0"/>
              <a:t>과 명시적 형 변환</a:t>
            </a:r>
            <a:r>
              <a:rPr lang="en-US" altLang="ko-KR" dirty="0" smtClean="0"/>
              <a:t>(Explicit Type </a:t>
            </a:r>
            <a:br>
              <a:rPr lang="en-US" altLang="ko-KR" dirty="0" smtClean="0"/>
            </a:br>
            <a:r>
              <a:rPr lang="en-US" altLang="ko-KR" dirty="0" smtClean="0"/>
              <a:t>   Conversion) </a:t>
            </a:r>
            <a:r>
              <a:rPr lang="ko-KR" altLang="en-US" dirty="0" smtClean="0"/>
              <a:t>두 가지로 나눌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(1) </a:t>
            </a:r>
            <a:r>
              <a:rPr lang="ko-KR" altLang="en-US" dirty="0"/>
              <a:t>암시적 형 변환</a:t>
            </a:r>
            <a:r>
              <a:rPr lang="en-US" altLang="ko-KR" dirty="0"/>
              <a:t>(Implicit Type Conversion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ko-KR" altLang="en-US" dirty="0" smtClean="0"/>
              <a:t>암시적 형 변환은 어떤 값을 데이터 타입이 다른 변수에 할당 할 때 자동으로 데이터 타입이 변환되어 적용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되는 방식을 가리킨다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   Java</a:t>
            </a:r>
            <a:r>
              <a:rPr lang="ko-KR" altLang="en-US" dirty="0" smtClean="0"/>
              <a:t>에서 사용되는 기본형 데이터 타입들 중 숫자를 표현하는 데이터 타입들의 범위는 아래에서 볼 수 있듯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이 실수를 표현하는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타입이 가증 크고 정수를 표현하는 </a:t>
            </a:r>
            <a:r>
              <a:rPr lang="en-US" altLang="ko-KR" dirty="0" smtClean="0"/>
              <a:t>byte  </a:t>
            </a:r>
            <a:r>
              <a:rPr lang="ko-KR" altLang="en-US" dirty="0" smtClean="0"/>
              <a:t>타입이 가장 작다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58568" y="5537295"/>
            <a:ext cx="4474864" cy="49936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Double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&gt; float &gt; long &gt;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&gt; short &gt; byte</a:t>
            </a:r>
          </a:p>
        </p:txBody>
      </p:sp>
    </p:spTree>
    <p:extLst>
      <p:ext uri="{BB962C8B-B14F-4D97-AF65-F5344CB8AC3E}">
        <p14:creationId xmlns:p14="http://schemas.microsoft.com/office/powerpoint/2010/main" val="319831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538480" y="1073885"/>
            <a:ext cx="111195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en-US" altLang="ko-KR" dirty="0"/>
              <a:t> </a:t>
            </a:r>
            <a:r>
              <a:rPr lang="ko-KR" altLang="en-US" dirty="0" smtClean="0"/>
              <a:t>앞서 보았던 여러 </a:t>
            </a:r>
            <a:r>
              <a:rPr lang="ko-KR" altLang="en-US" dirty="0" err="1" smtClean="0"/>
              <a:t>숫자형</a:t>
            </a:r>
            <a:r>
              <a:rPr lang="ko-KR" altLang="en-US" dirty="0" smtClean="0"/>
              <a:t> 데이터 타입 변수의 범위 크기에 따라 값을 할당하여 자동으로 형 변환이 일어나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는 코드를 작성할 것이다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/>
              <a:t>- </a:t>
            </a:r>
            <a:r>
              <a:rPr lang="en-US" altLang="ko-KR" dirty="0" err="1" smtClean="0"/>
              <a:t>ImplicitTypeConversion.jsp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위의 소스코드는 </a:t>
            </a:r>
            <a:r>
              <a:rPr lang="en-US" altLang="ko-KR" dirty="0" smtClean="0"/>
              <a:t>byte </a:t>
            </a:r>
            <a:r>
              <a:rPr lang="ko-KR" altLang="en-US" dirty="0" smtClean="0"/>
              <a:t>타입의 값을 먼저 할당하고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그 값을 </a:t>
            </a:r>
            <a:r>
              <a:rPr lang="en-US" altLang="ko-KR" dirty="0" smtClean="0"/>
              <a:t>short </a:t>
            </a:r>
            <a:r>
              <a:rPr lang="ko-KR" altLang="en-US" dirty="0" smtClean="0"/>
              <a:t>타입으로 그리고 </a:t>
            </a:r>
            <a:r>
              <a:rPr lang="en-US" altLang="ko-KR" dirty="0" smtClean="0"/>
              <a:t>short </a:t>
            </a:r>
            <a:r>
              <a:rPr lang="ko-KR" altLang="en-US" dirty="0" smtClean="0"/>
              <a:t>타입으로 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된 변수의 값을 다시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long, float </a:t>
            </a:r>
            <a:r>
              <a:rPr lang="ko-KR" altLang="en-US" dirty="0" smtClean="0"/>
              <a:t>타입에 계단식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으로 할당하는 예제이다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범위가 상대적으로 작은 데이터 타입의 값이 더 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데이터 타입의 변수에 할당될 경우에 형 변환에 대한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코드가 프로그램에 작성되어 있지 않아도 암시적 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변환이 일어나 에러 없이 값 할당이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252" y="1628708"/>
            <a:ext cx="5565862" cy="48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9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538479" y="2500424"/>
            <a:ext cx="1111954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변수에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할당 하는 방법은 다음과 같다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16950" y="1177518"/>
            <a:ext cx="4976325" cy="1182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데이터 타입 </a:t>
            </a:r>
            <a:r>
              <a:rPr lang="ko-KR" altLang="en-US" sz="1400" b="1" dirty="0" err="1" smtClean="0"/>
              <a:t>변수명</a:t>
            </a:r>
            <a:r>
              <a:rPr lang="en-US" altLang="ko-KR" sz="1400" b="1" dirty="0" smtClean="0"/>
              <a:t>;</a:t>
            </a:r>
          </a:p>
          <a:p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a;</a:t>
            </a:r>
          </a:p>
          <a:p>
            <a:r>
              <a:rPr lang="en-US" altLang="ko-KR" sz="1400" b="1" dirty="0" smtClean="0"/>
              <a:t>Char b;</a:t>
            </a:r>
          </a:p>
          <a:p>
            <a:r>
              <a:rPr lang="en-US" altLang="ko-KR" sz="1400" b="1" dirty="0" smtClean="0"/>
              <a:t>String </a:t>
            </a:r>
            <a:r>
              <a:rPr lang="en-US" altLang="ko-KR" sz="1400" b="1" dirty="0" err="1" smtClean="0"/>
              <a:t>testString</a:t>
            </a:r>
            <a:r>
              <a:rPr lang="en-US" altLang="ko-KR" sz="1400" b="1" dirty="0" smtClean="0"/>
              <a:t>;</a:t>
            </a:r>
          </a:p>
          <a:p>
            <a:r>
              <a:rPr lang="en-US" altLang="ko-KR" sz="1400" b="1" dirty="0" err="1" smtClean="0"/>
              <a:t>TestClass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testClass</a:t>
            </a:r>
            <a:endParaRPr lang="ko-KR" altLang="en-US" sz="1400" b="1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902184"/>
              </p:ext>
            </p:extLst>
          </p:nvPr>
        </p:nvGraphicFramePr>
        <p:xfrm>
          <a:off x="594573" y="2962901"/>
          <a:ext cx="11007357" cy="3443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7145">
                  <a:extLst>
                    <a:ext uri="{9D8B030D-6E8A-4147-A177-3AD203B41FA5}">
                      <a16:colId xmlns:a16="http://schemas.microsoft.com/office/drawing/2014/main" val="1003698054"/>
                    </a:ext>
                  </a:extLst>
                </a:gridCol>
                <a:gridCol w="4490212">
                  <a:extLst>
                    <a:ext uri="{9D8B030D-6E8A-4147-A177-3AD203B41FA5}">
                      <a16:colId xmlns:a16="http://schemas.microsoft.com/office/drawing/2014/main" val="1378665005"/>
                    </a:ext>
                  </a:extLst>
                </a:gridCol>
              </a:tblGrid>
              <a:tr h="440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형태</a:t>
                      </a:r>
                      <a:endParaRPr lang="ko-KR" altLang="en-US" sz="2000" dirty="0"/>
                    </a:p>
                  </a:txBody>
                  <a:tcPr marL="123832" marR="123832" marT="61917" marB="619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예</a:t>
                      </a:r>
                      <a:endParaRPr lang="ko-KR" altLang="en-US" sz="2000" dirty="0"/>
                    </a:p>
                  </a:txBody>
                  <a:tcPr marL="123832" marR="123832" marT="61917" marB="61917"/>
                </a:tc>
                <a:extLst>
                  <a:ext uri="{0D108BD9-81ED-4DB2-BD59-A6C34878D82A}">
                    <a16:rowId xmlns:a16="http://schemas.microsoft.com/office/drawing/2014/main" val="4141406150"/>
                  </a:ext>
                </a:extLst>
              </a:tr>
              <a:tr h="750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데이터 타입 변수</a:t>
                      </a:r>
                      <a:r>
                        <a:rPr lang="en-US" altLang="ko-KR" sz="2000" dirty="0" smtClean="0"/>
                        <a:t>;</a:t>
                      </a:r>
                    </a:p>
                    <a:p>
                      <a:pPr algn="ctr" latinLnBrk="1"/>
                      <a:r>
                        <a:rPr lang="ko-KR" altLang="en-US" sz="2000" dirty="0" smtClean="0"/>
                        <a:t>변수</a:t>
                      </a:r>
                      <a:r>
                        <a:rPr lang="en-US" altLang="ko-KR" sz="2000" baseline="0" dirty="0" smtClean="0"/>
                        <a:t> = </a:t>
                      </a:r>
                      <a:r>
                        <a:rPr lang="ko-KR" altLang="en-US" sz="2000" baseline="0" dirty="0" smtClean="0"/>
                        <a:t>값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int</a:t>
                      </a:r>
                      <a:r>
                        <a:rPr lang="en-US" altLang="ko-KR" sz="2000" baseline="0" dirty="0" smtClean="0"/>
                        <a:t> a;</a:t>
                      </a:r>
                    </a:p>
                    <a:p>
                      <a:pPr algn="ctr" latinLnBrk="1"/>
                      <a:r>
                        <a:rPr lang="en-US" altLang="ko-KR" sz="2000" baseline="0" dirty="0" smtClean="0"/>
                        <a:t>a = 10;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2145800182"/>
                  </a:ext>
                </a:extLst>
              </a:tr>
              <a:tr h="750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데이터</a:t>
                      </a:r>
                      <a:r>
                        <a:rPr lang="en-US" altLang="ko-KR" sz="2000" dirty="0" smtClean="0"/>
                        <a:t> </a:t>
                      </a:r>
                      <a:r>
                        <a:rPr lang="ko-KR" altLang="en-US" sz="2000" dirty="0" smtClean="0"/>
                        <a:t>타입 변수</a:t>
                      </a:r>
                      <a:r>
                        <a:rPr lang="en-US" altLang="ko-KR" sz="2000" dirty="0" smtClean="0"/>
                        <a:t>;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int</a:t>
                      </a:r>
                      <a:r>
                        <a:rPr lang="en-US" altLang="ko-KR" sz="2000" baseline="0" dirty="0" smtClean="0"/>
                        <a:t> a = 10;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1396480251"/>
                  </a:ext>
                </a:extLst>
              </a:tr>
              <a:tr h="750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데이터</a:t>
                      </a:r>
                      <a:r>
                        <a:rPr lang="en-US" altLang="ko-KR" sz="2000" dirty="0" smtClean="0"/>
                        <a:t> </a:t>
                      </a:r>
                      <a:r>
                        <a:rPr lang="ko-KR" altLang="en-US" sz="2000" dirty="0" smtClean="0"/>
                        <a:t>타입</a:t>
                      </a:r>
                      <a:r>
                        <a:rPr lang="ko-KR" altLang="en-US" sz="2000" baseline="0" dirty="0" smtClean="0"/>
                        <a:t> 변수</a:t>
                      </a:r>
                      <a:r>
                        <a:rPr lang="en-US" altLang="ko-KR" sz="2000" baseline="0" dirty="0" smtClean="0"/>
                        <a:t>1;</a:t>
                      </a:r>
                    </a:p>
                    <a:p>
                      <a:pPr algn="ctr" latinLnBrk="1"/>
                      <a:r>
                        <a:rPr lang="ko-KR" altLang="en-US" sz="2000" baseline="0" dirty="0" smtClean="0"/>
                        <a:t>변수 </a:t>
                      </a:r>
                      <a:r>
                        <a:rPr lang="en-US" altLang="ko-KR" sz="2000" baseline="0" dirty="0" smtClean="0"/>
                        <a:t>1 = </a:t>
                      </a:r>
                      <a:r>
                        <a:rPr lang="ko-KR" altLang="en-US" sz="2000" baseline="0" dirty="0" smtClean="0"/>
                        <a:t>변수</a:t>
                      </a:r>
                      <a:r>
                        <a:rPr lang="en-US" altLang="ko-KR" sz="2000" baseline="0" dirty="0" smtClean="0"/>
                        <a:t>2;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int</a:t>
                      </a:r>
                      <a:r>
                        <a:rPr lang="en-US" altLang="ko-KR" sz="2000" baseline="0" dirty="0" smtClean="0"/>
                        <a:t> a;</a:t>
                      </a:r>
                    </a:p>
                    <a:p>
                      <a:pPr algn="ctr" latinLnBrk="1"/>
                      <a:r>
                        <a:rPr lang="en-US" altLang="ko-KR" sz="2000" baseline="0" dirty="0" smtClean="0"/>
                        <a:t>a = b;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1450948746"/>
                  </a:ext>
                </a:extLst>
              </a:tr>
              <a:tr h="750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데이터 타입 변수</a:t>
                      </a:r>
                      <a:r>
                        <a:rPr lang="en-US" altLang="ko-KR" sz="2000" dirty="0" smtClean="0"/>
                        <a:t>1</a:t>
                      </a:r>
                      <a:r>
                        <a:rPr lang="en-US" altLang="ko-KR" sz="2000" baseline="0" dirty="0" smtClean="0"/>
                        <a:t> = </a:t>
                      </a:r>
                      <a:r>
                        <a:rPr lang="ko-KR" altLang="en-US" sz="2000" baseline="0" dirty="0" smtClean="0"/>
                        <a:t>변수</a:t>
                      </a:r>
                      <a:r>
                        <a:rPr lang="en-US" altLang="ko-KR" sz="2000" baseline="0" dirty="0" smtClean="0"/>
                        <a:t>2;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int</a:t>
                      </a:r>
                      <a:r>
                        <a:rPr lang="en-US" altLang="ko-KR" sz="2000" baseline="0" dirty="0" smtClean="0"/>
                        <a:t> a = b;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4198130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61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538479" y="1073885"/>
            <a:ext cx="11119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(2) </a:t>
            </a:r>
            <a:r>
              <a:rPr lang="ko-KR" altLang="en-US" dirty="0"/>
              <a:t>명시적 형 변환</a:t>
            </a:r>
            <a:r>
              <a:rPr lang="en-US" altLang="ko-KR" dirty="0"/>
              <a:t>(Explicit Type </a:t>
            </a:r>
            <a:r>
              <a:rPr lang="en-US" altLang="ko-KR" dirty="0" smtClean="0"/>
              <a:t>Conversion)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- </a:t>
            </a:r>
            <a:r>
              <a:rPr lang="ko-KR" altLang="en-US" dirty="0" smtClean="0"/>
              <a:t>명시적 형 변환은 암시적 형 변환과는 반대로 데이터 타입의 변환을 소스 코드로 명시해주는 방식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명시적 형 변환은 서로 다른 데이터 타입을 가진 값을 변수에 할당하려 할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값의 타입이 변수의 타입보다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 범위가 큰 데이터 타입일 경우에 사용된다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명시적 형 변환이 수행되기 위해서는 아래와 같이 변수에 할당할 대상 앞에 변환되어야 할 타입을 괄호 </a:t>
            </a:r>
            <a:r>
              <a:rPr lang="en-US" altLang="ko-KR" dirty="0" smtClean="0"/>
              <a:t>‘( )’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로 묶어 명시해 주어야한다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923822" y="4146055"/>
            <a:ext cx="6344356" cy="9302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변수 </a:t>
            </a:r>
            <a:r>
              <a:rPr lang="en-US" altLang="ko-KR" sz="1400" b="1" dirty="0" smtClean="0"/>
              <a:t>= (</a:t>
            </a:r>
            <a:r>
              <a:rPr lang="ko-KR" altLang="en-US" sz="1400" b="1" dirty="0" smtClean="0"/>
              <a:t>변환될 데이터 타입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할당될 값 혹은 저장된 변수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68646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538479" y="1073885"/>
            <a:ext cx="1111954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err="1"/>
              <a:t>ExplicitTypeConversion.jsp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79" y="1779177"/>
            <a:ext cx="5667022" cy="44285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501" y="2019540"/>
            <a:ext cx="5568810" cy="402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5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538479" y="1073885"/>
            <a:ext cx="11119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- </a:t>
            </a:r>
            <a:r>
              <a:rPr lang="ko-KR" altLang="en-US" dirty="0" smtClean="0"/>
              <a:t>위 예제에서 처음 할당했던 </a:t>
            </a:r>
            <a:r>
              <a:rPr lang="en-US" altLang="ko-KR" dirty="0" smtClean="0"/>
              <a:t>3.14159265358979323846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데이터 타입으로 정확히 출력 </a:t>
            </a:r>
            <a:r>
              <a:rPr lang="ko-KR" altLang="en-US" dirty="0" err="1" smtClean="0"/>
              <a:t>되었으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float</a:t>
            </a:r>
            <a:r>
              <a:rPr lang="ko-KR" altLang="en-US" dirty="0" smtClean="0"/>
              <a:t>에서는 소수점 </a:t>
            </a:r>
            <a:r>
              <a:rPr lang="en-US" altLang="ko-KR" dirty="0" smtClean="0"/>
              <a:t>7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자리까지만</a:t>
            </a:r>
            <a:r>
              <a:rPr lang="en-US" altLang="ko-KR" dirty="0" smtClean="0"/>
              <a:t>, long </a:t>
            </a:r>
            <a:r>
              <a:rPr lang="ko-KR" altLang="en-US" dirty="0" smtClean="0"/>
              <a:t>데이터 타입부터는 정수로만 출력 되는 것을 확인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long </a:t>
            </a:r>
            <a:r>
              <a:rPr lang="ko-KR" altLang="en-US" dirty="0" smtClean="0"/>
              <a:t>데이터 타입이 소수점 이하를 표현할 수 없는 범위의 데이터만 표현이 가능하기 때문에 데이터 타입을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강제로 맞추면서 값의 손실이 일어난 것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마찬가지 두 번째 </a:t>
            </a:r>
            <a:r>
              <a:rPr lang="en-US" altLang="ko-KR" dirty="0" smtClean="0"/>
              <a:t>987654.321 </a:t>
            </a:r>
            <a:r>
              <a:rPr lang="ko-KR" altLang="en-US" dirty="0" smtClean="0"/>
              <a:t>값의 경우도 </a:t>
            </a:r>
            <a:r>
              <a:rPr lang="en-US" altLang="ko-KR" dirty="0" smtClean="0"/>
              <a:t>long </a:t>
            </a:r>
            <a:r>
              <a:rPr lang="ko-KR" altLang="en-US" dirty="0" smtClean="0"/>
              <a:t>데이터 타입부터 소수점 이하 숫자가 없는 정수로 표현되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며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short</a:t>
            </a:r>
            <a:r>
              <a:rPr lang="ko-KR" altLang="en-US" dirty="0" smtClean="0"/>
              <a:t>로 데이터를 명시적 형 변환을 사용해 대입할 경우 우리가 기대한 값이 출력되지 않는 것을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- </a:t>
            </a:r>
            <a:r>
              <a:rPr lang="ko-KR" altLang="en-US" dirty="0" smtClean="0"/>
              <a:t>그러므로 명시적 형 변환 사용 시 값의 손실이 발생할 수 있다는 점을 반드시 유의하고 사용해야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478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>
              <a:lnSpc>
                <a:spcPct val="150000"/>
              </a:lnSpc>
            </a:pPr>
            <a:r>
              <a:rPr lang="en-US" altLang="ko-KR" sz="2000" dirty="0" smtClean="0"/>
              <a:t>1.3) </a:t>
            </a:r>
            <a:r>
              <a:rPr lang="ko-KR" altLang="en-US" sz="2000" dirty="0" err="1" smtClean="0"/>
              <a:t>참조형</a:t>
            </a:r>
            <a:r>
              <a:rPr lang="ko-KR" altLang="en-US" sz="2000" dirty="0" smtClean="0"/>
              <a:t> 데이터 타입</a:t>
            </a:r>
            <a:r>
              <a:rPr lang="en-US" altLang="ko-KR" sz="2000" dirty="0" smtClean="0"/>
              <a:t>(Reference Data Type)</a:t>
            </a:r>
          </a:p>
          <a:p>
            <a:pPr marL="444500" indent="-444500">
              <a:lnSpc>
                <a:spcPct val="150000"/>
              </a:lnSpc>
            </a:pPr>
            <a:r>
              <a:rPr lang="en-US" altLang="ko-KR" sz="2000" dirty="0" smtClean="0"/>
              <a:t>    - </a:t>
            </a:r>
            <a:r>
              <a:rPr lang="ko-KR" altLang="en-US" sz="2000" spc="-150" dirty="0" smtClean="0"/>
              <a:t>아래와</a:t>
            </a:r>
            <a:r>
              <a:rPr lang="en-US" altLang="ko-KR" sz="2000" spc="-150" dirty="0" smtClean="0"/>
              <a:t> </a:t>
            </a:r>
            <a:r>
              <a:rPr lang="ko-KR" altLang="en-US" sz="2000" spc="-150" dirty="0" smtClean="0"/>
              <a:t>같이 기본형 데이터 타입과 </a:t>
            </a:r>
            <a:r>
              <a:rPr lang="ko-KR" altLang="en-US" sz="2000" spc="-150" dirty="0" err="1" smtClean="0"/>
              <a:t>참조형</a:t>
            </a:r>
            <a:r>
              <a:rPr lang="ko-KR" altLang="en-US" sz="2000" spc="-150" dirty="0"/>
              <a:t> </a:t>
            </a:r>
            <a:r>
              <a:rPr lang="ko-KR" altLang="en-US" sz="2000" spc="-150" dirty="0" smtClean="0"/>
              <a:t>데이터 타입은 초기화 사용 방법에 차이가 있으며 </a:t>
            </a:r>
            <a:r>
              <a:rPr lang="ko-KR" altLang="en-US" sz="2000" spc="-150" dirty="0" err="1" smtClean="0"/>
              <a:t>참조형</a:t>
            </a:r>
            <a:r>
              <a:rPr lang="ko-KR" altLang="en-US" sz="2000" spc="-150" dirty="0" smtClean="0"/>
              <a:t> 데이터 타입은 실제 값이 저장된 메모리를 참조하기 때문에 값이 할당될 때의 진행과 값을 불러올 때의 의미가 기본형 데이터 타입과 확연히 구분</a:t>
            </a:r>
            <a:endParaRPr lang="en-US" altLang="ko-KR" sz="2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56963"/>
              </p:ext>
            </p:extLst>
          </p:nvPr>
        </p:nvGraphicFramePr>
        <p:xfrm>
          <a:off x="713565" y="3821658"/>
          <a:ext cx="10769374" cy="1590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686">
                  <a:extLst>
                    <a:ext uri="{9D8B030D-6E8A-4147-A177-3AD203B41FA5}">
                      <a16:colId xmlns:a16="http://schemas.microsoft.com/office/drawing/2014/main" val="1003698054"/>
                    </a:ext>
                  </a:extLst>
                </a:gridCol>
                <a:gridCol w="6891688">
                  <a:extLst>
                    <a:ext uri="{9D8B030D-6E8A-4147-A177-3AD203B41FA5}">
                      <a16:colId xmlns:a16="http://schemas.microsoft.com/office/drawing/2014/main" val="1378665005"/>
                    </a:ext>
                  </a:extLst>
                </a:gridCol>
              </a:tblGrid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기본형 데이터 타입의 초기화</a:t>
                      </a:r>
                      <a:endParaRPr lang="ko-KR" altLang="en-US" sz="2000" dirty="0"/>
                    </a:p>
                  </a:txBody>
                  <a:tcPr marL="123832" marR="123832" marT="61917" marB="619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참조형</a:t>
                      </a:r>
                      <a:r>
                        <a:rPr lang="ko-KR" altLang="en-US" sz="2000" dirty="0" smtClean="0"/>
                        <a:t> 데이터 타입의 초기화</a:t>
                      </a:r>
                      <a:endParaRPr lang="ko-KR" altLang="en-US" sz="2000" dirty="0"/>
                    </a:p>
                  </a:txBody>
                  <a:tcPr marL="123832" marR="123832" marT="61917" marB="61917"/>
                </a:tc>
                <a:extLst>
                  <a:ext uri="{0D108BD9-81ED-4DB2-BD59-A6C34878D82A}">
                    <a16:rowId xmlns:a16="http://schemas.microsoft.com/office/drawing/2014/main" val="4141406150"/>
                  </a:ext>
                </a:extLst>
              </a:tr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Int</a:t>
                      </a:r>
                      <a:r>
                        <a:rPr lang="en-US" altLang="ko-KR" sz="2000" dirty="0" smtClean="0"/>
                        <a:t> a;</a:t>
                      </a:r>
                    </a:p>
                    <a:p>
                      <a:pPr algn="ctr" latinLnBrk="1"/>
                      <a:r>
                        <a:rPr lang="en-US" altLang="ko-KR" sz="2000" baseline="0" dirty="0" smtClean="0"/>
                        <a:t>a = 2;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aseline="0" dirty="0" err="1" smtClean="0"/>
                        <a:t>ReferenceDataType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baseline="0" dirty="0" err="1" smtClean="0"/>
                        <a:t>myType</a:t>
                      </a:r>
                      <a:r>
                        <a:rPr lang="en-US" altLang="ko-KR" sz="2000" baseline="0" dirty="0" smtClean="0"/>
                        <a:t>;</a:t>
                      </a:r>
                    </a:p>
                    <a:p>
                      <a:pPr algn="ctr" latinLnBrk="1"/>
                      <a:r>
                        <a:rPr lang="en-US" altLang="ko-KR" sz="2000" baseline="0" dirty="0" err="1" smtClean="0"/>
                        <a:t>myType</a:t>
                      </a:r>
                      <a:r>
                        <a:rPr lang="en-US" altLang="ko-KR" sz="2000" baseline="0" dirty="0" smtClean="0"/>
                        <a:t> = new </a:t>
                      </a:r>
                      <a:r>
                        <a:rPr lang="en-US" altLang="ko-KR" sz="2000" baseline="0" dirty="0" err="1" smtClean="0"/>
                        <a:t>ReferenceDataType</a:t>
                      </a:r>
                      <a:r>
                        <a:rPr lang="en-US" altLang="ko-KR" sz="2000" baseline="0" dirty="0" smtClean="0"/>
                        <a:t>();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2145800182"/>
                  </a:ext>
                </a:extLst>
              </a:tr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Int</a:t>
                      </a:r>
                      <a:r>
                        <a:rPr lang="en-US" altLang="ko-KR" sz="2000" dirty="0" smtClean="0"/>
                        <a:t> a = 2;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err="1" smtClean="0"/>
                        <a:t>ReferenceDataType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baseline="0" dirty="0" err="1" smtClean="0"/>
                        <a:t>myType</a:t>
                      </a:r>
                      <a:r>
                        <a:rPr lang="en-US" altLang="ko-KR" sz="2000" baseline="0" dirty="0" smtClean="0"/>
                        <a:t> = new </a:t>
                      </a:r>
                      <a:r>
                        <a:rPr lang="en-US" altLang="ko-KR" sz="2000" baseline="0" dirty="0" err="1" smtClean="0"/>
                        <a:t>ReferenceDataType</a:t>
                      </a:r>
                      <a:r>
                        <a:rPr lang="en-US" altLang="ko-KR" sz="2000" baseline="0" dirty="0" smtClean="0"/>
                        <a:t>();</a:t>
                      </a:r>
                      <a:endParaRPr lang="ko-KR" altLang="en-US" sz="2000" dirty="0" smtClean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139648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42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2) </a:t>
            </a:r>
            <a:r>
              <a:rPr lang="ko-KR" altLang="en-US" sz="2000" dirty="0" smtClean="0"/>
              <a:t>연산자</a:t>
            </a:r>
            <a:endParaRPr lang="en-US" altLang="ko-KR" sz="2000" dirty="0" smtClean="0"/>
          </a:p>
          <a:p>
            <a:pPr marL="444500" indent="-444500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- </a:t>
            </a:r>
            <a:r>
              <a:rPr lang="ko-KR" altLang="en-US" sz="2000" dirty="0" smtClean="0"/>
              <a:t>프로그래밍에서연산자는 우리가 일상생활에서 사용하는 더하기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빼기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곱하기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나누기와 같은 </a:t>
            </a:r>
            <a:r>
              <a:rPr lang="ko-KR" altLang="en-US" sz="2000" dirty="0" err="1" smtClean="0"/>
              <a:t>피연산자</a:t>
            </a:r>
            <a:r>
              <a:rPr lang="en-US" altLang="ko-KR" sz="2000" dirty="0" smtClean="0"/>
              <a:t>(Operand)</a:t>
            </a:r>
            <a:r>
              <a:rPr lang="ko-KR" altLang="en-US" sz="2000" dirty="0" smtClean="0"/>
              <a:t>에 가해질 특정 연산</a:t>
            </a:r>
            <a:r>
              <a:rPr lang="en-US" altLang="ko-KR" sz="2000" dirty="0" smtClean="0"/>
              <a:t>(Operation)</a:t>
            </a:r>
            <a:r>
              <a:rPr lang="ko-KR" altLang="en-US" sz="2000" dirty="0" smtClean="0"/>
              <a:t>을 지정하는 기호 이다</a:t>
            </a:r>
            <a:r>
              <a:rPr lang="en-US" altLang="ko-KR" sz="2000" dirty="0" smtClean="0"/>
              <a:t>.</a:t>
            </a:r>
          </a:p>
          <a:p>
            <a:pPr marL="444500" indent="-444500">
              <a:lnSpc>
                <a:spcPct val="150000"/>
              </a:lnSpc>
            </a:pPr>
            <a:endParaRPr lang="en-US" altLang="ko-KR" sz="2000" dirty="0" smtClean="0"/>
          </a:p>
          <a:p>
            <a:pPr marL="444500" indent="-444500">
              <a:lnSpc>
                <a:spcPct val="150000"/>
              </a:lnSpc>
            </a:pPr>
            <a:r>
              <a:rPr lang="en-US" altLang="ko-KR" sz="2000" dirty="0" smtClean="0"/>
              <a:t>2.1 </a:t>
            </a:r>
            <a:r>
              <a:rPr lang="ko-KR" altLang="en-US" sz="2000" dirty="0" smtClean="0"/>
              <a:t>산술 연산자</a:t>
            </a:r>
            <a:endParaRPr lang="en-US" altLang="ko-KR" sz="2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4605"/>
              </p:ext>
            </p:extLst>
          </p:nvPr>
        </p:nvGraphicFramePr>
        <p:xfrm>
          <a:off x="713565" y="3821658"/>
          <a:ext cx="10769374" cy="2571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101">
                  <a:extLst>
                    <a:ext uri="{9D8B030D-6E8A-4147-A177-3AD203B41FA5}">
                      <a16:colId xmlns:a16="http://schemas.microsoft.com/office/drawing/2014/main" val="1780015686"/>
                    </a:ext>
                  </a:extLst>
                </a:gridCol>
                <a:gridCol w="2851101">
                  <a:extLst>
                    <a:ext uri="{9D8B030D-6E8A-4147-A177-3AD203B41FA5}">
                      <a16:colId xmlns:a16="http://schemas.microsoft.com/office/drawing/2014/main" val="1003698054"/>
                    </a:ext>
                  </a:extLst>
                </a:gridCol>
                <a:gridCol w="5067172">
                  <a:extLst>
                    <a:ext uri="{9D8B030D-6E8A-4147-A177-3AD203B41FA5}">
                      <a16:colId xmlns:a16="http://schemas.microsoft.com/office/drawing/2014/main" val="1378665005"/>
                    </a:ext>
                  </a:extLst>
                </a:gridCol>
              </a:tblGrid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연산자</a:t>
                      </a:r>
                      <a:endParaRPr lang="ko-KR" altLang="en-US" sz="2000" dirty="0"/>
                    </a:p>
                  </a:txBody>
                  <a:tcPr marL="123832" marR="123832" marT="61917" marB="619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사용</a:t>
                      </a:r>
                      <a:endParaRPr lang="ko-KR" altLang="en-US" sz="2000" dirty="0"/>
                    </a:p>
                  </a:txBody>
                  <a:tcPr marL="123832" marR="123832" marT="61917" marB="619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설명</a:t>
                      </a:r>
                      <a:endParaRPr lang="ko-KR" altLang="en-US" sz="2000" dirty="0"/>
                    </a:p>
                  </a:txBody>
                  <a:tcPr marL="123832" marR="123832" marT="61917" marB="61917"/>
                </a:tc>
                <a:extLst>
                  <a:ext uri="{0D108BD9-81ED-4DB2-BD59-A6C34878D82A}">
                    <a16:rowId xmlns:a16="http://schemas.microsoft.com/office/drawing/2014/main" val="4141406150"/>
                  </a:ext>
                </a:extLst>
              </a:tr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+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aseline="0" dirty="0" smtClean="0"/>
                        <a:t>A + B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값과 </a:t>
                      </a:r>
                      <a:r>
                        <a:rPr lang="en-US" altLang="ko-KR" sz="2000" dirty="0" smtClean="0"/>
                        <a:t>B</a:t>
                      </a:r>
                      <a:r>
                        <a:rPr lang="ko-KR" altLang="en-US" sz="2000" dirty="0" smtClean="0"/>
                        <a:t>값을 더한다</a:t>
                      </a:r>
                      <a:r>
                        <a:rPr lang="en-US" altLang="ko-KR" sz="2000" dirty="0" smtClean="0"/>
                        <a:t>.</a:t>
                      </a:r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2145800182"/>
                  </a:ext>
                </a:extLst>
              </a:tr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 – B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값에서 </a:t>
                      </a:r>
                      <a:r>
                        <a:rPr lang="en-US" altLang="ko-KR" sz="2000" dirty="0" smtClean="0"/>
                        <a:t>B</a:t>
                      </a:r>
                      <a:r>
                        <a:rPr lang="ko-KR" altLang="en-US" sz="2000" dirty="0" smtClean="0"/>
                        <a:t>값을 뺀다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 smtClean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1396480251"/>
                  </a:ext>
                </a:extLst>
              </a:tr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*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 * B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값과 </a:t>
                      </a:r>
                      <a:r>
                        <a:rPr lang="en-US" altLang="ko-KR" sz="2000" dirty="0" smtClean="0"/>
                        <a:t>B</a:t>
                      </a:r>
                      <a:r>
                        <a:rPr lang="ko-KR" altLang="en-US" sz="2000" dirty="0" smtClean="0"/>
                        <a:t>값을 곱한다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 smtClean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2606681335"/>
                  </a:ext>
                </a:extLst>
              </a:tr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/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 / B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값을 </a:t>
                      </a:r>
                      <a:r>
                        <a:rPr lang="en-US" altLang="ko-KR" sz="2000" dirty="0" smtClean="0"/>
                        <a:t>B</a:t>
                      </a:r>
                      <a:r>
                        <a:rPr lang="ko-KR" altLang="en-US" sz="2000" dirty="0" smtClean="0"/>
                        <a:t>값으로 나눈다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 smtClean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1366046812"/>
                  </a:ext>
                </a:extLst>
              </a:tr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%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 % B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값을 </a:t>
                      </a:r>
                      <a:r>
                        <a:rPr lang="en-US" altLang="ko-KR" sz="2000" dirty="0" smtClean="0"/>
                        <a:t>B</a:t>
                      </a:r>
                      <a:r>
                        <a:rPr lang="ko-KR" altLang="en-US" sz="2000" dirty="0" smtClean="0"/>
                        <a:t>값으로</a:t>
                      </a:r>
                      <a:r>
                        <a:rPr lang="en-US" altLang="ko-KR" sz="2000" dirty="0" smtClean="0"/>
                        <a:t> </a:t>
                      </a:r>
                      <a:r>
                        <a:rPr lang="ko-KR" altLang="en-US" sz="2000" dirty="0" smtClean="0"/>
                        <a:t>나눈 나머지를 구한다</a:t>
                      </a:r>
                      <a:r>
                        <a:rPr lang="en-US" altLang="ko-KR" sz="2000" smtClean="0"/>
                        <a:t>.</a:t>
                      </a:r>
                      <a:endParaRPr lang="ko-KR" altLang="en-US" sz="2000" dirty="0" smtClean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4133527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34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>
              <a:lnSpc>
                <a:spcPct val="150000"/>
              </a:lnSpc>
            </a:pPr>
            <a:r>
              <a:rPr lang="en-US" altLang="ko-KR" sz="2000" dirty="0" smtClean="0"/>
              <a:t>2.2 </a:t>
            </a:r>
            <a:r>
              <a:rPr lang="ko-KR" altLang="en-US" sz="2000" dirty="0" smtClean="0"/>
              <a:t>증감 연산자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증감 연산자는 정수 데이터 값을 증가 혹은 감소시킬 때 사용하는 </a:t>
            </a:r>
            <a:r>
              <a:rPr lang="ko-KR" altLang="en-US" sz="2000" dirty="0" err="1" smtClean="0"/>
              <a:t>단항</a:t>
            </a:r>
            <a:r>
              <a:rPr lang="ko-KR" altLang="en-US" sz="2000" dirty="0" smtClean="0"/>
              <a:t> 연산자이다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증가 시킬 때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ko-KR" altLang="en-US" sz="2000" dirty="0" smtClean="0"/>
              <a:t>는 덧셈 기호 두 개로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감소시킬 때는 </a:t>
            </a:r>
            <a:r>
              <a:rPr lang="ko-KR" altLang="en-US" sz="2000" dirty="0" err="1" smtClean="0"/>
              <a:t>뺄샘</a:t>
            </a:r>
            <a:r>
              <a:rPr lang="ko-KR" altLang="en-US" sz="2000" dirty="0" smtClean="0"/>
              <a:t> 기호 두개로 사용할 수 있는데 연산자의 위치에 따라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ko-KR" altLang="en-US" sz="2000" dirty="0" smtClean="0"/>
              <a:t>다음과 같이 네 가지 형태를 가진다</a:t>
            </a:r>
            <a:r>
              <a:rPr lang="en-US" altLang="ko-KR" sz="2000" dirty="0" smtClean="0"/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573915"/>
              </p:ext>
            </p:extLst>
          </p:nvPr>
        </p:nvGraphicFramePr>
        <p:xfrm>
          <a:off x="713565" y="3821658"/>
          <a:ext cx="10769374" cy="214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149">
                  <a:extLst>
                    <a:ext uri="{9D8B030D-6E8A-4147-A177-3AD203B41FA5}">
                      <a16:colId xmlns:a16="http://schemas.microsoft.com/office/drawing/2014/main" val="1780015686"/>
                    </a:ext>
                  </a:extLst>
                </a:gridCol>
                <a:gridCol w="2660073">
                  <a:extLst>
                    <a:ext uri="{9D8B030D-6E8A-4147-A177-3AD203B41FA5}">
                      <a16:colId xmlns:a16="http://schemas.microsoft.com/office/drawing/2014/main" val="1003698054"/>
                    </a:ext>
                  </a:extLst>
                </a:gridCol>
                <a:gridCol w="5557152">
                  <a:extLst>
                    <a:ext uri="{9D8B030D-6E8A-4147-A177-3AD203B41FA5}">
                      <a16:colId xmlns:a16="http://schemas.microsoft.com/office/drawing/2014/main" val="1378665005"/>
                    </a:ext>
                  </a:extLst>
                </a:gridCol>
              </a:tblGrid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연산자</a:t>
                      </a:r>
                      <a:endParaRPr lang="ko-KR" altLang="en-US" sz="2000" dirty="0"/>
                    </a:p>
                  </a:txBody>
                  <a:tcPr marL="123832" marR="123832" marT="61917" marB="619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사용</a:t>
                      </a:r>
                      <a:endParaRPr lang="ko-KR" altLang="en-US" sz="2000" dirty="0"/>
                    </a:p>
                  </a:txBody>
                  <a:tcPr marL="123832" marR="123832" marT="61917" marB="619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설명</a:t>
                      </a:r>
                      <a:endParaRPr lang="ko-KR" altLang="en-US" sz="2000" dirty="0"/>
                    </a:p>
                  </a:txBody>
                  <a:tcPr marL="123832" marR="123832" marT="61917" marB="61917"/>
                </a:tc>
                <a:extLst>
                  <a:ext uri="{0D108BD9-81ED-4DB2-BD59-A6C34878D82A}">
                    <a16:rowId xmlns:a16="http://schemas.microsoft.com/office/drawing/2014/main" val="4141406150"/>
                  </a:ext>
                </a:extLst>
              </a:tr>
              <a:tr h="2117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++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aseline="0" dirty="0" smtClean="0"/>
                        <a:t>++A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의</a:t>
                      </a:r>
                      <a:r>
                        <a:rPr lang="en-US" altLang="ko-KR" sz="2000" dirty="0" smtClean="0"/>
                        <a:t> </a:t>
                      </a:r>
                      <a:r>
                        <a:rPr lang="ko-KR" altLang="en-US" sz="2000" dirty="0" smtClean="0"/>
                        <a:t>값을 </a:t>
                      </a:r>
                      <a:r>
                        <a:rPr lang="en-US" altLang="ko-KR" sz="2000" dirty="0" smtClean="0"/>
                        <a:t>1</a:t>
                      </a:r>
                      <a:r>
                        <a:rPr lang="ko-KR" altLang="en-US" sz="2000" dirty="0" smtClean="0"/>
                        <a:t>증가시킨 후 </a:t>
                      </a:r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를 처리</a:t>
                      </a:r>
                      <a:endParaRPr lang="en-US" altLang="ko-KR" sz="2000" dirty="0" smtClean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2145800182"/>
                  </a:ext>
                </a:extLst>
              </a:tr>
              <a:tr h="2117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A++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를 처리한 후 </a:t>
                      </a:r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의 값을 </a:t>
                      </a:r>
                      <a:r>
                        <a:rPr lang="en-US" altLang="ko-KR" sz="2000" dirty="0" smtClean="0"/>
                        <a:t>1 </a:t>
                      </a:r>
                      <a:r>
                        <a:rPr lang="ko-KR" altLang="en-US" sz="2000" dirty="0" smtClean="0"/>
                        <a:t>증가시킴</a:t>
                      </a:r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1396480251"/>
                  </a:ext>
                </a:extLst>
              </a:tr>
              <a:tr h="2117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--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--A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의 값을 </a:t>
                      </a:r>
                      <a:r>
                        <a:rPr lang="en-US" altLang="ko-KR" sz="2000" dirty="0" smtClean="0"/>
                        <a:t>1 </a:t>
                      </a:r>
                      <a:r>
                        <a:rPr lang="ko-KR" altLang="en-US" sz="2000" dirty="0" smtClean="0"/>
                        <a:t>감소시킨 후 </a:t>
                      </a:r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를 처리</a:t>
                      </a:r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2606681335"/>
                  </a:ext>
                </a:extLst>
              </a:tr>
              <a:tr h="2117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A--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를 처리한 후 </a:t>
                      </a:r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의 값을 </a:t>
                      </a:r>
                      <a:r>
                        <a:rPr lang="en-US" altLang="ko-KR" sz="2000" dirty="0" smtClean="0"/>
                        <a:t>1 </a:t>
                      </a:r>
                      <a:r>
                        <a:rPr lang="ko-KR" altLang="en-US" sz="2000" dirty="0" smtClean="0"/>
                        <a:t>감소시킴</a:t>
                      </a:r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1366046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87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>
              <a:lnSpc>
                <a:spcPct val="150000"/>
              </a:lnSpc>
            </a:pPr>
            <a:r>
              <a:rPr lang="en-US" altLang="ko-KR" sz="2000" dirty="0" smtClean="0"/>
              <a:t>2.3 </a:t>
            </a:r>
            <a:r>
              <a:rPr lang="ko-KR" altLang="en-US" sz="2000" dirty="0" smtClean="0"/>
              <a:t>비교 연산자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비교 연산자는 두 개의 </a:t>
            </a:r>
            <a:r>
              <a:rPr lang="ko-KR" altLang="en-US" sz="2000" dirty="0" err="1" smtClean="0"/>
              <a:t>피연산자</a:t>
            </a:r>
            <a:r>
              <a:rPr lang="ko-KR" altLang="en-US" sz="2000" dirty="0" smtClean="0"/>
              <a:t> 값을 비교하기 위해 사용</a:t>
            </a:r>
            <a:endParaRPr lang="en-US" altLang="ko-KR" sz="2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767429"/>
              </p:ext>
            </p:extLst>
          </p:nvPr>
        </p:nvGraphicFramePr>
        <p:xfrm>
          <a:off x="713565" y="2771362"/>
          <a:ext cx="10769374" cy="3000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126">
                  <a:extLst>
                    <a:ext uri="{9D8B030D-6E8A-4147-A177-3AD203B41FA5}">
                      <a16:colId xmlns:a16="http://schemas.microsoft.com/office/drawing/2014/main" val="1780015686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1003698054"/>
                    </a:ext>
                  </a:extLst>
                </a:gridCol>
                <a:gridCol w="7326575">
                  <a:extLst>
                    <a:ext uri="{9D8B030D-6E8A-4147-A177-3AD203B41FA5}">
                      <a16:colId xmlns:a16="http://schemas.microsoft.com/office/drawing/2014/main" val="1378665005"/>
                    </a:ext>
                  </a:extLst>
                </a:gridCol>
              </a:tblGrid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연산자</a:t>
                      </a:r>
                      <a:endParaRPr lang="ko-KR" altLang="en-US" sz="2000" dirty="0"/>
                    </a:p>
                  </a:txBody>
                  <a:tcPr marL="123832" marR="123832" marT="61917" marB="619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사용</a:t>
                      </a:r>
                      <a:endParaRPr lang="ko-KR" altLang="en-US" sz="2000" dirty="0"/>
                    </a:p>
                  </a:txBody>
                  <a:tcPr marL="123832" marR="123832" marT="61917" marB="619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설명</a:t>
                      </a:r>
                      <a:endParaRPr lang="ko-KR" altLang="en-US" sz="2000" dirty="0"/>
                    </a:p>
                  </a:txBody>
                  <a:tcPr marL="123832" marR="123832" marT="61917" marB="61917"/>
                </a:tc>
                <a:extLst>
                  <a:ext uri="{0D108BD9-81ED-4DB2-BD59-A6C34878D82A}">
                    <a16:rowId xmlns:a16="http://schemas.microsoft.com/office/drawing/2014/main" val="4141406150"/>
                  </a:ext>
                </a:extLst>
              </a:tr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==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 A</a:t>
                      </a:r>
                      <a:r>
                        <a:rPr lang="en-US" altLang="ko-KR" sz="2000" baseline="0" dirty="0" smtClean="0"/>
                        <a:t> == B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의 값과 </a:t>
                      </a:r>
                      <a:r>
                        <a:rPr lang="en-US" altLang="ko-KR" sz="2000" dirty="0" smtClean="0"/>
                        <a:t>B</a:t>
                      </a:r>
                      <a:r>
                        <a:rPr lang="ko-KR" altLang="en-US" sz="2000" dirty="0" smtClean="0"/>
                        <a:t>의 값이 같은 경우 </a:t>
                      </a:r>
                      <a:r>
                        <a:rPr lang="en-US" altLang="ko-KR" sz="2000" dirty="0" smtClean="0"/>
                        <a:t>true, </a:t>
                      </a:r>
                      <a:r>
                        <a:rPr lang="ko-KR" altLang="en-US" sz="2000" dirty="0" smtClean="0"/>
                        <a:t>다를 경우 </a:t>
                      </a:r>
                      <a:r>
                        <a:rPr lang="en-US" altLang="ko-KR" sz="2000" dirty="0" smtClean="0"/>
                        <a:t>false</a:t>
                      </a:r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2145800182"/>
                  </a:ext>
                </a:extLst>
              </a:tr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!=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 != B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의 값과 </a:t>
                      </a:r>
                      <a:r>
                        <a:rPr lang="en-US" altLang="ko-KR" sz="2000" dirty="0" smtClean="0"/>
                        <a:t>B</a:t>
                      </a:r>
                      <a:r>
                        <a:rPr lang="ko-KR" altLang="en-US" sz="2000" dirty="0" smtClean="0"/>
                        <a:t>의 값이 다를 경우 </a:t>
                      </a:r>
                      <a:r>
                        <a:rPr lang="en-US" altLang="ko-KR" sz="2000" dirty="0" smtClean="0"/>
                        <a:t>true, </a:t>
                      </a:r>
                      <a:r>
                        <a:rPr lang="ko-KR" altLang="en-US" sz="2000" dirty="0" smtClean="0"/>
                        <a:t>같은 경우 </a:t>
                      </a:r>
                      <a:r>
                        <a:rPr lang="en-US" altLang="ko-KR" sz="2000" dirty="0" smtClean="0"/>
                        <a:t>false</a:t>
                      </a:r>
                      <a:endParaRPr lang="ko-KR" altLang="en-US" sz="2000" dirty="0" smtClean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1396480251"/>
                  </a:ext>
                </a:extLst>
              </a:tr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&gt;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 &gt; B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의 값이 </a:t>
                      </a:r>
                      <a:r>
                        <a:rPr lang="en-US" altLang="ko-KR" sz="2000" dirty="0" smtClean="0"/>
                        <a:t>B</a:t>
                      </a:r>
                      <a:r>
                        <a:rPr lang="ko-KR" altLang="en-US" sz="2000" dirty="0" smtClean="0"/>
                        <a:t>의 값보다 클</a:t>
                      </a:r>
                      <a:r>
                        <a:rPr lang="ko-KR" altLang="en-US" sz="2000" baseline="0" dirty="0" smtClean="0"/>
                        <a:t> 경우</a:t>
                      </a:r>
                      <a:r>
                        <a:rPr lang="en-US" altLang="ko-KR" sz="2000" baseline="0" dirty="0" smtClean="0"/>
                        <a:t> true, </a:t>
                      </a:r>
                      <a:r>
                        <a:rPr lang="ko-KR" altLang="en-US" sz="2000" baseline="0" dirty="0" smtClean="0"/>
                        <a:t>그렇지 않을 경우 </a:t>
                      </a:r>
                      <a:r>
                        <a:rPr lang="en-US" altLang="ko-KR" sz="2000" baseline="0" dirty="0" smtClean="0"/>
                        <a:t>false</a:t>
                      </a:r>
                      <a:endParaRPr lang="ko-KR" altLang="en-US" sz="2000" dirty="0" smtClean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2606681335"/>
                  </a:ext>
                </a:extLst>
              </a:tr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&gt;=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 &gt;= B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의 값이 </a:t>
                      </a:r>
                      <a:r>
                        <a:rPr lang="en-US" altLang="ko-KR" sz="2000" dirty="0" smtClean="0"/>
                        <a:t>B</a:t>
                      </a:r>
                      <a:r>
                        <a:rPr lang="ko-KR" altLang="en-US" sz="2000" dirty="0" smtClean="0"/>
                        <a:t>의 값보다 크거나 같으면 </a:t>
                      </a:r>
                      <a:r>
                        <a:rPr lang="en-US" altLang="ko-KR" sz="2000" baseline="0" dirty="0" smtClean="0"/>
                        <a:t>true, </a:t>
                      </a:r>
                      <a:r>
                        <a:rPr lang="ko-KR" altLang="en-US" sz="2000" baseline="0" dirty="0" smtClean="0"/>
                        <a:t>그렇지 않으면 </a:t>
                      </a:r>
                      <a:r>
                        <a:rPr lang="en-US" altLang="ko-KR" sz="2000" baseline="0" dirty="0" smtClean="0"/>
                        <a:t>false</a:t>
                      </a:r>
                      <a:endParaRPr lang="ko-KR" altLang="en-US" sz="2000" dirty="0" smtClean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1366046812"/>
                  </a:ext>
                </a:extLst>
              </a:tr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&lt;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 &lt; B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의 값이 </a:t>
                      </a:r>
                      <a:r>
                        <a:rPr lang="en-US" altLang="ko-KR" sz="2000" dirty="0" smtClean="0"/>
                        <a:t>B</a:t>
                      </a:r>
                      <a:r>
                        <a:rPr lang="ko-KR" altLang="en-US" sz="2000" dirty="0" smtClean="0"/>
                        <a:t>의 값보다 작을</a:t>
                      </a:r>
                      <a:r>
                        <a:rPr lang="ko-KR" altLang="en-US" sz="2000" baseline="0" dirty="0" smtClean="0"/>
                        <a:t> 경우</a:t>
                      </a:r>
                      <a:r>
                        <a:rPr lang="en-US" altLang="ko-KR" sz="2000" baseline="0" dirty="0" smtClean="0"/>
                        <a:t> true, </a:t>
                      </a:r>
                      <a:r>
                        <a:rPr lang="ko-KR" altLang="en-US" sz="2000" baseline="0" dirty="0" smtClean="0"/>
                        <a:t>그렇지 않을 경우 </a:t>
                      </a:r>
                      <a:r>
                        <a:rPr lang="en-US" altLang="ko-KR" sz="2000" baseline="0" dirty="0" smtClean="0"/>
                        <a:t>false</a:t>
                      </a:r>
                      <a:endParaRPr lang="ko-KR" altLang="en-US" sz="2000" dirty="0" smtClean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3457666185"/>
                  </a:ext>
                </a:extLst>
              </a:tr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&lt;=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A&lt;= B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의 값이 </a:t>
                      </a:r>
                      <a:r>
                        <a:rPr lang="en-US" altLang="ko-KR" sz="2000" dirty="0" smtClean="0"/>
                        <a:t>B</a:t>
                      </a:r>
                      <a:r>
                        <a:rPr lang="ko-KR" altLang="en-US" sz="2000" dirty="0" smtClean="0"/>
                        <a:t>의 값보다 작거나 같으면 </a:t>
                      </a:r>
                      <a:r>
                        <a:rPr lang="en-US" altLang="ko-KR" sz="2000" baseline="0" dirty="0" smtClean="0"/>
                        <a:t>true, </a:t>
                      </a:r>
                      <a:r>
                        <a:rPr lang="ko-KR" altLang="en-US" sz="2000" baseline="0" dirty="0" smtClean="0"/>
                        <a:t>그렇지 않으면 </a:t>
                      </a:r>
                      <a:r>
                        <a:rPr lang="en-US" altLang="ko-KR" sz="2000" baseline="0" dirty="0" smtClean="0"/>
                        <a:t>false</a:t>
                      </a:r>
                      <a:endParaRPr lang="ko-KR" altLang="en-US" sz="2000" dirty="0" smtClean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3404264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32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>
              <a:lnSpc>
                <a:spcPct val="150000"/>
              </a:lnSpc>
            </a:pPr>
            <a:r>
              <a:rPr lang="en-US" altLang="ko-KR" sz="2000" dirty="0" smtClean="0"/>
              <a:t>2.4 </a:t>
            </a:r>
            <a:r>
              <a:rPr lang="ko-KR" altLang="en-US" sz="2000" dirty="0" smtClean="0"/>
              <a:t>논리 </a:t>
            </a:r>
            <a:r>
              <a:rPr lang="ko-KR" altLang="en-US" sz="2000" dirty="0" smtClean="0"/>
              <a:t>연산자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논리 연산자는 </a:t>
            </a:r>
            <a:r>
              <a:rPr lang="en-US" altLang="ko-KR" sz="2000" dirty="0" smtClean="0"/>
              <a:t>Boolean </a:t>
            </a:r>
            <a:r>
              <a:rPr lang="ko-KR" altLang="en-US" sz="2000" dirty="0" smtClean="0"/>
              <a:t>데이터 타입의 값인 </a:t>
            </a:r>
            <a:r>
              <a:rPr lang="en-US" altLang="ko-KR" sz="2000" dirty="0" smtClean="0"/>
              <a:t>true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false</a:t>
            </a:r>
            <a:r>
              <a:rPr lang="ko-KR" altLang="en-US" sz="2000" dirty="0" smtClean="0"/>
              <a:t>의 값의 논리적 연산에 사용되며 </a:t>
            </a:r>
            <a:r>
              <a:rPr lang="en-US" altLang="ko-KR" sz="2000" dirty="0" smtClean="0"/>
              <a:t>AND </a:t>
            </a:r>
            <a:r>
              <a:rPr lang="ko-KR" altLang="en-US" sz="2000" dirty="0" smtClean="0"/>
              <a:t>연산을 의미하는 </a:t>
            </a:r>
            <a:r>
              <a:rPr lang="en-US" altLang="ko-KR" sz="2000" dirty="0" smtClean="0"/>
              <a:t>‘&amp;&amp;’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OR </a:t>
            </a:r>
            <a:r>
              <a:rPr lang="ko-KR" altLang="en-US" sz="2000" dirty="0" smtClean="0"/>
              <a:t>연산을 사용하기 위한 </a:t>
            </a:r>
            <a:r>
              <a:rPr lang="en-US" altLang="ko-KR" sz="2000" dirty="0" smtClean="0"/>
              <a:t>‘||’ </a:t>
            </a:r>
            <a:r>
              <a:rPr lang="ko-KR" altLang="en-US" sz="2000" dirty="0" smtClean="0"/>
              <a:t>연산자 그리고 </a:t>
            </a:r>
            <a:r>
              <a:rPr lang="ko-KR" altLang="en-US" sz="2000" dirty="0" err="1" smtClean="0"/>
              <a:t>논리부정</a:t>
            </a:r>
            <a:r>
              <a:rPr lang="ko-KR" altLang="en-US" sz="2000" dirty="0" smtClean="0"/>
              <a:t> 연산을 수행하기 위해 </a:t>
            </a:r>
            <a:r>
              <a:rPr lang="en-US" altLang="ko-KR" sz="2000" dirty="0" smtClean="0"/>
              <a:t>‘!’</a:t>
            </a:r>
            <a:r>
              <a:rPr lang="ko-KR" altLang="en-US" sz="2000" dirty="0" smtClean="0"/>
              <a:t>를 사용한다</a:t>
            </a:r>
            <a:r>
              <a:rPr lang="en-US" altLang="ko-KR" sz="2000" dirty="0" smtClean="0"/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238753"/>
              </p:ext>
            </p:extLst>
          </p:nvPr>
        </p:nvGraphicFramePr>
        <p:xfrm>
          <a:off x="713565" y="3359904"/>
          <a:ext cx="10769374" cy="1714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126">
                  <a:extLst>
                    <a:ext uri="{9D8B030D-6E8A-4147-A177-3AD203B41FA5}">
                      <a16:colId xmlns:a16="http://schemas.microsoft.com/office/drawing/2014/main" val="1780015686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1003698054"/>
                    </a:ext>
                  </a:extLst>
                </a:gridCol>
                <a:gridCol w="7326575">
                  <a:extLst>
                    <a:ext uri="{9D8B030D-6E8A-4147-A177-3AD203B41FA5}">
                      <a16:colId xmlns:a16="http://schemas.microsoft.com/office/drawing/2014/main" val="1378665005"/>
                    </a:ext>
                  </a:extLst>
                </a:gridCol>
              </a:tblGrid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연산자</a:t>
                      </a:r>
                      <a:endParaRPr lang="ko-KR" altLang="en-US" sz="2000" dirty="0"/>
                    </a:p>
                  </a:txBody>
                  <a:tcPr marL="123832" marR="123832" marT="61917" marB="619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사용</a:t>
                      </a:r>
                      <a:endParaRPr lang="ko-KR" altLang="en-US" sz="2000" dirty="0"/>
                    </a:p>
                  </a:txBody>
                  <a:tcPr marL="123832" marR="123832" marT="61917" marB="619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설명</a:t>
                      </a:r>
                      <a:endParaRPr lang="ko-KR" altLang="en-US" sz="2000" dirty="0"/>
                    </a:p>
                  </a:txBody>
                  <a:tcPr marL="123832" marR="123832" marT="61917" marB="61917"/>
                </a:tc>
                <a:extLst>
                  <a:ext uri="{0D108BD9-81ED-4DB2-BD59-A6C34878D82A}">
                    <a16:rowId xmlns:a16="http://schemas.microsoft.com/office/drawing/2014/main" val="4141406150"/>
                  </a:ext>
                </a:extLst>
              </a:tr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&amp;&amp;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 A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baseline="0" dirty="0" smtClean="0"/>
                        <a:t>&amp;&amp; </a:t>
                      </a:r>
                      <a:r>
                        <a:rPr lang="en-US" altLang="ko-KR" sz="2000" baseline="0" dirty="0" smtClean="0"/>
                        <a:t>B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의 값과 </a:t>
                      </a:r>
                      <a:r>
                        <a:rPr lang="en-US" altLang="ko-KR" sz="2000" dirty="0" smtClean="0"/>
                        <a:t>B</a:t>
                      </a:r>
                      <a:r>
                        <a:rPr lang="ko-KR" altLang="en-US" sz="2000" dirty="0" smtClean="0"/>
                        <a:t>의 값이 </a:t>
                      </a:r>
                      <a:r>
                        <a:rPr lang="ko-KR" altLang="en-US" sz="2000" dirty="0" smtClean="0"/>
                        <a:t>모두</a:t>
                      </a:r>
                      <a:r>
                        <a:rPr lang="ko-KR" altLang="en-US" sz="2000" baseline="0" dirty="0" smtClean="0"/>
                        <a:t> </a:t>
                      </a:r>
                      <a:r>
                        <a:rPr lang="en-US" altLang="ko-KR" sz="2000" baseline="0" dirty="0" smtClean="0"/>
                        <a:t>true, </a:t>
                      </a:r>
                      <a:r>
                        <a:rPr lang="ko-KR" altLang="en-US" sz="2000" baseline="0" dirty="0" smtClean="0"/>
                        <a:t>그 외에는 </a:t>
                      </a:r>
                      <a:r>
                        <a:rPr lang="en-US" altLang="ko-KR" sz="2000" baseline="0" dirty="0" smtClean="0"/>
                        <a:t>false </a:t>
                      </a:r>
                      <a:r>
                        <a:rPr lang="ko-KR" altLang="en-US" sz="2000" baseline="0" dirty="0" smtClean="0"/>
                        <a:t>반환</a:t>
                      </a:r>
                      <a:endParaRPr lang="en-US" altLang="ko-KR" sz="2000" dirty="0" smtClean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2145800182"/>
                  </a:ext>
                </a:extLst>
              </a:tr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||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 </a:t>
                      </a:r>
                      <a:r>
                        <a:rPr lang="en-US" altLang="ko-KR" sz="2000" dirty="0" smtClean="0"/>
                        <a:t>|| </a:t>
                      </a:r>
                      <a:r>
                        <a:rPr lang="en-US" altLang="ko-KR" sz="2000" dirty="0" smtClean="0"/>
                        <a:t>B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의 값과 </a:t>
                      </a:r>
                      <a:r>
                        <a:rPr lang="en-US" altLang="ko-KR" sz="2000" dirty="0" smtClean="0"/>
                        <a:t>B</a:t>
                      </a:r>
                      <a:r>
                        <a:rPr lang="ko-KR" altLang="en-US" sz="2000" dirty="0" smtClean="0"/>
                        <a:t>의 값이 </a:t>
                      </a:r>
                      <a:r>
                        <a:rPr lang="ko-KR" altLang="en-US" sz="2000" dirty="0" smtClean="0"/>
                        <a:t>모두 </a:t>
                      </a:r>
                      <a:r>
                        <a:rPr lang="en-US" altLang="ko-KR" sz="2000" dirty="0" smtClean="0"/>
                        <a:t>false</a:t>
                      </a:r>
                      <a:r>
                        <a:rPr lang="ko-KR" altLang="en-US" sz="2000" dirty="0" smtClean="0"/>
                        <a:t>일 경우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그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외에는 </a:t>
                      </a:r>
                      <a:r>
                        <a:rPr lang="en-US" altLang="ko-KR" sz="2000" baseline="0" dirty="0" smtClean="0"/>
                        <a:t>true </a:t>
                      </a:r>
                      <a:r>
                        <a:rPr lang="ko-KR" altLang="en-US" sz="2000" baseline="0" dirty="0" smtClean="0"/>
                        <a:t>반환</a:t>
                      </a:r>
                      <a:endParaRPr lang="ko-KR" altLang="en-US" sz="2000" dirty="0" smtClean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1396480251"/>
                  </a:ext>
                </a:extLst>
              </a:tr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!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 </a:t>
                      </a:r>
                      <a:r>
                        <a:rPr lang="en-US" altLang="ko-KR" sz="2000" dirty="0" smtClean="0"/>
                        <a:t>! </a:t>
                      </a:r>
                      <a:r>
                        <a:rPr lang="en-US" altLang="ko-KR" sz="2000" dirty="0" smtClean="0"/>
                        <a:t>B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의 </a:t>
                      </a:r>
                      <a:r>
                        <a:rPr lang="ko-KR" altLang="en-US" sz="2000" dirty="0" smtClean="0"/>
                        <a:t>값이</a:t>
                      </a:r>
                      <a:r>
                        <a:rPr lang="ko-KR" altLang="en-US" sz="2000" baseline="0" dirty="0" smtClean="0"/>
                        <a:t> </a:t>
                      </a:r>
                      <a:r>
                        <a:rPr lang="en-US" altLang="ko-KR" sz="2000" baseline="0" dirty="0" smtClean="0"/>
                        <a:t>true</a:t>
                      </a:r>
                      <a:r>
                        <a:rPr lang="ko-KR" altLang="en-US" sz="2000" baseline="0" dirty="0" smtClean="0"/>
                        <a:t>일 경우 </a:t>
                      </a:r>
                      <a:r>
                        <a:rPr lang="en-US" altLang="ko-KR" sz="2000" baseline="0" dirty="0" smtClean="0"/>
                        <a:t>false, false</a:t>
                      </a:r>
                      <a:r>
                        <a:rPr lang="ko-KR" altLang="en-US" sz="2000" baseline="0" dirty="0" smtClean="0"/>
                        <a:t>경우 </a:t>
                      </a:r>
                      <a:r>
                        <a:rPr lang="en-US" altLang="ko-KR" sz="2000" baseline="0" dirty="0" smtClean="0"/>
                        <a:t>true </a:t>
                      </a:r>
                      <a:r>
                        <a:rPr lang="ko-KR" altLang="en-US" sz="2000" baseline="0" dirty="0" smtClean="0"/>
                        <a:t>반환</a:t>
                      </a:r>
                      <a:endParaRPr lang="ko-KR" altLang="en-US" sz="2000" dirty="0" smtClean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2606681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32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logical.jsp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515" y="1744395"/>
            <a:ext cx="6090970" cy="481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8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073885"/>
            <a:ext cx="11119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>
              <a:lnSpc>
                <a:spcPct val="150000"/>
              </a:lnSpc>
            </a:pPr>
            <a:r>
              <a:rPr lang="en-US" altLang="ko-KR" sz="2000" dirty="0" smtClean="0"/>
              <a:t>2.5 </a:t>
            </a:r>
            <a:r>
              <a:rPr lang="ko-KR" altLang="en-US" sz="2000" dirty="0" smtClean="0"/>
              <a:t>대입 </a:t>
            </a:r>
            <a:r>
              <a:rPr lang="ko-KR" altLang="en-US" sz="2000" dirty="0" smtClean="0"/>
              <a:t>연산자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대입 연산자는 기본형 데이터 타입 변수에 특정 값을 할당하거나 </a:t>
            </a:r>
            <a:r>
              <a:rPr lang="ko-KR" altLang="en-US" sz="2000" dirty="0" err="1" smtClean="0"/>
              <a:t>참조형</a:t>
            </a:r>
            <a:r>
              <a:rPr lang="ko-KR" altLang="en-US" sz="2000" dirty="0" smtClean="0"/>
              <a:t> 데이터 타입 변수에 특정 인스턴스를 할당할 때 사용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대입의 방향은 아래와 같이 연산자 좌측에 값을 할당 받을 변수가 위치하고 연산자 우측에 할당될 값 혹은 인스턴스를 참조하는 변수가 위치하게 된다</a:t>
            </a:r>
            <a:r>
              <a:rPr lang="en-US" altLang="ko-KR" sz="2000" dirty="0" smtClean="0"/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44285"/>
              </p:ext>
            </p:extLst>
          </p:nvPr>
        </p:nvGraphicFramePr>
        <p:xfrm>
          <a:off x="1201333" y="3786108"/>
          <a:ext cx="9789335" cy="2787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44">
                  <a:extLst>
                    <a:ext uri="{9D8B030D-6E8A-4147-A177-3AD203B41FA5}">
                      <a16:colId xmlns:a16="http://schemas.microsoft.com/office/drawing/2014/main" val="1780015686"/>
                    </a:ext>
                  </a:extLst>
                </a:gridCol>
                <a:gridCol w="1465704">
                  <a:extLst>
                    <a:ext uri="{9D8B030D-6E8A-4147-A177-3AD203B41FA5}">
                      <a16:colId xmlns:a16="http://schemas.microsoft.com/office/drawing/2014/main" val="1003698054"/>
                    </a:ext>
                  </a:extLst>
                </a:gridCol>
                <a:gridCol w="1708399">
                  <a:extLst>
                    <a:ext uri="{9D8B030D-6E8A-4147-A177-3AD203B41FA5}">
                      <a16:colId xmlns:a16="http://schemas.microsoft.com/office/drawing/2014/main" val="649845768"/>
                    </a:ext>
                  </a:extLst>
                </a:gridCol>
                <a:gridCol w="5497588">
                  <a:extLst>
                    <a:ext uri="{9D8B030D-6E8A-4147-A177-3AD203B41FA5}">
                      <a16:colId xmlns:a16="http://schemas.microsoft.com/office/drawing/2014/main" val="1378665005"/>
                    </a:ext>
                  </a:extLst>
                </a:gridCol>
              </a:tblGrid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연산자</a:t>
                      </a:r>
                      <a:endParaRPr lang="ko-KR" altLang="en-US" sz="1800" dirty="0"/>
                    </a:p>
                  </a:txBody>
                  <a:tcPr marL="123832" marR="123832" marT="61917" marB="619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사용</a:t>
                      </a:r>
                      <a:endParaRPr lang="ko-KR" altLang="en-US" sz="1800" dirty="0"/>
                    </a:p>
                  </a:txBody>
                  <a:tcPr marL="123832" marR="123832" marT="61917" marB="619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동일표현</a:t>
                      </a:r>
                      <a:endParaRPr lang="ko-KR" altLang="en-US" sz="1800" dirty="0"/>
                    </a:p>
                  </a:txBody>
                  <a:tcPr marL="123832" marR="123832" marT="61917" marB="619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marL="123832" marR="123832" marT="61917" marB="61917"/>
                </a:tc>
                <a:extLst>
                  <a:ext uri="{0D108BD9-81ED-4DB2-BD59-A6C34878D82A}">
                    <a16:rowId xmlns:a16="http://schemas.microsoft.com/office/drawing/2014/main" val="4141406150"/>
                  </a:ext>
                </a:extLst>
              </a:tr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=</a:t>
                      </a:r>
                      <a:endParaRPr lang="ko-KR" altLang="en-US" sz="18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r>
                        <a:rPr lang="en-US" altLang="ko-KR" sz="1800" baseline="0" dirty="0" smtClean="0"/>
                        <a:t> = B</a:t>
                      </a:r>
                      <a:endParaRPr lang="ko-KR" altLang="en-US" sz="18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A</a:t>
                      </a:r>
                      <a:r>
                        <a:rPr lang="ko-KR" altLang="en-US" sz="1800" dirty="0" smtClean="0"/>
                        <a:t>에 </a:t>
                      </a:r>
                      <a:r>
                        <a:rPr lang="en-US" altLang="ko-KR" sz="1800" dirty="0" smtClean="0"/>
                        <a:t>B</a:t>
                      </a:r>
                      <a:r>
                        <a:rPr lang="ko-KR" altLang="en-US" sz="1800" dirty="0" smtClean="0"/>
                        <a:t>값을 대입</a:t>
                      </a:r>
                      <a:endParaRPr lang="en-US" altLang="ko-KR" sz="1800" dirty="0" smtClean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2145800182"/>
                  </a:ext>
                </a:extLst>
              </a:tr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+=</a:t>
                      </a:r>
                      <a:endParaRPr lang="ko-KR" altLang="en-US" sz="18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 += B</a:t>
                      </a:r>
                      <a:endParaRPr lang="ko-KR" altLang="en-US" sz="18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r>
                        <a:rPr lang="en-US" altLang="ko-KR" sz="1800" baseline="0" dirty="0" smtClean="0"/>
                        <a:t> = A + B</a:t>
                      </a:r>
                      <a:endParaRPr lang="ko-KR" altLang="en-US" sz="18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A</a:t>
                      </a:r>
                      <a:r>
                        <a:rPr lang="ko-KR" altLang="en-US" sz="1800" dirty="0" smtClean="0"/>
                        <a:t>값에 </a:t>
                      </a:r>
                      <a:r>
                        <a:rPr lang="en-US" altLang="ko-KR" sz="1800" dirty="0" smtClean="0"/>
                        <a:t>B</a:t>
                      </a:r>
                      <a:r>
                        <a:rPr lang="ko-KR" altLang="en-US" sz="1800" dirty="0" smtClean="0"/>
                        <a:t>값을 더한 결과값을 </a:t>
                      </a:r>
                      <a:r>
                        <a:rPr lang="en-US" altLang="ko-KR" sz="1800" dirty="0" smtClean="0"/>
                        <a:t>A</a:t>
                      </a:r>
                      <a:r>
                        <a:rPr lang="ko-KR" altLang="en-US" sz="1800" dirty="0" smtClean="0"/>
                        <a:t>에 대입</a:t>
                      </a:r>
                      <a:endParaRPr lang="ko-KR" altLang="en-US" sz="1800" dirty="0" smtClean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1396480251"/>
                  </a:ext>
                </a:extLst>
              </a:tr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-=</a:t>
                      </a:r>
                      <a:endParaRPr lang="ko-KR" altLang="en-US" sz="18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 -= B</a:t>
                      </a:r>
                      <a:endParaRPr lang="ko-KR" altLang="en-US" sz="18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r>
                        <a:rPr lang="en-US" altLang="ko-KR" sz="1800" baseline="0" dirty="0" smtClean="0"/>
                        <a:t> = A – B</a:t>
                      </a:r>
                      <a:endParaRPr lang="ko-KR" altLang="en-US" sz="18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A</a:t>
                      </a:r>
                      <a:r>
                        <a:rPr lang="ko-KR" altLang="en-US" sz="1800" dirty="0" smtClean="0"/>
                        <a:t>값에 </a:t>
                      </a:r>
                      <a:r>
                        <a:rPr lang="en-US" altLang="ko-KR" sz="1800" dirty="0" smtClean="0"/>
                        <a:t>B</a:t>
                      </a:r>
                      <a:r>
                        <a:rPr lang="ko-KR" altLang="en-US" sz="1800" dirty="0" smtClean="0"/>
                        <a:t>값을 뺀 결과값을 </a:t>
                      </a:r>
                      <a:r>
                        <a:rPr lang="en-US" altLang="ko-KR" sz="1800" dirty="0" smtClean="0"/>
                        <a:t>A</a:t>
                      </a:r>
                      <a:r>
                        <a:rPr lang="ko-KR" altLang="en-US" sz="1800" dirty="0" smtClean="0"/>
                        <a:t>에 대입</a:t>
                      </a:r>
                      <a:endParaRPr lang="ko-KR" altLang="en-US" sz="1800" dirty="0" smtClean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2606681335"/>
                  </a:ext>
                </a:extLst>
              </a:tr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*=</a:t>
                      </a:r>
                      <a:endParaRPr lang="ko-KR" altLang="en-US" sz="18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 *= B</a:t>
                      </a:r>
                      <a:endParaRPr lang="ko-KR" altLang="en-US" sz="18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 = A * B</a:t>
                      </a:r>
                      <a:endParaRPr lang="ko-KR" altLang="en-US" sz="18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A</a:t>
                      </a:r>
                      <a:r>
                        <a:rPr lang="ko-KR" altLang="en-US" sz="1800" dirty="0" smtClean="0"/>
                        <a:t>값에 </a:t>
                      </a:r>
                      <a:r>
                        <a:rPr lang="en-US" altLang="ko-KR" sz="1800" dirty="0" smtClean="0"/>
                        <a:t>B</a:t>
                      </a:r>
                      <a:r>
                        <a:rPr lang="ko-KR" altLang="en-US" sz="1800" dirty="0" smtClean="0"/>
                        <a:t>값을 곱한 결과값을 </a:t>
                      </a:r>
                      <a:r>
                        <a:rPr lang="en-US" altLang="ko-KR" sz="1800" dirty="0" smtClean="0"/>
                        <a:t>A</a:t>
                      </a:r>
                      <a:r>
                        <a:rPr lang="ko-KR" altLang="en-US" sz="1800" dirty="0" smtClean="0"/>
                        <a:t>에 대입</a:t>
                      </a:r>
                      <a:endParaRPr lang="ko-KR" altLang="en-US" sz="1800" dirty="0" smtClean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2907311482"/>
                  </a:ext>
                </a:extLst>
              </a:tr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/=</a:t>
                      </a:r>
                      <a:endParaRPr lang="ko-KR" altLang="en-US" sz="18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 /= B</a:t>
                      </a:r>
                      <a:endParaRPr lang="ko-KR" altLang="en-US" sz="18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 = A / B</a:t>
                      </a:r>
                      <a:endParaRPr lang="ko-KR" altLang="en-US" sz="18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A</a:t>
                      </a:r>
                      <a:r>
                        <a:rPr lang="ko-KR" altLang="en-US" sz="1800" dirty="0" smtClean="0"/>
                        <a:t>값에 </a:t>
                      </a:r>
                      <a:r>
                        <a:rPr lang="en-US" altLang="ko-KR" sz="1800" dirty="0" smtClean="0"/>
                        <a:t>B</a:t>
                      </a:r>
                      <a:r>
                        <a:rPr lang="ko-KR" altLang="en-US" sz="1800" dirty="0" smtClean="0"/>
                        <a:t>값을 나눈 결과값을 </a:t>
                      </a:r>
                      <a:r>
                        <a:rPr lang="en-US" altLang="ko-KR" sz="1800" dirty="0" smtClean="0"/>
                        <a:t>A</a:t>
                      </a:r>
                      <a:r>
                        <a:rPr lang="ko-KR" altLang="en-US" sz="1800" dirty="0" smtClean="0"/>
                        <a:t>에 대입</a:t>
                      </a:r>
                      <a:endParaRPr lang="ko-KR" altLang="en-US" sz="1800" dirty="0" smtClean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1363622691"/>
                  </a:ext>
                </a:extLst>
              </a:tr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%=</a:t>
                      </a:r>
                      <a:endParaRPr lang="ko-KR" altLang="en-US" sz="18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 %= B</a:t>
                      </a:r>
                      <a:endParaRPr lang="ko-KR" altLang="en-US" sz="18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 = A % B</a:t>
                      </a:r>
                      <a:endParaRPr lang="ko-KR" altLang="en-US" sz="18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A</a:t>
                      </a:r>
                      <a:r>
                        <a:rPr lang="ko-KR" altLang="en-US" sz="1800" dirty="0" smtClean="0"/>
                        <a:t>값에 </a:t>
                      </a:r>
                      <a:r>
                        <a:rPr lang="en-US" altLang="ko-KR" sz="1800" dirty="0" smtClean="0"/>
                        <a:t>B</a:t>
                      </a:r>
                      <a:r>
                        <a:rPr lang="ko-KR" altLang="en-US" sz="1800" dirty="0" smtClean="0"/>
                        <a:t>값을 나눈 나머지 결과값을 </a:t>
                      </a:r>
                      <a:r>
                        <a:rPr lang="en-US" altLang="ko-KR" sz="1800" dirty="0" smtClean="0"/>
                        <a:t>A</a:t>
                      </a:r>
                      <a:r>
                        <a:rPr lang="ko-KR" altLang="en-US" sz="1800" dirty="0" smtClean="0"/>
                        <a:t>에 대입</a:t>
                      </a:r>
                      <a:endParaRPr lang="ko-KR" altLang="en-US" sz="1800" dirty="0" smtClean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1457060908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3025422" y="3010990"/>
            <a:ext cx="6344356" cy="5521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[ </a:t>
            </a:r>
            <a:r>
              <a:rPr lang="ko-KR" altLang="en-US" sz="1400" b="1" dirty="0" smtClean="0"/>
              <a:t>변  수 </a:t>
            </a:r>
            <a:r>
              <a:rPr lang="en-US" altLang="ko-KR" sz="1400" b="1" dirty="0" smtClean="0"/>
              <a:t>]     [ </a:t>
            </a:r>
            <a:r>
              <a:rPr lang="ko-KR" altLang="en-US" sz="1400" b="1" dirty="0" smtClean="0"/>
              <a:t>대입 연산자 </a:t>
            </a:r>
            <a:r>
              <a:rPr lang="en-US" altLang="ko-KR" sz="1400" b="1" dirty="0" smtClean="0"/>
              <a:t>]       [</a:t>
            </a:r>
            <a:r>
              <a:rPr lang="ko-KR" altLang="en-US" sz="1400" b="1" dirty="0" smtClean="0"/>
              <a:t>대입할 값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인스턴스</a:t>
            </a:r>
            <a:r>
              <a:rPr lang="en-US" altLang="ko-KR" sz="1400" b="1" dirty="0" smtClean="0"/>
              <a:t>]</a:t>
            </a:r>
          </a:p>
          <a:p>
            <a:pPr algn="ctr"/>
            <a:r>
              <a:rPr lang="en-US" altLang="ko-KR" sz="1400" b="1" dirty="0" smtClean="0"/>
              <a:t>A                            =                               10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19525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변수에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값을 할당하여 출력하는 간단한 예제를 다루어보도록 하자</a:t>
            </a:r>
            <a:r>
              <a:rPr lang="en-US" altLang="ko-KR" sz="2000" dirty="0" smtClean="0"/>
              <a:t>.  </a:t>
            </a:r>
            <a:r>
              <a:rPr lang="en-US" altLang="ko-KR" sz="2000" dirty="0" err="1" smtClean="0"/>
              <a:t>Variable.jsp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페이지는 자바 변수를 선언하여 데이터 타입에 알맞은 값을 할당한 후 출력하는 기능을 만든다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변수와 함께 사용되고 있는 </a:t>
            </a:r>
            <a:r>
              <a:rPr lang="en-US" altLang="ko-KR" sz="2000" dirty="0" err="1" smtClean="0"/>
              <a:t>out.println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은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JSP Write </a:t>
            </a:r>
            <a:r>
              <a:rPr lang="ko-KR" altLang="en-US" sz="2000" dirty="0" smtClean="0"/>
              <a:t>타입의 </a:t>
            </a:r>
            <a:r>
              <a:rPr lang="en-US" altLang="ko-KR" sz="2000" dirty="0" smtClean="0"/>
              <a:t>out </a:t>
            </a:r>
            <a:r>
              <a:rPr lang="ko-KR" altLang="en-US" sz="2000" dirty="0" smtClean="0"/>
              <a:t>객체에 정의된 메서드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로 괄호 안의 변수 혹은 값을 출력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/>
              <a:t>out.println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내에 작성된 내용이 출력됨을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기억하자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345" y="2272739"/>
            <a:ext cx="5703668" cy="40406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87" y="4591191"/>
            <a:ext cx="4723206" cy="17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7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en-US" altLang="ko-KR" sz="2000" dirty="0" err="1"/>
              <a:t>substitution.jsp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99" y="1744395"/>
            <a:ext cx="5588002" cy="471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4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538479" y="1073885"/>
            <a:ext cx="1111954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기본형 데이터 타입</a:t>
            </a:r>
            <a:endParaRPr lang="en-US" altLang="ko-KR" dirty="0" smtClean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820375"/>
              </p:ext>
            </p:extLst>
          </p:nvPr>
        </p:nvGraphicFramePr>
        <p:xfrm>
          <a:off x="594571" y="1530420"/>
          <a:ext cx="11007359" cy="4438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042">
                  <a:extLst>
                    <a:ext uri="{9D8B030D-6E8A-4147-A177-3AD203B41FA5}">
                      <a16:colId xmlns:a16="http://schemas.microsoft.com/office/drawing/2014/main" val="1003698054"/>
                    </a:ext>
                  </a:extLst>
                </a:gridCol>
                <a:gridCol w="1298961">
                  <a:extLst>
                    <a:ext uri="{9D8B030D-6E8A-4147-A177-3AD203B41FA5}">
                      <a16:colId xmlns:a16="http://schemas.microsoft.com/office/drawing/2014/main" val="1378665005"/>
                    </a:ext>
                  </a:extLst>
                </a:gridCol>
                <a:gridCol w="1324598">
                  <a:extLst>
                    <a:ext uri="{9D8B030D-6E8A-4147-A177-3AD203B41FA5}">
                      <a16:colId xmlns:a16="http://schemas.microsoft.com/office/drawing/2014/main" val="1030524612"/>
                    </a:ext>
                  </a:extLst>
                </a:gridCol>
                <a:gridCol w="4298535">
                  <a:extLst>
                    <a:ext uri="{9D8B030D-6E8A-4147-A177-3AD203B41FA5}">
                      <a16:colId xmlns:a16="http://schemas.microsoft.com/office/drawing/2014/main" val="3580266811"/>
                    </a:ext>
                  </a:extLst>
                </a:gridCol>
                <a:gridCol w="1563880">
                  <a:extLst>
                    <a:ext uri="{9D8B030D-6E8A-4147-A177-3AD203B41FA5}">
                      <a16:colId xmlns:a16="http://schemas.microsoft.com/office/drawing/2014/main" val="1112059432"/>
                    </a:ext>
                  </a:extLst>
                </a:gridCol>
                <a:gridCol w="717847">
                  <a:extLst>
                    <a:ext uri="{9D8B030D-6E8A-4147-A177-3AD203B41FA5}">
                      <a16:colId xmlns:a16="http://schemas.microsoft.com/office/drawing/2014/main" val="803906247"/>
                    </a:ext>
                  </a:extLst>
                </a:gridCol>
                <a:gridCol w="697496">
                  <a:extLst>
                    <a:ext uri="{9D8B030D-6E8A-4147-A177-3AD203B41FA5}">
                      <a16:colId xmlns:a16="http://schemas.microsoft.com/office/drawing/2014/main" val="1908957338"/>
                    </a:ext>
                  </a:extLst>
                </a:gridCol>
              </a:tblGrid>
              <a:tr h="37156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종류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데이터 타입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값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범위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기본값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크기</a:t>
                      </a:r>
                      <a:endParaRPr lang="ko-KR" altLang="en-US" sz="1500" dirty="0"/>
                    </a:p>
                  </a:txBody>
                  <a:tcPr marL="123832" marR="123832" marT="61917" marB="61917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23832" marR="123832" marT="61917" marB="61917"/>
                </a:tc>
                <a:extLst>
                  <a:ext uri="{0D108BD9-81ED-4DB2-BD59-A6C34878D82A}">
                    <a16:rowId xmlns:a16="http://schemas.microsoft.com/office/drawing/2014/main" val="4141406150"/>
                  </a:ext>
                </a:extLst>
              </a:tr>
              <a:tr h="3715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23832" marR="123832" marT="61917" marB="61917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23832" marR="123832" marT="61917" marB="61917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23832" marR="123832" marT="61917" marB="61917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23832" marR="123832" marT="61917" marB="61917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23832" marR="123832" marT="61917" marB="619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Bit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byte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3496085240"/>
                  </a:ext>
                </a:extLst>
              </a:tr>
              <a:tr h="371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문자형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char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문자 한 글자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/u0000</a:t>
                      </a:r>
                      <a:r>
                        <a:rPr lang="en-US" altLang="ko-KR" sz="1500" baseline="0" dirty="0" smtClean="0"/>
                        <a:t> ~ /</a:t>
                      </a:r>
                      <a:r>
                        <a:rPr lang="en-US" altLang="ko-KR" sz="1500" baseline="0" dirty="0" err="1" smtClean="0"/>
                        <a:t>uffff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/u0000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16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2145800182"/>
                  </a:ext>
                </a:extLst>
              </a:tr>
              <a:tr h="37156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정수형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byte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정수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-128 ~ 127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1396480251"/>
                  </a:ext>
                </a:extLst>
              </a:tr>
              <a:tr h="3715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shot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정수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-32,768 ~ 32,767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16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1450948746"/>
                  </a:ext>
                </a:extLst>
              </a:tr>
              <a:tr h="3715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/>
                        <a:t>int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정수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-2,147,483,648 ~ 2,147,483,647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32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4198130499"/>
                  </a:ext>
                </a:extLst>
              </a:tr>
              <a:tr h="6125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long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정수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-9223372036854775808 ~</a:t>
                      </a:r>
                      <a:br>
                        <a:rPr lang="en-US" altLang="ko-KR" sz="1500" dirty="0" smtClean="0"/>
                      </a:br>
                      <a:r>
                        <a:rPr lang="en-US" altLang="ko-KR" sz="1500" dirty="0" smtClean="0"/>
                        <a:t>9223372036854775807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0L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64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584085026"/>
                  </a:ext>
                </a:extLst>
              </a:tr>
              <a:tr h="61258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실수형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float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실수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1.4023846E-45F</a:t>
                      </a:r>
                      <a:r>
                        <a:rPr lang="en-US" altLang="ko-KR" sz="1500" baseline="0" dirty="0" smtClean="0"/>
                        <a:t> ~</a:t>
                      </a:r>
                    </a:p>
                    <a:p>
                      <a:pPr algn="ctr" latinLnBrk="1"/>
                      <a:r>
                        <a:rPr lang="en-US" altLang="ko-KR" sz="1500" baseline="0" dirty="0" smtClean="0"/>
                        <a:t>3.40282347e+38F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0.0F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32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2968034913"/>
                  </a:ext>
                </a:extLst>
              </a:tr>
              <a:tr h="6125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double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실수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4.94065648541246544E-324 ~</a:t>
                      </a:r>
                    </a:p>
                    <a:p>
                      <a:pPr algn="ctr" latinLnBrk="1"/>
                      <a:r>
                        <a:rPr lang="en-US" altLang="ko-KR" sz="1500" dirty="0" smtClean="0"/>
                        <a:t>1.79769313486231570E+308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0.0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64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1060293257"/>
                  </a:ext>
                </a:extLst>
              </a:tr>
              <a:tr h="371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논리형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/>
                        <a:t>boolean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논리 참</a:t>
                      </a:r>
                      <a:r>
                        <a:rPr lang="en-US" altLang="ko-KR" sz="1500" dirty="0" smtClean="0"/>
                        <a:t>/</a:t>
                      </a:r>
                      <a:r>
                        <a:rPr lang="ko-KR" altLang="en-US" sz="1500" dirty="0" smtClean="0"/>
                        <a:t>거짓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true,</a:t>
                      </a:r>
                      <a:r>
                        <a:rPr lang="en-US" altLang="ko-KR" sz="1500" baseline="0" dirty="0" smtClean="0"/>
                        <a:t> false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false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1834589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1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538479" y="1073885"/>
            <a:ext cx="11119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 smtClean="0"/>
              <a:t>문자형 데이터 타입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자바에서 </a:t>
            </a:r>
            <a:r>
              <a:rPr lang="ko-KR" altLang="en-US" b="1" dirty="0" smtClean="0"/>
              <a:t>문자 </a:t>
            </a:r>
            <a:r>
              <a:rPr lang="ko-KR" altLang="en-US" b="1" dirty="0" err="1" smtClean="0"/>
              <a:t>한글자</a:t>
            </a:r>
            <a:r>
              <a:rPr lang="ko-KR" altLang="en-US" dirty="0" err="1" smtClean="0"/>
              <a:t>를</a:t>
            </a:r>
            <a:r>
              <a:rPr lang="ko-KR" altLang="en-US" dirty="0"/>
              <a:t> </a:t>
            </a:r>
            <a:r>
              <a:rPr lang="ko-KR" altLang="en-US" dirty="0" smtClean="0"/>
              <a:t>표현하기 위해 사용하는 데이터 타입은 </a:t>
            </a:r>
            <a:r>
              <a:rPr lang="en-US" altLang="ko-KR" dirty="0" smtClean="0"/>
              <a:t>char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char </a:t>
            </a:r>
            <a:r>
              <a:rPr lang="ko-KR" altLang="en-US" dirty="0" smtClean="0"/>
              <a:t>데이터 타입은 작은따옴표</a:t>
            </a:r>
            <a:r>
              <a:rPr lang="en-US" altLang="ko-KR" dirty="0" smtClean="0"/>
              <a:t>(single </a:t>
            </a:r>
            <a:r>
              <a:rPr lang="en-US" altLang="ko-KR" dirty="0" err="1" smtClean="0"/>
              <a:t>quotaion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아래와 같이 사용한다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‘\u0000’</a:t>
            </a:r>
            <a:r>
              <a:rPr lang="ko-KR" altLang="en-US" dirty="0" smtClean="0"/>
              <a:t>은 이러한 형식에 예외적인 경우로 유니코드</a:t>
            </a:r>
            <a:r>
              <a:rPr lang="en-US" altLang="ko-KR" dirty="0" smtClean="0"/>
              <a:t>(Unicode)</a:t>
            </a:r>
            <a:r>
              <a:rPr lang="ko-KR" altLang="en-US" dirty="0" smtClean="0"/>
              <a:t>를 사용하는 방법</a:t>
            </a:r>
            <a:endParaRPr lang="en-US" altLang="ko-KR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60400" y="3009772"/>
            <a:ext cx="10997623" cy="354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‘a’,                    ‘Z’,                       ‘</a:t>
            </a:r>
            <a:r>
              <a:rPr lang="ko-KR" altLang="en-US" sz="1400" dirty="0" smtClean="0"/>
              <a:t>가</a:t>
            </a:r>
            <a:r>
              <a:rPr lang="en-US" altLang="ko-KR" sz="1400" dirty="0" smtClean="0"/>
              <a:t>’,                 ‘</a:t>
            </a:r>
            <a:r>
              <a:rPr lang="ko-KR" altLang="en-US" sz="1400" dirty="0" err="1" smtClean="0"/>
              <a:t>힣</a:t>
            </a:r>
            <a:r>
              <a:rPr lang="en-US" altLang="ko-KR" sz="1400" dirty="0" smtClean="0"/>
              <a:t>’,                ‘9’,                   ‘\u0000’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538479" y="3475253"/>
            <a:ext cx="11119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* </a:t>
            </a:r>
            <a:r>
              <a:rPr lang="ko-KR" altLang="en-US" dirty="0" smtClean="0"/>
              <a:t>유니코드</a:t>
            </a:r>
            <a:r>
              <a:rPr lang="en-US" altLang="ko-KR" dirty="0" smtClean="0"/>
              <a:t>(Unicode)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- </a:t>
            </a:r>
            <a:r>
              <a:rPr lang="ko-KR" altLang="en-US" dirty="0" smtClean="0"/>
              <a:t>공식명칭은 </a:t>
            </a:r>
            <a:r>
              <a:rPr lang="en-US" altLang="ko-KR" dirty="0" smtClean="0"/>
              <a:t>ISO/IEC 10646-1(universal</a:t>
            </a:r>
            <a:r>
              <a:rPr lang="ko-KR" altLang="en-US" dirty="0" smtClean="0"/>
              <a:t> </a:t>
            </a:r>
            <a:r>
              <a:rPr lang="en-US" altLang="ko-KR" dirty="0" smtClean="0"/>
              <a:t>Multiple-Octet Coded Character Set)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- </a:t>
            </a:r>
            <a:r>
              <a:rPr lang="ko-KR" altLang="en-US" dirty="0" smtClean="0"/>
              <a:t>미국 </a:t>
            </a:r>
            <a:r>
              <a:rPr lang="en-US" altLang="ko-KR" dirty="0" smtClean="0"/>
              <a:t>Apple, IBM, Microsoft </a:t>
            </a:r>
            <a:r>
              <a:rPr lang="ko-KR" altLang="en-US" dirty="0" smtClean="0"/>
              <a:t>등이 컨소시엄으로 설립한 유니코드</a:t>
            </a:r>
            <a:r>
              <a:rPr lang="en-US" altLang="ko-KR" dirty="0" smtClean="0"/>
              <a:t>(Unicode)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컴퓨터에 등에서 사용되는 데이터 교환을 </a:t>
            </a:r>
            <a:r>
              <a:rPr lang="ko-KR" altLang="en-US" dirty="0" err="1" smtClean="0"/>
              <a:t>원할하게</a:t>
            </a:r>
            <a:r>
              <a:rPr lang="ko-KR" altLang="en-US" dirty="0" smtClean="0"/>
              <a:t> 하기 위해서 세계 </a:t>
            </a:r>
            <a:r>
              <a:rPr lang="ko-KR" altLang="en-US" dirty="0" err="1" smtClean="0"/>
              <a:t>각국언어의</a:t>
            </a:r>
            <a:r>
              <a:rPr lang="ko-KR" altLang="en-US" dirty="0" smtClean="0"/>
              <a:t> 문자를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개에 부여되는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(2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538479" y="5637340"/>
            <a:ext cx="1111954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* </a:t>
            </a:r>
            <a:r>
              <a:rPr lang="ko-KR" altLang="en-US" dirty="0" smtClean="0"/>
              <a:t>대표적은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종류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유니코드</a:t>
            </a:r>
            <a:r>
              <a:rPr lang="en-US" altLang="ko-KR" dirty="0" smtClean="0"/>
              <a:t>, ACCII, ANSI, CP949, UTF-8</a:t>
            </a:r>
            <a:r>
              <a:rPr lang="en-US" altLang="ko-KR" dirty="0"/>
              <a:t>, </a:t>
            </a:r>
            <a:r>
              <a:rPr lang="en-US" altLang="ko-KR" dirty="0" smtClean="0"/>
              <a:t>UTF-16, EUC-KR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2344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이제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페이지에서 </a:t>
            </a:r>
            <a:r>
              <a:rPr lang="en-US" altLang="ko-KR" sz="2000" dirty="0" smtClean="0"/>
              <a:t>char </a:t>
            </a:r>
            <a:r>
              <a:rPr lang="ko-KR" altLang="en-US" sz="2000" dirty="0" err="1" smtClean="0"/>
              <a:t>테이터</a:t>
            </a:r>
            <a:r>
              <a:rPr lang="ko-KR" altLang="en-US" sz="2000" dirty="0" smtClean="0"/>
              <a:t> 타입을 사용해보자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아래 </a:t>
            </a:r>
            <a:r>
              <a:rPr lang="en-US" altLang="ko-KR" sz="2000" dirty="0" err="1" smtClean="0"/>
              <a:t>char.jsp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페이지 </a:t>
            </a:r>
            <a:r>
              <a:rPr lang="en-US" altLang="ko-KR" sz="2000" dirty="0" smtClean="0"/>
              <a:t>char </a:t>
            </a:r>
            <a:r>
              <a:rPr lang="ko-KR" altLang="en-US" sz="2000" dirty="0" smtClean="0"/>
              <a:t>타입의 변수를</a:t>
            </a:r>
            <a:r>
              <a:rPr lang="en-US" altLang="ko-KR" sz="2000" dirty="0" smtClean="0"/>
              <a:t>|</a:t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ko-KR" altLang="en-US" sz="2000" dirty="0" smtClean="0"/>
              <a:t>선언하고 다양한 방식으로 </a:t>
            </a:r>
            <a:r>
              <a:rPr lang="en-US" altLang="ko-KR" sz="2000" dirty="0" smtClean="0"/>
              <a:t>‘a’</a:t>
            </a:r>
            <a:r>
              <a:rPr lang="ko-KR" altLang="en-US" sz="2000" dirty="0" smtClean="0"/>
              <a:t>값을 할당한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</a:t>
            </a:r>
            <a:r>
              <a:rPr lang="ko-KR" altLang="en-US" sz="2000" dirty="0" smtClean="0"/>
              <a:t>후 출력하는 예제이다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 char </a:t>
            </a:r>
            <a:r>
              <a:rPr lang="ko-KR" altLang="en-US" sz="2000" dirty="0" smtClean="0"/>
              <a:t>데이터 타입은 기본적으로 작은따옴표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ko-KR" altLang="en-US" sz="2000" dirty="0" smtClean="0"/>
              <a:t>를 사용하여 표시하게 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char.jsp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페이지를 호출하면 값의 할당 방식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ko-KR" altLang="en-US" sz="2000" dirty="0" smtClean="0"/>
              <a:t>은 달랐지만 출력되는 변수의 값은 모두 동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ko-KR" altLang="en-US" sz="2000" dirty="0" smtClean="0"/>
              <a:t>일하게 </a:t>
            </a:r>
            <a:r>
              <a:rPr lang="en-US" altLang="ko-KR" sz="2000" dirty="0" smtClean="0"/>
              <a:t>‘a’</a:t>
            </a:r>
            <a:r>
              <a:rPr lang="ko-KR" altLang="en-US" sz="2000" dirty="0" smtClean="0"/>
              <a:t>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출력된다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13" y="1744395"/>
            <a:ext cx="6010700" cy="430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2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만약 </a:t>
            </a:r>
            <a:r>
              <a:rPr lang="ko-KR" altLang="en-US" sz="2000" dirty="0" err="1" smtClean="0"/>
              <a:t>작음따옴표</a:t>
            </a:r>
            <a:r>
              <a:rPr lang="ko-KR" altLang="en-US" sz="2000" dirty="0" smtClean="0"/>
              <a:t> 문자가 변수에 할당해야 할 문자일 경우 </a:t>
            </a:r>
            <a:r>
              <a:rPr lang="en-US" altLang="ko-KR" sz="2000" dirty="0" smtClean="0"/>
              <a:t>java</a:t>
            </a:r>
            <a:r>
              <a:rPr lang="ko-KR" altLang="en-US" sz="2000" dirty="0" smtClean="0"/>
              <a:t>에서 제공하는 이스케이프 문자</a:t>
            </a:r>
            <a:r>
              <a:rPr lang="en-US" altLang="ko-KR" sz="2000" dirty="0" smtClean="0"/>
              <a:t>(escape character)</a:t>
            </a:r>
            <a:r>
              <a:rPr lang="ko-KR" altLang="en-US" sz="2000" dirty="0" smtClean="0"/>
              <a:t>인 </a:t>
            </a:r>
            <a:r>
              <a:rPr lang="ko-KR" altLang="en-US" sz="2000" dirty="0" err="1" smtClean="0"/>
              <a:t>역슬래시</a:t>
            </a:r>
            <a:r>
              <a:rPr lang="en-US" altLang="ko-KR" sz="2000" dirty="0" smtClean="0"/>
              <a:t>(back sash)</a:t>
            </a:r>
            <a:r>
              <a:rPr lang="ko-KR" altLang="en-US" sz="2000" dirty="0" smtClean="0"/>
              <a:t>를 사용할 수 있다</a:t>
            </a:r>
            <a:r>
              <a:rPr lang="en-US" altLang="ko-KR" sz="2000" dirty="0" smtClean="0"/>
              <a:t>.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이 외에도 특수문자를 표시하기 위해서는 아래와 같이 </a:t>
            </a:r>
            <a:r>
              <a:rPr lang="ko-KR" altLang="en-US" sz="2000" dirty="0" err="1" smtClean="0"/>
              <a:t>역슬래시를</a:t>
            </a:r>
            <a:r>
              <a:rPr lang="ko-KR" altLang="en-US" sz="2000" dirty="0" smtClean="0"/>
              <a:t> 사용할 수 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위 표에 명시된 이스케이프 문자를 이용하여 특수문자들을 출력하는 예제를 작성해 보자</a:t>
            </a:r>
            <a:endParaRPr lang="en-US" altLang="ko-KR" sz="2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46293" y="2258705"/>
            <a:ext cx="2506427" cy="4193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/>
              <a:t>char </a:t>
            </a:r>
            <a:r>
              <a:rPr lang="en-US" altLang="ko-KR" sz="1400" b="1" dirty="0" err="1" smtClean="0"/>
              <a:t>singleQuotation</a:t>
            </a:r>
            <a:r>
              <a:rPr lang="en-US" altLang="ko-KR" sz="1400" b="1" dirty="0" smtClean="0"/>
              <a:t> = ‘\’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771182"/>
              </p:ext>
            </p:extLst>
          </p:nvPr>
        </p:nvGraphicFramePr>
        <p:xfrm>
          <a:off x="1778467" y="3186391"/>
          <a:ext cx="8639570" cy="2571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1331">
                  <a:extLst>
                    <a:ext uri="{9D8B030D-6E8A-4147-A177-3AD203B41FA5}">
                      <a16:colId xmlns:a16="http://schemas.microsoft.com/office/drawing/2014/main" val="1003698054"/>
                    </a:ext>
                  </a:extLst>
                </a:gridCol>
                <a:gridCol w="4168239">
                  <a:extLst>
                    <a:ext uri="{9D8B030D-6E8A-4147-A177-3AD203B41FA5}">
                      <a16:colId xmlns:a16="http://schemas.microsoft.com/office/drawing/2014/main" val="1378665005"/>
                    </a:ext>
                  </a:extLst>
                </a:gridCol>
              </a:tblGrid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표시될 문자</a:t>
                      </a:r>
                      <a:endParaRPr lang="ko-KR" altLang="en-US" sz="2000" dirty="0"/>
                    </a:p>
                  </a:txBody>
                  <a:tcPr marL="123832" marR="123832" marT="61917" marB="619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사용방법</a:t>
                      </a:r>
                      <a:endParaRPr lang="ko-KR" altLang="en-US" sz="2000" dirty="0"/>
                    </a:p>
                  </a:txBody>
                  <a:tcPr marL="123832" marR="123832" marT="61917" marB="61917"/>
                </a:tc>
                <a:extLst>
                  <a:ext uri="{0D108BD9-81ED-4DB2-BD59-A6C34878D82A}">
                    <a16:rowId xmlns:a16="http://schemas.microsoft.com/office/drawing/2014/main" val="4141406150"/>
                  </a:ext>
                </a:extLst>
              </a:tr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\ (back slash)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\ \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2145800182"/>
                  </a:ext>
                </a:extLst>
              </a:tr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탭</a:t>
                      </a:r>
                      <a:r>
                        <a:rPr lang="en-US" altLang="ko-KR" sz="2000" dirty="0" smtClean="0"/>
                        <a:t>(Tab)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\t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1396480251"/>
                  </a:ext>
                </a:extLst>
              </a:tr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새 줄</a:t>
                      </a:r>
                      <a:r>
                        <a:rPr lang="en-US" altLang="ko-KR" sz="2000" dirty="0" smtClean="0"/>
                        <a:t>(New Line)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\n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1450948746"/>
                  </a:ext>
                </a:extLst>
              </a:tr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캐리지</a:t>
                      </a:r>
                      <a:r>
                        <a:rPr lang="en-US" altLang="ko-KR" sz="2000" dirty="0" smtClean="0"/>
                        <a:t> </a:t>
                      </a:r>
                      <a:r>
                        <a:rPr lang="ko-KR" altLang="en-US" sz="2000" dirty="0" smtClean="0"/>
                        <a:t>리턴</a:t>
                      </a:r>
                      <a:r>
                        <a:rPr lang="en-US" altLang="ko-KR" sz="2000" dirty="0" smtClean="0"/>
                        <a:t>(Carriage </a:t>
                      </a:r>
                      <a:r>
                        <a:rPr lang="en-US" altLang="ko-KR" sz="2000" dirty="0" err="1" smtClean="0"/>
                        <a:t>Retrun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\r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4198130499"/>
                  </a:ext>
                </a:extLst>
              </a:tr>
              <a:tr h="211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쌍 따옴표</a:t>
                      </a:r>
                      <a:r>
                        <a:rPr lang="en-US" altLang="ko-KR" sz="2000" dirty="0" smtClean="0"/>
                        <a:t>(Double Quotation)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\*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3579222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31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7" y="1408671"/>
            <a:ext cx="5923889" cy="5106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10" y="1408671"/>
            <a:ext cx="4892852" cy="27774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310" y="4393296"/>
            <a:ext cx="5340962" cy="21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3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6212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 </a:t>
              </a:r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기본 문법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결과 화면에는 우리가 사용한 특수 문자들이 작은따옴표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큰따옴표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역슬래시</a:t>
            </a:r>
            <a:r>
              <a:rPr lang="ko-KR" altLang="en-US" sz="2000" dirty="0" smtClean="0"/>
              <a:t> 문자를 제외하고는 제대로 적용되지 않고 있음을 알 수 있는데 이는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페이지의 특성 때문이다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HTML</a:t>
            </a:r>
            <a:r>
              <a:rPr lang="ko-KR" altLang="en-US" sz="2000" dirty="0" smtClean="0"/>
              <a:t>페이지는 출력에 관련된 많은 부분을 태그에 의존하므로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페이지를 </a:t>
            </a:r>
            <a:r>
              <a:rPr lang="ko-KR" altLang="en-US" sz="2000" dirty="0" err="1" smtClean="0"/>
              <a:t>제작할때</a:t>
            </a:r>
            <a:r>
              <a:rPr lang="ko-KR" altLang="en-US" sz="2000" dirty="0" smtClean="0"/>
              <a:t> 사용되는 문자열의 줄 바꿈 문자나 띄어쓰기만으로는 출력 내용이 설정이 제한적이다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페이지 소스 보기 화면 내 코드에서는 </a:t>
            </a:r>
            <a:r>
              <a:rPr lang="en-US" altLang="ko-KR" sz="2000" dirty="0" smtClean="0"/>
              <a:t>Java </a:t>
            </a:r>
            <a:r>
              <a:rPr lang="ko-KR" altLang="en-US" sz="2000" dirty="0" smtClean="0"/>
              <a:t>문법을 통해 작성했던 탭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띄어쓰기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줄 바꿈 등 특수문자가 적용되었음을 알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웹 브라우저는 </a:t>
            </a:r>
            <a:r>
              <a:rPr lang="en-US" altLang="ko-KR" sz="2000" dirty="0" smtClean="0"/>
              <a:t>HTML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페이지 소스 내부의 탭 띄어쓰기나 줄 바꿈 문자를 적용하지 못하므로 출력 내용의 조작은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br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과 같은 태그를 이용해야 한다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450" y="4571386"/>
            <a:ext cx="6169582" cy="197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9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2310</Words>
  <Application>Microsoft Office PowerPoint</Application>
  <PresentationFormat>와이드스크린</PresentationFormat>
  <Paragraphs>326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</cp:lastModifiedBy>
  <cp:revision>239</cp:revision>
  <dcterms:created xsi:type="dcterms:W3CDTF">2021-02-14T00:18:03Z</dcterms:created>
  <dcterms:modified xsi:type="dcterms:W3CDTF">2023-05-19T23:55:23Z</dcterms:modified>
</cp:coreProperties>
</file>