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31" r:id="rId24"/>
    <p:sldId id="323" r:id="rId25"/>
    <p:sldId id="32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E813F-144E-4C38-8C35-678D3F2FF8A0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1529-418E-485A-A1E1-26642E8AD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372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조건문은 프로그램이 특정 상황이나 주어진 조건에 따라 수행 혹은 수행하지 말아야 할 코드를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분기</a:t>
            </a:r>
            <a:r>
              <a:rPr lang="en-US" altLang="ko-KR" sz="2000" dirty="0"/>
              <a:t>(</a:t>
            </a:r>
            <a:r>
              <a:rPr lang="ko-KR" altLang="en-US" sz="2000" dirty="0"/>
              <a:t>分岐</a:t>
            </a:r>
            <a:r>
              <a:rPr lang="en-US" altLang="ko-KR" sz="2000" dirty="0"/>
              <a:t>)</a:t>
            </a:r>
            <a:r>
              <a:rPr lang="ko-KR" altLang="en-US" sz="2000" dirty="0"/>
              <a:t>시켜줄 때 사용한다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따라서 조건문은 </a:t>
            </a:r>
            <a:r>
              <a:rPr lang="ko-KR" altLang="en-US" sz="2000" dirty="0" err="1"/>
              <a:t>분기문</a:t>
            </a:r>
            <a:r>
              <a:rPr lang="en-US" altLang="ko-KR" sz="2000" dirty="0"/>
              <a:t>(branch statement)</a:t>
            </a:r>
            <a:r>
              <a:rPr lang="ko-KR" altLang="en-US" sz="2000" dirty="0"/>
              <a:t>이라고 부르기도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If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If</a:t>
            </a:r>
            <a:r>
              <a:rPr lang="ko-KR" altLang="en-US" sz="2000" dirty="0"/>
              <a:t>문은 가장 널리 사용되는 조건문으로 단일 조건의 만족 여부에 따라 실행될 코드를 지정하거나 여러 조건에 따라 각각 실행될 코드를 지정 또는 어떠한 조건도 만족하지 않았을 때 수행할 코드를 지정하기 위해 사용</a:t>
            </a:r>
            <a:r>
              <a:rPr lang="en-US" altLang="ko-KR" sz="2000" dirty="0"/>
              <a:t>. IF</a:t>
            </a:r>
            <a:r>
              <a:rPr lang="ko-KR" altLang="en-US" sz="2000" dirty="0"/>
              <a:t>문은 분기될 조건의 형태에 따라 다음과 같이 구현된다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8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326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반복문은 특정 코드가 반복적으로 수행되어야 할 경우 사용하는 구문이다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수행되어야 할 코드를 여러 번 작성하는 것이 아니라 반복될 코드를 일반화하여 명시하고 어떤 기준에 따라 얼마나 반복될 것인지에 대한 내용을 작성하는 방식으로 구현된다</a:t>
            </a:r>
            <a:r>
              <a:rPr lang="en-US" altLang="ko-KR" sz="2000" dirty="0"/>
              <a:t>. Java</a:t>
            </a:r>
            <a:r>
              <a:rPr lang="ko-KR" altLang="en-US" sz="2000" dirty="0"/>
              <a:t>에서 이러한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작성을 위해 </a:t>
            </a:r>
            <a:r>
              <a:rPr lang="en-US" altLang="ko-KR" sz="2000" dirty="0"/>
              <a:t>for, while, do ~ while</a:t>
            </a:r>
            <a:r>
              <a:rPr lang="ko-KR" altLang="en-US" sz="2000" dirty="0"/>
              <a:t>문을 제공하고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1. for</a:t>
            </a:r>
            <a:r>
              <a:rPr lang="ko-KR" altLang="en-US" sz="2000" dirty="0"/>
              <a:t>문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for</a:t>
            </a:r>
            <a:r>
              <a:rPr lang="ko-KR" altLang="en-US" sz="2000" dirty="0"/>
              <a:t>문은 반복되어야 할 범위가 명확히 수치적으로 구현 가능한 경우에 유용한 반복문으로 일반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적으로 아래 형태의 요소로 구성된다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920C67-18E3-7A7C-85EF-ACFB7F96898B}"/>
              </a:ext>
            </a:extLst>
          </p:cNvPr>
          <p:cNvSpPr/>
          <p:nvPr/>
        </p:nvSpPr>
        <p:spPr>
          <a:xfrm>
            <a:off x="4375024" y="4709939"/>
            <a:ext cx="3441952" cy="900662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For ( </a:t>
            </a:r>
            <a:r>
              <a:rPr lang="ko-KR" altLang="en-US" dirty="0"/>
              <a:t>초기화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반복수행 코드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1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749472" y="5272543"/>
            <a:ext cx="1111954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For</a:t>
            </a:r>
            <a:r>
              <a:rPr lang="ko-KR" altLang="en-US" sz="2000" dirty="0"/>
              <a:t>문은 반복에 사용될 반복 제어변수를 초기화하고 조건식을 통해 반복 여부를 조건식의 </a:t>
            </a:r>
            <a:r>
              <a:rPr lang="en-US" altLang="ko-KR" sz="2000" dirty="0"/>
              <a:t>true/false</a:t>
            </a:r>
            <a:r>
              <a:rPr lang="ko-KR" altLang="en-US" sz="2000" dirty="0"/>
              <a:t>로 결정</a:t>
            </a:r>
            <a:r>
              <a:rPr lang="en-US" altLang="ko-KR" sz="2000" dirty="0"/>
              <a:t>. </a:t>
            </a:r>
            <a:r>
              <a:rPr lang="ko-KR" altLang="en-US" sz="2000" dirty="0"/>
              <a:t>조건식의</a:t>
            </a:r>
            <a:r>
              <a:rPr lang="en-US" altLang="ko-KR" sz="2000" dirty="0"/>
              <a:t> </a:t>
            </a:r>
            <a:r>
              <a:rPr lang="ko-KR" altLang="en-US" sz="2000" dirty="0"/>
              <a:t>결과가 </a:t>
            </a:r>
            <a:r>
              <a:rPr lang="en-US" altLang="ko-KR" sz="2000" dirty="0"/>
              <a:t>true</a:t>
            </a:r>
            <a:r>
              <a:rPr lang="ko-KR" altLang="en-US" sz="2000" dirty="0"/>
              <a:t>가 되면 반복수행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실행하고 증감식에 내용을 실행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이후 조건식이 </a:t>
            </a:r>
            <a:r>
              <a:rPr lang="en-US" altLang="ko-KR" sz="2000" dirty="0"/>
              <a:t>false</a:t>
            </a:r>
            <a:r>
              <a:rPr lang="ko-KR" altLang="en-US" sz="2000" dirty="0"/>
              <a:t>가 되는 시점에 종료되는 순서로 진행</a:t>
            </a:r>
            <a:endParaRPr lang="en-US" altLang="ko-KR" sz="2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920C67-18E3-7A7C-85EF-ACFB7F96898B}"/>
              </a:ext>
            </a:extLst>
          </p:cNvPr>
          <p:cNvSpPr/>
          <p:nvPr/>
        </p:nvSpPr>
        <p:spPr>
          <a:xfrm>
            <a:off x="4375024" y="1408672"/>
            <a:ext cx="3441952" cy="900662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For ( </a:t>
            </a:r>
            <a:r>
              <a:rPr lang="ko-KR" altLang="en-US" dirty="0"/>
              <a:t>초기화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반복수행 코드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DF7C85-D6E3-C504-3E5B-53E72A22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72701"/>
              </p:ext>
            </p:extLst>
          </p:nvPr>
        </p:nvGraphicFramePr>
        <p:xfrm>
          <a:off x="594573" y="2410716"/>
          <a:ext cx="11007358" cy="284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989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9319369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248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요소</a:t>
                      </a:r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28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초기화</a:t>
                      </a:r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반복문</a:t>
                      </a:r>
                      <a:r>
                        <a:rPr lang="ko-KR" altLang="en-US" sz="1800" dirty="0"/>
                        <a:t> 내 반복의 기준으로 사용될 반복 제어변수 초기화</a:t>
                      </a:r>
                      <a:r>
                        <a:rPr lang="en-US" altLang="ko-KR" sz="1800" dirty="0"/>
                        <a:t>. For</a:t>
                      </a:r>
                      <a:r>
                        <a:rPr lang="ko-KR" altLang="en-US" sz="1800" dirty="0"/>
                        <a:t>문 시작 시 한번만 수행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28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조건식</a:t>
                      </a:r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반복수행 코드가 반복되기 위한 조건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조건식이 </a:t>
                      </a:r>
                      <a:r>
                        <a:rPr lang="en-US" altLang="ko-KR" sz="1800" dirty="0"/>
                        <a:t>true </a:t>
                      </a:r>
                      <a:r>
                        <a:rPr lang="ko-KR" altLang="en-US" sz="1800" dirty="0"/>
                        <a:t>결과값을 가지면 반복수행 코드를 수행 하고</a:t>
                      </a:r>
                      <a:r>
                        <a:rPr lang="en-US" altLang="ko-KR" sz="1800" dirty="0"/>
                        <a:t>, false</a:t>
                      </a:r>
                      <a:r>
                        <a:rPr lang="ko-KR" altLang="en-US" sz="1800" dirty="0"/>
                        <a:t>일 경우 반복을 중단하고 </a:t>
                      </a:r>
                      <a:r>
                        <a:rPr lang="en-US" altLang="ko-KR" sz="1800" dirty="0"/>
                        <a:t>for</a:t>
                      </a:r>
                      <a:r>
                        <a:rPr lang="ko-KR" altLang="en-US" sz="1800" dirty="0"/>
                        <a:t>문을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빠져나옴</a:t>
                      </a:r>
                      <a:r>
                        <a:rPr lang="en-US" altLang="ko-KR" sz="1800" dirty="0"/>
                        <a:t>. For</a:t>
                      </a:r>
                      <a:r>
                        <a:rPr lang="ko-KR" altLang="en-US" sz="1800" dirty="0"/>
                        <a:t>문의 초기화가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수행된 직후 조건식의 결과값이 </a:t>
                      </a:r>
                      <a:r>
                        <a:rPr lang="en-US" altLang="ko-KR" sz="1800" dirty="0"/>
                        <a:t>false</a:t>
                      </a:r>
                      <a:r>
                        <a:rPr lang="ko-KR" altLang="en-US" sz="1800" dirty="0"/>
                        <a:t>일 경우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아무런 수행이 일어나지 않고 </a:t>
                      </a:r>
                      <a:r>
                        <a:rPr lang="en-US" altLang="ko-KR" sz="1800" dirty="0"/>
                        <a:t>for</a:t>
                      </a:r>
                      <a:r>
                        <a:rPr lang="ko-KR" altLang="en-US" sz="1800" dirty="0"/>
                        <a:t>문을 빠져나옴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28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증감식</a:t>
                      </a:r>
                      <a:endParaRPr lang="ko-KR" altLang="en-US" sz="18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조건식의 결과가 </a:t>
                      </a:r>
                      <a:r>
                        <a:rPr lang="en-US" altLang="ko-KR" sz="1800" dirty="0"/>
                        <a:t>true</a:t>
                      </a:r>
                      <a:r>
                        <a:rPr lang="ko-KR" altLang="en-US" sz="1800" dirty="0"/>
                        <a:t>가 되어 반복수행 코드가 실행된 후 반복 제어변수의 값을 증가 혹은 감소시킴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124111851"/>
                  </a:ext>
                </a:extLst>
              </a:tr>
              <a:tr h="28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반복수행 코드</a:t>
                      </a:r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반복문의 상태에 따라 실제로 반복하여 수행될 코드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68135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01967B-989D-0A7A-4D14-28BF3FF50924}"/>
              </a:ext>
            </a:extLst>
          </p:cNvPr>
          <p:cNvSpPr/>
          <p:nvPr/>
        </p:nvSpPr>
        <p:spPr>
          <a:xfrm>
            <a:off x="3431005" y="1696453"/>
            <a:ext cx="5329990" cy="448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FEDB7B-5BD8-2E04-0C1D-7E984C952E9A}"/>
              </a:ext>
            </a:extLst>
          </p:cNvPr>
          <p:cNvSpPr/>
          <p:nvPr/>
        </p:nvSpPr>
        <p:spPr>
          <a:xfrm>
            <a:off x="3926162" y="2071150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67708-F554-C8DA-D677-DC410D44C1D5}"/>
              </a:ext>
            </a:extLst>
          </p:cNvPr>
          <p:cNvSpPr/>
          <p:nvPr/>
        </p:nvSpPr>
        <p:spPr>
          <a:xfrm>
            <a:off x="3806849" y="3023484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E926DF36-68AF-9C4C-44FF-C328CF03CFAB}"/>
              </a:ext>
            </a:extLst>
          </p:cNvPr>
          <p:cNvSpPr/>
          <p:nvPr/>
        </p:nvSpPr>
        <p:spPr>
          <a:xfrm>
            <a:off x="3790807" y="3975819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4DA694-731E-B95E-DA19-F932D052572D}"/>
              </a:ext>
            </a:extLst>
          </p:cNvPr>
          <p:cNvSpPr/>
          <p:nvPr/>
        </p:nvSpPr>
        <p:spPr>
          <a:xfrm>
            <a:off x="3926162" y="5172222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8A317-CFD7-8D34-F514-DE3AFF422C1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753333" y="2528350"/>
            <a:ext cx="0" cy="4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62F5CA-67D3-995C-BA49-20ACE40B795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53333" y="3480685"/>
            <a:ext cx="0" cy="4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7ABD40-B90F-D735-67F5-E9B3FFC8595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753333" y="4677088"/>
            <a:ext cx="1" cy="4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DEE03B-75C6-C6CC-1D4B-2AF8015A38EE}"/>
              </a:ext>
            </a:extLst>
          </p:cNvPr>
          <p:cNvSpPr/>
          <p:nvPr/>
        </p:nvSpPr>
        <p:spPr>
          <a:xfrm>
            <a:off x="6283922" y="3833036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증감식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169E91-0874-5B83-733D-D9DE44F8AB30}"/>
              </a:ext>
            </a:extLst>
          </p:cNvPr>
          <p:cNvSpPr/>
          <p:nvPr/>
        </p:nvSpPr>
        <p:spPr>
          <a:xfrm>
            <a:off x="6283922" y="4558428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반복수행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739232E-77D5-61A9-2C42-460A8E1B451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15860" y="4433022"/>
            <a:ext cx="1514546" cy="582607"/>
          </a:xfrm>
          <a:prstGeom prst="bentConnector4">
            <a:avLst>
              <a:gd name="adj1" fmla="val 142"/>
              <a:gd name="adj2" fmla="val 139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66CA7E-7E6F-C5DE-DE84-FDC1D64186F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230406" y="4290237"/>
            <a:ext cx="0" cy="38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6541B0E-4EB9-EEFC-B7E4-B1234142D260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6271685" y="3261167"/>
            <a:ext cx="386853" cy="1530589"/>
          </a:xfrm>
          <a:prstGeom prst="bentConnector4">
            <a:avLst>
              <a:gd name="adj1" fmla="val -59092"/>
              <a:gd name="adj2" fmla="val 99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207F86-5C79-21E6-E2EA-15343A1EF908}"/>
              </a:ext>
            </a:extLst>
          </p:cNvPr>
          <p:cNvSpPr txBox="1"/>
          <p:nvPr/>
        </p:nvSpPr>
        <p:spPr>
          <a:xfrm>
            <a:off x="4066817" y="4711375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686B39-BF16-DF65-DDD1-CDD8C858A300}"/>
              </a:ext>
            </a:extLst>
          </p:cNvPr>
          <p:cNvSpPr txBox="1"/>
          <p:nvPr/>
        </p:nvSpPr>
        <p:spPr>
          <a:xfrm>
            <a:off x="6173276" y="5230598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for.jsp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915AC-C05C-A166-5D70-6B5B30AB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77" y="1739961"/>
            <a:ext cx="6526846" cy="3444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E5E1E-3B42-B74D-167A-934B7FF2B0C8}"/>
              </a:ext>
            </a:extLst>
          </p:cNvPr>
          <p:cNvSpPr txBox="1"/>
          <p:nvPr/>
        </p:nvSpPr>
        <p:spPr>
          <a:xfrm>
            <a:off x="639469" y="5184919"/>
            <a:ext cx="1111954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for.jsp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 내 </a:t>
            </a:r>
            <a:r>
              <a:rPr lang="en-US" altLang="ko-KR" sz="2000" dirty="0"/>
              <a:t>for</a:t>
            </a:r>
            <a:r>
              <a:rPr lang="ko-KR" altLang="en-US" sz="2000" dirty="0"/>
              <a:t>문은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변수를 </a:t>
            </a:r>
            <a:r>
              <a:rPr lang="en-US" altLang="ko-KR" sz="2000" dirty="0"/>
              <a:t>1</a:t>
            </a:r>
            <a:r>
              <a:rPr lang="ko-KR" altLang="en-US" sz="2000" dirty="0"/>
              <a:t>초 초기화하고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값의 </a:t>
            </a:r>
            <a:r>
              <a:rPr lang="en-US" altLang="ko-KR" sz="2000" dirty="0"/>
              <a:t>9 </a:t>
            </a:r>
            <a:r>
              <a:rPr lang="ko-KR" altLang="en-US" sz="2000" dirty="0"/>
              <a:t>이하일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경우까지만</a:t>
            </a:r>
            <a:r>
              <a:rPr lang="ko-KR" altLang="en-US" sz="2000" dirty="0"/>
              <a:t> 반복이 수행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의 값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의 </a:t>
            </a:r>
            <a:r>
              <a:rPr lang="en-US" altLang="ko-KR" sz="2000" dirty="0"/>
              <a:t>9dp </a:t>
            </a:r>
            <a:r>
              <a:rPr lang="ko-KR" altLang="en-US" sz="2000" dirty="0"/>
              <a:t>이르면</a:t>
            </a:r>
            <a:r>
              <a:rPr lang="en-US" altLang="ko-KR" sz="2000" dirty="0"/>
              <a:t> for</a:t>
            </a:r>
            <a:r>
              <a:rPr lang="ko-KR" altLang="en-US" sz="2000" dirty="0"/>
              <a:t>문 내 구구단 출력을 위한 문자열 출력이 실행되고 증감식을 통해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</a:t>
            </a:r>
            <a:r>
              <a:rPr lang="en-US" altLang="ko-KR" sz="2000" dirty="0"/>
              <a:t>10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된시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점 에서의 조건식은 </a:t>
            </a:r>
            <a:r>
              <a:rPr lang="en-US" altLang="ko-KR" sz="2000" dirty="0"/>
              <a:t>9 </a:t>
            </a:r>
            <a:r>
              <a:rPr lang="ko-KR" altLang="en-US" sz="2000" dirty="0"/>
              <a:t>이하 조건을 만족하지 못하고 </a:t>
            </a:r>
            <a:r>
              <a:rPr lang="en-US" altLang="ko-KR" sz="2000" dirty="0"/>
              <a:t>false</a:t>
            </a:r>
            <a:r>
              <a:rPr lang="ko-KR" altLang="en-US" sz="2000" dirty="0"/>
              <a:t>가 되므로 </a:t>
            </a:r>
            <a:r>
              <a:rPr lang="en-US" altLang="ko-KR" sz="2000" dirty="0"/>
              <a:t>for</a:t>
            </a:r>
            <a:r>
              <a:rPr lang="ko-KR" altLang="en-US" sz="2000" dirty="0"/>
              <a:t>문이 종료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13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65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For</a:t>
            </a:r>
            <a:r>
              <a:rPr lang="ko-KR" altLang="en-US" sz="2000" dirty="0"/>
              <a:t>문과 더불어 자주 사용되는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문은 일반적으로 반복 범위가 명확히 규정되어 있지는 않지만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코드의 반복 수행 종료 조건이 정해져 있을 경우 유용하게 사용할 수 있으며 다음과 같은 형태로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u="sng" dirty="0"/>
              <a:t>While</a:t>
            </a:r>
            <a:r>
              <a:rPr lang="ko-KR" altLang="en-US" sz="2000" u="sng" dirty="0"/>
              <a:t>문 역시 조건식의 결과값이 </a:t>
            </a:r>
            <a:r>
              <a:rPr lang="en-US" altLang="ko-KR" sz="2000" u="sng" dirty="0"/>
              <a:t>true</a:t>
            </a:r>
            <a:r>
              <a:rPr lang="ko-KR" altLang="en-US" sz="2000" u="sng" dirty="0"/>
              <a:t>가 되는 동안 반복을 </a:t>
            </a:r>
            <a:r>
              <a:rPr lang="ko-KR" altLang="en-US" sz="2000" dirty="0"/>
              <a:t>계속하게 되지만</a:t>
            </a:r>
            <a:r>
              <a:rPr lang="en-US" altLang="ko-KR" sz="2000" dirty="0"/>
              <a:t>, </a:t>
            </a:r>
            <a:r>
              <a:rPr lang="en-US" altLang="ko-KR" sz="2000" u="sng" dirty="0"/>
              <a:t>for</a:t>
            </a:r>
            <a:r>
              <a:rPr lang="ko-KR" altLang="en-US" sz="2000" u="sng" dirty="0"/>
              <a:t>문과는 달리 반복 제어변수나 증감식을 가지고 있지 않으므로 반복에 제어를 담당할 수 있는 결과 그에 관련된 식이 반복 수행 코드에 함께 삽입되는 형식</a:t>
            </a:r>
            <a:r>
              <a:rPr lang="ko-KR" altLang="en-US" sz="2000" dirty="0"/>
              <a:t>을 띤다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920C67-18E3-7A7C-85EF-ACFB7F96898B}"/>
              </a:ext>
            </a:extLst>
          </p:cNvPr>
          <p:cNvSpPr/>
          <p:nvPr/>
        </p:nvSpPr>
        <p:spPr>
          <a:xfrm>
            <a:off x="4375024" y="3128940"/>
            <a:ext cx="3441952" cy="900662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while ( </a:t>
            </a:r>
            <a:r>
              <a:rPr lang="ko-KR" altLang="en-US" dirty="0"/>
              <a:t>조건식 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반복수행 코드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3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01967B-989D-0A7A-4D14-28BF3FF50924}"/>
              </a:ext>
            </a:extLst>
          </p:cNvPr>
          <p:cNvSpPr/>
          <p:nvPr/>
        </p:nvSpPr>
        <p:spPr>
          <a:xfrm>
            <a:off x="3431005" y="1696453"/>
            <a:ext cx="5329990" cy="448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FEDB7B-5BD8-2E04-0C1D-7E984C952E9A}"/>
              </a:ext>
            </a:extLst>
          </p:cNvPr>
          <p:cNvSpPr/>
          <p:nvPr/>
        </p:nvSpPr>
        <p:spPr>
          <a:xfrm>
            <a:off x="3926162" y="2071150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E926DF36-68AF-9C4C-44FF-C328CF03CFAB}"/>
              </a:ext>
            </a:extLst>
          </p:cNvPr>
          <p:cNvSpPr/>
          <p:nvPr/>
        </p:nvSpPr>
        <p:spPr>
          <a:xfrm>
            <a:off x="3790807" y="3466375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4DA694-731E-B95E-DA19-F932D052572D}"/>
              </a:ext>
            </a:extLst>
          </p:cNvPr>
          <p:cNvSpPr/>
          <p:nvPr/>
        </p:nvSpPr>
        <p:spPr>
          <a:xfrm>
            <a:off x="3926162" y="5172222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62F5CA-67D3-995C-BA49-20ACE40B79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53333" y="2531547"/>
            <a:ext cx="1" cy="9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7ABD40-B90F-D735-67F5-E9B3FFC8595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753333" y="4167644"/>
            <a:ext cx="1" cy="100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169E91-0874-5B83-733D-D9DE44F8AB30}"/>
              </a:ext>
            </a:extLst>
          </p:cNvPr>
          <p:cNvSpPr/>
          <p:nvPr/>
        </p:nvSpPr>
        <p:spPr>
          <a:xfrm>
            <a:off x="6283922" y="3578208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반복수행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739232E-77D5-61A9-2C42-460A8E1B451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23881" y="3966983"/>
            <a:ext cx="1506525" cy="68426"/>
          </a:xfrm>
          <a:prstGeom prst="bentConnector4">
            <a:avLst>
              <a:gd name="adj1" fmla="val -580"/>
              <a:gd name="adj2" fmla="val 434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6541B0E-4EB9-EEFC-B7E4-B1234142D260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H="1" flipV="1">
            <a:off x="6400593" y="2877432"/>
            <a:ext cx="129037" cy="1530588"/>
          </a:xfrm>
          <a:prstGeom prst="bentConnector4">
            <a:avLst>
              <a:gd name="adj1" fmla="val -177158"/>
              <a:gd name="adj2" fmla="val 98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207F86-5C79-21E6-E2EA-15343A1EF908}"/>
              </a:ext>
            </a:extLst>
          </p:cNvPr>
          <p:cNvSpPr txBox="1"/>
          <p:nvPr/>
        </p:nvSpPr>
        <p:spPr>
          <a:xfrm>
            <a:off x="4066817" y="4198734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686B39-BF16-DF65-DDD1-CDD8C858A300}"/>
              </a:ext>
            </a:extLst>
          </p:cNvPr>
          <p:cNvSpPr txBox="1"/>
          <p:nvPr/>
        </p:nvSpPr>
        <p:spPr>
          <a:xfrm>
            <a:off x="6173276" y="4254555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이번에는 앞서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사용해 출력했던 구구단 </a:t>
            </a:r>
            <a:r>
              <a:rPr lang="en-US" altLang="ko-KR" sz="2000" dirty="0"/>
              <a:t>2</a:t>
            </a:r>
            <a:r>
              <a:rPr lang="ko-KR" altLang="en-US" sz="2000" dirty="0"/>
              <a:t>단을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문을 사용하여 출력하는 예제를 작성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while.jsp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F00F1-99F2-473E-C59A-168080BA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79" y="2206059"/>
            <a:ext cx="5807242" cy="3034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0DA87-2A92-0314-4339-E31C883554F4}"/>
              </a:ext>
            </a:extLst>
          </p:cNvPr>
          <p:cNvSpPr txBox="1"/>
          <p:nvPr/>
        </p:nvSpPr>
        <p:spPr>
          <a:xfrm>
            <a:off x="639469" y="5240473"/>
            <a:ext cx="11119544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While</a:t>
            </a:r>
            <a:r>
              <a:rPr lang="ko-KR" altLang="en-US" sz="2000" dirty="0"/>
              <a:t>문은 </a:t>
            </a:r>
            <a:r>
              <a:rPr lang="en-US" altLang="ko-KR" sz="2000" dirty="0"/>
              <a:t>for</a:t>
            </a:r>
            <a:r>
              <a:rPr lang="ko-KR" altLang="en-US" sz="2000" dirty="0"/>
              <a:t>문과 달리 초기화 및 종료 조건에 필요한 증감식과 같은 내용이 함께 포함되어야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하므로 조건식 내 결과값이 향상 </a:t>
            </a:r>
            <a:r>
              <a:rPr lang="en-US" altLang="ko-KR" sz="2000" dirty="0"/>
              <a:t>true</a:t>
            </a:r>
            <a:r>
              <a:rPr lang="ko-KR" altLang="en-US" sz="2000" dirty="0"/>
              <a:t>가 되어 코드가 무한이 반복되는 일이 발생하지 않도록 주의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7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511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3. do ~ 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u="sng" dirty="0"/>
              <a:t>do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~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while</a:t>
            </a:r>
            <a:r>
              <a:rPr lang="ko-KR" altLang="en-US" sz="2000" u="sng" dirty="0"/>
              <a:t>문은 앞서 보았던 </a:t>
            </a:r>
            <a:r>
              <a:rPr lang="en-US" altLang="ko-KR" sz="2000" u="sng" dirty="0"/>
              <a:t>while</a:t>
            </a:r>
            <a:r>
              <a:rPr lang="ko-KR" altLang="en-US" sz="2000" u="sng" dirty="0"/>
              <a:t>문과 구현방식이 유사</a:t>
            </a:r>
            <a:r>
              <a:rPr lang="ko-KR" altLang="en-US" sz="2000" dirty="0"/>
              <a:t>하다</a:t>
            </a:r>
            <a:r>
              <a:rPr lang="en-US" altLang="ko-KR" sz="2000" dirty="0"/>
              <a:t>.  </a:t>
            </a:r>
            <a:r>
              <a:rPr lang="ko-KR" altLang="en-US" sz="2000" dirty="0"/>
              <a:t>다만</a:t>
            </a:r>
            <a:r>
              <a:rPr lang="en-US" altLang="ko-KR" sz="2000" dirty="0"/>
              <a:t>, while</a:t>
            </a:r>
            <a:r>
              <a:rPr lang="ko-KR" altLang="en-US" sz="2000" dirty="0"/>
              <a:t>문의 경우 시작 시 조건의 결과값이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일 경우 한번도 수행되지 않는 것에 반해 </a:t>
            </a:r>
            <a:r>
              <a:rPr lang="en-US" altLang="ko-KR" sz="2000" dirty="0" err="1"/>
              <a:t>do~while</a:t>
            </a:r>
            <a:r>
              <a:rPr lang="ko-KR" altLang="en-US" sz="2000" dirty="0"/>
              <a:t>문은 조건식의 결과에 관계없이 </a:t>
            </a:r>
            <a:r>
              <a:rPr lang="ko-KR" altLang="en-US" sz="2000" u="sng" dirty="0"/>
              <a:t>최초 한번 반복 코드를 수행한다는 점에서 차이</a:t>
            </a:r>
            <a:r>
              <a:rPr lang="ko-KR" altLang="en-US" sz="2000" dirty="0"/>
              <a:t>를 가진다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Do</a:t>
            </a:r>
            <a:r>
              <a:rPr lang="ko-KR" altLang="en-US" sz="2000" dirty="0"/>
              <a:t>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문은 위와 같이 반복 조건을 검사하기 전에 먼저 한번의 수행을 위해 </a:t>
            </a:r>
            <a:r>
              <a:rPr lang="en-US" altLang="ko-KR" sz="2000" dirty="0"/>
              <a:t>do</a:t>
            </a:r>
            <a:r>
              <a:rPr lang="ko-KR" altLang="en-US" sz="2000" dirty="0"/>
              <a:t>를 사용하며 코드를 최초 한 번 실행한 후부터는 뒤에 붙은 </a:t>
            </a:r>
            <a:r>
              <a:rPr lang="en-US" altLang="ko-KR" sz="2000" dirty="0"/>
              <a:t>while </a:t>
            </a:r>
            <a:r>
              <a:rPr lang="ko-KR" altLang="en-US" sz="2000" dirty="0"/>
              <a:t>조건에 따라 반복되는 형태로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 </a:t>
            </a:r>
            <a:r>
              <a:rPr lang="en-US" altLang="ko-KR" sz="2000" dirty="0"/>
              <a:t>do ~ while </a:t>
            </a:r>
            <a:r>
              <a:rPr lang="ko-KR" altLang="en-US" sz="2000" dirty="0"/>
              <a:t>문의</a:t>
            </a:r>
            <a:r>
              <a:rPr lang="en-US" altLang="ko-KR" sz="2000" dirty="0"/>
              <a:t> </a:t>
            </a:r>
            <a:r>
              <a:rPr lang="ko-KR" altLang="en-US" sz="2000" dirty="0"/>
              <a:t>반복 동작 방식은 사실 </a:t>
            </a:r>
            <a:r>
              <a:rPr lang="en-US" altLang="ko-KR" sz="2000" dirty="0"/>
              <a:t>while</a:t>
            </a:r>
            <a:r>
              <a:rPr lang="ko-KR" altLang="en-US" sz="2000" dirty="0"/>
              <a:t>문과 동일하다</a:t>
            </a:r>
            <a:r>
              <a:rPr lang="en-US" altLang="ko-KR" sz="2000" dirty="0"/>
              <a:t> </a:t>
            </a:r>
            <a:r>
              <a:rPr lang="ko-KR" altLang="en-US" sz="2000" dirty="0"/>
              <a:t>볼 수 있으며 조건에 관계없이 한 번의 수행이 반드시 이루어져야 할 경우 사용할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920C67-18E3-7A7C-85EF-ACFB7F96898B}"/>
              </a:ext>
            </a:extLst>
          </p:cNvPr>
          <p:cNvSpPr/>
          <p:nvPr/>
        </p:nvSpPr>
        <p:spPr>
          <a:xfrm>
            <a:off x="4375024" y="3429000"/>
            <a:ext cx="3441952" cy="900662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do ( </a:t>
            </a:r>
            <a:r>
              <a:rPr lang="ko-KR" altLang="en-US" dirty="0"/>
              <a:t>조건식 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반복수행 코드</a:t>
            </a:r>
            <a:endParaRPr lang="en-US" altLang="ko-KR" dirty="0"/>
          </a:p>
          <a:p>
            <a:r>
              <a:rPr lang="en-US" altLang="ko-KR" dirty="0"/>
              <a:t>} while ( 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8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do-</a:t>
            </a:r>
            <a:r>
              <a:rPr lang="en-US" altLang="ko-KR" sz="2000" dirty="0" err="1"/>
              <a:t>while.jsp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0DA87-2A92-0314-4339-E31C883554F4}"/>
              </a:ext>
            </a:extLst>
          </p:cNvPr>
          <p:cNvSpPr txBox="1"/>
          <p:nvPr/>
        </p:nvSpPr>
        <p:spPr>
          <a:xfrm>
            <a:off x="639469" y="5240473"/>
            <a:ext cx="11119544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while</a:t>
            </a:r>
            <a:r>
              <a:rPr lang="ko-KR" altLang="en-US" sz="2000" dirty="0"/>
              <a:t>문의</a:t>
            </a:r>
            <a:r>
              <a:rPr lang="en-US" altLang="ko-KR" sz="2000" dirty="0"/>
              <a:t> </a:t>
            </a:r>
            <a:r>
              <a:rPr lang="ko-KR" altLang="en-US" sz="2000" dirty="0"/>
              <a:t>경우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가 아니면 반복수행 코드를 실행하지 않고 바로 종료되지만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do~while</a:t>
            </a:r>
            <a:r>
              <a:rPr lang="ko-KR" altLang="en-US" sz="2000" dirty="0"/>
              <a:t>문의 경우는 조건과 상관없이 최초 한 번은 수행된다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BA4DA2-1ABD-6D84-DCA1-58DF0DD9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6" y="1744395"/>
            <a:ext cx="6192252" cy="32122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8C482C-87D6-B691-D66F-AB90553E4CB8}"/>
              </a:ext>
            </a:extLst>
          </p:cNvPr>
          <p:cNvSpPr/>
          <p:nvPr/>
        </p:nvSpPr>
        <p:spPr>
          <a:xfrm>
            <a:off x="7100275" y="1196281"/>
            <a:ext cx="4374414" cy="4044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8382FB-86CC-4FD6-728A-11F2B51D0CBB}"/>
              </a:ext>
            </a:extLst>
          </p:cNvPr>
          <p:cNvSpPr/>
          <p:nvPr/>
        </p:nvSpPr>
        <p:spPr>
          <a:xfrm>
            <a:off x="7466884" y="1559807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DF7563F1-3C45-278F-01AF-8FDF5109ECC2}"/>
              </a:ext>
            </a:extLst>
          </p:cNvPr>
          <p:cNvSpPr/>
          <p:nvPr/>
        </p:nvSpPr>
        <p:spPr>
          <a:xfrm>
            <a:off x="7331529" y="2955032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2C86E6-0968-B2F8-5301-22D163CE3E10}"/>
              </a:ext>
            </a:extLst>
          </p:cNvPr>
          <p:cNvSpPr/>
          <p:nvPr/>
        </p:nvSpPr>
        <p:spPr>
          <a:xfrm>
            <a:off x="7466884" y="4660879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46D1-C04C-59B3-3585-351AE080B8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94055" y="2020204"/>
            <a:ext cx="0" cy="23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FFA851-FF43-C652-0F14-98DEBED3118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294055" y="3656301"/>
            <a:ext cx="1" cy="100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51B26-CDB1-75D0-6501-07CAB3BCD41B}"/>
              </a:ext>
            </a:extLst>
          </p:cNvPr>
          <p:cNvSpPr/>
          <p:nvPr/>
        </p:nvSpPr>
        <p:spPr>
          <a:xfrm>
            <a:off x="9467134" y="3066865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반복수행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435D93B-0164-0D6C-C17C-F80C84666A0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907093" y="3455640"/>
            <a:ext cx="1506525" cy="68426"/>
          </a:xfrm>
          <a:prstGeom prst="bentConnector4">
            <a:avLst>
              <a:gd name="adj1" fmla="val -580"/>
              <a:gd name="adj2" fmla="val 434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369249D-1B97-86F3-5E6A-95C093733E5C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 flipV="1">
            <a:off x="9583805" y="2366089"/>
            <a:ext cx="129037" cy="1530588"/>
          </a:xfrm>
          <a:prstGeom prst="bentConnector4">
            <a:avLst>
              <a:gd name="adj1" fmla="val -177158"/>
              <a:gd name="adj2" fmla="val 98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366484-4B61-EC9C-727A-C4026CF042DD}"/>
              </a:ext>
            </a:extLst>
          </p:cNvPr>
          <p:cNvSpPr txBox="1"/>
          <p:nvPr/>
        </p:nvSpPr>
        <p:spPr>
          <a:xfrm>
            <a:off x="7607539" y="3687391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F40F4-79A3-BE89-73BE-34B4A3763655}"/>
              </a:ext>
            </a:extLst>
          </p:cNvPr>
          <p:cNvSpPr txBox="1"/>
          <p:nvPr/>
        </p:nvSpPr>
        <p:spPr>
          <a:xfrm>
            <a:off x="9356488" y="3743212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54BC03-05E5-FA24-2A3A-11DEB111BA81}"/>
              </a:ext>
            </a:extLst>
          </p:cNvPr>
          <p:cNvSpPr/>
          <p:nvPr/>
        </p:nvSpPr>
        <p:spPr>
          <a:xfrm>
            <a:off x="7347571" y="2252695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반복수행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1E846E-B00E-7C0E-2D31-2C414684EA10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>
            <a:off x="8294055" y="2709896"/>
            <a:ext cx="1" cy="24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4. Break</a:t>
            </a:r>
            <a:r>
              <a:rPr lang="ko-KR" altLang="en-US" sz="2000" dirty="0"/>
              <a:t>문과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Break</a:t>
            </a:r>
            <a:r>
              <a:rPr lang="ko-KR" altLang="en-US" sz="2000" dirty="0"/>
              <a:t>문과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문은 반복문에서 반복 수행 도중 반복 주기를 제어하는 데 사용되는 특수한 구문이다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내에서 </a:t>
            </a:r>
            <a:r>
              <a:rPr lang="en-US" altLang="ko-KR" sz="2000" dirty="0"/>
              <a:t>break</a:t>
            </a:r>
            <a:r>
              <a:rPr lang="ko-KR" altLang="en-US" sz="2000" dirty="0"/>
              <a:t>가 수해오디면 해당 반복문의 조건식 만족 여부와 상관없이 더 이상희 코드 수행을 하지 않고 바로 반복문을 빠져나가게 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86DDEE-2BCD-236A-CD5B-769F9DBED6F3}"/>
              </a:ext>
            </a:extLst>
          </p:cNvPr>
          <p:cNvSpPr/>
          <p:nvPr/>
        </p:nvSpPr>
        <p:spPr>
          <a:xfrm>
            <a:off x="3431005" y="3217588"/>
            <a:ext cx="5329990" cy="333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67A2F5-0EB2-E649-C21C-1E810FEF3F6B}"/>
              </a:ext>
            </a:extLst>
          </p:cNvPr>
          <p:cNvSpPr/>
          <p:nvPr/>
        </p:nvSpPr>
        <p:spPr>
          <a:xfrm>
            <a:off x="3926162" y="3448488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74CB6870-7EE2-8300-0638-6D15BA1E3446}"/>
              </a:ext>
            </a:extLst>
          </p:cNvPr>
          <p:cNvSpPr/>
          <p:nvPr/>
        </p:nvSpPr>
        <p:spPr>
          <a:xfrm>
            <a:off x="3790807" y="4277647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6272DA-7E27-D8CA-C8AB-118E229DAAEE}"/>
              </a:ext>
            </a:extLst>
          </p:cNvPr>
          <p:cNvSpPr/>
          <p:nvPr/>
        </p:nvSpPr>
        <p:spPr>
          <a:xfrm>
            <a:off x="3926162" y="5543482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B90F2A-0069-33CA-F3C0-ABE6D45548B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53333" y="3905688"/>
            <a:ext cx="1" cy="27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B88570-B8EF-E63A-D634-E8422BFF07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753333" y="4978916"/>
            <a:ext cx="1" cy="56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03742-B7EE-F42E-FA24-8C85F29D574F}"/>
              </a:ext>
            </a:extLst>
          </p:cNvPr>
          <p:cNvSpPr/>
          <p:nvPr/>
        </p:nvSpPr>
        <p:spPr>
          <a:xfrm>
            <a:off x="5956348" y="3820446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반복수행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4F7456F-8821-65B8-24B6-4DE7A1B6CA8B}"/>
              </a:ext>
            </a:extLst>
          </p:cNvPr>
          <p:cNvCxnSpPr>
            <a:cxnSpLocks/>
            <a:stCxn id="23" idx="3"/>
            <a:endCxn id="9" idx="3"/>
          </p:cNvCxnSpPr>
          <p:nvPr/>
        </p:nvCxnSpPr>
        <p:spPr>
          <a:xfrm flipV="1">
            <a:off x="7813081" y="4049047"/>
            <a:ext cx="36235" cy="1086988"/>
          </a:xfrm>
          <a:prstGeom prst="bentConnector3">
            <a:avLst>
              <a:gd name="adj1" fmla="val 730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973EF34-9EBD-6A8F-EE95-0217A25BA1A2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5699818" y="4049047"/>
            <a:ext cx="256530" cy="476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8BB012-B5AF-A4F2-9255-8C7686961608}"/>
              </a:ext>
            </a:extLst>
          </p:cNvPr>
          <p:cNvSpPr txBox="1"/>
          <p:nvPr/>
        </p:nvSpPr>
        <p:spPr>
          <a:xfrm>
            <a:off x="4066817" y="5010006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2225E-6940-1F28-3BA3-000BDA4CA2EF}"/>
              </a:ext>
            </a:extLst>
          </p:cNvPr>
          <p:cNvSpPr txBox="1"/>
          <p:nvPr/>
        </p:nvSpPr>
        <p:spPr>
          <a:xfrm>
            <a:off x="5115429" y="4838183"/>
            <a:ext cx="5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76F5E2F1-66F4-D08E-17AE-C18FB4468415}"/>
              </a:ext>
            </a:extLst>
          </p:cNvPr>
          <p:cNvSpPr/>
          <p:nvPr/>
        </p:nvSpPr>
        <p:spPr>
          <a:xfrm>
            <a:off x="5888028" y="4785400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Break</a:t>
            </a:r>
          </a:p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B3D068-8EDA-C230-F68A-EE4A398ED2DC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5603011" y="4851018"/>
            <a:ext cx="381824" cy="188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9E93F0E-2258-26E9-6DC0-E2175D9D5517}"/>
              </a:ext>
            </a:extLst>
          </p:cNvPr>
          <p:cNvCxnSpPr>
            <a:cxnSpLocks/>
            <a:stCxn id="23" idx="2"/>
            <a:endCxn id="6" idx="3"/>
          </p:cNvCxnSpPr>
          <p:nvPr/>
        </p:nvCxnSpPr>
        <p:spPr>
          <a:xfrm rot="5400000">
            <a:off x="6072824" y="4994350"/>
            <a:ext cx="285413" cy="1270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DC9A31-7A37-6E46-21E9-C1F0C71275D4}"/>
              </a:ext>
            </a:extLst>
          </p:cNvPr>
          <p:cNvSpPr txBox="1"/>
          <p:nvPr/>
        </p:nvSpPr>
        <p:spPr>
          <a:xfrm>
            <a:off x="7693912" y="5156342"/>
            <a:ext cx="5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8C138-D5BF-8F51-3108-24114885FEE3}"/>
              </a:ext>
            </a:extLst>
          </p:cNvPr>
          <p:cNvSpPr txBox="1"/>
          <p:nvPr/>
        </p:nvSpPr>
        <p:spPr>
          <a:xfrm>
            <a:off x="6028824" y="5750810"/>
            <a:ext cx="5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CBEA3-89A5-43DC-EC09-A944A33FF902}"/>
              </a:ext>
            </a:extLst>
          </p:cNvPr>
          <p:cNvSpPr txBox="1"/>
          <p:nvPr/>
        </p:nvSpPr>
        <p:spPr>
          <a:xfrm>
            <a:off x="985589" y="4615876"/>
            <a:ext cx="235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수행과정</a:t>
            </a:r>
          </a:p>
        </p:txBody>
      </p:sp>
    </p:spTree>
    <p:extLst>
      <p:ext uri="{BB962C8B-B14F-4D97-AF65-F5344CB8AC3E}">
        <p14:creationId xmlns:p14="http://schemas.microsoft.com/office/powerpoint/2010/main" val="34371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511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/>
              <a:t>조건이 하나일 경우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특정 코드의 수행 조건이 단 하나로 주어지고 이 조건이 만족할 경우에만 코드가 수행되도록 하기 위해서는 아래와 같이  </a:t>
            </a:r>
            <a:r>
              <a:rPr lang="en-US" altLang="ko-KR" sz="2000" dirty="0"/>
              <a:t>if</a:t>
            </a:r>
            <a:r>
              <a:rPr lang="ko-KR" altLang="en-US" sz="2000" dirty="0"/>
              <a:t>문을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if </a:t>
            </a:r>
            <a:r>
              <a:rPr lang="ko-KR" altLang="en-US" sz="2000" dirty="0"/>
              <a:t>이후 괄호 내에는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 </a:t>
            </a:r>
            <a:r>
              <a:rPr lang="ko-KR" altLang="en-US" sz="2000" dirty="0" err="1"/>
              <a:t>값뿐만</a:t>
            </a:r>
            <a:r>
              <a:rPr lang="ko-KR" altLang="en-US" sz="2000" dirty="0"/>
              <a:t> 아니라 앞서 살펴본 비교 연산자 및 논리 연산자를 사용하여</a:t>
            </a:r>
            <a:r>
              <a:rPr lang="en-US" altLang="ko-KR" sz="2000" dirty="0"/>
              <a:t> </a:t>
            </a:r>
            <a:r>
              <a:rPr lang="ko-KR" altLang="en-US" sz="2000" dirty="0"/>
              <a:t>결과값이 </a:t>
            </a:r>
            <a:r>
              <a:rPr lang="en-US" altLang="ko-KR" sz="2000" dirty="0"/>
              <a:t>Boolean </a:t>
            </a:r>
            <a:r>
              <a:rPr lang="ko-KR" altLang="en-US" sz="2000" dirty="0"/>
              <a:t>데이터 타입인 </a:t>
            </a:r>
            <a:r>
              <a:rPr lang="en-US" altLang="ko-KR" sz="2000" dirty="0"/>
              <a:t>true</a:t>
            </a:r>
            <a:r>
              <a:rPr lang="ko-KR" altLang="en-US" sz="2000" dirty="0"/>
              <a:t>나</a:t>
            </a:r>
            <a:r>
              <a:rPr lang="en-US" altLang="ko-KR" sz="2000" dirty="0"/>
              <a:t> false</a:t>
            </a:r>
            <a:r>
              <a:rPr lang="ko-KR" altLang="en-US" sz="2000" dirty="0"/>
              <a:t>가 반환되는 코드를 사용할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괄호 안의 결과값이 </a:t>
            </a:r>
            <a:r>
              <a:rPr lang="en-US" altLang="ko-KR" sz="2000" u="sng" dirty="0"/>
              <a:t>true</a:t>
            </a:r>
            <a:r>
              <a:rPr lang="ko-KR" altLang="en-US" sz="2000" u="sng" dirty="0"/>
              <a:t>이면 </a:t>
            </a:r>
            <a:r>
              <a:rPr lang="en-US" altLang="ko-KR" sz="2000" u="sng" dirty="0"/>
              <a:t>“{ }”</a:t>
            </a:r>
            <a:r>
              <a:rPr lang="ko-KR" altLang="en-US" sz="2000" u="sng" dirty="0"/>
              <a:t> 내에 코드를 수행</a:t>
            </a:r>
            <a:r>
              <a:rPr lang="ko-KR" altLang="en-US" sz="2000" dirty="0"/>
              <a:t>하고 결과값이 </a:t>
            </a:r>
            <a:r>
              <a:rPr lang="en-US" altLang="ko-KR" sz="2000" dirty="0"/>
              <a:t>false</a:t>
            </a:r>
            <a:r>
              <a:rPr lang="ko-KR" altLang="en-US" sz="2000" dirty="0"/>
              <a:t>가 될 경우 수행하지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ko-KR" altLang="en-US" sz="2000" u="sng" dirty="0"/>
              <a:t>수행되는 코드의 범위를 지정하는 </a:t>
            </a:r>
            <a:r>
              <a:rPr lang="en-US" altLang="ko-KR" sz="2000" u="sng" dirty="0"/>
              <a:t>“{ }”</a:t>
            </a:r>
            <a:r>
              <a:rPr lang="ko-KR" altLang="en-US" sz="2000" u="sng" dirty="0"/>
              <a:t>를 </a:t>
            </a:r>
            <a:r>
              <a:rPr lang="en-US" altLang="ko-KR" sz="2000" u="sng" dirty="0"/>
              <a:t>‘</a:t>
            </a:r>
            <a:r>
              <a:rPr lang="ko-KR" altLang="en-US" sz="2000" u="sng" dirty="0"/>
              <a:t>코드블록</a:t>
            </a:r>
            <a:r>
              <a:rPr lang="en-US" altLang="ko-KR" sz="2000" u="sng" dirty="0"/>
              <a:t>‘</a:t>
            </a:r>
            <a:r>
              <a:rPr lang="en-US" altLang="ko-KR" sz="2000" dirty="0"/>
              <a:t> </a:t>
            </a:r>
            <a:r>
              <a:rPr lang="ko-KR" altLang="en-US" sz="2000" dirty="0"/>
              <a:t>이라고</a:t>
            </a:r>
            <a:r>
              <a:rPr lang="en-US" altLang="ko-KR" sz="2000" dirty="0"/>
              <a:t> </a:t>
            </a:r>
            <a:r>
              <a:rPr lang="ko-KR" altLang="en-US" sz="2000" dirty="0"/>
              <a:t>부른다</a:t>
            </a:r>
            <a:r>
              <a:rPr lang="en-US" altLang="ko-KR" sz="2000" dirty="0"/>
              <a:t>. </a:t>
            </a:r>
            <a:r>
              <a:rPr lang="ko-KR" altLang="en-US" sz="2000" dirty="0"/>
              <a:t>수행되어야 할 코드가 단일 행일 경우 코드블록은 생략이 가능하다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EF13B0-9C59-8AEB-C9EA-6F94BC9F9160}"/>
              </a:ext>
            </a:extLst>
          </p:cNvPr>
          <p:cNvSpPr/>
          <p:nvPr/>
        </p:nvSpPr>
        <p:spPr>
          <a:xfrm>
            <a:off x="4944406" y="2882422"/>
            <a:ext cx="2303188" cy="109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0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break.jsp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5458F5-30D1-B251-A2DB-BA620193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34" y="1744395"/>
            <a:ext cx="7168532" cy="41689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6009E-103F-72D1-890F-7E589BB486C2}"/>
              </a:ext>
            </a:extLst>
          </p:cNvPr>
          <p:cNvSpPr txBox="1"/>
          <p:nvPr/>
        </p:nvSpPr>
        <p:spPr>
          <a:xfrm>
            <a:off x="639469" y="5911424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Break</a:t>
            </a:r>
            <a:r>
              <a:rPr lang="ko-KR" altLang="en-US" sz="2000" dirty="0"/>
              <a:t>문이  수행되면 반복 조건의 결과와 상관없이 바로 반복문을 빠져나오게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2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Break</a:t>
            </a:r>
            <a:r>
              <a:rPr lang="ko-KR" altLang="en-US" sz="2000" dirty="0"/>
              <a:t>문의 경우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전체를 빠져나오게 하지만</a:t>
            </a:r>
            <a:r>
              <a:rPr lang="en-US" altLang="ko-KR" sz="2000" dirty="0"/>
              <a:t>, continue</a:t>
            </a:r>
            <a:r>
              <a:rPr lang="ko-KR" altLang="en-US" sz="2000" dirty="0"/>
              <a:t>문의 경우 수행되는 시점의 반복 주기에 수행되어야 할 코드를 주행하지 않고 반복문을 계속 수행하게 한다는 점에서 큰 차이를 가진다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86DDEE-2BCD-236A-CD5B-769F9DBED6F3}"/>
              </a:ext>
            </a:extLst>
          </p:cNvPr>
          <p:cNvSpPr/>
          <p:nvPr/>
        </p:nvSpPr>
        <p:spPr>
          <a:xfrm>
            <a:off x="4352280" y="2736617"/>
            <a:ext cx="5329990" cy="333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67A2F5-0EB2-E649-C21C-1E810FEF3F6B}"/>
              </a:ext>
            </a:extLst>
          </p:cNvPr>
          <p:cNvSpPr/>
          <p:nvPr/>
        </p:nvSpPr>
        <p:spPr>
          <a:xfrm>
            <a:off x="4847437" y="2967517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74CB6870-7EE2-8300-0638-6D15BA1E3446}"/>
              </a:ext>
            </a:extLst>
          </p:cNvPr>
          <p:cNvSpPr/>
          <p:nvPr/>
        </p:nvSpPr>
        <p:spPr>
          <a:xfrm>
            <a:off x="4712082" y="3796676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6272DA-7E27-D8CA-C8AB-118E229DAAEE}"/>
              </a:ext>
            </a:extLst>
          </p:cNvPr>
          <p:cNvSpPr/>
          <p:nvPr/>
        </p:nvSpPr>
        <p:spPr>
          <a:xfrm>
            <a:off x="4847437" y="5062511"/>
            <a:ext cx="1654342" cy="457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B90F2A-0069-33CA-F3C0-ABE6D45548B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74608" y="3424717"/>
            <a:ext cx="1" cy="27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B88570-B8EF-E63A-D634-E8422BFF07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74608" y="4497945"/>
            <a:ext cx="1" cy="56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03742-B7EE-F42E-FA24-8C85F29D574F}"/>
              </a:ext>
            </a:extLst>
          </p:cNvPr>
          <p:cNvSpPr/>
          <p:nvPr/>
        </p:nvSpPr>
        <p:spPr>
          <a:xfrm>
            <a:off x="6877623" y="3339475"/>
            <a:ext cx="1892968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반복수행 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4F7456F-8821-65B8-24B6-4DE7A1B6CA8B}"/>
              </a:ext>
            </a:extLst>
          </p:cNvPr>
          <p:cNvCxnSpPr>
            <a:cxnSpLocks/>
            <a:stCxn id="23" idx="3"/>
            <a:endCxn id="9" idx="3"/>
          </p:cNvCxnSpPr>
          <p:nvPr/>
        </p:nvCxnSpPr>
        <p:spPr>
          <a:xfrm flipV="1">
            <a:off x="8734356" y="3568076"/>
            <a:ext cx="36235" cy="1086988"/>
          </a:xfrm>
          <a:prstGeom prst="bentConnector3">
            <a:avLst>
              <a:gd name="adj1" fmla="val 730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973EF34-9EBD-6A8F-EE95-0217A25BA1A2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621093" y="3568076"/>
            <a:ext cx="256530" cy="476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8BB012-B5AF-A4F2-9255-8C7686961608}"/>
              </a:ext>
            </a:extLst>
          </p:cNvPr>
          <p:cNvSpPr txBox="1"/>
          <p:nvPr/>
        </p:nvSpPr>
        <p:spPr>
          <a:xfrm>
            <a:off x="4988092" y="4529035"/>
            <a:ext cx="87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2225E-6940-1F28-3BA3-000BDA4CA2EF}"/>
              </a:ext>
            </a:extLst>
          </p:cNvPr>
          <p:cNvSpPr txBox="1"/>
          <p:nvPr/>
        </p:nvSpPr>
        <p:spPr>
          <a:xfrm>
            <a:off x="6036704" y="4357212"/>
            <a:ext cx="5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76F5E2F1-66F4-D08E-17AE-C18FB4468415}"/>
              </a:ext>
            </a:extLst>
          </p:cNvPr>
          <p:cNvSpPr/>
          <p:nvPr/>
        </p:nvSpPr>
        <p:spPr>
          <a:xfrm>
            <a:off x="6809303" y="4304429"/>
            <a:ext cx="1925053" cy="701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continue</a:t>
            </a:r>
          </a:p>
          <a:p>
            <a:pPr algn="ctr"/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B3D068-8EDA-C230-F68A-EE4A398ED2DC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6524286" y="4370047"/>
            <a:ext cx="381824" cy="188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9E93F0E-2258-26E9-6DC0-E2175D9D5517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7189711" y="3722310"/>
            <a:ext cx="124506" cy="1039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DC9A31-7A37-6E46-21E9-C1F0C71275D4}"/>
              </a:ext>
            </a:extLst>
          </p:cNvPr>
          <p:cNvSpPr txBox="1"/>
          <p:nvPr/>
        </p:nvSpPr>
        <p:spPr>
          <a:xfrm>
            <a:off x="8615187" y="4675371"/>
            <a:ext cx="5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8C138-D5BF-8F51-3108-24114885FEE3}"/>
              </a:ext>
            </a:extLst>
          </p:cNvPr>
          <p:cNvSpPr txBox="1"/>
          <p:nvPr/>
        </p:nvSpPr>
        <p:spPr>
          <a:xfrm>
            <a:off x="7720980" y="3995256"/>
            <a:ext cx="5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CBEA3-89A5-43DC-EC09-A944A33FF902}"/>
              </a:ext>
            </a:extLst>
          </p:cNvPr>
          <p:cNvSpPr txBox="1"/>
          <p:nvPr/>
        </p:nvSpPr>
        <p:spPr>
          <a:xfrm>
            <a:off x="1705046" y="4134905"/>
            <a:ext cx="255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수행과정</a:t>
            </a:r>
          </a:p>
        </p:txBody>
      </p:sp>
    </p:spTree>
    <p:extLst>
      <p:ext uri="{BB962C8B-B14F-4D97-AF65-F5344CB8AC3E}">
        <p14:creationId xmlns:p14="http://schemas.microsoft.com/office/powerpoint/2010/main" val="40845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82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반복문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(Repetitive 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continue.jsp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0A8C7-24FD-344E-4E7E-A28422AC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16" y="1994981"/>
            <a:ext cx="7717368" cy="41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27818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배열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(array)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타입의 여러 변수를 하나의 묶음으로 다루는 것을 </a:t>
            </a:r>
            <a:r>
              <a:rPr lang="en-US" altLang="ko-KR" sz="2000" dirty="0"/>
              <a:t>‘</a:t>
            </a:r>
            <a:r>
              <a:rPr lang="ko-KR" altLang="en-US" sz="2000" dirty="0"/>
              <a:t>배열</a:t>
            </a:r>
            <a:r>
              <a:rPr lang="en-US" altLang="ko-KR" sz="2000" dirty="0"/>
              <a:t>(array)’</a:t>
            </a:r>
            <a:r>
              <a:rPr lang="ko-KR" altLang="en-US" sz="2000" dirty="0"/>
              <a:t>이라고 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배열의 선언하는 방법은 간단하다</a:t>
            </a:r>
            <a:r>
              <a:rPr lang="en-US" altLang="ko-KR" sz="2000" dirty="0"/>
              <a:t>. </a:t>
            </a:r>
            <a:r>
              <a:rPr lang="ko-KR" altLang="en-US" sz="2000" dirty="0"/>
              <a:t>원하는 타입의 변수를 선언하고 변수 또는 타입에 </a:t>
            </a:r>
            <a:r>
              <a:rPr lang="ko-KR" altLang="en-US" sz="2000" dirty="0" err="1"/>
              <a:t>배열임을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의미하는 </a:t>
            </a:r>
            <a:r>
              <a:rPr lang="ko-KR" altLang="en-US" sz="2000" b="1" dirty="0"/>
              <a:t>대괄호 </a:t>
            </a:r>
            <a:r>
              <a:rPr lang="en-US" altLang="ko-KR" sz="2000" b="1" dirty="0"/>
              <a:t>[ ]</a:t>
            </a:r>
            <a:r>
              <a:rPr lang="en-US" altLang="ko-KR" sz="2000" dirty="0"/>
              <a:t>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붙히면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  <a:r>
              <a:rPr lang="ko-KR" altLang="en-US" sz="2000" b="1" dirty="0"/>
              <a:t>대괄호 </a:t>
            </a:r>
            <a:r>
              <a:rPr lang="en-US" altLang="ko-KR" sz="2000" b="1" dirty="0"/>
              <a:t>[ ]</a:t>
            </a:r>
            <a:r>
              <a:rPr lang="en-US" altLang="ko-KR" sz="2000" dirty="0"/>
              <a:t> </a:t>
            </a:r>
            <a:r>
              <a:rPr lang="ko-KR" altLang="en-US" sz="2000" dirty="0"/>
              <a:t>는 타입 뒤에 붙여도 되고 </a:t>
            </a:r>
            <a:r>
              <a:rPr lang="ko-KR" altLang="en-US" sz="2000" dirty="0" err="1"/>
              <a:t>변수이름</a:t>
            </a:r>
            <a:r>
              <a:rPr lang="ko-KR" altLang="en-US" sz="2000" dirty="0"/>
              <a:t> 뒤에 붙여도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되지만 가능하면 </a:t>
            </a:r>
            <a:r>
              <a:rPr lang="ko-KR" altLang="en-US" sz="2000" b="1" dirty="0"/>
              <a:t>대괄호 </a:t>
            </a:r>
            <a:r>
              <a:rPr lang="en-US" altLang="ko-KR" sz="2000" b="1" dirty="0"/>
              <a:t>[ ]</a:t>
            </a:r>
            <a:r>
              <a:rPr lang="en-US" altLang="ko-KR" sz="2000" dirty="0"/>
              <a:t> </a:t>
            </a:r>
            <a:r>
              <a:rPr lang="ko-KR" altLang="en-US" sz="2000" dirty="0"/>
              <a:t>를 타입의 뒤를 권장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94573" y="3694691"/>
          <a:ext cx="11007358" cy="194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679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5503679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440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선언방법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선언 예</a:t>
                      </a:r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타입</a:t>
                      </a:r>
                      <a:r>
                        <a:rPr lang="en-US" altLang="ko-KR" sz="2000" dirty="0"/>
                        <a:t>[ ] </a:t>
                      </a:r>
                      <a:r>
                        <a:rPr lang="ko-KR" altLang="en-US" sz="2000" dirty="0" err="1"/>
                        <a:t>변수이름</a:t>
                      </a:r>
                      <a:r>
                        <a:rPr lang="en-US" altLang="ko-KR" sz="2000" dirty="0"/>
                        <a:t>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</a:t>
                      </a:r>
                      <a:r>
                        <a:rPr lang="en-US" altLang="ko-KR" sz="2000" dirty="0"/>
                        <a:t>[ ] score;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String[ ] name;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타입 </a:t>
                      </a:r>
                      <a:r>
                        <a:rPr lang="ko-KR" altLang="en-US" sz="2000" dirty="0" err="1"/>
                        <a:t>변수이름</a:t>
                      </a:r>
                      <a:r>
                        <a:rPr lang="en-US" altLang="ko-KR" sz="2000" baseline="0" dirty="0"/>
                        <a:t>[ ];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</a:t>
                      </a:r>
                      <a:r>
                        <a:rPr lang="en-US" altLang="ko-KR" sz="2000" dirty="0"/>
                        <a:t> score[ ];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String name[ ];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66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47723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차원 배열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(array)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배열을 선언한 다음에는 배열을 생성해야한다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배열을 선언하는 것은 단지 생성된 배열을 다루기 위한 </a:t>
            </a:r>
            <a:r>
              <a:rPr lang="ko-KR" altLang="en-US" sz="2000" dirty="0" err="1"/>
              <a:t>참조변수를</a:t>
            </a:r>
            <a:r>
              <a:rPr lang="ko-KR" altLang="en-US" sz="2000" dirty="0"/>
              <a:t> 위한 공간이 만들어질 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배열을 생성해야만 비로소 데이터를 </a:t>
            </a:r>
            <a:r>
              <a:rPr lang="ko-KR" altLang="en-US" sz="2000" dirty="0" err="1"/>
              <a:t>저장할수</a:t>
            </a:r>
            <a:r>
              <a:rPr lang="ko-KR" altLang="en-US" sz="2000" dirty="0"/>
              <a:t> 있는 공간이 만들어지는 것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배열을 생성하기 위해서는 연산자 </a:t>
            </a:r>
            <a:r>
              <a:rPr lang="en-US" altLang="ko-KR" sz="2000" dirty="0"/>
              <a:t>‘new’</a:t>
            </a:r>
            <a:r>
              <a:rPr lang="ko-KR" altLang="en-US" sz="2000" dirty="0"/>
              <a:t>와 함께 배열의 타입과 크기를 지정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  * </a:t>
            </a:r>
            <a:r>
              <a:rPr lang="ko-KR" altLang="en-US" sz="2000" dirty="0"/>
              <a:t>참조 </a:t>
            </a:r>
            <a:r>
              <a:rPr lang="en-US" altLang="ko-KR" sz="2000" dirty="0"/>
              <a:t>: </a:t>
            </a:r>
            <a:r>
              <a:rPr lang="ko-KR" altLang="en-US" sz="2000" dirty="0"/>
              <a:t>위 두 문장은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 ] score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[5];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같이 한 문장으로 </a:t>
            </a:r>
            <a:r>
              <a:rPr lang="ko-KR" altLang="en-US" sz="2000" dirty="0" err="1"/>
              <a:t>줄일수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  * </a:t>
            </a:r>
            <a:r>
              <a:rPr lang="ko-KR" altLang="en-US" sz="2000" dirty="0"/>
              <a:t>즉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ko-KR" altLang="en-US" sz="2000" dirty="0"/>
              <a:t>배열 </a:t>
            </a:r>
            <a:r>
              <a:rPr lang="ko-KR" altLang="en-US" sz="2000" dirty="0" err="1"/>
              <a:t>선언시</a:t>
            </a:r>
            <a:r>
              <a:rPr lang="ko-KR" altLang="en-US" sz="2000" dirty="0"/>
              <a:t> </a:t>
            </a:r>
            <a:r>
              <a:rPr lang="en-US" altLang="ko-KR" sz="2000" dirty="0"/>
              <a:t>{ 0,0,0,0,0 } </a:t>
            </a:r>
            <a:r>
              <a:rPr lang="ko-KR" altLang="en-US" sz="2000" dirty="0"/>
              <a:t>와 같이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en-US" altLang="ko-KR" sz="2000" dirty="0"/>
              <a:t>5</a:t>
            </a:r>
            <a:r>
              <a:rPr lang="ko-KR" altLang="en-US" sz="2000" dirty="0"/>
              <a:t>개의 값이 초기화된다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29529" y="3233027"/>
            <a:ext cx="9532943" cy="122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Int</a:t>
            </a:r>
            <a:r>
              <a:rPr lang="en-US" altLang="ko-KR" dirty="0"/>
              <a:t>[ ] score;                 // </a:t>
            </a:r>
            <a:r>
              <a:rPr lang="ko-KR" altLang="en-US" dirty="0"/>
              <a:t>배열을 선언한다</a:t>
            </a:r>
            <a:r>
              <a:rPr lang="en-US" altLang="ko-KR" dirty="0"/>
              <a:t>. (</a:t>
            </a:r>
            <a:r>
              <a:rPr lang="ko-KR" altLang="en-US" dirty="0"/>
              <a:t>생성된 배열을 다루는데 상용될 </a:t>
            </a:r>
            <a:r>
              <a:rPr lang="ko-KR" altLang="en-US" dirty="0" err="1"/>
              <a:t>참조변수</a:t>
            </a:r>
            <a:r>
              <a:rPr lang="ko-KR" altLang="en-US" dirty="0"/>
              <a:t> 선언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Score = new </a:t>
            </a:r>
            <a:r>
              <a:rPr lang="en-US" altLang="ko-KR" dirty="0" err="1"/>
              <a:t>int</a:t>
            </a:r>
            <a:r>
              <a:rPr lang="en-US" altLang="ko-KR" dirty="0"/>
              <a:t>[5];     // </a:t>
            </a:r>
            <a:r>
              <a:rPr lang="ko-KR" altLang="en-US" dirty="0"/>
              <a:t>배열을 생성한다</a:t>
            </a:r>
            <a:r>
              <a:rPr lang="en-US" altLang="ko-KR" dirty="0"/>
              <a:t>. (5</a:t>
            </a:r>
            <a:r>
              <a:rPr lang="ko-KR" altLang="en-US" dirty="0"/>
              <a:t>개의 </a:t>
            </a:r>
            <a:r>
              <a:rPr lang="en-US" altLang="ko-KR" dirty="0" err="1"/>
              <a:t>int</a:t>
            </a:r>
            <a:r>
              <a:rPr lang="ko-KR" altLang="en-US" dirty="0"/>
              <a:t>값을 저장할 수 있는 </a:t>
            </a:r>
            <a:r>
              <a:rPr lang="ko-KR" altLang="en-US" dirty="0" err="1"/>
              <a:t>공간생성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29529" y="5651580"/>
            <a:ext cx="17852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score[0]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66450" y="5651580"/>
            <a:ext cx="17852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score[1]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03371" y="5651580"/>
            <a:ext cx="17852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score[2]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40292" y="5651580"/>
            <a:ext cx="17852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score[3]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077214" y="5651580"/>
            <a:ext cx="17852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5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8272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차원 또는 다차원 배열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(array)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자바에서는 </a:t>
            </a:r>
            <a:r>
              <a:rPr lang="en-US" altLang="ko-KR" sz="2000" dirty="0"/>
              <a:t>1</a:t>
            </a:r>
            <a:r>
              <a:rPr lang="ko-KR" altLang="en-US" sz="2000" dirty="0"/>
              <a:t>차원 </a:t>
            </a:r>
            <a:r>
              <a:rPr lang="ko-KR" altLang="en-US" sz="2000" dirty="0" err="1"/>
              <a:t>배열뿐만</a:t>
            </a:r>
            <a:r>
              <a:rPr lang="ko-KR" altLang="en-US" sz="2000" dirty="0"/>
              <a:t> 아니라 </a:t>
            </a:r>
            <a:r>
              <a:rPr lang="en-US" altLang="ko-KR" sz="2000" dirty="0"/>
              <a:t>2</a:t>
            </a:r>
            <a:r>
              <a:rPr lang="ko-KR" altLang="en-US" sz="2000" dirty="0"/>
              <a:t>차원 이상의 다차원 배열도 허용</a:t>
            </a:r>
            <a:r>
              <a:rPr lang="en-US" altLang="ko-KR" sz="2000" dirty="0"/>
              <a:t> </a:t>
            </a:r>
            <a:r>
              <a:rPr lang="ko-KR" altLang="en-US" sz="2000" dirty="0"/>
              <a:t>그러나 특별한 경우를 제외하고는 </a:t>
            </a:r>
            <a:r>
              <a:rPr lang="en-US" altLang="ko-KR" sz="2000" dirty="0"/>
              <a:t>2</a:t>
            </a:r>
            <a:r>
              <a:rPr lang="ko-KR" altLang="en-US" sz="2000" dirty="0"/>
              <a:t>차원 이상의 배열은 잘 사용되지 않는다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배열을 잘 이해하면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배열에 응용 하는 것은 그리 어렵지않다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12699"/>
              </p:ext>
            </p:extLst>
          </p:nvPr>
        </p:nvGraphicFramePr>
        <p:xfrm>
          <a:off x="594573" y="2898240"/>
          <a:ext cx="11007358" cy="269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679">
                  <a:extLst>
                    <a:ext uri="{9D8B030D-6E8A-4147-A177-3AD203B41FA5}">
                      <a16:colId xmlns:a16="http://schemas.microsoft.com/office/drawing/2014/main" val="1003698054"/>
                    </a:ext>
                  </a:extLst>
                </a:gridCol>
                <a:gridCol w="5503679">
                  <a:extLst>
                    <a:ext uri="{9D8B030D-6E8A-4147-A177-3AD203B41FA5}">
                      <a16:colId xmlns:a16="http://schemas.microsoft.com/office/drawing/2014/main" val="1378665005"/>
                    </a:ext>
                  </a:extLst>
                </a:gridCol>
              </a:tblGrid>
              <a:tr h="440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선언방법</a:t>
                      </a:r>
                      <a:endParaRPr lang="ko-KR" altLang="en-US" sz="2000" dirty="0"/>
                    </a:p>
                  </a:txBody>
                  <a:tcPr marL="123832" marR="123832" marT="61917" marB="619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선언 예</a:t>
                      </a:r>
                    </a:p>
                  </a:txBody>
                  <a:tcPr marL="123832" marR="123832" marT="61917" marB="61917"/>
                </a:tc>
                <a:extLst>
                  <a:ext uri="{0D108BD9-81ED-4DB2-BD59-A6C34878D82A}">
                    <a16:rowId xmlns:a16="http://schemas.microsoft.com/office/drawing/2014/main" val="4141406150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타입</a:t>
                      </a:r>
                      <a:r>
                        <a:rPr lang="en-US" altLang="ko-KR" sz="2000" dirty="0"/>
                        <a:t>[ ] [ ] </a:t>
                      </a:r>
                      <a:r>
                        <a:rPr lang="ko-KR" altLang="en-US" sz="2000" dirty="0" err="1"/>
                        <a:t>변수이름</a:t>
                      </a:r>
                      <a:r>
                        <a:rPr lang="en-US" altLang="ko-KR" sz="2000" dirty="0"/>
                        <a:t>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</a:t>
                      </a:r>
                      <a:r>
                        <a:rPr lang="en-US" altLang="ko-KR" sz="2000" dirty="0"/>
                        <a:t>[ ] [ ] score;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145800182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타입 </a:t>
                      </a:r>
                      <a:r>
                        <a:rPr lang="ko-KR" altLang="en-US" sz="2000" dirty="0" err="1"/>
                        <a:t>변수이름</a:t>
                      </a:r>
                      <a:r>
                        <a:rPr lang="en-US" altLang="ko-KR" sz="2000" baseline="0" dirty="0"/>
                        <a:t>[ ]</a:t>
                      </a:r>
                      <a:r>
                        <a:rPr lang="en-US" altLang="ko-KR" sz="2000" dirty="0"/>
                        <a:t> [ ]</a:t>
                      </a:r>
                      <a:r>
                        <a:rPr lang="en-US" altLang="ko-KR" sz="2000" baseline="0" dirty="0"/>
                        <a:t>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</a:t>
                      </a:r>
                      <a:r>
                        <a:rPr lang="en-US" altLang="ko-KR" sz="2000" dirty="0"/>
                        <a:t> score[ ] [ ];</a:t>
                      </a:r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1396480251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타입</a:t>
                      </a:r>
                      <a:r>
                        <a:rPr lang="en-US" altLang="ko-KR" sz="2000" dirty="0"/>
                        <a:t>[ ]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변수이름</a:t>
                      </a:r>
                      <a:r>
                        <a:rPr lang="en-US" altLang="ko-KR" sz="2000" baseline="0" dirty="0"/>
                        <a:t>[ ];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</a:t>
                      </a:r>
                      <a:r>
                        <a:rPr lang="en-US" altLang="ko-KR" sz="2000" dirty="0"/>
                        <a:t>[ </a:t>
                      </a:r>
                      <a:r>
                        <a:rPr lang="en-US" altLang="ko-KR" sz="2000"/>
                        <a:t>] score[ ];</a:t>
                      </a:r>
                      <a:endParaRPr lang="ko-KR" altLang="en-US" sz="2000" dirty="0"/>
                    </a:p>
                  </a:txBody>
                  <a:tcPr marL="123832" marR="123832" marT="61917" marB="61917" anchor="ctr"/>
                </a:tc>
                <a:extLst>
                  <a:ext uri="{0D108BD9-81ED-4DB2-BD59-A6C34878D82A}">
                    <a16:rowId xmlns:a16="http://schemas.microsoft.com/office/drawing/2014/main" val="23770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5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(2) </a:t>
            </a:r>
            <a:r>
              <a:rPr lang="ko-KR" altLang="en-US" sz="2000" dirty="0"/>
              <a:t>조건이 참과 거짓 두 가지일 경우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코드의 수행 조건이 해당 조건을 </a:t>
            </a:r>
            <a:r>
              <a:rPr lang="en-US" altLang="ko-KR" sz="2000" dirty="0"/>
              <a:t>‘</a:t>
            </a:r>
            <a:r>
              <a:rPr lang="ko-KR" altLang="en-US" sz="2000" dirty="0"/>
              <a:t>만족하는</a:t>
            </a:r>
            <a:r>
              <a:rPr lang="en-US" altLang="ko-KR" sz="2000" dirty="0"/>
              <a:t>‘ </a:t>
            </a:r>
            <a:r>
              <a:rPr lang="ko-KR" altLang="en-US" sz="2000" dirty="0"/>
              <a:t>경우는</a:t>
            </a:r>
            <a:r>
              <a:rPr lang="en-US" altLang="ko-KR" sz="2000" dirty="0"/>
              <a:t> ‘</a:t>
            </a:r>
            <a:r>
              <a:rPr lang="ko-KR" altLang="en-US" sz="2000" dirty="0"/>
              <a:t>만족하지 않는</a:t>
            </a:r>
            <a:r>
              <a:rPr lang="en-US" altLang="ko-KR" sz="2000" dirty="0"/>
              <a:t>’ </a:t>
            </a:r>
            <a:r>
              <a:rPr lang="ko-KR" altLang="en-US" sz="2000" dirty="0"/>
              <a:t>경우</a:t>
            </a:r>
            <a:r>
              <a:rPr lang="en-US" altLang="ko-KR" sz="2000" dirty="0"/>
              <a:t> 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가지뿐</a:t>
            </a:r>
            <a:r>
              <a:rPr lang="ko-KR" altLang="en-US" sz="2000" dirty="0"/>
              <a:t> 이라면 다음과 같이 </a:t>
            </a:r>
            <a:r>
              <a:rPr lang="en-US" altLang="ko-KR" sz="2000" dirty="0"/>
              <a:t>if-else </a:t>
            </a:r>
            <a:r>
              <a:rPr lang="ko-KR" altLang="en-US" sz="2000" dirty="0"/>
              <a:t>구문을 사용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u="sng" dirty="0"/>
              <a:t>If</a:t>
            </a:r>
            <a:r>
              <a:rPr lang="ko-KR" altLang="en-US" sz="2000" u="sng" dirty="0"/>
              <a:t>문 조건의 결과값이 </a:t>
            </a:r>
            <a:r>
              <a:rPr lang="en-US" altLang="ko-KR" sz="2000" u="sng" dirty="0"/>
              <a:t>true</a:t>
            </a:r>
            <a:r>
              <a:rPr lang="ko-KR" altLang="en-US" sz="2000" u="sng" dirty="0"/>
              <a:t>이면 </a:t>
            </a:r>
            <a:r>
              <a:rPr lang="en-US" altLang="ko-KR" sz="2000" u="sng" dirty="0"/>
              <a:t>‘</a:t>
            </a:r>
            <a:r>
              <a:rPr lang="ko-KR" altLang="en-US" sz="2000" u="sng" dirty="0"/>
              <a:t>수행코드</a:t>
            </a:r>
            <a:r>
              <a:rPr lang="en-US" altLang="ko-KR" sz="2000" u="sng" dirty="0"/>
              <a:t>1’</a:t>
            </a:r>
            <a:r>
              <a:rPr lang="ko-KR" altLang="en-US" sz="2000" u="sng" dirty="0"/>
              <a:t>이 포함된 코드블록을 실행</a:t>
            </a:r>
            <a:r>
              <a:rPr lang="ko-KR" altLang="en-US" sz="2000" dirty="0"/>
              <a:t>하고 </a:t>
            </a:r>
            <a:r>
              <a:rPr lang="en-US" altLang="ko-KR" sz="2000" dirty="0"/>
              <a:t>else </a:t>
            </a:r>
            <a:r>
              <a:rPr lang="ko-KR" altLang="en-US" sz="2000" dirty="0"/>
              <a:t>이하</a:t>
            </a:r>
            <a:r>
              <a:rPr lang="en-US" altLang="ko-KR" sz="2000" dirty="0"/>
              <a:t> ‘</a:t>
            </a:r>
            <a:r>
              <a:rPr lang="ko-KR" altLang="en-US" sz="2000" dirty="0"/>
              <a:t>수행코드</a:t>
            </a:r>
            <a:r>
              <a:rPr lang="en-US" altLang="ko-KR" sz="2000" dirty="0"/>
              <a:t>2’ </a:t>
            </a:r>
            <a:r>
              <a:rPr lang="ko-KR" altLang="en-US" sz="2000" dirty="0"/>
              <a:t>부분은 실행하지 않고 건너뛰게 된다</a:t>
            </a:r>
            <a:r>
              <a:rPr lang="en-US" altLang="ko-KR" sz="2000" dirty="0"/>
              <a:t>. </a:t>
            </a:r>
            <a:r>
              <a:rPr lang="en-US" altLang="ko-KR" sz="2000" u="sng" dirty="0"/>
              <a:t>If</a:t>
            </a:r>
            <a:r>
              <a:rPr lang="ko-KR" altLang="en-US" sz="2000" u="sng" dirty="0"/>
              <a:t>문 조건의 결과값이 </a:t>
            </a:r>
            <a:r>
              <a:rPr lang="en-US" altLang="ko-KR" sz="2000" u="sng" dirty="0"/>
              <a:t>false</a:t>
            </a:r>
            <a:r>
              <a:rPr lang="ko-KR" altLang="en-US" sz="2000" u="sng" dirty="0"/>
              <a:t>일 경우에는 </a:t>
            </a:r>
            <a:r>
              <a:rPr lang="en-US" altLang="ko-KR" sz="2000" u="sng" dirty="0"/>
              <a:t>‘</a:t>
            </a:r>
            <a:r>
              <a:rPr lang="ko-KR" altLang="en-US" sz="2000" u="sng" dirty="0"/>
              <a:t>수행코드</a:t>
            </a:r>
            <a:r>
              <a:rPr lang="en-US" altLang="ko-KR" sz="2000" u="sng" dirty="0"/>
              <a:t>1’</a:t>
            </a:r>
            <a:r>
              <a:rPr lang="ko-KR" altLang="en-US" sz="2000" u="sng" dirty="0"/>
              <a:t>의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코드블록은 건너뛰고 </a:t>
            </a:r>
            <a:r>
              <a:rPr lang="en-US" altLang="ko-KR" sz="2000" u="sng" dirty="0"/>
              <a:t>‘</a:t>
            </a:r>
            <a:r>
              <a:rPr lang="ko-KR" altLang="en-US" sz="2000" u="sng" dirty="0"/>
              <a:t>수행코드</a:t>
            </a:r>
            <a:r>
              <a:rPr lang="en-US" altLang="ko-KR" sz="2000" u="sng" dirty="0"/>
              <a:t>2’ </a:t>
            </a:r>
            <a:r>
              <a:rPr lang="ko-KR" altLang="en-US" sz="2000" u="sng" dirty="0"/>
              <a:t>코드블록이 수행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EF13B0-9C59-8AEB-C9EA-6F94BC9F9160}"/>
              </a:ext>
            </a:extLst>
          </p:cNvPr>
          <p:cNvSpPr/>
          <p:nvPr/>
        </p:nvSpPr>
        <p:spPr>
          <a:xfrm>
            <a:off x="4944406" y="2683042"/>
            <a:ext cx="2303188" cy="158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} else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55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(3) </a:t>
            </a:r>
            <a:r>
              <a:rPr lang="ko-KR" altLang="en-US" sz="2000" dirty="0"/>
              <a:t>조건이 여러 가지일 경우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코드 수행 조건이 다양할 경우 다음과 같이 </a:t>
            </a:r>
            <a:r>
              <a:rPr lang="en-US" altLang="ko-KR" sz="2000" dirty="0"/>
              <a:t>if-else </a:t>
            </a:r>
            <a:r>
              <a:rPr lang="en-US" altLang="ko-KR" sz="2000" dirty="0" err="1"/>
              <a:t>if-else</a:t>
            </a:r>
            <a:r>
              <a:rPr lang="en-US" altLang="ko-KR" sz="2000" dirty="0"/>
              <a:t> </a:t>
            </a:r>
            <a:r>
              <a:rPr lang="ko-KR" altLang="en-US" sz="2000" dirty="0"/>
              <a:t>구분을 사용하여 여러 조건 검사를 수행할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위에서 보는 바와 같이 </a:t>
            </a:r>
            <a:r>
              <a:rPr lang="en-US" altLang="ko-KR" sz="2000" dirty="0"/>
              <a:t>else if </a:t>
            </a:r>
            <a:r>
              <a:rPr lang="ko-KR" altLang="en-US" sz="2000" dirty="0"/>
              <a:t>구문은 여러 번 사용이 가능하지만</a:t>
            </a:r>
            <a:r>
              <a:rPr lang="en-US" altLang="ko-KR" sz="2000" dirty="0"/>
              <a:t>, ‘if – else if – else’</a:t>
            </a:r>
            <a:r>
              <a:rPr lang="ko-KR" altLang="en-US" sz="2000" dirty="0"/>
              <a:t>의 순서를 지켜야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조건의 검사 방향은 위에서 아래로 이루어지며 특정 조건을 만족하며 해당 코드블록이 수행될 경우 다른 조건은 건너뛰게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이제 예제를 통해 </a:t>
            </a:r>
            <a:r>
              <a:rPr lang="en-US" altLang="ko-KR" sz="2000" dirty="0"/>
              <a:t>if </a:t>
            </a:r>
            <a:r>
              <a:rPr lang="ko-KR" altLang="en-US" sz="2000" dirty="0"/>
              <a:t>조건문들을 실행한 후 그 결과를 출력하는 예제를 살펴보자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EF13B0-9C59-8AEB-C9EA-6F94BC9F9160}"/>
              </a:ext>
            </a:extLst>
          </p:cNvPr>
          <p:cNvSpPr/>
          <p:nvPr/>
        </p:nvSpPr>
        <p:spPr>
          <a:xfrm>
            <a:off x="4814923" y="2365066"/>
            <a:ext cx="2562154" cy="2542228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} else 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조건</a:t>
            </a:r>
            <a:r>
              <a:rPr lang="en-US" altLang="ko-KR" dirty="0"/>
              <a:t>12 )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} else if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조건</a:t>
            </a:r>
            <a:r>
              <a:rPr lang="en-US" altLang="ko-KR" dirty="0"/>
              <a:t>N )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} else 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수행코드</a:t>
            </a:r>
            <a:r>
              <a:rPr lang="en-US" altLang="ko-KR" dirty="0"/>
              <a:t>N + 1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8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14326B-56C8-22B8-49E6-FEB22A76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17908"/>
            <a:ext cx="5371236" cy="41671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640F9-EB36-AABA-DD5F-CE59C7C4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05" y="2014903"/>
            <a:ext cx="5799608" cy="3337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797A5-C2F3-CA47-3738-9EDDB3941BF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if.jsp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11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Switch</a:t>
            </a:r>
            <a:r>
              <a:rPr lang="ko-KR" altLang="en-US" sz="2000" dirty="0"/>
              <a:t> </a:t>
            </a:r>
            <a:r>
              <a:rPr lang="en-US" altLang="ko-KR" sz="2000" dirty="0"/>
              <a:t>~ case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Switch ~ case</a:t>
            </a:r>
            <a:r>
              <a:rPr lang="ko-KR" altLang="en-US" sz="2000" dirty="0"/>
              <a:t>문은 수행코드 분기를 위한 조건이 단 하나이면서 그 조건의 결과값이 여러 개 발생할 때 유용하게 사용할 수 있는 조건문이다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오른쪽과 같이 </a:t>
            </a:r>
            <a:r>
              <a:rPr lang="en-US" altLang="ko-KR" sz="2000" dirty="0" err="1"/>
              <a:t>switch~case</a:t>
            </a:r>
            <a:r>
              <a:rPr lang="ko-KR" altLang="en-US" sz="2000" dirty="0"/>
              <a:t>문은 </a:t>
            </a:r>
            <a:r>
              <a:rPr lang="en-US" altLang="ko-KR" sz="2000" dirty="0"/>
              <a:t>switch</a:t>
            </a:r>
            <a:r>
              <a:rPr lang="ko-KR" altLang="en-US" sz="2000" dirty="0"/>
              <a:t>에 명시된 조건에 대한 결과값</a:t>
            </a:r>
            <a:r>
              <a:rPr lang="en-US" altLang="ko-KR" sz="2000" dirty="0"/>
              <a:t>(case)</a:t>
            </a:r>
            <a:br>
              <a:rPr lang="en-US" altLang="ko-KR" sz="2000" dirty="0"/>
            </a:b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대해 수행코드를 실행한다</a:t>
            </a:r>
            <a:r>
              <a:rPr lang="en-US" altLang="ko-KR" sz="2000" dirty="0"/>
              <a:t>. Default</a:t>
            </a:r>
            <a:r>
              <a:rPr lang="ko-KR" altLang="en-US" sz="2000" dirty="0"/>
              <a:t>는 </a:t>
            </a:r>
            <a:r>
              <a:rPr lang="en-US" altLang="ko-KR" sz="2000" dirty="0"/>
              <a:t>if</a:t>
            </a:r>
            <a:r>
              <a:rPr lang="ko-KR" altLang="en-US" sz="2000" dirty="0"/>
              <a:t> 조건문의 </a:t>
            </a:r>
            <a:r>
              <a:rPr lang="en-US" altLang="ko-KR" sz="2000" dirty="0"/>
              <a:t>else</a:t>
            </a:r>
            <a:r>
              <a:rPr lang="ko-KR" altLang="en-US" sz="2000" dirty="0"/>
              <a:t>와 유사하게 사용되는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구문으로 </a:t>
            </a:r>
            <a:r>
              <a:rPr lang="en-US" altLang="ko-KR" sz="2000" dirty="0"/>
              <a:t>switch</a:t>
            </a:r>
            <a:r>
              <a:rPr lang="ko-KR" altLang="en-US" sz="2000" dirty="0"/>
              <a:t>의 조건에 만족되는 </a:t>
            </a:r>
            <a:r>
              <a:rPr lang="en-US" altLang="ko-KR" sz="2000" dirty="0"/>
              <a:t>case</a:t>
            </a:r>
            <a:r>
              <a:rPr lang="ko-KR" altLang="en-US" sz="2000" dirty="0"/>
              <a:t>의 결과값이 하나도 없을 경우 실행된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Switch~case</a:t>
            </a:r>
            <a:r>
              <a:rPr lang="ko-KR" altLang="en-US" sz="2000" dirty="0"/>
              <a:t>문도 </a:t>
            </a:r>
            <a:r>
              <a:rPr lang="en-US" altLang="ko-KR" sz="2000" dirty="0"/>
              <a:t>if </a:t>
            </a:r>
            <a:r>
              <a:rPr lang="ko-KR" altLang="en-US" sz="2000" dirty="0"/>
              <a:t>조건문과 마찬가지로 위에서부터 아래로 조건을 하나씩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검사해 나가며 일치하는 조건의 결과값에 대한 수행코드가 실행되면 나머지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조건을 검사하지 않고 </a:t>
            </a:r>
            <a:r>
              <a:rPr lang="en-US" altLang="ko-KR" sz="2000" dirty="0" err="1"/>
              <a:t>switch~case</a:t>
            </a:r>
            <a:r>
              <a:rPr lang="ko-KR" altLang="en-US" sz="2000" dirty="0"/>
              <a:t>문을 빠져나가게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ko-KR" altLang="en-US" sz="2000" u="sng" dirty="0"/>
              <a:t>조건을 만족하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r>
              <a:rPr lang="ko-KR" altLang="en-US" sz="2000" u="sng" dirty="0"/>
              <a:t>여 </a:t>
            </a:r>
            <a:r>
              <a:rPr lang="en-US" altLang="ko-KR" sz="2000" u="sng" dirty="0"/>
              <a:t>case</a:t>
            </a:r>
            <a:r>
              <a:rPr lang="ko-KR" altLang="en-US" sz="2000" u="sng" dirty="0"/>
              <a:t> 구문의 코드를 수행한 후에는 </a:t>
            </a:r>
            <a:r>
              <a:rPr lang="en-US" altLang="ko-KR" sz="2000" u="sng" dirty="0" err="1"/>
              <a:t>switch~case</a:t>
            </a:r>
            <a:r>
              <a:rPr lang="ko-KR" altLang="en-US" sz="2000" u="sng" dirty="0"/>
              <a:t>문을 빠져나가도록 하기 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r>
              <a:rPr lang="ko-KR" altLang="en-US" sz="2000" u="sng" dirty="0"/>
              <a:t>위해 </a:t>
            </a:r>
            <a:r>
              <a:rPr lang="en-US" altLang="ko-KR" sz="2000" u="sng" dirty="0"/>
              <a:t>break</a:t>
            </a:r>
            <a:r>
              <a:rPr lang="ko-KR" altLang="en-US" sz="2000" u="sng" dirty="0"/>
              <a:t>문을 사용</a:t>
            </a:r>
            <a:r>
              <a:rPr lang="ko-KR" altLang="en-US" sz="2000" dirty="0"/>
              <a:t>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920C67-18E3-7A7C-85EF-ACFB7F96898B}"/>
              </a:ext>
            </a:extLst>
          </p:cNvPr>
          <p:cNvSpPr/>
          <p:nvPr/>
        </p:nvSpPr>
        <p:spPr>
          <a:xfrm>
            <a:off x="9568119" y="2667275"/>
            <a:ext cx="2190894" cy="3761026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switch( </a:t>
            </a:r>
            <a:r>
              <a:rPr lang="ko-KR" altLang="en-US" dirty="0"/>
              <a:t>조건 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case</a:t>
            </a:r>
            <a:r>
              <a:rPr lang="ko-KR" altLang="en-US" dirty="0"/>
              <a:t> 결과값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수행코드</a:t>
            </a:r>
            <a:r>
              <a:rPr lang="en-US" altLang="ko-KR" dirty="0"/>
              <a:t>1;</a:t>
            </a:r>
          </a:p>
          <a:p>
            <a:r>
              <a:rPr lang="en-US" altLang="ko-KR" dirty="0"/>
              <a:t>        break;</a:t>
            </a:r>
          </a:p>
          <a:p>
            <a:r>
              <a:rPr lang="en-US" altLang="ko-KR" dirty="0"/>
              <a:t>    case</a:t>
            </a:r>
            <a:r>
              <a:rPr lang="ko-KR" altLang="en-US" dirty="0"/>
              <a:t> 결과값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수행코드</a:t>
            </a:r>
            <a:r>
              <a:rPr lang="en-US" altLang="ko-KR" dirty="0"/>
              <a:t>2;</a:t>
            </a:r>
          </a:p>
          <a:p>
            <a:r>
              <a:rPr lang="en-US" altLang="ko-KR" dirty="0"/>
              <a:t>        break;</a:t>
            </a:r>
          </a:p>
          <a:p>
            <a:r>
              <a:rPr lang="en-US" altLang="ko-KR" dirty="0"/>
              <a:t>    case</a:t>
            </a:r>
            <a:r>
              <a:rPr lang="ko-KR" altLang="en-US" dirty="0"/>
              <a:t> 결과값</a:t>
            </a:r>
            <a:r>
              <a:rPr lang="en-US" altLang="ko-KR" dirty="0"/>
              <a:t>N: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수행코드</a:t>
            </a:r>
            <a:r>
              <a:rPr lang="en-US" altLang="ko-KR" dirty="0"/>
              <a:t>N;</a:t>
            </a:r>
          </a:p>
          <a:p>
            <a:r>
              <a:rPr lang="en-US" altLang="ko-KR" dirty="0"/>
              <a:t>        break;</a:t>
            </a:r>
          </a:p>
          <a:p>
            <a:r>
              <a:rPr lang="en-US" altLang="ko-KR" dirty="0"/>
              <a:t>    default: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문장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35CE94-3629-6F6F-BA09-1D3C35DE50A5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switch-</a:t>
            </a:r>
            <a:r>
              <a:rPr lang="en-US" altLang="ko-KR" sz="2000" dirty="0" err="1"/>
              <a:t>case.jsp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FA704D-3B5D-048A-C6E4-F9A0DF33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03" y="1744395"/>
            <a:ext cx="6123276" cy="47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삼항</a:t>
            </a:r>
            <a:r>
              <a:rPr lang="ko-KR" altLang="en-US" sz="2000" dirty="0"/>
              <a:t> 연산자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삼항</a:t>
            </a:r>
            <a:r>
              <a:rPr lang="ko-KR" altLang="en-US" sz="2000" dirty="0"/>
              <a:t> 연산자는 세 개의 피연산자를 통해 조건을 만족할 때와 만족하지 않을 때 반환할 결과값을 </a:t>
            </a:r>
            <a:r>
              <a:rPr lang="ko-KR" altLang="en-US" sz="2000" dirty="0" err="1"/>
              <a:t>지정해줄수</a:t>
            </a:r>
            <a:r>
              <a:rPr lang="ko-KR" altLang="en-US" sz="2000" dirty="0"/>
              <a:t> 있는 연산자이다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연산자는 </a:t>
            </a:r>
            <a:r>
              <a:rPr lang="ko-KR" altLang="en-US" sz="2000" dirty="0" err="1"/>
              <a:t>조건문이라기</a:t>
            </a:r>
            <a:r>
              <a:rPr lang="ko-KR" altLang="en-US" sz="2000" dirty="0"/>
              <a:t> 보다 연산자 범위에서 보아야 할 문법이지만 간단한 조건 처리가 목적이므로 여기서 살펴보도록 하겠다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다음은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연산자의 기본 형태이다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삼항</a:t>
            </a:r>
            <a:r>
              <a:rPr lang="ko-KR" altLang="en-US" sz="2000" dirty="0"/>
              <a:t> 연산자 내 첫 항에 지정된 조건이 만족될 때</a:t>
            </a:r>
            <a:r>
              <a:rPr lang="en-US" altLang="ko-KR" sz="2000" dirty="0"/>
              <a:t>(true) </a:t>
            </a:r>
            <a:r>
              <a:rPr lang="ko-KR" altLang="en-US" sz="2000" dirty="0"/>
              <a:t>두 번째 항에 작성한 </a:t>
            </a:r>
            <a:r>
              <a:rPr lang="en-US" altLang="ko-KR" sz="2000" dirty="0"/>
              <a:t>‘</a:t>
            </a:r>
            <a:r>
              <a:rPr lang="ko-KR" altLang="en-US" sz="2000" dirty="0"/>
              <a:t>결과값</a:t>
            </a:r>
            <a:r>
              <a:rPr lang="en-US" altLang="ko-KR" sz="2000" dirty="0"/>
              <a:t>1’</a:t>
            </a:r>
            <a:r>
              <a:rPr lang="ko-KR" altLang="en-US" sz="2000" dirty="0"/>
              <a:t>이 반환 되고 만족하지 못할 경우</a:t>
            </a:r>
            <a:r>
              <a:rPr lang="en-US" altLang="ko-KR" sz="2000" dirty="0"/>
              <a:t>(false) </a:t>
            </a:r>
            <a:r>
              <a:rPr lang="ko-KR" altLang="en-US" sz="2000" dirty="0"/>
              <a:t>세 번째 항에 작성될 </a:t>
            </a:r>
            <a:r>
              <a:rPr lang="en-US" altLang="ko-KR" sz="2000" dirty="0"/>
              <a:t>‘</a:t>
            </a:r>
            <a:r>
              <a:rPr lang="ko-KR" altLang="en-US" sz="2000" dirty="0"/>
              <a:t>결과값</a:t>
            </a:r>
            <a:r>
              <a:rPr lang="en-US" altLang="ko-KR" sz="2000" dirty="0"/>
              <a:t>2’</a:t>
            </a:r>
            <a:r>
              <a:rPr lang="ko-KR" altLang="en-US" sz="2000" dirty="0"/>
              <a:t>가 반환된다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 예제를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연산자의 사용법을 익혀보도록 하자</a:t>
            </a:r>
            <a:r>
              <a:rPr lang="en-US" altLang="ko-KR" sz="2000" dirty="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920C67-18E3-7A7C-85EF-ACFB7F96898B}"/>
              </a:ext>
            </a:extLst>
          </p:cNvPr>
          <p:cNvSpPr/>
          <p:nvPr/>
        </p:nvSpPr>
        <p:spPr>
          <a:xfrm>
            <a:off x="4206639" y="3649473"/>
            <a:ext cx="3985204" cy="576759"/>
          </a:xfrm>
          <a:prstGeom prst="roundRect">
            <a:avLst>
              <a:gd name="adj" fmla="val 1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? </a:t>
            </a:r>
            <a:r>
              <a:rPr lang="ko-KR" altLang="en-US" dirty="0"/>
              <a:t>결과값</a:t>
            </a:r>
            <a:r>
              <a:rPr lang="en-US" altLang="ko-KR" dirty="0"/>
              <a:t>1 : </a:t>
            </a:r>
            <a:r>
              <a:rPr lang="ko-KR" altLang="en-US" dirty="0"/>
              <a:t>결과값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54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90257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조건문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(Conditional Statement)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ternary_operator.jsp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34496-AC71-D156-2003-E3D0394A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2074404"/>
            <a:ext cx="910717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1814</Words>
  <Application>Microsoft Office PowerPoint</Application>
  <PresentationFormat>와이드스크린</PresentationFormat>
  <Paragraphs>227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281</cp:revision>
  <dcterms:created xsi:type="dcterms:W3CDTF">2021-02-14T00:18:03Z</dcterms:created>
  <dcterms:modified xsi:type="dcterms:W3CDTF">2023-05-20T03:37:34Z</dcterms:modified>
</cp:coreProperties>
</file>