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4" r:id="rId2"/>
    <p:sldId id="330" r:id="rId3"/>
    <p:sldId id="343" r:id="rId4"/>
    <p:sldId id="344" r:id="rId5"/>
    <p:sldId id="345" r:id="rId6"/>
    <p:sldId id="348" r:id="rId7"/>
    <p:sldId id="349" r:id="rId8"/>
    <p:sldId id="350" r:id="rId9"/>
    <p:sldId id="353" r:id="rId10"/>
    <p:sldId id="354" r:id="rId11"/>
    <p:sldId id="357" r:id="rId12"/>
    <p:sldId id="356" r:id="rId13"/>
    <p:sldId id="35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5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813F-144E-4C38-8C35-678D3F2FF8A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1529-418E-485A-A1E1-26642E8AD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5368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오버라이딩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(Overriding)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부모 클래스로부터 상속받은 메서드의 내용을 변경하는 것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상속받은 메서드를 그대로 사용하기도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클래스 자신에 맞게 변경해야 하는 경우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조상의 메서드를 </a:t>
            </a:r>
            <a:r>
              <a:rPr lang="ko-KR" altLang="en-US" sz="2000" u="sng" dirty="0" err="1"/>
              <a:t>오버라이딩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OverTest.java, OverTest01.java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4238" y="3474720"/>
            <a:ext cx="3305698" cy="1733546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오버라이딩</a:t>
            </a:r>
            <a:r>
              <a:rPr lang="ko-KR" altLang="en-US" dirty="0"/>
              <a:t> 조건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이름이 같아야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매겨변수가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리턴타입이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71434"/>
              </p:ext>
            </p:extLst>
          </p:nvPr>
        </p:nvGraphicFramePr>
        <p:xfrm>
          <a:off x="4434840" y="3609973"/>
          <a:ext cx="6514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400">
                  <a:extLst>
                    <a:ext uri="{9D8B030D-6E8A-4147-A177-3AD203B41FA5}">
                      <a16:colId xmlns:a16="http://schemas.microsoft.com/office/drawing/2014/main" val="2841567435"/>
                    </a:ext>
                  </a:extLst>
                </a:gridCol>
                <a:gridCol w="2171400">
                  <a:extLst>
                    <a:ext uri="{9D8B030D-6E8A-4147-A177-3AD203B41FA5}">
                      <a16:colId xmlns:a16="http://schemas.microsoft.com/office/drawing/2014/main" val="21596334"/>
                    </a:ext>
                  </a:extLst>
                </a:gridCol>
                <a:gridCol w="2171400">
                  <a:extLst>
                    <a:ext uri="{9D8B030D-6E8A-4147-A177-3AD203B41FA5}">
                      <a16:colId xmlns:a16="http://schemas.microsoft.com/office/drawing/2014/main" val="3318006370"/>
                    </a:ext>
                  </a:extLst>
                </a:gridCol>
              </a:tblGrid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오버로딩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오버라이딩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10001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892291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매개변수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5573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 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37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57235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</a:t>
              </a:r>
              <a:r>
                <a:rPr lang="en-US" altLang="ko-KR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pulibc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접근제어자를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설정하면 외부 클래스인 </a:t>
            </a:r>
            <a:r>
              <a:rPr lang="en-US" altLang="ko-KR" sz="2000" dirty="0" err="1"/>
              <a:t>AccessMain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클래스에서 접근이 가능하다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멤버 변수가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되어있기 때문에 위 객체의 값을 어디서든 수정</a:t>
            </a:r>
            <a:r>
              <a:rPr lang="en-US" altLang="ko-KR" sz="2000" dirty="0"/>
              <a:t>, </a:t>
            </a:r>
            <a:r>
              <a:rPr lang="ko-KR" altLang="en-US" sz="2000" dirty="0"/>
              <a:t>조회할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</a:t>
            </a:r>
            <a:r>
              <a:rPr lang="en-US" altLang="ko-KR" sz="2000" dirty="0" err="1"/>
              <a:t>youClass</a:t>
            </a:r>
            <a:r>
              <a:rPr lang="en-US" altLang="ko-KR" sz="2000" dirty="0"/>
              <a:t> ( MyClass.java, AccessMain.java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5EFD0-8EF2-7601-550A-6618C523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9" y="3302902"/>
            <a:ext cx="4257060" cy="2307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00E54-E292-EBBF-61E0-4B8D153C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59" y="3239672"/>
            <a:ext cx="6490464" cy="28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229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protected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접근제어자를 </a:t>
            </a:r>
            <a:r>
              <a:rPr lang="en-US" altLang="ko-KR" sz="2000" dirty="0"/>
              <a:t>protected</a:t>
            </a:r>
            <a:r>
              <a:rPr lang="ko-KR" altLang="en-US" sz="2000" dirty="0"/>
              <a:t>로 설정하면 같은 패키지 내의 클래스와 자식클래스에서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(youClass1) </a:t>
            </a:r>
            <a:r>
              <a:rPr lang="en-US" altLang="ko-KR" sz="2000" u="sng" dirty="0" err="1"/>
              <a:t>MyClass</a:t>
            </a:r>
            <a:r>
              <a:rPr lang="ko-KR" altLang="en-US" sz="2000" u="sng" dirty="0"/>
              <a:t>와 </a:t>
            </a:r>
            <a:r>
              <a:rPr lang="en-US" altLang="ko-KR" sz="2000" u="sng" dirty="0"/>
              <a:t>AccessMain1 </a:t>
            </a:r>
            <a:r>
              <a:rPr lang="ko-KR" altLang="en-US" sz="2000" u="sng" dirty="0"/>
              <a:t>클래스는 같이 패키지에 위치하므로 접근이 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(</a:t>
            </a:r>
            <a:r>
              <a:rPr lang="en-US" altLang="ko-KR" sz="2000" dirty="0" err="1"/>
              <a:t>newClass</a:t>
            </a:r>
            <a:r>
              <a:rPr lang="en-US" altLang="ko-KR" sz="2000" dirty="0"/>
              <a:t>) AccessMain1 </a:t>
            </a:r>
            <a:r>
              <a:rPr lang="ko-KR" altLang="en-US" sz="2000" dirty="0"/>
              <a:t>클래스는 </a:t>
            </a:r>
            <a:r>
              <a:rPr lang="en-US" altLang="ko-KR" sz="2000" dirty="0" err="1"/>
              <a:t>MyClass</a:t>
            </a:r>
            <a:r>
              <a:rPr lang="ko-KR" altLang="en-US" sz="2000" dirty="0"/>
              <a:t>의 하위 패키지에 위치하지만 </a:t>
            </a:r>
            <a:r>
              <a:rPr lang="en-US" altLang="ko-KR" sz="2000" dirty="0" err="1"/>
              <a:t>MyClass</a:t>
            </a:r>
            <a:r>
              <a:rPr lang="ko-KR" altLang="en-US" sz="2000" dirty="0"/>
              <a:t>를 상속받은 자식클래스 이므로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youClass1( MyClass.java, AccesMain1.java ), package newClass(AccessMain1.java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DF146-B326-724A-1075-4DD5545B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4161695"/>
            <a:ext cx="2924583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3B6C6C-7BF9-AF61-C0A7-DE55AD5E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88" y="4161695"/>
            <a:ext cx="4078173" cy="16224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FC49BB-3124-A0E6-CA43-B2CF28C4D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205" y="4161695"/>
            <a:ext cx="4082574" cy="18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3586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default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7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 </a:t>
            </a:r>
            <a:r>
              <a:rPr lang="ko-KR" altLang="en-US" sz="2000" dirty="0" err="1"/>
              <a:t>제어자</a:t>
            </a:r>
            <a:r>
              <a:rPr lang="ko-KR" altLang="en-US" sz="2000" dirty="0"/>
              <a:t> 설정하지 않으면 </a:t>
            </a:r>
            <a:r>
              <a:rPr lang="en-US" altLang="ko-KR" sz="2000" dirty="0"/>
              <a:t>default</a:t>
            </a:r>
            <a:r>
              <a:rPr lang="ko-KR" altLang="en-US" sz="2000" dirty="0"/>
              <a:t>로 설정되며 같은 패키지 내의 클래스에서만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/>
              <a:t>(youClass1) </a:t>
            </a:r>
            <a:r>
              <a:rPr lang="en-US" altLang="ko-KR" sz="2000" u="sng" dirty="0" err="1"/>
              <a:t>MyClass</a:t>
            </a:r>
            <a:r>
              <a:rPr lang="ko-KR" altLang="en-US" sz="2000" u="sng" dirty="0"/>
              <a:t>와 </a:t>
            </a:r>
            <a:r>
              <a:rPr lang="en-US" altLang="ko-KR" sz="2000" u="sng" dirty="0"/>
              <a:t>AccessMain2 </a:t>
            </a:r>
            <a:r>
              <a:rPr lang="ko-KR" altLang="en-US" sz="2000" u="sng" dirty="0"/>
              <a:t>클래스는 같이 패키지에 위치하므로 접근이 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/>
              <a:t>(</a:t>
            </a:r>
            <a:r>
              <a:rPr lang="en-US" altLang="ko-KR" sz="2000" u="sng" dirty="0" err="1"/>
              <a:t>newClass</a:t>
            </a:r>
            <a:r>
              <a:rPr lang="en-US" altLang="ko-KR" sz="2000" u="sng" dirty="0"/>
              <a:t>) AccessMain2 </a:t>
            </a:r>
            <a:r>
              <a:rPr lang="ko-KR" altLang="en-US" sz="2000" u="sng" dirty="0"/>
              <a:t>클래스는 </a:t>
            </a:r>
            <a:r>
              <a:rPr lang="en-US" altLang="ko-KR" sz="2000" u="sng" dirty="0" err="1"/>
              <a:t>MyClass</a:t>
            </a:r>
            <a:r>
              <a:rPr lang="ko-KR" altLang="en-US" sz="2000" u="sng" dirty="0"/>
              <a:t>의 하위 패키지에 위치하므로 접근이 불가능</a:t>
            </a:r>
            <a:br>
              <a:rPr lang="en-US" altLang="ko-KR" sz="2000" dirty="0"/>
            </a:br>
            <a:r>
              <a:rPr lang="en-US" altLang="ko-KR" sz="2000" dirty="0"/>
              <a:t>((</a:t>
            </a:r>
            <a:r>
              <a:rPr lang="en-US" altLang="ko-KR" sz="2000" dirty="0" err="1"/>
              <a:t>newClass</a:t>
            </a:r>
            <a:r>
              <a:rPr lang="en-US" altLang="ko-KR" sz="2000" dirty="0"/>
              <a:t>)AccessMain2 : 8~9 line </a:t>
            </a:r>
            <a:r>
              <a:rPr lang="ko-KR" altLang="en-US" sz="2000" dirty="0"/>
              <a:t>에러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900" dirty="0"/>
              <a:t>package youClass2 ( MyClass.java, AccessMain2.java ), package </a:t>
            </a:r>
            <a:r>
              <a:rPr lang="en-US" altLang="ko-KR" sz="1900" dirty="0" err="1"/>
              <a:t>newClass</a:t>
            </a:r>
            <a:r>
              <a:rPr lang="en-US" altLang="ko-KR" sz="1900" dirty="0"/>
              <a:t>( AccessMain2.java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4E9288-AC69-67DB-FB1D-7493191C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4226232"/>
            <a:ext cx="3077004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977222-6D25-F594-CD91-528DDE1A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51" y="4226232"/>
            <a:ext cx="4005718" cy="1649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7A9861-01BE-D7F7-5E1F-58BB9AE1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71" y="4226232"/>
            <a:ext cx="3936742" cy="1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3586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private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 err="1"/>
              <a:t>MyClass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멤버변수의 접근 제어자를 </a:t>
            </a:r>
            <a:r>
              <a:rPr lang="en-US" altLang="ko-KR" sz="2000" u="sng" dirty="0"/>
              <a:t>private</a:t>
            </a:r>
            <a:r>
              <a:rPr lang="ko-KR" altLang="en-US" sz="2000" u="sng" dirty="0"/>
              <a:t>로 설정</a:t>
            </a:r>
            <a:r>
              <a:rPr lang="ko-KR" altLang="en-US" sz="2000" dirty="0"/>
              <a:t>하면 외부 클래스인 </a:t>
            </a:r>
            <a:r>
              <a:rPr lang="en-US" altLang="ko-KR" sz="2000" u="sng" dirty="0"/>
              <a:t>AccessMain3 </a:t>
            </a:r>
            <a:r>
              <a:rPr lang="ko-KR" altLang="en-US" sz="2000" u="sng" dirty="0"/>
              <a:t>클래스에서 접근이 불가능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예제의 </a:t>
            </a:r>
            <a:r>
              <a:rPr lang="en-US" altLang="ko-KR" sz="2000" dirty="0"/>
              <a:t>AccessMain3 </a:t>
            </a:r>
            <a:r>
              <a:rPr lang="ko-KR" altLang="en-US" sz="2000" dirty="0"/>
              <a:t>클래스를 보면 </a:t>
            </a:r>
            <a:r>
              <a:rPr lang="en-US" altLang="ko-KR" sz="2000" dirty="0"/>
              <a:t>6~7</a:t>
            </a:r>
            <a:r>
              <a:rPr lang="ko-KR" altLang="en-US" sz="2000" dirty="0"/>
              <a:t>번째 줄에서 컴파일 에러가 발생함을 확인할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youClass3 ( MyClass.java, AccessMain3.java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95912-BD5E-550B-D0AF-7EEA8E4B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1" y="3428999"/>
            <a:ext cx="4068752" cy="2181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1D0CD-F187-F3DC-5B99-90B5F524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61" y="3428999"/>
            <a:ext cx="6307963" cy="2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33777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패키지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(package)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패키지란</a:t>
            </a:r>
            <a:r>
              <a:rPr lang="en-US" altLang="ko-KR" sz="2000" dirty="0"/>
              <a:t>? </a:t>
            </a:r>
            <a:r>
              <a:rPr lang="ko-KR" altLang="en-US" sz="2000" u="sng" dirty="0"/>
              <a:t>클래스의 묶음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패키지에는 클래스 또는 인터페이스를 포함 시킬 수 있으며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서로 관련된 클래스끼리 그룹 단위로 묶어 놓음으로써 클래스를 효율적으로 관리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같은 이름의 클래스</a:t>
            </a:r>
            <a:r>
              <a:rPr lang="ko-KR" altLang="en-US" sz="2000" dirty="0"/>
              <a:t> 일지 라도 </a:t>
            </a:r>
            <a:r>
              <a:rPr lang="ko-KR" altLang="en-US" sz="2000" u="sng" dirty="0"/>
              <a:t>다른 패키지에 존재하는 것이 가능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자신만의 패키지를 체계 유지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다른 개발자가 개발한 클래스 라이브러리의 클래스와 이름이 충돌 하는 것을 피할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26799" y="4283234"/>
            <a:ext cx="8938402" cy="2227294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소스파일에는 첫 번째 문장으로 단 </a:t>
            </a:r>
            <a:r>
              <a:rPr lang="ko-KR" altLang="en-US" u="sng" dirty="0"/>
              <a:t>한번의 패키지 선언</a:t>
            </a:r>
            <a:r>
              <a:rPr lang="ko-KR" altLang="en-US" dirty="0"/>
              <a:t> 만을 허용한다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클래스는 반드시 하나의 패키지에 속해야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패키지는 점</a:t>
            </a:r>
            <a:r>
              <a:rPr lang="en-US" altLang="ko-KR" dirty="0"/>
              <a:t>(.)</a:t>
            </a:r>
            <a:r>
              <a:rPr lang="ko-KR" altLang="en-US" dirty="0"/>
              <a:t>을 </a:t>
            </a:r>
            <a:r>
              <a:rPr lang="ko-KR" altLang="en-US" dirty="0" err="1"/>
              <a:t>구분자로</a:t>
            </a:r>
            <a:r>
              <a:rPr lang="ko-KR" altLang="en-US" dirty="0"/>
              <a:t> 하여 계층구조로 구성 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패키지는 물리적으로 클래스 파일</a:t>
            </a:r>
            <a:r>
              <a:rPr lang="en-US" altLang="ko-KR" dirty="0"/>
              <a:t>(.class)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포함하는 하나의 디렉토리이다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선언 </a:t>
            </a:r>
            <a:r>
              <a:rPr lang="en-US" altLang="ko-KR" dirty="0"/>
              <a:t>: package </a:t>
            </a:r>
            <a:r>
              <a:rPr lang="ko-KR" altLang="en-US" dirty="0" err="1"/>
              <a:t>패키지명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91297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임포트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(import)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소스코드를</a:t>
            </a:r>
            <a:r>
              <a:rPr lang="en-US" altLang="ko-KR" sz="2000" dirty="0"/>
              <a:t> </a:t>
            </a:r>
            <a:r>
              <a:rPr lang="ko-KR" altLang="en-US" sz="2000" dirty="0"/>
              <a:t>작성 할 때 다른 패키지 클래스를 사용 </a:t>
            </a:r>
            <a:r>
              <a:rPr lang="ko-KR" altLang="en-US" sz="2000" dirty="0" err="1"/>
              <a:t>할려면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포함된 클래스 이름을 사용 해야한다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클래스의 코드를 작성하기 전에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문으로 사용하고자 하는 클래스의 패키지를 미리 명시해주면 소스코드에 사용되는 클래스이름에서 패키지명을 </a:t>
            </a:r>
            <a:r>
              <a:rPr lang="ko-KR" altLang="en-US" sz="2000"/>
              <a:t>생략 할 수 </a:t>
            </a:r>
            <a:r>
              <a:rPr lang="ko-KR" altLang="en-US" sz="2000" dirty="0"/>
              <a:t>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 </a:t>
            </a:r>
            <a:r>
              <a:rPr lang="ko-KR" altLang="en-US" sz="2000" dirty="0"/>
              <a:t>참조 </a:t>
            </a:r>
            <a:r>
              <a:rPr lang="en-US" altLang="ko-KR" sz="2000" dirty="0"/>
              <a:t>] import</a:t>
            </a:r>
            <a:r>
              <a:rPr lang="ko-KR" altLang="en-US" sz="2000" dirty="0"/>
              <a:t>문을 많이 사용하면 컴파일 시간이 아주 조금 더 </a:t>
            </a:r>
            <a:r>
              <a:rPr lang="ko-KR" altLang="en-US" sz="2000" dirty="0" err="1"/>
              <a:t>걸릴뿐이지</a:t>
            </a:r>
            <a:r>
              <a:rPr lang="ko-KR" altLang="en-US" sz="2000" dirty="0"/>
              <a:t> 프로그램의 성능에</a:t>
            </a:r>
            <a:br>
              <a:rPr lang="en-US" altLang="ko-KR" sz="2000" dirty="0"/>
            </a:br>
            <a:r>
              <a:rPr lang="en-US" altLang="ko-KR" sz="2000" dirty="0"/>
              <a:t>           </a:t>
            </a:r>
            <a:r>
              <a:rPr lang="ko-KR" altLang="en-US" sz="2000" dirty="0"/>
              <a:t> 전혀 영향을 미치지 않는다</a:t>
            </a:r>
            <a:r>
              <a:rPr lang="en-US" altLang="ko-KR" sz="2000" dirty="0"/>
              <a:t>.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4109721"/>
            <a:ext cx="8938402" cy="2135640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소스파일</a:t>
            </a:r>
            <a:r>
              <a:rPr lang="en-US" altLang="ko-KR" dirty="0"/>
              <a:t>(*.java)</a:t>
            </a:r>
            <a:r>
              <a:rPr lang="ko-KR" altLang="en-US" dirty="0"/>
              <a:t>의 구성은 다음의 순서로 되어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Package</a:t>
            </a:r>
            <a:r>
              <a:rPr lang="ko-KR" altLang="en-US" dirty="0"/>
              <a:t>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Import</a:t>
            </a:r>
            <a:r>
              <a:rPr lang="ko-KR" altLang="en-US" dirty="0"/>
              <a:t>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class </a:t>
            </a:r>
            <a:r>
              <a:rPr lang="ko-KR" altLang="en-US" dirty="0"/>
              <a:t>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10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87638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임포트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(import)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선언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모든 소스파일</a:t>
            </a:r>
            <a:r>
              <a:rPr lang="en-US" altLang="ko-KR" sz="2000" dirty="0"/>
              <a:t>(.java)</a:t>
            </a:r>
            <a:r>
              <a:rPr lang="ko-KR" altLang="en-US" sz="2000" dirty="0"/>
              <a:t>에서</a:t>
            </a:r>
            <a:r>
              <a:rPr lang="en-US" altLang="ko-KR" sz="2000" dirty="0"/>
              <a:t> import</a:t>
            </a:r>
            <a:r>
              <a:rPr lang="ko-KR" altLang="en-US" sz="2000" dirty="0"/>
              <a:t>문은 </a:t>
            </a:r>
            <a:r>
              <a:rPr lang="en-US" altLang="ko-KR" sz="2000" dirty="0"/>
              <a:t>package</a:t>
            </a:r>
            <a:r>
              <a:rPr lang="ko-KR" altLang="en-US" sz="2000" dirty="0"/>
              <a:t>문 다음에 선언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class </a:t>
            </a:r>
            <a:r>
              <a:rPr lang="ko-KR" altLang="en-US" sz="2000" dirty="0"/>
              <a:t>선언문 이전에 위치 해야한다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Import</a:t>
            </a:r>
            <a:r>
              <a:rPr lang="ko-KR" altLang="en-US" sz="2000" dirty="0"/>
              <a:t>문은 </a:t>
            </a:r>
            <a:r>
              <a:rPr lang="en-US" altLang="ko-KR" sz="2000" dirty="0"/>
              <a:t>package</a:t>
            </a:r>
            <a:r>
              <a:rPr lang="ko-KR" altLang="en-US" sz="2000" dirty="0"/>
              <a:t>문과 달리 한 소스 파일에 여러 번 선언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Test1.java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3359904"/>
            <a:ext cx="8938402" cy="2885448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Ex ) import </a:t>
            </a:r>
            <a:r>
              <a:rPr lang="ko-KR" altLang="en-US" dirty="0" err="1"/>
              <a:t>패키지명</a:t>
            </a:r>
            <a:r>
              <a:rPr lang="en-US" altLang="ko-KR" dirty="0"/>
              <a:t>.</a:t>
            </a:r>
            <a:r>
              <a:rPr lang="ko-KR" altLang="en-US" dirty="0" err="1"/>
              <a:t>클래스명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import </a:t>
            </a:r>
            <a:r>
              <a:rPr lang="en-US" altLang="ko-KR" dirty="0" err="1"/>
              <a:t>java.util.Date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또는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import </a:t>
            </a:r>
            <a:r>
              <a:rPr lang="ko-KR" altLang="en-US" dirty="0" err="1"/>
              <a:t>패키지명</a:t>
            </a:r>
            <a:r>
              <a:rPr lang="en-US" altLang="ko-KR" dirty="0"/>
              <a:t>.*;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import java.*</a:t>
            </a:r>
          </a:p>
        </p:txBody>
      </p:sp>
    </p:spTree>
    <p:extLst>
      <p:ext uri="{BB962C8B-B14F-4D97-AF65-F5344CB8AC3E}">
        <p14:creationId xmlns:p14="http://schemas.microsoft.com/office/powerpoint/2010/main" val="28856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2431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제어자는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변수 또는 메서드의 선언부에 함께 사용되어 부가적인 의미를 부여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제어자의</a:t>
            </a:r>
            <a:r>
              <a:rPr lang="ko-KR" altLang="en-US" sz="2000" dirty="0"/>
              <a:t> 종류는 크게 접근 </a:t>
            </a:r>
            <a:r>
              <a:rPr lang="ko-KR" altLang="en-US" sz="2000" dirty="0" err="1"/>
              <a:t>제어자와</a:t>
            </a:r>
            <a:r>
              <a:rPr lang="ko-KR" altLang="en-US" sz="2000" dirty="0"/>
              <a:t> 그 외의 </a:t>
            </a:r>
            <a:r>
              <a:rPr lang="ko-KR" altLang="en-US" sz="2000" dirty="0" err="1"/>
              <a:t>제어자로</a:t>
            </a:r>
            <a:r>
              <a:rPr lang="ko-KR" altLang="en-US" sz="2000" dirty="0"/>
              <a:t> 나눌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제어자는</a:t>
            </a:r>
            <a:r>
              <a:rPr lang="ko-KR" altLang="en-US" sz="2000" dirty="0"/>
              <a:t> 클래스나 </a:t>
            </a:r>
            <a:r>
              <a:rPr lang="ko-KR" altLang="en-US" sz="2000" dirty="0" err="1"/>
              <a:t>맴버변수와</a:t>
            </a:r>
            <a:r>
              <a:rPr lang="ko-KR" altLang="en-US" sz="2000" dirty="0"/>
              <a:t> 메서드에 주로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대상에 대해서 여러 </a:t>
            </a:r>
            <a:r>
              <a:rPr lang="ko-KR" altLang="en-US" sz="2000" dirty="0" err="1"/>
              <a:t>제어자를</a:t>
            </a:r>
            <a:r>
              <a:rPr lang="ko-KR" altLang="en-US" sz="2000" dirty="0"/>
              <a:t> 조합하여 사용하는 것이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접근 </a:t>
            </a:r>
            <a:r>
              <a:rPr lang="ko-KR" altLang="en-US" sz="2000" u="sng" dirty="0" err="1"/>
              <a:t>제어자는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4</a:t>
            </a:r>
            <a:r>
              <a:rPr lang="ko-KR" altLang="en-US" sz="2000" u="sng" dirty="0"/>
              <a:t>가지 중 하나만 선택하여 사용 가능 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 </a:t>
            </a:r>
            <a:r>
              <a:rPr lang="ko-KR" altLang="en-US" sz="2000" dirty="0"/>
              <a:t>참고 </a:t>
            </a:r>
            <a:r>
              <a:rPr lang="en-US" altLang="ko-KR" sz="2000" dirty="0"/>
              <a:t>] </a:t>
            </a:r>
            <a:r>
              <a:rPr lang="ko-KR" altLang="en-US" sz="2000" u="sng" dirty="0" err="1"/>
              <a:t>제어자들</a:t>
            </a:r>
            <a:r>
              <a:rPr lang="ko-KR" altLang="en-US" sz="2000" u="sng" dirty="0"/>
              <a:t> 간의 순서는 관계없지만 주로 접근 </a:t>
            </a:r>
            <a:r>
              <a:rPr lang="ko-KR" altLang="en-US" sz="2000" u="sng" dirty="0" err="1"/>
              <a:t>제어자를</a:t>
            </a:r>
            <a:r>
              <a:rPr lang="ko-KR" altLang="en-US" sz="2000" u="sng" dirty="0"/>
              <a:t> 제일 왼쪽에 놓는 경향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2363423"/>
            <a:ext cx="8938402" cy="1111297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r>
              <a:rPr lang="ko-KR" altLang="en-US" dirty="0"/>
              <a:t> </a:t>
            </a:r>
            <a:r>
              <a:rPr lang="en-US" altLang="ko-KR" dirty="0"/>
              <a:t>– public, protected, default, private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           외 </a:t>
            </a:r>
            <a:r>
              <a:rPr lang="en-US" altLang="ko-KR" dirty="0"/>
              <a:t>– static, final, abstract, native, transient, synchronized, volatile, </a:t>
            </a:r>
            <a:r>
              <a:rPr lang="en-US" altLang="ko-KR" dirty="0" err="1"/>
              <a:t>strictfp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860203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static(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클래스의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공통적인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static</a:t>
            </a:r>
            <a:r>
              <a:rPr lang="ko-KR" altLang="en-US" sz="1500" dirty="0"/>
              <a:t>은 </a:t>
            </a:r>
            <a:r>
              <a:rPr lang="en-US" altLang="ko-KR" sz="1500" dirty="0"/>
              <a:t>‘</a:t>
            </a:r>
            <a:r>
              <a:rPr lang="ko-KR" altLang="en-US" sz="1500" dirty="0"/>
              <a:t>클래스의</a:t>
            </a:r>
            <a:r>
              <a:rPr lang="en-US" altLang="ko-KR" sz="1500" dirty="0"/>
              <a:t>’ </a:t>
            </a:r>
            <a:r>
              <a:rPr lang="ko-KR" altLang="en-US" sz="1500" dirty="0"/>
              <a:t>또는 </a:t>
            </a:r>
            <a:r>
              <a:rPr lang="en-US" altLang="ko-KR" sz="1500" dirty="0"/>
              <a:t>‘</a:t>
            </a:r>
            <a:r>
              <a:rPr lang="ko-KR" altLang="en-US" sz="1500" dirty="0"/>
              <a:t>공통적인</a:t>
            </a:r>
            <a:r>
              <a:rPr lang="en-US" altLang="ko-KR" sz="1500" dirty="0"/>
              <a:t>’ </a:t>
            </a:r>
            <a:r>
              <a:rPr lang="ko-KR" altLang="en-US" sz="1500" dirty="0"/>
              <a:t>의미를 가지고 있다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인스턴스 변수는 하나의 클래스부터 생성되었더라도 각기 다른 값을 유지하지만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클래스변수</a:t>
            </a:r>
            <a:r>
              <a:rPr lang="en-US" altLang="ko-KR" sz="1500" dirty="0"/>
              <a:t>(static </a:t>
            </a:r>
            <a:r>
              <a:rPr lang="ko-KR" altLang="en-US" sz="1500" dirty="0"/>
              <a:t>멤버 변수</a:t>
            </a:r>
            <a:r>
              <a:rPr lang="en-US" altLang="ko-KR" sz="1500" dirty="0"/>
              <a:t>)</a:t>
            </a:r>
            <a:r>
              <a:rPr lang="ko-KR" altLang="en-US" sz="1500" dirty="0"/>
              <a:t>는 인스턴스에 관계 없이 같은 값을 갖는다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그 이유는 하나의 변수를 모든 인스턴스가 공유하기 때문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static</a:t>
            </a:r>
            <a:r>
              <a:rPr lang="ko-KR" altLang="en-US" sz="1500" dirty="0"/>
              <a:t>이 붙은 멤버변수 와 메서드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초기화 </a:t>
            </a:r>
            <a:r>
              <a:rPr lang="ko-KR" altLang="en-US" sz="1500" dirty="0" err="1"/>
              <a:t>블럭은</a:t>
            </a:r>
            <a:r>
              <a:rPr lang="ko-KR" altLang="en-US" sz="1500" dirty="0"/>
              <a:t> 인스턴스가 아닌 클래스에 관계 </a:t>
            </a:r>
            <a:r>
              <a:rPr lang="ko-KR" altLang="en-US" sz="1500" dirty="0" err="1"/>
              <a:t>된것</a:t>
            </a:r>
            <a:r>
              <a:rPr lang="ko-KR" altLang="en-US" sz="1500" dirty="0"/>
              <a:t> 이기 때문에 인스턴스를 생성하지 않고도 사용할 수 있다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Ex) StaticTest01.java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3790950"/>
            <a:ext cx="9062054" cy="61158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static</a:t>
            </a:r>
            <a:r>
              <a:rPr lang="ko-KR" altLang="en-US" dirty="0"/>
              <a:t>이 사용될 수 있는 곳 </a:t>
            </a:r>
            <a:r>
              <a:rPr lang="en-US" altLang="ko-KR" dirty="0"/>
              <a:t>–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ko-KR" altLang="en-US" dirty="0" err="1"/>
              <a:t>블럭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90531"/>
              </p:ext>
            </p:extLst>
          </p:nvPr>
        </p:nvGraphicFramePr>
        <p:xfrm>
          <a:off x="1564972" y="4477172"/>
          <a:ext cx="9062055" cy="194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413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9175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ko-KR" altLang="en-US" sz="1800" dirty="0" err="1">
                          <a:effectLst/>
                        </a:rPr>
                        <a:t>멤버변수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</a:t>
                      </a:r>
                      <a:r>
                        <a:rPr lang="ko-KR" altLang="en-US" sz="1800" dirty="0">
                          <a:effectLst/>
                        </a:rPr>
                        <a:t>모든 인스턴스에 공통적으로 사용되는 클래스변수가 된다</a:t>
                      </a:r>
                    </a:p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</a:t>
                      </a:r>
                      <a:r>
                        <a:rPr lang="ko-KR" altLang="en-US" sz="1800" dirty="0">
                          <a:effectLst/>
                        </a:rPr>
                        <a:t>클래스 변수는 인스턴스를 생성하지 않고도 사용 가능하다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effectLst/>
                        </a:rPr>
                        <a:t> - </a:t>
                      </a:r>
                      <a:r>
                        <a:rPr lang="ko-KR" altLang="en-US" sz="1800" dirty="0">
                          <a:effectLst/>
                        </a:rPr>
                        <a:t>클래스가 메모리에 </a:t>
                      </a:r>
                      <a:r>
                        <a:rPr lang="ko-KR" altLang="en-US" sz="1800" err="1">
                          <a:effectLst/>
                        </a:rPr>
                        <a:t>로드될</a:t>
                      </a:r>
                      <a:r>
                        <a:rPr lang="ko-KR" altLang="en-US" sz="1800">
                          <a:effectLst/>
                        </a:rPr>
                        <a:t> 때 </a:t>
                      </a:r>
                      <a:r>
                        <a:rPr lang="ko-KR" altLang="en-US" sz="1800" dirty="0">
                          <a:effectLst/>
                        </a:rPr>
                        <a:t>생성된다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611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 메서드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인스턴스를 생성하지 않고도 호출이 가능한 </a:t>
                      </a:r>
                      <a:r>
                        <a:rPr lang="en-US" altLang="ko-KR" sz="1800" dirty="0">
                          <a:effectLst/>
                        </a:rPr>
                        <a:t>static </a:t>
                      </a:r>
                      <a:r>
                        <a:rPr lang="ko-KR" altLang="en-US" sz="1800" dirty="0">
                          <a:effectLst/>
                        </a:rPr>
                        <a:t>메서드가 된다</a:t>
                      </a:r>
                    </a:p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static </a:t>
                      </a:r>
                      <a:r>
                        <a:rPr lang="ko-KR" altLang="en-US" sz="1800" dirty="0">
                          <a:effectLst/>
                        </a:rPr>
                        <a:t>메서드 내에서는 인스턴스 멤버들을 직접 사용할 수 없다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958948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final(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마지막의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변경 될 수 없는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final </a:t>
            </a:r>
            <a:r>
              <a:rPr lang="ko-KR" altLang="en-US" dirty="0"/>
              <a:t>은 </a:t>
            </a:r>
            <a:r>
              <a:rPr lang="en-US" altLang="ko-KR" dirty="0"/>
              <a:t>'</a:t>
            </a:r>
            <a:r>
              <a:rPr lang="ko-KR" altLang="en-US" dirty="0"/>
              <a:t>마지막의</a:t>
            </a:r>
            <a:r>
              <a:rPr lang="en-US" altLang="ko-KR" dirty="0"/>
              <a:t>' </a:t>
            </a:r>
            <a:r>
              <a:rPr lang="ko-KR" altLang="en-US" dirty="0"/>
              <a:t>또는 </a:t>
            </a:r>
            <a:r>
              <a:rPr lang="en-US" altLang="ko-KR" dirty="0"/>
              <a:t>'</a:t>
            </a:r>
            <a:r>
              <a:rPr lang="ko-KR" altLang="en-US" dirty="0"/>
              <a:t>변경될 수 없는</a:t>
            </a:r>
            <a:r>
              <a:rPr lang="en-US" altLang="ko-KR" dirty="0"/>
              <a:t>'</a:t>
            </a:r>
            <a:r>
              <a:rPr lang="ko-KR" altLang="en-US" dirty="0"/>
              <a:t>의 의미를 가지고 있으며 거의 모든 대상에 사용 될 수 있다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변수에 사용하면 값을 변경할 수 없는 상수가 되며</a:t>
            </a:r>
            <a:r>
              <a:rPr lang="en-US" altLang="ko-KR" dirty="0"/>
              <a:t>, </a:t>
            </a:r>
            <a:r>
              <a:rPr lang="ko-KR" altLang="en-US" dirty="0"/>
              <a:t>메서드에 사용하면 오버라이딩을 할 수 없게 되고</a:t>
            </a:r>
            <a:r>
              <a:rPr lang="en-US" altLang="ko-KR" dirty="0"/>
              <a:t> </a:t>
            </a:r>
            <a:r>
              <a:rPr lang="ko-KR" altLang="en-US" dirty="0"/>
              <a:t>클래스에 사용되면 자신을 확장하는 자손 클래스를 정의하지 못한다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Ex) FinalTest.java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3199051"/>
            <a:ext cx="9062054" cy="51633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이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9573"/>
              </p:ext>
            </p:extLst>
          </p:nvPr>
        </p:nvGraphicFramePr>
        <p:xfrm>
          <a:off x="1564972" y="3856276"/>
          <a:ext cx="90620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1885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418463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u="sng" dirty="0">
                          <a:effectLst/>
                        </a:rPr>
                        <a:t>변경될 수 없는 클래스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u="sng" dirty="0">
                          <a:effectLst/>
                        </a:rPr>
                        <a:t>확장할 수 없는 클래스</a:t>
                      </a:r>
                      <a:r>
                        <a:rPr lang="ko-KR" altLang="en-US" dirty="0">
                          <a:effectLst/>
                        </a:rPr>
                        <a:t>가 된다</a:t>
                      </a:r>
                      <a:r>
                        <a:rPr lang="en-US" altLang="ko-KR" dirty="0">
                          <a:effectLst/>
                        </a:rPr>
                        <a:t>. </a:t>
                      </a:r>
                    </a:p>
                    <a:p>
                      <a:r>
                        <a:rPr lang="en-US" altLang="ko-KR" dirty="0">
                          <a:effectLst/>
                        </a:rPr>
                        <a:t> </a:t>
                      </a:r>
                      <a:r>
                        <a:rPr lang="ko-KR" altLang="en-US" dirty="0">
                          <a:effectLst/>
                        </a:rPr>
                        <a:t>그래서 </a:t>
                      </a:r>
                      <a:r>
                        <a:rPr lang="en-US" altLang="ko-KR" dirty="0">
                          <a:effectLst/>
                        </a:rPr>
                        <a:t>final </a:t>
                      </a:r>
                      <a:r>
                        <a:rPr lang="ko-KR" altLang="en-US" dirty="0">
                          <a:effectLst/>
                        </a:rPr>
                        <a:t>로 지정된 클래스는 다른 클래스의 조상이 될 수 없다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변경될 수 없는 메서드</a:t>
                      </a:r>
                      <a:r>
                        <a:rPr lang="en-US" altLang="ko-KR" dirty="0">
                          <a:effectLst/>
                        </a:rPr>
                        <a:t>, final</a:t>
                      </a:r>
                      <a:r>
                        <a:rPr lang="ko-KR" altLang="en-US" dirty="0">
                          <a:effectLst/>
                        </a:rPr>
                        <a:t>로 지정된 메서드는 </a:t>
                      </a:r>
                      <a:r>
                        <a:rPr lang="ko-KR" altLang="en-US" dirty="0" err="1">
                          <a:effectLst/>
                        </a:rPr>
                        <a:t>오버라이딩을</a:t>
                      </a:r>
                      <a:r>
                        <a:rPr lang="ko-KR" altLang="en-US" dirty="0">
                          <a:effectLst/>
                        </a:rPr>
                        <a:t> 통해 재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정의 될 수 없다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멤버변수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변수 앞에 </a:t>
                      </a:r>
                      <a:r>
                        <a:rPr lang="en-US" altLang="ko-KR" dirty="0">
                          <a:effectLst/>
                        </a:rPr>
                        <a:t>final </a:t>
                      </a:r>
                      <a:r>
                        <a:rPr lang="ko-KR" altLang="en-US" dirty="0">
                          <a:effectLst/>
                        </a:rPr>
                        <a:t>이 붙으면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값을 변경할 수 없는 상수가 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679454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지역변수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1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9525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869661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abstract(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추상의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미완성의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56924"/>
            <a:ext cx="111195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abstract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미완성</a:t>
            </a:r>
            <a:r>
              <a:rPr lang="en-US" altLang="ko-KR" dirty="0"/>
              <a:t>'</a:t>
            </a:r>
            <a:r>
              <a:rPr lang="ko-KR" altLang="en-US" dirty="0"/>
              <a:t>의 의미를 가지고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메서드의 선언부만 작성하고 실제 수행 내용은 구현하지 않은 추상메서드를 선언하는데 사용한다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 7</a:t>
            </a:r>
            <a:r>
              <a:rPr lang="ko-KR" altLang="en-US"/>
              <a:t>일차 수업내용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4429125"/>
            <a:ext cx="9062054" cy="51633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가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5618"/>
              </p:ext>
            </p:extLst>
          </p:nvPr>
        </p:nvGraphicFramePr>
        <p:xfrm>
          <a:off x="1564972" y="5286377"/>
          <a:ext cx="9062055" cy="11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클래스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클래스 내에 추상메서드가 선언되어 있음을 의미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메서드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선언부만</a:t>
                      </a:r>
                      <a:r>
                        <a:rPr lang="ko-KR" altLang="en-US" dirty="0">
                          <a:effectLst/>
                        </a:rPr>
                        <a:t> 작성하고 </a:t>
                      </a:r>
                      <a:r>
                        <a:rPr lang="ko-KR" altLang="en-US" dirty="0" err="1">
                          <a:effectLst/>
                        </a:rPr>
                        <a:t>구현부는</a:t>
                      </a:r>
                      <a:r>
                        <a:rPr lang="ko-KR" altLang="en-US" dirty="0">
                          <a:effectLst/>
                        </a:rPr>
                        <a:t> 작성하지 않은 추상메서드임을 알린다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1626799" y="2796035"/>
            <a:ext cx="8938402" cy="1432806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abstract class </a:t>
            </a:r>
            <a:r>
              <a:rPr lang="en-US" altLang="ko-KR" dirty="0" err="1"/>
              <a:t>AbstractTest</a:t>
            </a:r>
            <a:r>
              <a:rPr lang="en-US" altLang="ko-KR" dirty="0"/>
              <a:t>{        // </a:t>
            </a:r>
            <a:r>
              <a:rPr lang="ko-KR" altLang="en-US" dirty="0" err="1"/>
              <a:t>추상클래스</a:t>
            </a:r>
            <a:r>
              <a:rPr lang="en-US" altLang="ko-KR" dirty="0"/>
              <a:t>(</a:t>
            </a:r>
            <a:r>
              <a:rPr lang="ko-KR" altLang="en-US" dirty="0"/>
              <a:t>추상메서드를 포함한 클래스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abstract void move();  // </a:t>
            </a:r>
            <a:r>
              <a:rPr lang="ko-KR" altLang="en-US" dirty="0" err="1"/>
              <a:t>추상메서드</a:t>
            </a:r>
            <a:r>
              <a:rPr lang="en-US" altLang="ko-KR" dirty="0"/>
              <a:t>(</a:t>
            </a:r>
            <a:r>
              <a:rPr lang="ko-KR" altLang="en-US" dirty="0" err="1"/>
              <a:t>구현부가</a:t>
            </a:r>
            <a:r>
              <a:rPr lang="ko-KR" altLang="en-US" dirty="0"/>
              <a:t> 없는 메서드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8958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접근 </a:t>
            </a:r>
            <a:r>
              <a:rPr lang="ko-KR" altLang="en-US" sz="2000" u="sng" dirty="0" err="1"/>
              <a:t>제어자는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맴버</a:t>
            </a:r>
            <a:r>
              <a:rPr lang="ko-KR" altLang="en-US" sz="2000" u="sng" dirty="0"/>
              <a:t> 또는 클래스에 사용</a:t>
            </a:r>
            <a:r>
              <a:rPr lang="ko-KR" altLang="en-US" sz="2000" dirty="0"/>
              <a:t>되어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해당하는 </a:t>
            </a:r>
            <a:r>
              <a:rPr lang="ko-KR" altLang="en-US" sz="2000" u="sng" dirty="0" err="1"/>
              <a:t>맴버</a:t>
            </a:r>
            <a:r>
              <a:rPr lang="ko-KR" altLang="en-US" sz="2000" u="sng" dirty="0"/>
              <a:t> 또는 클래스를 외부에서 접근하지</a:t>
            </a:r>
            <a:br>
              <a:rPr lang="en-US" altLang="ko-KR" sz="2000" u="sng" dirty="0"/>
            </a:br>
            <a:r>
              <a:rPr lang="ko-KR" altLang="en-US" sz="2000" u="sng" dirty="0"/>
              <a:t>못하도록 제한하는 역할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클래스의 멤버 변수와 메서드는 접근제어자를 통해 외부에서의 접근을 제어할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접근제어자의 종류와 특징은 다음과 같으며</a:t>
            </a:r>
            <a:r>
              <a:rPr lang="en-US" altLang="ko-KR" sz="2000" dirty="0"/>
              <a:t>, </a:t>
            </a:r>
            <a:r>
              <a:rPr lang="en-US" altLang="ko-KR" sz="2000" u="sng" dirty="0"/>
              <a:t>public</a:t>
            </a:r>
            <a:r>
              <a:rPr lang="ko-KR" altLang="en-US" sz="2000" u="sng" dirty="0"/>
              <a:t>과 </a:t>
            </a:r>
            <a:r>
              <a:rPr lang="en-US" altLang="ko-KR" sz="2000" u="sng" dirty="0"/>
              <a:t>private</a:t>
            </a:r>
            <a:r>
              <a:rPr lang="ko-KR" altLang="en-US" sz="2000" u="sng" dirty="0"/>
              <a:t>가 자주 사용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127760" y="3247788"/>
            <a:ext cx="9936480" cy="3266300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제어자가</a:t>
            </a:r>
            <a:r>
              <a:rPr lang="ko-KR" altLang="en-US" dirty="0"/>
              <a:t>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public – </a:t>
            </a:r>
            <a:r>
              <a:rPr lang="ko-KR" altLang="en-US" dirty="0"/>
              <a:t>접근 제한이 전혀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protected – </a:t>
            </a:r>
            <a:r>
              <a:rPr lang="ko-KR" altLang="en-US" dirty="0"/>
              <a:t>같은 패키지 내에서</a:t>
            </a:r>
            <a:r>
              <a:rPr lang="en-US" altLang="ko-KR" dirty="0"/>
              <a:t>, </a:t>
            </a:r>
            <a:r>
              <a:rPr lang="ko-KR" altLang="en-US" dirty="0"/>
              <a:t>그리고 다른 패키지의 자식클래스에서 접근이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default – </a:t>
            </a:r>
            <a:r>
              <a:rPr lang="ko-KR" altLang="en-US" dirty="0"/>
              <a:t>같은 패키지 내에서만 접근 가능하다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private – </a:t>
            </a:r>
            <a:r>
              <a:rPr lang="ko-KR" altLang="en-US" dirty="0"/>
              <a:t>같은 클래스 내에서만 접근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1932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1146</Words>
  <Application>Microsoft Office PowerPoint</Application>
  <PresentationFormat>와이드스크린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 YounGon</cp:lastModifiedBy>
  <cp:revision>589</cp:revision>
  <dcterms:created xsi:type="dcterms:W3CDTF">2021-02-14T00:18:03Z</dcterms:created>
  <dcterms:modified xsi:type="dcterms:W3CDTF">2023-05-29T05:14:11Z</dcterms:modified>
</cp:coreProperties>
</file>