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4" r:id="rId2"/>
    <p:sldId id="330" r:id="rId3"/>
    <p:sldId id="343" r:id="rId4"/>
    <p:sldId id="344" r:id="rId5"/>
    <p:sldId id="345" r:id="rId6"/>
    <p:sldId id="348" r:id="rId7"/>
    <p:sldId id="349" r:id="rId8"/>
    <p:sldId id="350" r:id="rId9"/>
    <p:sldId id="353" r:id="rId10"/>
    <p:sldId id="354" r:id="rId11"/>
    <p:sldId id="357" r:id="rId12"/>
    <p:sldId id="356" r:id="rId13"/>
    <p:sldId id="35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5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E813F-144E-4C38-8C35-678D3F2FF8A0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61529-418E-485A-A1E1-26642E8AD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5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453681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오버라이딩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(Overriding)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u="sng" dirty="0"/>
              <a:t>부모 클래스로부터 상속받은 메서드의 내용을 변경하는 것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오버라이딩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상속받은 메서드를 그대로 사용하기도 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자식 클래스 자신에 맞게 변경해야 하는 경우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u="sng" dirty="0"/>
              <a:t>조상의 메서드를 </a:t>
            </a:r>
            <a:r>
              <a:rPr lang="ko-KR" altLang="en-US" sz="2000" u="sng" dirty="0" err="1"/>
              <a:t>오버라이딩</a:t>
            </a:r>
            <a:r>
              <a:rPr lang="ko-KR" altLang="en-US" sz="2000" dirty="0"/>
              <a:t> 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Ex) OverTest.java, OverTest01.java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4238" y="3474720"/>
            <a:ext cx="3305698" cy="1733546"/>
          </a:xfrm>
          <a:prstGeom prst="roundRect">
            <a:avLst>
              <a:gd name="adj" fmla="val 6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오버라이딩</a:t>
            </a:r>
            <a:r>
              <a:rPr lang="ko-KR" altLang="en-US" dirty="0"/>
              <a:t> 조건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이름이 같아야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매겨변수가</a:t>
            </a:r>
            <a:r>
              <a:rPr lang="ko-KR" altLang="en-US" dirty="0"/>
              <a:t> 같아야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리턴타입이</a:t>
            </a:r>
            <a:r>
              <a:rPr lang="ko-KR" altLang="en-US" dirty="0"/>
              <a:t> 같아야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471434"/>
              </p:ext>
            </p:extLst>
          </p:nvPr>
        </p:nvGraphicFramePr>
        <p:xfrm>
          <a:off x="4434840" y="3609973"/>
          <a:ext cx="6514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400">
                  <a:extLst>
                    <a:ext uri="{9D8B030D-6E8A-4147-A177-3AD203B41FA5}">
                      <a16:colId xmlns:a16="http://schemas.microsoft.com/office/drawing/2014/main" val="2841567435"/>
                    </a:ext>
                  </a:extLst>
                </a:gridCol>
                <a:gridCol w="2171400">
                  <a:extLst>
                    <a:ext uri="{9D8B030D-6E8A-4147-A177-3AD203B41FA5}">
                      <a16:colId xmlns:a16="http://schemas.microsoft.com/office/drawing/2014/main" val="21596334"/>
                    </a:ext>
                  </a:extLst>
                </a:gridCol>
                <a:gridCol w="2171400">
                  <a:extLst>
                    <a:ext uri="{9D8B030D-6E8A-4147-A177-3AD203B41FA5}">
                      <a16:colId xmlns:a16="http://schemas.microsoft.com/office/drawing/2014/main" val="3318006370"/>
                    </a:ext>
                  </a:extLst>
                </a:gridCol>
              </a:tblGrid>
              <a:tr h="131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오버로딩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오버라이딩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010001"/>
                  </a:ext>
                </a:extLst>
              </a:tr>
              <a:tr h="131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메서드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892291"/>
                  </a:ext>
                </a:extLst>
              </a:tr>
              <a:tr h="131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매개변수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35573"/>
                  </a:ext>
                </a:extLst>
              </a:tr>
              <a:tr h="131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리턴 타임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상관없음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379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57235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접근제어자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(modifier) - </a:t>
              </a:r>
              <a:r>
                <a:rPr lang="en-US" altLang="ko-KR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pulibc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/>
              <a:t>MyClass</a:t>
            </a:r>
            <a:r>
              <a:rPr lang="en-US" altLang="ko-KR" sz="2000" dirty="0"/>
              <a:t> </a:t>
            </a:r>
            <a:r>
              <a:rPr lang="ko-KR" altLang="en-US" sz="2000" dirty="0"/>
              <a:t>멤버변수의 접근제어자를 </a:t>
            </a:r>
            <a:r>
              <a:rPr lang="en-US" altLang="ko-KR" sz="2000" dirty="0"/>
              <a:t>public</a:t>
            </a:r>
            <a:r>
              <a:rPr lang="ko-KR" altLang="en-US" sz="2000" dirty="0"/>
              <a:t>으로 설정하면 외부 클래스인 </a:t>
            </a:r>
            <a:r>
              <a:rPr lang="en-US" altLang="ko-KR" sz="2000" dirty="0" err="1"/>
              <a:t>AccessMain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클래스에서 접근이 가능하다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멤버 변수가 </a:t>
            </a:r>
            <a:r>
              <a:rPr lang="en-US" altLang="ko-KR" sz="2000" dirty="0"/>
              <a:t>public</a:t>
            </a:r>
            <a:r>
              <a:rPr lang="ko-KR" altLang="en-US" sz="2000" dirty="0"/>
              <a:t>으로 되어있기 때문에 위 객체의 값을 어디서든 수정</a:t>
            </a:r>
            <a:r>
              <a:rPr lang="en-US" altLang="ko-KR" sz="2000" dirty="0"/>
              <a:t>, </a:t>
            </a:r>
            <a:r>
              <a:rPr lang="ko-KR" altLang="en-US" sz="2000" dirty="0"/>
              <a:t>조회할 수 있다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package </a:t>
            </a:r>
            <a:r>
              <a:rPr lang="en-US" altLang="ko-KR" sz="2000" dirty="0" err="1" smtClean="0"/>
              <a:t>youClass</a:t>
            </a:r>
            <a:r>
              <a:rPr lang="en-US" altLang="ko-KR" sz="2000" smtClean="0"/>
              <a:t> ( MyClass.java</a:t>
            </a:r>
            <a:r>
              <a:rPr lang="en-US" altLang="ko-KR" sz="2000"/>
              <a:t>, </a:t>
            </a:r>
            <a:r>
              <a:rPr lang="en-US" altLang="ko-KR" sz="2000" smtClean="0"/>
              <a:t>AccessMain.java )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21" y="3302902"/>
            <a:ext cx="3877482" cy="26491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102" y="3302902"/>
            <a:ext cx="6520911" cy="264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3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622959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접근제어자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(modifier) - protected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/>
              <a:t>MyClass</a:t>
            </a:r>
            <a:r>
              <a:rPr lang="en-US" altLang="ko-KR" sz="2000" dirty="0"/>
              <a:t> </a:t>
            </a:r>
            <a:r>
              <a:rPr lang="ko-KR" altLang="en-US" sz="2000" dirty="0"/>
              <a:t>멤버변수의 접근제어자를 </a:t>
            </a:r>
            <a:r>
              <a:rPr lang="en-US" altLang="ko-KR" sz="2000" dirty="0"/>
              <a:t>protected</a:t>
            </a:r>
            <a:r>
              <a:rPr lang="ko-KR" altLang="en-US" sz="2000" dirty="0"/>
              <a:t>로 설정하면 같은 패키지 내의 클래스와 자식클래스에서 접근할 수 있다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u="sng" dirty="0" err="1"/>
              <a:t>MyClass</a:t>
            </a:r>
            <a:r>
              <a:rPr lang="ko-KR" altLang="en-US" sz="2000" u="sng" dirty="0"/>
              <a:t>와 </a:t>
            </a:r>
            <a:r>
              <a:rPr lang="en-US" altLang="ko-KR" sz="2000" u="sng" dirty="0" err="1"/>
              <a:t>AccessMain</a:t>
            </a:r>
            <a:r>
              <a:rPr lang="en-US" altLang="ko-KR" sz="2000" u="sng" dirty="0"/>
              <a:t> </a:t>
            </a:r>
            <a:r>
              <a:rPr lang="ko-KR" altLang="en-US" sz="2000" u="sng" dirty="0"/>
              <a:t>클래스는 같이 패키지에 위치하므로 접근이 가능</a:t>
            </a:r>
            <a:r>
              <a:rPr lang="ko-KR" altLang="en-US" sz="2000" dirty="0"/>
              <a:t>하다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AccessMain2 </a:t>
            </a:r>
            <a:r>
              <a:rPr lang="ko-KR" altLang="en-US" sz="2000" dirty="0"/>
              <a:t>클래스는 </a:t>
            </a:r>
            <a:r>
              <a:rPr lang="en-US" altLang="ko-KR" sz="2000" dirty="0" err="1"/>
              <a:t>MyClass</a:t>
            </a:r>
            <a:r>
              <a:rPr lang="ko-KR" altLang="en-US" sz="2000" dirty="0"/>
              <a:t>의 하위 패키지에 위치하지만 </a:t>
            </a:r>
            <a:r>
              <a:rPr lang="en-US" altLang="ko-KR" sz="2000" dirty="0" err="1"/>
              <a:t>MyClass</a:t>
            </a:r>
            <a:r>
              <a:rPr lang="ko-KR" altLang="en-US" sz="2000" dirty="0"/>
              <a:t>를 상속받은 자식클래스 이므로 접근할 수 있다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package </a:t>
            </a:r>
            <a:r>
              <a:rPr lang="en-US" altLang="ko-KR" sz="2000" dirty="0" smtClean="0"/>
              <a:t>youClass2 </a:t>
            </a:r>
            <a:r>
              <a:rPr lang="en-US" altLang="ko-KR" sz="2000" dirty="0" smtClean="0"/>
              <a:t>( </a:t>
            </a:r>
            <a:r>
              <a:rPr lang="en-US" altLang="ko-KR" sz="2000" dirty="0"/>
              <a:t>MyClass.java, </a:t>
            </a:r>
            <a:r>
              <a:rPr lang="en-US" altLang="ko-KR" sz="2000" dirty="0" smtClean="0"/>
              <a:t>AccesMain.java ), AccessMain2.java(package </a:t>
            </a:r>
            <a:r>
              <a:rPr lang="en-US" altLang="ko-KR" sz="2000" dirty="0" err="1" smtClean="0"/>
              <a:t>newClass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4234081"/>
            <a:ext cx="2873083" cy="20689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001" y="4234081"/>
            <a:ext cx="3613680" cy="14675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923" y="4234081"/>
            <a:ext cx="365191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7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73586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접근제어자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(modifier) - default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/>
              <a:t>MyClass</a:t>
            </a:r>
            <a:r>
              <a:rPr lang="en-US" altLang="ko-KR" sz="2000" dirty="0"/>
              <a:t> </a:t>
            </a:r>
            <a:r>
              <a:rPr lang="ko-KR" altLang="en-US" sz="2000" dirty="0"/>
              <a:t>멤버변수의 접근 </a:t>
            </a:r>
            <a:r>
              <a:rPr lang="ko-KR" altLang="en-US" sz="2000" dirty="0" err="1"/>
              <a:t>제어자</a:t>
            </a:r>
            <a:r>
              <a:rPr lang="ko-KR" altLang="en-US" sz="2000" dirty="0"/>
              <a:t> 설정하지 않으면 </a:t>
            </a:r>
            <a:r>
              <a:rPr lang="en-US" altLang="ko-KR" sz="2000" dirty="0"/>
              <a:t>default</a:t>
            </a:r>
            <a:r>
              <a:rPr lang="ko-KR" altLang="en-US" sz="2000" dirty="0"/>
              <a:t>로 설정되며 같은 패키지 내의 클래스에서만 접근할 수 있다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u="sng" dirty="0" err="1"/>
              <a:t>MyClass</a:t>
            </a:r>
            <a:r>
              <a:rPr lang="ko-KR" altLang="en-US" sz="2000" u="sng" dirty="0"/>
              <a:t>와 </a:t>
            </a:r>
            <a:r>
              <a:rPr lang="en-US" altLang="ko-KR" sz="2000" u="sng" dirty="0" err="1"/>
              <a:t>AccessMain</a:t>
            </a:r>
            <a:r>
              <a:rPr lang="en-US" altLang="ko-KR" sz="2000" u="sng" dirty="0"/>
              <a:t> </a:t>
            </a:r>
            <a:r>
              <a:rPr lang="ko-KR" altLang="en-US" sz="2000" u="sng" dirty="0"/>
              <a:t>클래스는 같이 패키지에 위치하므로 접근이 가능</a:t>
            </a:r>
            <a:r>
              <a:rPr lang="ko-KR" altLang="en-US" sz="2000" dirty="0"/>
              <a:t>하다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u="sng" dirty="0"/>
              <a:t>AccessMain2 </a:t>
            </a:r>
            <a:r>
              <a:rPr lang="ko-KR" altLang="en-US" sz="2000" u="sng" dirty="0"/>
              <a:t>클래스는 </a:t>
            </a:r>
            <a:r>
              <a:rPr lang="en-US" altLang="ko-KR" sz="2000" u="sng" dirty="0" err="1"/>
              <a:t>MyClass</a:t>
            </a:r>
            <a:r>
              <a:rPr lang="ko-KR" altLang="en-US" sz="2000" u="sng" dirty="0"/>
              <a:t>의 하위 패키지에 위치하므로 접근이 불가능</a:t>
            </a:r>
            <a:r>
              <a:rPr lang="ko-KR" altLang="en-US" sz="2000" dirty="0"/>
              <a:t>하다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(AccessMain2 : 9 line </a:t>
            </a:r>
            <a:r>
              <a:rPr lang="ko-KR" altLang="en-US" sz="2000" dirty="0"/>
              <a:t>에러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package </a:t>
            </a:r>
            <a:r>
              <a:rPr lang="en-US" altLang="ko-KR" sz="2000" dirty="0" smtClean="0"/>
              <a:t>youClass3 </a:t>
            </a:r>
            <a:r>
              <a:rPr lang="en-US" altLang="ko-KR" sz="2000" dirty="0" smtClean="0"/>
              <a:t>( MyClass.java</a:t>
            </a:r>
            <a:r>
              <a:rPr lang="en-US" altLang="ko-KR" sz="2000" dirty="0"/>
              <a:t>, AccessMain.java</a:t>
            </a:r>
            <a:r>
              <a:rPr lang="en-US" altLang="ko-KR" sz="2000"/>
              <a:t>, </a:t>
            </a:r>
            <a:r>
              <a:rPr lang="en-US" altLang="ko-KR" sz="2000" smtClean="0"/>
              <a:t>AccessMain3.java 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69" y="4226232"/>
            <a:ext cx="3016402" cy="21960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871" y="4226232"/>
            <a:ext cx="4032194" cy="16506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883" y="4226232"/>
            <a:ext cx="4109268" cy="226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73586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접근제어자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(modifier) - private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u="sng" dirty="0" err="1"/>
              <a:t>MyClass</a:t>
            </a:r>
            <a:r>
              <a:rPr lang="en-US" altLang="ko-KR" sz="2000" u="sng" dirty="0"/>
              <a:t> </a:t>
            </a:r>
            <a:r>
              <a:rPr lang="ko-KR" altLang="en-US" sz="2000" u="sng" dirty="0"/>
              <a:t>멤버변수의 접근제어자를 </a:t>
            </a:r>
            <a:r>
              <a:rPr lang="en-US" altLang="ko-KR" sz="2000" u="sng" dirty="0"/>
              <a:t>private</a:t>
            </a:r>
            <a:r>
              <a:rPr lang="ko-KR" altLang="en-US" sz="2000" u="sng" dirty="0"/>
              <a:t>로 설정</a:t>
            </a:r>
            <a:r>
              <a:rPr lang="ko-KR" altLang="en-US" sz="2000" dirty="0"/>
              <a:t>하면 외부 클래스인 </a:t>
            </a:r>
            <a:r>
              <a:rPr lang="en-US" altLang="ko-KR" sz="2000" u="sng" dirty="0" err="1"/>
              <a:t>AccessMain</a:t>
            </a:r>
            <a:r>
              <a:rPr lang="en-US" altLang="ko-KR" sz="2000" u="sng" dirty="0"/>
              <a:t> </a:t>
            </a:r>
            <a:r>
              <a:rPr lang="ko-KR" altLang="en-US" sz="2000" u="sng" dirty="0"/>
              <a:t>클래스에서 접근이 불가능</a:t>
            </a:r>
            <a:r>
              <a:rPr lang="ko-KR" altLang="en-US" sz="2000" dirty="0"/>
              <a:t>하다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예제의 </a:t>
            </a:r>
            <a:r>
              <a:rPr lang="en-US" altLang="ko-KR" sz="2000" dirty="0" err="1"/>
              <a:t>AccessMain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클래스를 보면 </a:t>
            </a:r>
            <a:r>
              <a:rPr lang="en-US" altLang="ko-KR" sz="2000" dirty="0"/>
              <a:t>7</a:t>
            </a:r>
            <a:r>
              <a:rPr lang="ko-KR" altLang="en-US" sz="2000" dirty="0"/>
              <a:t>번째 줄에서 컴파일 에러가 발생함을 확인할 수 있다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접근제어자가 </a:t>
            </a:r>
            <a:r>
              <a:rPr lang="en-US" altLang="ko-KR" sz="2000" dirty="0"/>
              <a:t>public</a:t>
            </a:r>
            <a:r>
              <a:rPr lang="ko-KR" altLang="en-US" sz="2000" dirty="0"/>
              <a:t>인 </a:t>
            </a:r>
            <a:r>
              <a:rPr lang="en-US" altLang="ko-KR" sz="2000" dirty="0"/>
              <a:t>getter, setter </a:t>
            </a:r>
            <a:r>
              <a:rPr lang="ko-KR" altLang="en-US" sz="2000" dirty="0"/>
              <a:t>메서드를 생성하면 메서드를 통한 접근이 가능해진다</a:t>
            </a:r>
            <a:r>
              <a:rPr lang="en-US" altLang="ko-KR" sz="2000" dirty="0"/>
              <a:t>. (</a:t>
            </a:r>
            <a:r>
              <a:rPr lang="en-US" altLang="ko-KR" sz="2000" dirty="0" err="1"/>
              <a:t>AccessMain</a:t>
            </a:r>
            <a:r>
              <a:rPr lang="en-US" altLang="ko-KR" sz="2000" dirty="0"/>
              <a:t> : 9 line)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package </a:t>
            </a:r>
            <a:r>
              <a:rPr lang="en-US" altLang="ko-KR" sz="2000" dirty="0" smtClean="0"/>
              <a:t>youClass4 </a:t>
            </a:r>
            <a:r>
              <a:rPr lang="en-US" altLang="ko-KR" sz="2000" dirty="0" smtClean="0"/>
              <a:t>( Myclass.java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AccessMain.java )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84" y="4204562"/>
            <a:ext cx="3658111" cy="25149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673" y="4204562"/>
            <a:ext cx="4715533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7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333777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패키지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(package)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패키지란</a:t>
            </a:r>
            <a:r>
              <a:rPr lang="en-US" altLang="ko-KR" sz="2000" dirty="0"/>
              <a:t>? </a:t>
            </a:r>
            <a:r>
              <a:rPr lang="ko-KR" altLang="en-US" sz="2000" u="sng" dirty="0"/>
              <a:t>클래스의 묶음</a:t>
            </a:r>
            <a:endParaRPr lang="en-US" altLang="ko-KR" sz="2000" u="sng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패키지에는 클래스 또는 인터페이스를 포함 시킬 수 있으며</a:t>
            </a:r>
            <a:r>
              <a:rPr lang="en-US" altLang="ko-KR" sz="2000" dirty="0"/>
              <a:t>, </a:t>
            </a:r>
            <a:r>
              <a:rPr lang="ko-KR" altLang="en-US" sz="2000" u="sng" dirty="0"/>
              <a:t>서로 관련된 클래스끼리 그룹 단위로 묶어 놓음으로써 클래스를 효율적으로 관리</a:t>
            </a:r>
            <a:endParaRPr lang="en-US" altLang="ko-KR" sz="2000" u="sng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u="sng" dirty="0"/>
              <a:t>같은 이름의 클래스</a:t>
            </a:r>
            <a:r>
              <a:rPr lang="ko-KR" altLang="en-US" sz="2000" dirty="0"/>
              <a:t> 일지 라도 </a:t>
            </a:r>
            <a:r>
              <a:rPr lang="ko-KR" altLang="en-US" sz="2000" u="sng" dirty="0"/>
              <a:t>다른 패키지에 존재하는 것이 가능</a:t>
            </a:r>
            <a:endParaRPr lang="en-US" altLang="ko-KR" sz="2000" u="sng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자신만의 패키지를 체계 유지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다른 개발자가 개발한 클래스 라이브러리의 클래스와 이름이 충돌 하는 것을 피할 수 있다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626799" y="4283234"/>
            <a:ext cx="8938402" cy="2227294"/>
          </a:xfrm>
          <a:prstGeom prst="roundRect">
            <a:avLst>
              <a:gd name="adj" fmla="val 6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하나의 소스파일에는 첫 번째 문장으로 단 </a:t>
            </a:r>
            <a:r>
              <a:rPr lang="ko-KR" altLang="en-US" u="sng" dirty="0"/>
              <a:t>한번의 패키지 선언</a:t>
            </a:r>
            <a:r>
              <a:rPr lang="ko-KR" altLang="en-US" dirty="0"/>
              <a:t> 만을 허용한다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모든 클래스는 반드시 하나의 패키지에 속해야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패키지는 점</a:t>
            </a:r>
            <a:r>
              <a:rPr lang="en-US" altLang="ko-KR" dirty="0"/>
              <a:t>(.)</a:t>
            </a:r>
            <a:r>
              <a:rPr lang="ko-KR" altLang="en-US" dirty="0"/>
              <a:t>을 </a:t>
            </a:r>
            <a:r>
              <a:rPr lang="ko-KR" altLang="en-US" dirty="0" err="1"/>
              <a:t>구분자로</a:t>
            </a:r>
            <a:r>
              <a:rPr lang="ko-KR" altLang="en-US" dirty="0"/>
              <a:t> 하여 계층구조로 구성 할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패키지는 물리적으로 클래스 파일</a:t>
            </a:r>
            <a:r>
              <a:rPr lang="en-US" altLang="ko-KR" dirty="0"/>
              <a:t>(.class)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포함하는 하나의 디렉토리이다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선언 </a:t>
            </a:r>
            <a:r>
              <a:rPr lang="en-US" altLang="ko-KR" dirty="0"/>
              <a:t>: package </a:t>
            </a:r>
            <a:r>
              <a:rPr lang="ko-KR" altLang="en-US" dirty="0" err="1"/>
              <a:t>패키지명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33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91297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임포트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(import)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소스코드를</a:t>
            </a:r>
            <a:r>
              <a:rPr lang="en-US" altLang="ko-KR" sz="2000" dirty="0"/>
              <a:t> </a:t>
            </a:r>
            <a:r>
              <a:rPr lang="ko-KR" altLang="en-US" sz="2000" dirty="0"/>
              <a:t>작성 할 때 다른 패키지 클래스를 사용 </a:t>
            </a:r>
            <a:r>
              <a:rPr lang="ko-KR" altLang="en-US" sz="2000" dirty="0" err="1"/>
              <a:t>할려면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패키지명이</a:t>
            </a:r>
            <a:r>
              <a:rPr lang="ko-KR" altLang="en-US" sz="2000" dirty="0"/>
              <a:t> 포함된 클래스 이름을 사용 해야한다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클래스의 코드를 작성하기 전에 </a:t>
            </a:r>
            <a:r>
              <a:rPr lang="en-US" altLang="ko-KR" sz="2000" dirty="0"/>
              <a:t>import</a:t>
            </a:r>
            <a:r>
              <a:rPr lang="ko-KR" altLang="en-US" sz="2000" dirty="0"/>
              <a:t>문으로 사용하고자 하는 클래스의 패키지를 미리 명시해주면 소스코드에 사용되는 클래스이름에서 패키지명을 </a:t>
            </a:r>
            <a:r>
              <a:rPr lang="ko-KR" altLang="en-US" sz="2000"/>
              <a:t>생략 할 수 </a:t>
            </a:r>
            <a:r>
              <a:rPr lang="ko-KR" altLang="en-US" sz="2000" dirty="0"/>
              <a:t>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[ </a:t>
            </a:r>
            <a:r>
              <a:rPr lang="ko-KR" altLang="en-US" sz="2000" dirty="0"/>
              <a:t>참조 </a:t>
            </a:r>
            <a:r>
              <a:rPr lang="en-US" altLang="ko-KR" sz="2000" dirty="0"/>
              <a:t>] import</a:t>
            </a:r>
            <a:r>
              <a:rPr lang="ko-KR" altLang="en-US" sz="2000" dirty="0"/>
              <a:t>문을 많이 사용하면 컴파일 시간이 아주 조금 더 </a:t>
            </a:r>
            <a:r>
              <a:rPr lang="ko-KR" altLang="en-US" sz="2000" dirty="0" err="1"/>
              <a:t>걸릴뿐이지</a:t>
            </a:r>
            <a:r>
              <a:rPr lang="ko-KR" altLang="en-US" sz="2000" dirty="0"/>
              <a:t> 프로그램의 성능에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         </a:t>
            </a:r>
            <a:r>
              <a:rPr lang="ko-KR" altLang="en-US" sz="2000" dirty="0"/>
              <a:t> 전혀 영향을 미치지 않는다</a:t>
            </a:r>
            <a:r>
              <a:rPr lang="en-US" altLang="ko-KR" sz="2000" dirty="0"/>
              <a:t>. 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626799" y="4109721"/>
            <a:ext cx="8938402" cy="2135640"/>
          </a:xfrm>
          <a:prstGeom prst="roundRect">
            <a:avLst>
              <a:gd name="adj" fmla="val 6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일반적인 소스파일</a:t>
            </a:r>
            <a:r>
              <a:rPr lang="en-US" altLang="ko-KR" dirty="0"/>
              <a:t>(*.java)</a:t>
            </a:r>
            <a:r>
              <a:rPr lang="ko-KR" altLang="en-US" dirty="0"/>
              <a:t>의 구성은 다음의 순서로 되어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Package</a:t>
            </a:r>
            <a:r>
              <a:rPr lang="ko-KR" altLang="en-US" dirty="0"/>
              <a:t>문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Import</a:t>
            </a:r>
            <a:r>
              <a:rPr lang="ko-KR" altLang="en-US" dirty="0"/>
              <a:t>문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class </a:t>
            </a:r>
            <a:r>
              <a:rPr lang="ko-KR" altLang="en-US" dirty="0"/>
              <a:t>선언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105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387638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임포트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(import) </a:t>
              </a:r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선언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모든 소스파일</a:t>
            </a:r>
            <a:r>
              <a:rPr lang="en-US" altLang="ko-KR" sz="2000" dirty="0"/>
              <a:t>(.java)</a:t>
            </a:r>
            <a:r>
              <a:rPr lang="ko-KR" altLang="en-US" sz="2000" dirty="0"/>
              <a:t>에서</a:t>
            </a:r>
            <a:r>
              <a:rPr lang="en-US" altLang="ko-KR" sz="2000" dirty="0"/>
              <a:t> import</a:t>
            </a:r>
            <a:r>
              <a:rPr lang="ko-KR" altLang="en-US" sz="2000" dirty="0"/>
              <a:t>문은 </a:t>
            </a:r>
            <a:r>
              <a:rPr lang="en-US" altLang="ko-KR" sz="2000" dirty="0"/>
              <a:t>package</a:t>
            </a:r>
            <a:r>
              <a:rPr lang="ko-KR" altLang="en-US" sz="2000" dirty="0"/>
              <a:t>문 다음에 선언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class </a:t>
            </a:r>
            <a:r>
              <a:rPr lang="ko-KR" altLang="en-US" sz="2000" dirty="0"/>
              <a:t>선언문 이전에 위치 해야한다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Import</a:t>
            </a:r>
            <a:r>
              <a:rPr lang="ko-KR" altLang="en-US" sz="2000" dirty="0"/>
              <a:t>문은 </a:t>
            </a:r>
            <a:r>
              <a:rPr lang="en-US" altLang="ko-KR" sz="2000" dirty="0"/>
              <a:t>package</a:t>
            </a:r>
            <a:r>
              <a:rPr lang="ko-KR" altLang="en-US" sz="2000" dirty="0"/>
              <a:t>문과 달리 한 소스 파일에 여러 번 선언 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Ex) Test1.java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626799" y="3359904"/>
            <a:ext cx="8938402" cy="2885448"/>
          </a:xfrm>
          <a:prstGeom prst="roundRect">
            <a:avLst>
              <a:gd name="adj" fmla="val 6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Ex ) import </a:t>
            </a:r>
            <a:r>
              <a:rPr lang="ko-KR" altLang="en-US" dirty="0" err="1"/>
              <a:t>패키지명</a:t>
            </a:r>
            <a:r>
              <a:rPr lang="en-US" altLang="ko-KR" dirty="0"/>
              <a:t>.</a:t>
            </a:r>
            <a:r>
              <a:rPr lang="ko-KR" altLang="en-US" dirty="0" err="1"/>
              <a:t>클래스명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import </a:t>
            </a:r>
            <a:r>
              <a:rPr lang="en-US" altLang="ko-KR" dirty="0" err="1"/>
              <a:t>java.util.Date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</a:t>
            </a:r>
            <a:r>
              <a:rPr lang="ko-KR" altLang="en-US" dirty="0"/>
              <a:t>또는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import </a:t>
            </a:r>
            <a:r>
              <a:rPr lang="ko-KR" altLang="en-US" dirty="0" err="1"/>
              <a:t>패키지명</a:t>
            </a:r>
            <a:r>
              <a:rPr lang="en-US" altLang="ko-KR" dirty="0"/>
              <a:t>.*;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import java.*</a:t>
            </a:r>
          </a:p>
        </p:txBody>
      </p:sp>
    </p:spTree>
    <p:extLst>
      <p:ext uri="{BB962C8B-B14F-4D97-AF65-F5344CB8AC3E}">
        <p14:creationId xmlns:p14="http://schemas.microsoft.com/office/powerpoint/2010/main" val="288568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324319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제어자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(modifier)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제어자는</a:t>
            </a:r>
            <a:r>
              <a:rPr lang="ko-KR" altLang="en-US" sz="2000" dirty="0"/>
              <a:t> 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변수 또는 메서드의 선언부에 함께 사용되어 부가적인 의미를 부여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제어자의</a:t>
            </a:r>
            <a:r>
              <a:rPr lang="ko-KR" altLang="en-US" sz="2000" dirty="0"/>
              <a:t> 종류는 크게 접근 </a:t>
            </a:r>
            <a:r>
              <a:rPr lang="ko-KR" altLang="en-US" sz="2000" dirty="0" err="1"/>
              <a:t>제어자와</a:t>
            </a:r>
            <a:r>
              <a:rPr lang="ko-KR" altLang="en-US" sz="2000" dirty="0"/>
              <a:t> 그 외의 </a:t>
            </a:r>
            <a:r>
              <a:rPr lang="ko-KR" altLang="en-US" sz="2000" dirty="0" err="1"/>
              <a:t>제어자로</a:t>
            </a:r>
            <a:r>
              <a:rPr lang="ko-KR" altLang="en-US" sz="2000" dirty="0"/>
              <a:t> 나눌 수 있다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제어자는</a:t>
            </a:r>
            <a:r>
              <a:rPr lang="ko-KR" altLang="en-US" sz="2000" dirty="0"/>
              <a:t> 클래스나 </a:t>
            </a:r>
            <a:r>
              <a:rPr lang="ko-KR" altLang="en-US" sz="2000" dirty="0" err="1"/>
              <a:t>맴버변수와</a:t>
            </a:r>
            <a:r>
              <a:rPr lang="ko-KR" altLang="en-US" sz="2000" dirty="0"/>
              <a:t> 메서드에 주로 사용되며</a:t>
            </a:r>
            <a:r>
              <a:rPr lang="en-US" altLang="ko-KR" sz="2000" dirty="0"/>
              <a:t>, </a:t>
            </a:r>
            <a:r>
              <a:rPr lang="ko-KR" altLang="en-US" sz="2000" dirty="0"/>
              <a:t>하나의 대상에 대해서 여러 </a:t>
            </a:r>
            <a:r>
              <a:rPr lang="ko-KR" altLang="en-US" sz="2000" dirty="0" err="1"/>
              <a:t>제어자를</a:t>
            </a:r>
            <a:r>
              <a:rPr lang="ko-KR" altLang="en-US" sz="2000" dirty="0"/>
              <a:t> 조합하여 사용하는 것이 가능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ko-KR" altLang="en-US" sz="2000" u="sng" dirty="0"/>
              <a:t>접근 </a:t>
            </a:r>
            <a:r>
              <a:rPr lang="ko-KR" altLang="en-US" sz="2000" u="sng" dirty="0" err="1"/>
              <a:t>제어자는</a:t>
            </a:r>
            <a:r>
              <a:rPr lang="ko-KR" altLang="en-US" sz="2000" u="sng" dirty="0"/>
              <a:t> </a:t>
            </a:r>
            <a:r>
              <a:rPr lang="en-US" altLang="ko-KR" sz="2000" u="sng" dirty="0"/>
              <a:t>4</a:t>
            </a:r>
            <a:r>
              <a:rPr lang="ko-KR" altLang="en-US" sz="2000" u="sng" dirty="0"/>
              <a:t>가지 중 하나만 선택하여 사용 가능 </a:t>
            </a:r>
            <a:endParaRPr lang="en-US" altLang="ko-KR" sz="2000" u="sng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[ </a:t>
            </a:r>
            <a:r>
              <a:rPr lang="ko-KR" altLang="en-US" sz="2000" dirty="0"/>
              <a:t>참고 </a:t>
            </a:r>
            <a:r>
              <a:rPr lang="en-US" altLang="ko-KR" sz="2000" dirty="0"/>
              <a:t>] </a:t>
            </a:r>
            <a:r>
              <a:rPr lang="ko-KR" altLang="en-US" sz="2000" u="sng" dirty="0" err="1"/>
              <a:t>제어자들</a:t>
            </a:r>
            <a:r>
              <a:rPr lang="ko-KR" altLang="en-US" sz="2000" u="sng" dirty="0"/>
              <a:t> 간의 순서는 관계없지만 주로 접근 </a:t>
            </a:r>
            <a:r>
              <a:rPr lang="ko-KR" altLang="en-US" sz="2000" u="sng" dirty="0" err="1"/>
              <a:t>제어자를</a:t>
            </a:r>
            <a:r>
              <a:rPr lang="ko-KR" altLang="en-US" sz="2000" u="sng" dirty="0"/>
              <a:t> 제일 왼쪽에 놓는 경향</a:t>
            </a:r>
            <a:r>
              <a:rPr lang="ko-KR" altLang="en-US" sz="2000" dirty="0"/>
              <a:t>이 있다</a:t>
            </a:r>
            <a:r>
              <a:rPr lang="en-US" altLang="ko-KR" sz="2000" dirty="0"/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626799" y="2363423"/>
            <a:ext cx="8938402" cy="1111297"/>
          </a:xfrm>
          <a:prstGeom prst="roundRect">
            <a:avLst>
              <a:gd name="adj" fmla="val 8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접근 </a:t>
            </a:r>
            <a:r>
              <a:rPr lang="ko-KR" altLang="en-US" dirty="0" err="1"/>
              <a:t>제어자</a:t>
            </a:r>
            <a:r>
              <a:rPr lang="ko-KR" altLang="en-US" dirty="0"/>
              <a:t> </a:t>
            </a:r>
            <a:r>
              <a:rPr lang="en-US" altLang="ko-KR" dirty="0"/>
              <a:t>– public, protected, default, private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그            외 </a:t>
            </a:r>
            <a:r>
              <a:rPr lang="en-US" altLang="ko-KR" dirty="0"/>
              <a:t>– static, final, abstract, native, transient, synchronized, volatile, </a:t>
            </a:r>
            <a:r>
              <a:rPr lang="en-US" altLang="ko-KR" dirty="0" err="1"/>
              <a:t>strictfp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621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8602035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제어자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(modifier) – static(</a:t>
              </a:r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클래스의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공통적인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2473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500" dirty="0"/>
              <a:t>static</a:t>
            </a:r>
            <a:r>
              <a:rPr lang="ko-KR" altLang="en-US" sz="1500" dirty="0"/>
              <a:t>은 </a:t>
            </a:r>
            <a:r>
              <a:rPr lang="en-US" altLang="ko-KR" sz="1500" dirty="0"/>
              <a:t>‘</a:t>
            </a:r>
            <a:r>
              <a:rPr lang="ko-KR" altLang="en-US" sz="1500" dirty="0"/>
              <a:t>클래스의</a:t>
            </a:r>
            <a:r>
              <a:rPr lang="en-US" altLang="ko-KR" sz="1500" dirty="0"/>
              <a:t>’ </a:t>
            </a:r>
            <a:r>
              <a:rPr lang="ko-KR" altLang="en-US" sz="1500" dirty="0"/>
              <a:t>또는 </a:t>
            </a:r>
            <a:r>
              <a:rPr lang="en-US" altLang="ko-KR" sz="1500" dirty="0"/>
              <a:t>‘</a:t>
            </a:r>
            <a:r>
              <a:rPr lang="ko-KR" altLang="en-US" sz="1500" dirty="0"/>
              <a:t>공통적인</a:t>
            </a:r>
            <a:r>
              <a:rPr lang="en-US" altLang="ko-KR" sz="1500" dirty="0"/>
              <a:t>’ </a:t>
            </a:r>
            <a:r>
              <a:rPr lang="ko-KR" altLang="en-US" sz="1500" dirty="0"/>
              <a:t>의미를 가지고 있다</a:t>
            </a:r>
            <a:r>
              <a:rPr lang="en-US" altLang="ko-KR" sz="15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인스턴스 변수는 하나의 클래스부터 생성되었더라도 각기 다른 값을 유지하지만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클래스변수</a:t>
            </a:r>
            <a:r>
              <a:rPr lang="en-US" altLang="ko-KR" sz="1500" dirty="0"/>
              <a:t>(static </a:t>
            </a:r>
            <a:r>
              <a:rPr lang="ko-KR" altLang="en-US" sz="1500" dirty="0"/>
              <a:t>멤버 변수</a:t>
            </a:r>
            <a:r>
              <a:rPr lang="en-US" altLang="ko-KR" sz="1500" dirty="0"/>
              <a:t>)</a:t>
            </a:r>
            <a:r>
              <a:rPr lang="ko-KR" altLang="en-US" sz="1500" dirty="0"/>
              <a:t>는 인스턴스에 관계 없이 같은 값을 갖는다</a:t>
            </a:r>
            <a:r>
              <a:rPr lang="en-US" altLang="ko-KR" sz="15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그 이유는 하나의 변수를 모든 인스턴스가 공유하기 때문</a:t>
            </a:r>
            <a:endParaRPr lang="en-US" altLang="ko-KR" sz="15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500" dirty="0"/>
              <a:t>static</a:t>
            </a:r>
            <a:r>
              <a:rPr lang="ko-KR" altLang="en-US" sz="1500" dirty="0"/>
              <a:t>이 붙은 멤버변수 와 메서드</a:t>
            </a:r>
            <a:r>
              <a:rPr lang="en-US" altLang="ko-KR" sz="1500" dirty="0"/>
              <a:t>, </a:t>
            </a:r>
            <a:r>
              <a:rPr lang="ko-KR" altLang="en-US" sz="1500" dirty="0"/>
              <a:t>그리고 초기화 </a:t>
            </a:r>
            <a:r>
              <a:rPr lang="ko-KR" altLang="en-US" sz="1500" dirty="0" err="1"/>
              <a:t>블럭은</a:t>
            </a:r>
            <a:r>
              <a:rPr lang="ko-KR" altLang="en-US" sz="1500" dirty="0"/>
              <a:t> 인스턴스가 아닌 클래스에 관계 </a:t>
            </a:r>
            <a:r>
              <a:rPr lang="ko-KR" altLang="en-US" sz="1500" dirty="0" err="1"/>
              <a:t>된것</a:t>
            </a:r>
            <a:r>
              <a:rPr lang="ko-KR" altLang="en-US" sz="1500" dirty="0"/>
              <a:t> 이기 때문에 인스턴스를 생성하지 않고도 사용할 수 있다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Ex) StaticTest01.java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564973" y="3790950"/>
            <a:ext cx="9062054" cy="611586"/>
          </a:xfrm>
          <a:prstGeom prst="roundRect">
            <a:avLst>
              <a:gd name="adj" fmla="val 8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static</a:t>
            </a:r>
            <a:r>
              <a:rPr lang="ko-KR" altLang="en-US" dirty="0"/>
              <a:t>이 사용될 수 있는 곳 </a:t>
            </a:r>
            <a:r>
              <a:rPr lang="en-US" altLang="ko-KR" dirty="0"/>
              <a:t>– </a:t>
            </a:r>
            <a:r>
              <a:rPr lang="ko-KR" altLang="en-US" dirty="0" err="1"/>
              <a:t>맴버변수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초기화 </a:t>
            </a:r>
            <a:r>
              <a:rPr lang="ko-KR" altLang="en-US" dirty="0" err="1"/>
              <a:t>블럭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590531"/>
              </p:ext>
            </p:extLst>
          </p:nvPr>
        </p:nvGraphicFramePr>
        <p:xfrm>
          <a:off x="1564972" y="4477172"/>
          <a:ext cx="9062055" cy="194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39">
                  <a:extLst>
                    <a:ext uri="{9D8B030D-6E8A-4147-A177-3AD203B41FA5}">
                      <a16:colId xmlns:a16="http://schemas.microsoft.com/office/drawing/2014/main" val="396015594"/>
                    </a:ext>
                  </a:extLst>
                </a:gridCol>
                <a:gridCol w="7451416">
                  <a:extLst>
                    <a:ext uri="{9D8B030D-6E8A-4147-A177-3AD203B41FA5}">
                      <a16:colId xmlns:a16="http://schemas.microsoft.com/office/drawing/2014/main" val="3566720227"/>
                    </a:ext>
                  </a:extLst>
                </a:gridCol>
              </a:tblGrid>
              <a:tr h="4134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effectLst/>
                        </a:rPr>
                        <a:t>대상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의미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7976364"/>
                  </a:ext>
                </a:extLst>
              </a:tr>
              <a:tr h="9175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effectLst/>
                        </a:rPr>
                        <a:t> </a:t>
                      </a:r>
                      <a:r>
                        <a:rPr lang="ko-KR" altLang="en-US" sz="1800" dirty="0" err="1">
                          <a:effectLst/>
                        </a:rPr>
                        <a:t>멤버변수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effectLst/>
                        </a:rPr>
                        <a:t> </a:t>
                      </a:r>
                      <a:r>
                        <a:rPr lang="en-US" altLang="ko-KR" sz="1800" dirty="0">
                          <a:effectLst/>
                        </a:rPr>
                        <a:t>- </a:t>
                      </a:r>
                      <a:r>
                        <a:rPr lang="ko-KR" altLang="en-US" sz="1800" dirty="0">
                          <a:effectLst/>
                        </a:rPr>
                        <a:t>모든 인스턴스에 공통적으로 사용되는 클래스변수가 된다</a:t>
                      </a:r>
                    </a:p>
                    <a:p>
                      <a:r>
                        <a:rPr lang="ko-KR" altLang="en-US" sz="1800" dirty="0">
                          <a:effectLst/>
                        </a:rPr>
                        <a:t> </a:t>
                      </a:r>
                      <a:r>
                        <a:rPr lang="en-US" altLang="ko-KR" sz="1800" dirty="0">
                          <a:effectLst/>
                        </a:rPr>
                        <a:t>- </a:t>
                      </a:r>
                      <a:r>
                        <a:rPr lang="ko-KR" altLang="en-US" sz="1800" dirty="0">
                          <a:effectLst/>
                        </a:rPr>
                        <a:t>클래스 변수는 인스턴스를 생성하지 않고도 사용 가능하다</a:t>
                      </a:r>
                      <a:r>
                        <a:rPr lang="en-US" altLang="ko-KR" sz="1800" dirty="0">
                          <a:effectLst/>
                        </a:rPr>
                        <a:t>.</a:t>
                      </a:r>
                    </a:p>
                    <a:p>
                      <a:r>
                        <a:rPr lang="en-US" altLang="ko-KR" sz="1800" dirty="0">
                          <a:effectLst/>
                        </a:rPr>
                        <a:t> - </a:t>
                      </a:r>
                      <a:r>
                        <a:rPr lang="ko-KR" altLang="en-US" sz="1800" dirty="0">
                          <a:effectLst/>
                        </a:rPr>
                        <a:t>클래스가 메모리에 </a:t>
                      </a:r>
                      <a:r>
                        <a:rPr lang="ko-KR" altLang="en-US" sz="1800" err="1">
                          <a:effectLst/>
                        </a:rPr>
                        <a:t>로드될</a:t>
                      </a:r>
                      <a:r>
                        <a:rPr lang="ko-KR" altLang="en-US" sz="1800">
                          <a:effectLst/>
                        </a:rPr>
                        <a:t> 때 </a:t>
                      </a:r>
                      <a:r>
                        <a:rPr lang="ko-KR" altLang="en-US" sz="1800" dirty="0">
                          <a:effectLst/>
                        </a:rPr>
                        <a:t>생성된다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7117416"/>
                  </a:ext>
                </a:extLst>
              </a:tr>
              <a:tr h="6116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 메서드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effectLst/>
                        </a:rPr>
                        <a:t> </a:t>
                      </a:r>
                      <a:r>
                        <a:rPr lang="en-US" altLang="ko-KR" sz="1800" dirty="0">
                          <a:effectLst/>
                        </a:rPr>
                        <a:t>- </a:t>
                      </a:r>
                      <a:r>
                        <a:rPr lang="ko-KR" altLang="en-US" sz="1800" dirty="0">
                          <a:effectLst/>
                        </a:rPr>
                        <a:t>인스턴스를 생성하지 않고도 호출이 가능한 </a:t>
                      </a:r>
                      <a:r>
                        <a:rPr lang="en-US" altLang="ko-KR" sz="1800" dirty="0">
                          <a:effectLst/>
                        </a:rPr>
                        <a:t>static </a:t>
                      </a:r>
                      <a:r>
                        <a:rPr lang="ko-KR" altLang="en-US" sz="1800" dirty="0">
                          <a:effectLst/>
                        </a:rPr>
                        <a:t>메서드가 된다</a:t>
                      </a:r>
                    </a:p>
                    <a:p>
                      <a:r>
                        <a:rPr lang="ko-KR" altLang="en-US" sz="1800" dirty="0">
                          <a:effectLst/>
                        </a:rPr>
                        <a:t> </a:t>
                      </a:r>
                      <a:r>
                        <a:rPr lang="en-US" altLang="ko-KR" sz="1800" dirty="0">
                          <a:effectLst/>
                        </a:rPr>
                        <a:t>- static </a:t>
                      </a:r>
                      <a:r>
                        <a:rPr lang="ko-KR" altLang="en-US" sz="1800" dirty="0">
                          <a:effectLst/>
                        </a:rPr>
                        <a:t>메서드 내에서는 인스턴스 멤버들을 직접 사용할 수 없다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98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74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9589485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제어자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(modifier) – final(</a:t>
              </a:r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마지막의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변경 될 수 없는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/>
              <a:t>final </a:t>
            </a:r>
            <a:r>
              <a:rPr lang="ko-KR" altLang="en-US" dirty="0"/>
              <a:t>은 </a:t>
            </a:r>
            <a:r>
              <a:rPr lang="en-US" altLang="ko-KR" dirty="0"/>
              <a:t>'</a:t>
            </a:r>
            <a:r>
              <a:rPr lang="ko-KR" altLang="en-US" dirty="0"/>
              <a:t>마지막의</a:t>
            </a:r>
            <a:r>
              <a:rPr lang="en-US" altLang="ko-KR" dirty="0"/>
              <a:t>' </a:t>
            </a:r>
            <a:r>
              <a:rPr lang="ko-KR" altLang="en-US" dirty="0"/>
              <a:t>또는 </a:t>
            </a:r>
            <a:r>
              <a:rPr lang="en-US" altLang="ko-KR" dirty="0"/>
              <a:t>'</a:t>
            </a:r>
            <a:r>
              <a:rPr lang="ko-KR" altLang="en-US" dirty="0"/>
              <a:t>변경될 수 없는</a:t>
            </a:r>
            <a:r>
              <a:rPr lang="en-US" altLang="ko-KR" dirty="0"/>
              <a:t>'</a:t>
            </a:r>
            <a:r>
              <a:rPr lang="ko-KR" altLang="en-US" dirty="0"/>
              <a:t>의 의미를 가지고 있으며 거의 모든 대상에 사용 될 수 있다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변수에 사용하면 값을 변경할 수 없는 상수가 되며</a:t>
            </a:r>
            <a:r>
              <a:rPr lang="en-US" altLang="ko-KR" dirty="0"/>
              <a:t>, </a:t>
            </a:r>
            <a:r>
              <a:rPr lang="ko-KR" altLang="en-US" dirty="0"/>
              <a:t>메서드에 사용하면 오버라이딩을 할 수 없게 되고</a:t>
            </a:r>
            <a:r>
              <a:rPr lang="en-US" altLang="ko-KR" dirty="0"/>
              <a:t> </a:t>
            </a:r>
            <a:r>
              <a:rPr lang="ko-KR" altLang="en-US" dirty="0"/>
              <a:t>클래스에 사용되면 자신을 확장하는 자손 클래스를 정의하지 못한다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/>
              <a:t>Ex) FinalTest.java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564973" y="3199051"/>
            <a:ext cx="9062054" cy="516336"/>
          </a:xfrm>
          <a:prstGeom prst="roundRect">
            <a:avLst>
              <a:gd name="adj" fmla="val 8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final</a:t>
            </a:r>
            <a:r>
              <a:rPr lang="ko-KR" altLang="en-US" dirty="0"/>
              <a:t>이 사용될 수 있는 곳 </a:t>
            </a:r>
            <a:r>
              <a:rPr lang="en-US" altLang="ko-KR" dirty="0"/>
              <a:t>–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 err="1"/>
              <a:t>맴버변수</a:t>
            </a:r>
            <a:r>
              <a:rPr lang="en-US" altLang="ko-KR" dirty="0"/>
              <a:t>, </a:t>
            </a:r>
            <a:r>
              <a:rPr lang="ko-KR" altLang="en-US" dirty="0"/>
              <a:t>지역변수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59573"/>
              </p:ext>
            </p:extLst>
          </p:nvPr>
        </p:nvGraphicFramePr>
        <p:xfrm>
          <a:off x="1564972" y="3856276"/>
          <a:ext cx="906205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39">
                  <a:extLst>
                    <a:ext uri="{9D8B030D-6E8A-4147-A177-3AD203B41FA5}">
                      <a16:colId xmlns:a16="http://schemas.microsoft.com/office/drawing/2014/main" val="396015594"/>
                    </a:ext>
                  </a:extLst>
                </a:gridCol>
                <a:gridCol w="7451416">
                  <a:extLst>
                    <a:ext uri="{9D8B030D-6E8A-4147-A177-3AD203B41FA5}">
                      <a16:colId xmlns:a16="http://schemas.microsoft.com/office/drawing/2014/main" val="3566720227"/>
                    </a:ext>
                  </a:extLst>
                </a:gridCol>
              </a:tblGrid>
              <a:tr h="18856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effectLst/>
                        </a:rPr>
                        <a:t>대상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의미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7976364"/>
                  </a:ext>
                </a:extLst>
              </a:tr>
              <a:tr h="418463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 </a:t>
                      </a:r>
                      <a:r>
                        <a:rPr lang="ko-KR" altLang="en-US" u="sng" dirty="0">
                          <a:effectLst/>
                        </a:rPr>
                        <a:t>변경될 수 없는 클래스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u="sng" dirty="0">
                          <a:effectLst/>
                        </a:rPr>
                        <a:t>확장할 수 없는 클래스</a:t>
                      </a:r>
                      <a:r>
                        <a:rPr lang="ko-KR" altLang="en-US" dirty="0">
                          <a:effectLst/>
                        </a:rPr>
                        <a:t>가 된다</a:t>
                      </a:r>
                      <a:r>
                        <a:rPr lang="en-US" altLang="ko-KR" dirty="0">
                          <a:effectLst/>
                        </a:rPr>
                        <a:t>. </a:t>
                      </a:r>
                    </a:p>
                    <a:p>
                      <a:r>
                        <a:rPr lang="en-US" altLang="ko-KR" dirty="0">
                          <a:effectLst/>
                        </a:rPr>
                        <a:t> </a:t>
                      </a:r>
                      <a:r>
                        <a:rPr lang="ko-KR" altLang="en-US" dirty="0">
                          <a:effectLst/>
                        </a:rPr>
                        <a:t>그래서 </a:t>
                      </a:r>
                      <a:r>
                        <a:rPr lang="en-US" altLang="ko-KR" dirty="0">
                          <a:effectLst/>
                        </a:rPr>
                        <a:t>final </a:t>
                      </a:r>
                      <a:r>
                        <a:rPr lang="ko-KR" altLang="en-US" dirty="0">
                          <a:effectLst/>
                        </a:rPr>
                        <a:t>로 지정된 클래스는 다른 클래스의 조상이 될 수 없다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7117416"/>
                  </a:ext>
                </a:extLst>
              </a:tr>
              <a:tr h="291924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 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 변경될 수 없는 메서드</a:t>
                      </a:r>
                      <a:r>
                        <a:rPr lang="en-US" altLang="ko-KR" dirty="0">
                          <a:effectLst/>
                        </a:rPr>
                        <a:t>, final</a:t>
                      </a:r>
                      <a:r>
                        <a:rPr lang="ko-KR" altLang="en-US" dirty="0">
                          <a:effectLst/>
                        </a:rPr>
                        <a:t>로 지정된 메서드는 </a:t>
                      </a:r>
                      <a:r>
                        <a:rPr lang="ko-KR" altLang="en-US" dirty="0" err="1">
                          <a:effectLst/>
                        </a:rPr>
                        <a:t>오버라이딩을</a:t>
                      </a:r>
                      <a:r>
                        <a:rPr lang="ko-KR" altLang="en-US" dirty="0">
                          <a:effectLst/>
                        </a:rPr>
                        <a:t> 통해 재</a:t>
                      </a:r>
                      <a:r>
                        <a:rPr lang="en-US" altLang="ko-KR" dirty="0">
                          <a:effectLst/>
                        </a:rPr>
                        <a:t/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ko-KR" altLang="en-US" dirty="0">
                          <a:effectLst/>
                        </a:rPr>
                        <a:t>정의 될 수 없다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988725"/>
                  </a:ext>
                </a:extLst>
              </a:tr>
              <a:tr h="278975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 멤버변수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 변수 앞에 </a:t>
                      </a:r>
                      <a:r>
                        <a:rPr lang="en-US" altLang="ko-KR" dirty="0">
                          <a:effectLst/>
                        </a:rPr>
                        <a:t>final </a:t>
                      </a:r>
                      <a:r>
                        <a:rPr lang="ko-KR" altLang="en-US" dirty="0">
                          <a:effectLst/>
                        </a:rPr>
                        <a:t>이 붙으면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값을 변경할 수 없는 상수가 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679454"/>
                  </a:ext>
                </a:extLst>
              </a:tr>
              <a:tr h="278975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 지역변수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1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8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9525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869661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제어자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(modifier) – abstract(</a:t>
              </a:r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추상의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r>
                <a:rPr lang="ko-KR" altLang="en-US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미완성의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56924"/>
            <a:ext cx="1111954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/>
              <a:t>abstract</a:t>
            </a:r>
            <a:r>
              <a:rPr lang="ko-KR" altLang="en-US" dirty="0"/>
              <a:t>는 </a:t>
            </a:r>
            <a:r>
              <a:rPr lang="en-US" altLang="ko-KR" dirty="0"/>
              <a:t>'</a:t>
            </a:r>
            <a:r>
              <a:rPr lang="ko-KR" altLang="en-US" dirty="0"/>
              <a:t>미완성</a:t>
            </a:r>
            <a:r>
              <a:rPr lang="en-US" altLang="ko-KR" dirty="0"/>
              <a:t>'</a:t>
            </a:r>
            <a:r>
              <a:rPr lang="ko-KR" altLang="en-US" dirty="0"/>
              <a:t>의 의미를 가지고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메서드의 선언부만 작성하고 실제 수행 내용은 구현하지 않은 추상메서드를 선언하는데 </a:t>
            </a:r>
            <a:r>
              <a:rPr lang="ko-KR" altLang="en-US" dirty="0" smtClean="0"/>
              <a:t>사용한다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* 7</a:t>
            </a:r>
            <a:r>
              <a:rPr lang="ko-KR" altLang="en-US" smtClean="0"/>
              <a:t>일차 수업내용</a:t>
            </a:r>
            <a:endParaRPr lang="en-US" altLang="ko-KR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64973" y="4429125"/>
            <a:ext cx="9062054" cy="516336"/>
          </a:xfrm>
          <a:prstGeom prst="roundRect">
            <a:avLst>
              <a:gd name="adj" fmla="val 8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abstract</a:t>
            </a:r>
            <a:r>
              <a:rPr lang="ko-KR" altLang="en-US" dirty="0"/>
              <a:t>가 사용될 수 있는 곳 </a:t>
            </a:r>
            <a:r>
              <a:rPr lang="en-US" altLang="ko-KR" dirty="0"/>
              <a:t>–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045618"/>
              </p:ext>
            </p:extLst>
          </p:nvPr>
        </p:nvGraphicFramePr>
        <p:xfrm>
          <a:off x="1564972" y="5286377"/>
          <a:ext cx="9062055" cy="116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39">
                  <a:extLst>
                    <a:ext uri="{9D8B030D-6E8A-4147-A177-3AD203B41FA5}">
                      <a16:colId xmlns:a16="http://schemas.microsoft.com/office/drawing/2014/main" val="396015594"/>
                    </a:ext>
                  </a:extLst>
                </a:gridCol>
                <a:gridCol w="7451416">
                  <a:extLst>
                    <a:ext uri="{9D8B030D-6E8A-4147-A177-3AD203B41FA5}">
                      <a16:colId xmlns:a16="http://schemas.microsoft.com/office/drawing/2014/main" val="3566720227"/>
                    </a:ext>
                  </a:extLst>
                </a:gridCol>
              </a:tblGrid>
              <a:tr h="388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대상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의미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7976364"/>
                  </a:ext>
                </a:extLst>
              </a:tr>
              <a:tr h="388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 클래스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 클래스 내에 추상메서드가 선언되어 있음을 의미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7117416"/>
                  </a:ext>
                </a:extLst>
              </a:tr>
              <a:tr h="388560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 메서드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 </a:t>
                      </a:r>
                      <a:r>
                        <a:rPr lang="ko-KR" altLang="en-US" dirty="0" err="1">
                          <a:effectLst/>
                        </a:rPr>
                        <a:t>선언부만</a:t>
                      </a:r>
                      <a:r>
                        <a:rPr lang="ko-KR" altLang="en-US" dirty="0">
                          <a:effectLst/>
                        </a:rPr>
                        <a:t> 작성하고 </a:t>
                      </a:r>
                      <a:r>
                        <a:rPr lang="ko-KR" altLang="en-US" dirty="0" err="1">
                          <a:effectLst/>
                        </a:rPr>
                        <a:t>구현부는</a:t>
                      </a:r>
                      <a:r>
                        <a:rPr lang="ko-KR" altLang="en-US" dirty="0">
                          <a:effectLst/>
                        </a:rPr>
                        <a:t> 작성하지 않은 추상메서드임을 알린다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988725"/>
                  </a:ext>
                </a:extLst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1626799" y="2796035"/>
            <a:ext cx="8938402" cy="1432806"/>
          </a:xfrm>
          <a:prstGeom prst="roundRect">
            <a:avLst>
              <a:gd name="adj" fmla="val 6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abstract class </a:t>
            </a:r>
            <a:r>
              <a:rPr lang="en-US" altLang="ko-KR" dirty="0" err="1"/>
              <a:t>AbstractTest</a:t>
            </a:r>
            <a:r>
              <a:rPr lang="en-US" altLang="ko-KR" dirty="0"/>
              <a:t>{        // </a:t>
            </a:r>
            <a:r>
              <a:rPr lang="ko-KR" altLang="en-US" dirty="0" err="1"/>
              <a:t>추상클래스</a:t>
            </a:r>
            <a:r>
              <a:rPr lang="en-US" altLang="ko-KR" dirty="0"/>
              <a:t>(</a:t>
            </a:r>
            <a:r>
              <a:rPr lang="ko-KR" altLang="en-US" dirty="0"/>
              <a:t>추상메서드를 포함한 클래스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abstract void move();  // </a:t>
            </a:r>
            <a:r>
              <a:rPr lang="ko-KR" altLang="en-US" dirty="0" err="1"/>
              <a:t>추상메서드</a:t>
            </a:r>
            <a:r>
              <a:rPr lang="en-US" altLang="ko-KR" dirty="0"/>
              <a:t>(</a:t>
            </a:r>
            <a:r>
              <a:rPr lang="ko-KR" altLang="en-US" dirty="0" err="1"/>
              <a:t>구현부가</a:t>
            </a:r>
            <a:r>
              <a:rPr lang="ko-KR" altLang="en-US" dirty="0"/>
              <a:t> 없는 메서드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655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408958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접근제어자</a:t>
              </a:r>
              <a:r>
                <a:rPr lang="en-US" altLang="ko-KR" sz="3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(modifier)</a:t>
              </a:r>
              <a:endPara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13B3AB9-2901-4E65-88F2-24A463C954C3}"/>
              </a:ext>
            </a:extLst>
          </p:cNvPr>
          <p:cNvSpPr txBox="1"/>
          <p:nvPr/>
        </p:nvSpPr>
        <p:spPr>
          <a:xfrm>
            <a:off x="639469" y="1247399"/>
            <a:ext cx="11119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u="sng" dirty="0"/>
              <a:t>접근 </a:t>
            </a:r>
            <a:r>
              <a:rPr lang="ko-KR" altLang="en-US" sz="2000" u="sng" dirty="0" err="1"/>
              <a:t>제어자는</a:t>
            </a:r>
            <a:r>
              <a:rPr lang="ko-KR" altLang="en-US" sz="2000" u="sng" dirty="0"/>
              <a:t> </a:t>
            </a:r>
            <a:r>
              <a:rPr lang="ko-KR" altLang="en-US" sz="2000" u="sng" dirty="0" err="1"/>
              <a:t>맴버</a:t>
            </a:r>
            <a:r>
              <a:rPr lang="ko-KR" altLang="en-US" sz="2000" u="sng" dirty="0"/>
              <a:t> 또는 클래스에 사용</a:t>
            </a:r>
            <a:r>
              <a:rPr lang="ko-KR" altLang="en-US" sz="2000" dirty="0"/>
              <a:t>되어</a:t>
            </a:r>
            <a:r>
              <a:rPr lang="en-US" altLang="ko-KR" sz="2000" dirty="0"/>
              <a:t>, </a:t>
            </a:r>
            <a:r>
              <a:rPr lang="ko-KR" altLang="en-US" sz="2000" u="sng" dirty="0" smtClean="0"/>
              <a:t>해당하는 </a:t>
            </a:r>
            <a:r>
              <a:rPr lang="ko-KR" altLang="en-US" sz="2000" u="sng" dirty="0" err="1" smtClean="0"/>
              <a:t>맴버</a:t>
            </a:r>
            <a:r>
              <a:rPr lang="ko-KR" altLang="en-US" sz="2000" u="sng" dirty="0" smtClean="0"/>
              <a:t> 또는 클래스를 외부에서 접근하지</a:t>
            </a:r>
            <a:r>
              <a:rPr lang="en-US" altLang="ko-KR" sz="2000" u="sng" dirty="0" smtClean="0"/>
              <a:t/>
            </a:r>
            <a:br>
              <a:rPr lang="en-US" altLang="ko-KR" sz="2000" u="sng" dirty="0" smtClean="0"/>
            </a:br>
            <a:r>
              <a:rPr lang="ko-KR" altLang="en-US" sz="2000" u="sng" dirty="0" smtClean="0"/>
              <a:t>못하도록 제한하는 역할</a:t>
            </a:r>
            <a:endParaRPr lang="en-US" altLang="ko-KR" sz="2000" u="sng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클래스의 멤버 변수와 메서드는 접근제어자를 통해 외부에서의 접근을 제어할 수 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접근제어자의 </a:t>
            </a:r>
            <a:r>
              <a:rPr lang="ko-KR" altLang="en-US" sz="2000" dirty="0"/>
              <a:t>종류와 특징은 다음과 같으며</a:t>
            </a:r>
            <a:r>
              <a:rPr lang="en-US" altLang="ko-KR" sz="2000" dirty="0"/>
              <a:t>, </a:t>
            </a:r>
            <a:r>
              <a:rPr lang="en-US" altLang="ko-KR" sz="2000" u="sng" dirty="0"/>
              <a:t>public</a:t>
            </a:r>
            <a:r>
              <a:rPr lang="ko-KR" altLang="en-US" sz="2000" u="sng" dirty="0"/>
              <a:t>과 </a:t>
            </a:r>
            <a:r>
              <a:rPr lang="en-US" altLang="ko-KR" sz="2000" u="sng" dirty="0"/>
              <a:t>private</a:t>
            </a:r>
            <a:r>
              <a:rPr lang="ko-KR" altLang="en-US" sz="2000" u="sng" dirty="0"/>
              <a:t>가 자주 사용</a:t>
            </a:r>
            <a:r>
              <a:rPr lang="ko-KR" altLang="en-US" sz="2000" dirty="0"/>
              <a:t>된다</a:t>
            </a:r>
            <a:r>
              <a:rPr lang="en-US" altLang="ko-KR" sz="2000" dirty="0"/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127760" y="3247788"/>
            <a:ext cx="9936480" cy="3266300"/>
          </a:xfrm>
          <a:prstGeom prst="roundRect">
            <a:avLst>
              <a:gd name="adj" fmla="val 6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접근 </a:t>
            </a:r>
            <a:r>
              <a:rPr lang="ko-KR" altLang="en-US" dirty="0" err="1"/>
              <a:t>제어자가</a:t>
            </a:r>
            <a:r>
              <a:rPr lang="ko-KR" altLang="en-US" dirty="0"/>
              <a:t> 사용될 수 있는 곳 </a:t>
            </a:r>
            <a:r>
              <a:rPr lang="en-US" altLang="ko-KR" dirty="0"/>
              <a:t>–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 err="1"/>
              <a:t>맴버변수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public – </a:t>
            </a:r>
            <a:r>
              <a:rPr lang="ko-KR" altLang="en-US" dirty="0"/>
              <a:t>접근 제한이 전혀 없다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protected – </a:t>
            </a:r>
            <a:r>
              <a:rPr lang="ko-KR" altLang="en-US" dirty="0"/>
              <a:t>같은 패키지 내에서</a:t>
            </a:r>
            <a:r>
              <a:rPr lang="en-US" altLang="ko-KR" dirty="0"/>
              <a:t>, </a:t>
            </a:r>
            <a:r>
              <a:rPr lang="ko-KR" altLang="en-US" dirty="0"/>
              <a:t>그리고 다른 패키지의 자식클래스에서 접근이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default – </a:t>
            </a:r>
            <a:r>
              <a:rPr lang="ko-KR" altLang="en-US" dirty="0"/>
              <a:t>같은 패키지 내에서만 접근 가능하다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private – </a:t>
            </a:r>
            <a:r>
              <a:rPr lang="ko-KR" altLang="en-US" dirty="0"/>
              <a:t>같은 클래스 내에서만 접근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ctr"/>
            <a:r>
              <a:rPr lang="en-US" altLang="ko-KR" dirty="0"/>
              <a:t>public &gt; protected &gt; default &gt; private</a:t>
            </a:r>
          </a:p>
        </p:txBody>
      </p:sp>
    </p:spTree>
    <p:extLst>
      <p:ext uri="{BB962C8B-B14F-4D97-AF65-F5344CB8AC3E}">
        <p14:creationId xmlns:p14="http://schemas.microsoft.com/office/powerpoint/2010/main" val="1932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1129</Words>
  <Application>Microsoft Office PowerPoint</Application>
  <PresentationFormat>와이드스크린</PresentationFormat>
  <Paragraphs>137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</cp:lastModifiedBy>
  <cp:revision>553</cp:revision>
  <dcterms:created xsi:type="dcterms:W3CDTF">2021-02-14T00:18:03Z</dcterms:created>
  <dcterms:modified xsi:type="dcterms:W3CDTF">2023-05-28T02:39:28Z</dcterms:modified>
</cp:coreProperties>
</file>