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61" r:id="rId6"/>
    <p:sldId id="258" r:id="rId7"/>
    <p:sldId id="267" r:id="rId8"/>
    <p:sldId id="269" r:id="rId9"/>
    <p:sldId id="270" r:id="rId10"/>
    <p:sldId id="268" r:id="rId11"/>
    <p:sldId id="262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EF1-E683-4768-969C-BB15C1E2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D0E7-EAA9-4058-A4DE-7315811C9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CB50-9955-4C5E-AD17-07237E91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C3D7-F2B5-4E68-853C-3E641E3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11AC-36B0-4798-8743-C4F75BC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CEB7-392C-4D1F-9A76-BE775DF0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9A472-83BA-444A-BF3B-20E9D54B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129A-B6BE-4CE2-8623-AC7124B3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B0AD-954D-4BBA-8BCF-720F914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2377-8B61-4FA6-8E6B-3888C794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CACB0-3437-4126-84E6-03C0A5130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95450-6E3E-45D6-8FC5-A2A3C986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4A5-DCD2-434C-BC98-A4D9E025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7061-B49B-446D-98B5-705A939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8346-C71B-4E18-B085-A296DAB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45FA-763A-4413-B9A1-8D9A35ED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DA50-7D6C-4A34-917F-A7AA3AC4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5AD9-1AF9-41CF-9C0D-49AED96F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C1D2-EAA4-41B0-8EA0-42950AD5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9605-F80B-4FE0-B7E6-B2C3D873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093-60B5-4D75-BAE8-59AAB8B3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7B11B-48DE-4728-8F80-B8A00CEB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5D59-CFD3-49D5-8DA0-D2EFD0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F8E1-F5C2-4E3F-8C35-646EBCDE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2AE0-2301-47F9-BC9B-23DBDA74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9B97-2762-4EAA-BE59-EEA1DA6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BFBB-7269-45C8-93B9-52098352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9B9C-A5AA-4C84-AD68-A4CF406E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DDBE-1D9C-438C-A9FC-A5679E96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70E4-7F4C-418E-B59A-E3FBD7B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50FE-E45B-4FE2-B300-4E2D777B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A991-6ED6-44D1-8FE4-353E2EB4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8304-AD55-48F1-A2BD-52B81676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79A5-9D0C-4990-A92F-BB7A67D9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5929-B170-4779-A47A-5BDD2F5C3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3CAE3-303C-4F1E-9CAC-937EB9F1B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6608B-DE1B-40A8-A418-298C3DB6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159B-0F41-46D3-A74B-EEE6DD51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EFDB-68FC-4244-B90C-0CA58C5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4911-6F6C-44BB-A51D-F85DB7B0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439B1-CAD2-4731-BFFF-87A8890C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FED6C-D933-4654-ADB2-62C72422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5AB6-76B5-45E1-B249-019F34AE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A1D1-BA74-4485-B797-06925400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FBA89-BAEE-444A-8B67-3C6F60F2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07D2-FBA5-4E94-AB0B-49FBDD3E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E7F-BA97-47BF-91C4-251DBF9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BC17-C135-4AEB-9664-1F2F9935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F3C5F-8D1D-46B6-BE4E-E3A0034E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AF478-0036-48D1-8D28-CD0B0F2D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FFBE-5B8B-4714-B75E-58DCEE60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A3E70-8488-44F4-A0B5-31A6673C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C13E-6E14-482E-A639-88CFBE7A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C6AFD-A198-4C02-8D57-5A793A9EF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1C4A-531A-4893-8434-B787A5D2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FD74-D94C-42D7-AC98-DB7B04CA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EEE5-1AB9-40BB-AE51-76897FA3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9AF02-10EA-41FC-8ABA-0323E2A5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249D2-3FFE-4437-8937-75A92BC0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91628-B739-416E-8939-2DB3494F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3508-B964-4370-BD98-69EDEBB16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F56D-40C0-4712-9A54-F9CA7A58897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C1A6-FA10-485E-85AF-4A113C00C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F6D8-78A9-47AF-9963-4A545B7A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3913-5698-4405-9CF5-4997011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C8ED-CBAD-43E3-BC60-22F9262C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845" y="868362"/>
            <a:ext cx="11286309" cy="2387600"/>
          </a:xfrm>
        </p:spPr>
        <p:txBody>
          <a:bodyPr/>
          <a:lstStyle/>
          <a:p>
            <a:r>
              <a:rPr lang="en-US" dirty="0"/>
              <a:t>Muscle Models in </a:t>
            </a:r>
            <a:br>
              <a:rPr lang="en-US" dirty="0"/>
            </a:br>
            <a:r>
              <a:rPr lang="en-US" dirty="0" err="1"/>
              <a:t>OpenSim</a:t>
            </a:r>
            <a:r>
              <a:rPr lang="en-US" dirty="0"/>
              <a:t> 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3BDB-D92A-4BD9-B697-4558C1A4B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Smith</a:t>
            </a:r>
          </a:p>
          <a:p>
            <a:r>
              <a:rPr lang="en-US" dirty="0"/>
              <a:t>10/31/2021</a:t>
            </a:r>
          </a:p>
        </p:txBody>
      </p:sp>
    </p:spTree>
    <p:extLst>
      <p:ext uri="{BB962C8B-B14F-4D97-AF65-F5344CB8AC3E}">
        <p14:creationId xmlns:p14="http://schemas.microsoft.com/office/powerpoint/2010/main" val="14356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AD0-81DC-4F26-839B-F30BCDCB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767"/>
            <a:ext cx="10515600" cy="1325563"/>
          </a:xfrm>
        </p:spPr>
        <p:txBody>
          <a:bodyPr/>
          <a:lstStyle/>
          <a:p>
            <a:r>
              <a:rPr lang="en-US" dirty="0" err="1"/>
              <a:t>Forsim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4A08-9A91-4FA6-8DF7-E39006F32DD6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135B-1BDD-4468-A6CE-2F34361D0A05}"/>
              </a:ext>
            </a:extLst>
          </p:cNvPr>
          <p:cNvSpPr/>
          <p:nvPr/>
        </p:nvSpPr>
        <p:spPr>
          <a:xfrm>
            <a:off x="7506748" y="111078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6738-7214-4543-B1D1-A41C0015D026}"/>
              </a:ext>
            </a:extLst>
          </p:cNvPr>
          <p:cNvSpPr txBox="1"/>
          <p:nvPr/>
        </p:nvSpPr>
        <p:spPr>
          <a:xfrm>
            <a:off x="374797" y="1740460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use_muscle_physiology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F521F-51E3-4E5B-9F9E-8C8957D7FA9B}"/>
              </a:ext>
            </a:extLst>
          </p:cNvPr>
          <p:cNvSpPr txBox="1"/>
          <p:nvPr/>
        </p:nvSpPr>
        <p:spPr>
          <a:xfrm>
            <a:off x="278232" y="141742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4F7BC-637F-42C4-AA7E-C2C29761EEC5}"/>
              </a:ext>
            </a:extLst>
          </p:cNvPr>
          <p:cNvSpPr txBox="1"/>
          <p:nvPr/>
        </p:nvSpPr>
        <p:spPr>
          <a:xfrm>
            <a:off x="226423" y="108979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E5A5CB-2662-4824-B92D-2F8DF0121EF1}"/>
              </a:ext>
            </a:extLst>
          </p:cNvPr>
          <p:cNvSpPr/>
          <p:nvPr/>
        </p:nvSpPr>
        <p:spPr>
          <a:xfrm>
            <a:off x="4704956" y="2509957"/>
            <a:ext cx="2763252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50C3-2302-4EAE-B029-08ECB366A327}"/>
              </a:ext>
            </a:extLst>
          </p:cNvPr>
          <p:cNvSpPr txBox="1"/>
          <p:nvPr/>
        </p:nvSpPr>
        <p:spPr>
          <a:xfrm>
            <a:off x="5210834" y="2272506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EFDD4-612E-4AC6-B04D-53B51AADDA5E}"/>
              </a:ext>
            </a:extLst>
          </p:cNvPr>
          <p:cNvSpPr txBox="1"/>
          <p:nvPr/>
        </p:nvSpPr>
        <p:spPr>
          <a:xfrm>
            <a:off x="5095728" y="4521644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activations.sto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43A3-14F8-436C-8080-D43731F79846}"/>
              </a:ext>
            </a:extLst>
          </p:cNvPr>
          <p:cNvSpPr txBox="1"/>
          <p:nvPr/>
        </p:nvSpPr>
        <p:spPr>
          <a:xfrm>
            <a:off x="4659086" y="2609898"/>
            <a:ext cx="281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>
                <a:solidFill>
                  <a:srgbClr val="C00000"/>
                </a:solidFill>
              </a:rPr>
              <a:t>Default Muscle Activation</a:t>
            </a:r>
          </a:p>
          <a:p>
            <a:r>
              <a:rPr lang="en-US" dirty="0">
                <a:solidFill>
                  <a:srgbClr val="C00000"/>
                </a:solidFill>
              </a:rPr>
              <a:t>Default Muscle Fiber Length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C3B3-48F0-41D7-A4C6-1B31F877E1F9}"/>
              </a:ext>
            </a:extLst>
          </p:cNvPr>
          <p:cNvSpPr txBox="1"/>
          <p:nvPr/>
        </p:nvSpPr>
        <p:spPr>
          <a:xfrm>
            <a:off x="4984810" y="4922810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Muscle Activations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98364-5157-4BA8-A43E-09C0E6A57737}"/>
              </a:ext>
            </a:extLst>
          </p:cNvPr>
          <p:cNvSpPr txBox="1"/>
          <p:nvPr/>
        </p:nvSpPr>
        <p:spPr>
          <a:xfrm>
            <a:off x="301600" y="2754251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constant_muscle_control</a:t>
            </a:r>
            <a:r>
              <a:rPr lang="en-US" dirty="0"/>
              <a:t> = 0.02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5F4F-57DE-4233-9D4F-5ED82DD333C6}"/>
              </a:ext>
            </a:extLst>
          </p:cNvPr>
          <p:cNvSpPr txBox="1"/>
          <p:nvPr/>
        </p:nvSpPr>
        <p:spPr>
          <a:xfrm>
            <a:off x="301066" y="3056096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equilibriate_muscles</a:t>
            </a:r>
            <a:r>
              <a:rPr lang="en-US" dirty="0"/>
              <a:t> = 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A5683-2882-4C6B-80CD-52E30586871E}"/>
              </a:ext>
            </a:extLst>
          </p:cNvPr>
          <p:cNvSpPr txBox="1"/>
          <p:nvPr/>
        </p:nvSpPr>
        <p:spPr>
          <a:xfrm>
            <a:off x="7506748" y="4681639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input_activation_file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E2AE-FDD0-4DA0-8337-318E0D1686A2}"/>
              </a:ext>
            </a:extLst>
          </p:cNvPr>
          <p:cNvSpPr txBox="1"/>
          <p:nvPr/>
        </p:nvSpPr>
        <p:spPr>
          <a:xfrm>
            <a:off x="7468208" y="2447723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07AB5-7A25-40E8-84B7-234144E8ACDC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35D3-23CD-4ED4-A54C-63994E346906}"/>
              </a:ext>
            </a:extLst>
          </p:cNvPr>
          <p:cNvSpPr txBox="1"/>
          <p:nvPr/>
        </p:nvSpPr>
        <p:spPr>
          <a:xfrm>
            <a:off x="1486427" y="759586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Forsim</a:t>
            </a:r>
            <a:r>
              <a:rPr lang="en-US" dirty="0"/>
              <a:t> Tool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7383D4-683E-445F-9D9D-4790EF9B6F2B}"/>
              </a:ext>
            </a:extLst>
          </p:cNvPr>
          <p:cNvSpPr/>
          <p:nvPr/>
        </p:nvSpPr>
        <p:spPr>
          <a:xfrm>
            <a:off x="4702762" y="4743543"/>
            <a:ext cx="2763252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87F84-E89F-4985-AA87-5C25DB99F3B9}"/>
              </a:ext>
            </a:extLst>
          </p:cNvPr>
          <p:cNvSpPr txBox="1"/>
          <p:nvPr/>
        </p:nvSpPr>
        <p:spPr>
          <a:xfrm>
            <a:off x="8077528" y="1711910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use_muscle_physiology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9F60C-76AE-460C-A72F-2A384457CB8E}"/>
              </a:ext>
            </a:extLst>
          </p:cNvPr>
          <p:cNvSpPr txBox="1"/>
          <p:nvPr/>
        </p:nvSpPr>
        <p:spPr>
          <a:xfrm>
            <a:off x="7980963" y="138887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D38815-7FE2-44AC-A0CB-16A4CAEA8F8F}"/>
              </a:ext>
            </a:extLst>
          </p:cNvPr>
          <p:cNvSpPr txBox="1"/>
          <p:nvPr/>
        </p:nvSpPr>
        <p:spPr>
          <a:xfrm>
            <a:off x="7929154" y="106124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3370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AD0-81DC-4F26-839B-F30BCDCB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767"/>
            <a:ext cx="10515600" cy="1325563"/>
          </a:xfrm>
        </p:spPr>
        <p:txBody>
          <a:bodyPr/>
          <a:lstStyle/>
          <a:p>
            <a:r>
              <a:rPr lang="en-US" dirty="0" err="1"/>
              <a:t>Forsim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4A08-9A91-4FA6-8DF7-E39006F32DD6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135B-1BDD-4468-A6CE-2F34361D0A05}"/>
              </a:ext>
            </a:extLst>
          </p:cNvPr>
          <p:cNvSpPr/>
          <p:nvPr/>
        </p:nvSpPr>
        <p:spPr>
          <a:xfrm>
            <a:off x="7219359" y="111078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6738-7214-4543-B1D1-A41C0015D026}"/>
              </a:ext>
            </a:extLst>
          </p:cNvPr>
          <p:cNvSpPr txBox="1"/>
          <p:nvPr/>
        </p:nvSpPr>
        <p:spPr>
          <a:xfrm>
            <a:off x="374797" y="174046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F521F-51E3-4E5B-9F9E-8C8957D7FA9B}"/>
              </a:ext>
            </a:extLst>
          </p:cNvPr>
          <p:cNvSpPr txBox="1"/>
          <p:nvPr/>
        </p:nvSpPr>
        <p:spPr>
          <a:xfrm>
            <a:off x="278232" y="141742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4F7BC-637F-42C4-AA7E-C2C29761EEC5}"/>
              </a:ext>
            </a:extLst>
          </p:cNvPr>
          <p:cNvSpPr txBox="1"/>
          <p:nvPr/>
        </p:nvSpPr>
        <p:spPr>
          <a:xfrm>
            <a:off x="226423" y="108979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E5A5CB-2662-4824-B92D-2F8DF0121EF1}"/>
              </a:ext>
            </a:extLst>
          </p:cNvPr>
          <p:cNvSpPr/>
          <p:nvPr/>
        </p:nvSpPr>
        <p:spPr>
          <a:xfrm>
            <a:off x="4704956" y="2509957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50C3-2302-4EAE-B029-08ECB366A327}"/>
              </a:ext>
            </a:extLst>
          </p:cNvPr>
          <p:cNvSpPr txBox="1"/>
          <p:nvPr/>
        </p:nvSpPr>
        <p:spPr>
          <a:xfrm>
            <a:off x="5210834" y="2272506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EFDD4-612E-4AC6-B04D-53B51AADDA5E}"/>
              </a:ext>
            </a:extLst>
          </p:cNvPr>
          <p:cNvSpPr txBox="1"/>
          <p:nvPr/>
        </p:nvSpPr>
        <p:spPr>
          <a:xfrm>
            <a:off x="5095728" y="4521644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activations.sto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43A3-14F8-436C-8080-D43731F79846}"/>
              </a:ext>
            </a:extLst>
          </p:cNvPr>
          <p:cNvSpPr txBox="1"/>
          <p:nvPr/>
        </p:nvSpPr>
        <p:spPr>
          <a:xfrm>
            <a:off x="5048032" y="2590126"/>
            <a:ext cx="2080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/>
              <a:t>Muscle Activation</a:t>
            </a:r>
          </a:p>
          <a:p>
            <a:r>
              <a:rPr lang="en-US" dirty="0"/>
              <a:t>Muscle Fiber Length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C3B3-48F0-41D7-A4C6-1B31F877E1F9}"/>
              </a:ext>
            </a:extLst>
          </p:cNvPr>
          <p:cNvSpPr txBox="1"/>
          <p:nvPr/>
        </p:nvSpPr>
        <p:spPr>
          <a:xfrm>
            <a:off x="4984810" y="4922810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Activations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1CA2E-1FF5-4ABA-A963-897A67B6E1EF}"/>
              </a:ext>
            </a:extLst>
          </p:cNvPr>
          <p:cNvSpPr txBox="1"/>
          <p:nvPr/>
        </p:nvSpPr>
        <p:spPr>
          <a:xfrm>
            <a:off x="5274260" y="5737545"/>
            <a:ext cx="120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forces.sto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D4417-8C60-4334-B1EA-B6D62FE0C995}"/>
              </a:ext>
            </a:extLst>
          </p:cNvPr>
          <p:cNvSpPr txBox="1"/>
          <p:nvPr/>
        </p:nvSpPr>
        <p:spPr>
          <a:xfrm>
            <a:off x="5163567" y="610687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Forces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98364-5157-4BA8-A43E-09C0E6A57737}"/>
              </a:ext>
            </a:extLst>
          </p:cNvPr>
          <p:cNvSpPr txBox="1"/>
          <p:nvPr/>
        </p:nvSpPr>
        <p:spPr>
          <a:xfrm>
            <a:off x="301600" y="2754251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constant_muscle_control</a:t>
            </a:r>
            <a:r>
              <a:rPr lang="en-US" dirty="0"/>
              <a:t> = 0.02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5F4F-57DE-4233-9D4F-5ED82DD333C6}"/>
              </a:ext>
            </a:extLst>
          </p:cNvPr>
          <p:cNvSpPr txBox="1"/>
          <p:nvPr/>
        </p:nvSpPr>
        <p:spPr>
          <a:xfrm>
            <a:off x="301066" y="3056096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equilibriate_muscles</a:t>
            </a:r>
            <a:r>
              <a:rPr lang="en-US" dirty="0"/>
              <a:t> =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1C3DA-318D-4895-8FCF-A12AE72FFBB0}"/>
              </a:ext>
            </a:extLst>
          </p:cNvPr>
          <p:cNvSpPr txBox="1"/>
          <p:nvPr/>
        </p:nvSpPr>
        <p:spPr>
          <a:xfrm>
            <a:off x="570141" y="5458084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actuator_input_file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A5683-2882-4C6B-80CD-52E30586871E}"/>
              </a:ext>
            </a:extLst>
          </p:cNvPr>
          <p:cNvSpPr txBox="1"/>
          <p:nvPr/>
        </p:nvSpPr>
        <p:spPr>
          <a:xfrm>
            <a:off x="7219359" y="4681639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input_activation_file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39121-E1AC-47FF-A914-87268164ED55}"/>
              </a:ext>
            </a:extLst>
          </p:cNvPr>
          <p:cNvSpPr txBox="1"/>
          <p:nvPr/>
        </p:nvSpPr>
        <p:spPr>
          <a:xfrm>
            <a:off x="7283315" y="5929976"/>
            <a:ext cx="17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input_forces_file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E2AE-FDD0-4DA0-8337-318E0D1686A2}"/>
              </a:ext>
            </a:extLst>
          </p:cNvPr>
          <p:cNvSpPr txBox="1"/>
          <p:nvPr/>
        </p:nvSpPr>
        <p:spPr>
          <a:xfrm>
            <a:off x="7180819" y="2447723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07AB5-7A25-40E8-84B7-234144E8ACDC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35D3-23CD-4ED4-A54C-63994E346906}"/>
              </a:ext>
            </a:extLst>
          </p:cNvPr>
          <p:cNvSpPr txBox="1"/>
          <p:nvPr/>
        </p:nvSpPr>
        <p:spPr>
          <a:xfrm>
            <a:off x="1486427" y="759586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Forsim</a:t>
            </a:r>
            <a:r>
              <a:rPr lang="en-US" dirty="0"/>
              <a:t> Tool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7383D4-683E-445F-9D9D-4790EF9B6F2B}"/>
              </a:ext>
            </a:extLst>
          </p:cNvPr>
          <p:cNvSpPr/>
          <p:nvPr/>
        </p:nvSpPr>
        <p:spPr>
          <a:xfrm>
            <a:off x="4702762" y="4743543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6D06EFF-25D4-46C3-9767-54801F566404}"/>
              </a:ext>
            </a:extLst>
          </p:cNvPr>
          <p:cNvSpPr/>
          <p:nvPr/>
        </p:nvSpPr>
        <p:spPr>
          <a:xfrm>
            <a:off x="4704956" y="5975305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2B7E6F-9DBC-4ACE-B97C-B21CBEBE03E8}"/>
              </a:ext>
            </a:extLst>
          </p:cNvPr>
          <p:cNvCxnSpPr>
            <a:cxnSpLocks/>
          </p:cNvCxnSpPr>
          <p:nvPr/>
        </p:nvCxnSpPr>
        <p:spPr>
          <a:xfrm flipV="1">
            <a:off x="2565046" y="2863979"/>
            <a:ext cx="1954703" cy="26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DDAA46-B2BC-45D7-AC3C-6E8D0ACF1112}"/>
              </a:ext>
            </a:extLst>
          </p:cNvPr>
          <p:cNvCxnSpPr>
            <a:cxnSpLocks/>
          </p:cNvCxnSpPr>
          <p:nvPr/>
        </p:nvCxnSpPr>
        <p:spPr>
          <a:xfrm flipV="1">
            <a:off x="2565046" y="4922810"/>
            <a:ext cx="1954703" cy="77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419A80-6E79-4EF6-86B9-E16F39689590}"/>
              </a:ext>
            </a:extLst>
          </p:cNvPr>
          <p:cNvCxnSpPr>
            <a:cxnSpLocks/>
          </p:cNvCxnSpPr>
          <p:nvPr/>
        </p:nvCxnSpPr>
        <p:spPr>
          <a:xfrm>
            <a:off x="2565046" y="5785690"/>
            <a:ext cx="1954703" cy="32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58590B-65BE-4DF4-8C2D-AD65E30B1BC3}"/>
              </a:ext>
            </a:extLst>
          </p:cNvPr>
          <p:cNvSpPr txBox="1"/>
          <p:nvPr/>
        </p:nvSpPr>
        <p:spPr>
          <a:xfrm rot="18384256">
            <a:off x="3083416" y="3701034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8257B3-2C03-4340-84C7-E7E81F10BE4A}"/>
              </a:ext>
            </a:extLst>
          </p:cNvPr>
          <p:cNvSpPr txBox="1"/>
          <p:nvPr/>
        </p:nvSpPr>
        <p:spPr>
          <a:xfrm rot="20241259">
            <a:off x="2942059" y="4952379"/>
            <a:ext cx="1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_activation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9CA7C1-9990-4B91-ACF1-B9B0886066A2}"/>
              </a:ext>
            </a:extLst>
          </p:cNvPr>
          <p:cNvSpPr txBox="1"/>
          <p:nvPr/>
        </p:nvSpPr>
        <p:spPr>
          <a:xfrm rot="567892">
            <a:off x="3253980" y="563694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_force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87F84-E89F-4985-AA87-5C25DB99F3B9}"/>
              </a:ext>
            </a:extLst>
          </p:cNvPr>
          <p:cNvSpPr txBox="1"/>
          <p:nvPr/>
        </p:nvSpPr>
        <p:spPr>
          <a:xfrm>
            <a:off x="8077528" y="171191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9F60C-76AE-460C-A72F-2A384457CB8E}"/>
              </a:ext>
            </a:extLst>
          </p:cNvPr>
          <p:cNvSpPr txBox="1"/>
          <p:nvPr/>
        </p:nvSpPr>
        <p:spPr>
          <a:xfrm>
            <a:off x="7980963" y="138887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D38815-7FE2-44AC-A0CB-16A4CAEA8F8F}"/>
              </a:ext>
            </a:extLst>
          </p:cNvPr>
          <p:cNvSpPr txBox="1"/>
          <p:nvPr/>
        </p:nvSpPr>
        <p:spPr>
          <a:xfrm>
            <a:off x="7929154" y="106124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8801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32D-6035-4677-9173-37DB3877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0" y="-288384"/>
            <a:ext cx="10515600" cy="1325563"/>
          </a:xfrm>
        </p:spPr>
        <p:txBody>
          <a:bodyPr/>
          <a:lstStyle/>
          <a:p>
            <a:r>
              <a:rPr lang="en-US" dirty="0"/>
              <a:t>Joint Mechanics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52327F-3953-4C95-B2AB-146ABF1D43C4}"/>
              </a:ext>
            </a:extLst>
          </p:cNvPr>
          <p:cNvSpPr/>
          <p:nvPr/>
        </p:nvSpPr>
        <p:spPr>
          <a:xfrm>
            <a:off x="5334309" y="1110785"/>
            <a:ext cx="6734045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94FB62-ABD6-48C6-AE02-322202A168FF}"/>
              </a:ext>
            </a:extLst>
          </p:cNvPr>
          <p:cNvSpPr/>
          <p:nvPr/>
        </p:nvSpPr>
        <p:spPr>
          <a:xfrm>
            <a:off x="2832614" y="2161605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FB683-BA47-4FA2-A1B1-C3B41614F593}"/>
              </a:ext>
            </a:extLst>
          </p:cNvPr>
          <p:cNvSpPr txBox="1"/>
          <p:nvPr/>
        </p:nvSpPr>
        <p:spPr>
          <a:xfrm>
            <a:off x="3338492" y="1924154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C2E38-FD2A-4918-831B-1723867B012D}"/>
              </a:ext>
            </a:extLst>
          </p:cNvPr>
          <p:cNvSpPr txBox="1"/>
          <p:nvPr/>
        </p:nvSpPr>
        <p:spPr>
          <a:xfrm>
            <a:off x="3223386" y="4521644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activations.sto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55EB7-D707-43F1-ADB0-22A2AC48C8BA}"/>
              </a:ext>
            </a:extLst>
          </p:cNvPr>
          <p:cNvSpPr txBox="1"/>
          <p:nvPr/>
        </p:nvSpPr>
        <p:spPr>
          <a:xfrm>
            <a:off x="3175690" y="2241774"/>
            <a:ext cx="2080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/>
              <a:t>Muscle Activation</a:t>
            </a:r>
          </a:p>
          <a:p>
            <a:r>
              <a:rPr lang="en-US" dirty="0"/>
              <a:t>Muscle Fiber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09F73-7DE9-45CC-8A67-D372D6BBCB1E}"/>
              </a:ext>
            </a:extLst>
          </p:cNvPr>
          <p:cNvSpPr txBox="1"/>
          <p:nvPr/>
        </p:nvSpPr>
        <p:spPr>
          <a:xfrm>
            <a:off x="3112468" y="4922810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Activations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0AA20-F420-4ED9-85B0-F11731E47754}"/>
              </a:ext>
            </a:extLst>
          </p:cNvPr>
          <p:cNvSpPr txBox="1"/>
          <p:nvPr/>
        </p:nvSpPr>
        <p:spPr>
          <a:xfrm>
            <a:off x="3401918" y="5737545"/>
            <a:ext cx="120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forces.sto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E2982-56C8-4A04-90A2-DC85DB1A34D5}"/>
              </a:ext>
            </a:extLst>
          </p:cNvPr>
          <p:cNvSpPr txBox="1"/>
          <p:nvPr/>
        </p:nvSpPr>
        <p:spPr>
          <a:xfrm>
            <a:off x="3291225" y="610687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Forces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509A-44CD-4608-BEC5-5EB146285585}"/>
              </a:ext>
            </a:extLst>
          </p:cNvPr>
          <p:cNvSpPr txBox="1"/>
          <p:nvPr/>
        </p:nvSpPr>
        <p:spPr>
          <a:xfrm>
            <a:off x="5347017" y="4681639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input_activation_file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EAB13-7A78-4804-9A92-17011EECBA04}"/>
              </a:ext>
            </a:extLst>
          </p:cNvPr>
          <p:cNvSpPr txBox="1"/>
          <p:nvPr/>
        </p:nvSpPr>
        <p:spPr>
          <a:xfrm>
            <a:off x="5410973" y="5929976"/>
            <a:ext cx="17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input_forces_file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E5169-E7CC-4815-8290-5EEFF1778A8D}"/>
              </a:ext>
            </a:extLst>
          </p:cNvPr>
          <p:cNvSpPr txBox="1"/>
          <p:nvPr/>
        </p:nvSpPr>
        <p:spPr>
          <a:xfrm>
            <a:off x="5308477" y="2099371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77414-370A-4C6E-8864-3E4A16948A8F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5B6740-1822-404A-A159-2733907BE551}"/>
              </a:ext>
            </a:extLst>
          </p:cNvPr>
          <p:cNvSpPr/>
          <p:nvPr/>
        </p:nvSpPr>
        <p:spPr>
          <a:xfrm>
            <a:off x="2830420" y="4743543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BFBCCB9-8A5B-4B5C-9C26-F8A5A9843767}"/>
              </a:ext>
            </a:extLst>
          </p:cNvPr>
          <p:cNvSpPr/>
          <p:nvPr/>
        </p:nvSpPr>
        <p:spPr>
          <a:xfrm>
            <a:off x="2832614" y="5975305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7A86E-5B06-4A3D-A626-F7EF114147E6}"/>
              </a:ext>
            </a:extLst>
          </p:cNvPr>
          <p:cNvSpPr txBox="1"/>
          <p:nvPr/>
        </p:nvSpPr>
        <p:spPr>
          <a:xfrm>
            <a:off x="8539088" y="1711910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use_muscle_physiology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BB60F-D31E-485F-A5C6-049B20364780}"/>
              </a:ext>
            </a:extLst>
          </p:cNvPr>
          <p:cNvSpPr txBox="1"/>
          <p:nvPr/>
        </p:nvSpPr>
        <p:spPr>
          <a:xfrm>
            <a:off x="8442523" y="138887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DD5D1-3A89-43DC-B075-DC680955A260}"/>
              </a:ext>
            </a:extLst>
          </p:cNvPr>
          <p:cNvSpPr txBox="1"/>
          <p:nvPr/>
        </p:nvSpPr>
        <p:spPr>
          <a:xfrm>
            <a:off x="8390714" y="106124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A0CADA0-280F-4B31-A8C0-CF908EFB2D7C}"/>
              </a:ext>
            </a:extLst>
          </p:cNvPr>
          <p:cNvSpPr/>
          <p:nvPr/>
        </p:nvSpPr>
        <p:spPr>
          <a:xfrm>
            <a:off x="2830420" y="3655265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BE076-CCFC-4304-827C-6A7965389389}"/>
              </a:ext>
            </a:extLst>
          </p:cNvPr>
          <p:cNvSpPr txBox="1"/>
          <p:nvPr/>
        </p:nvSpPr>
        <p:spPr>
          <a:xfrm>
            <a:off x="3206970" y="3435082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transforms.sto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ADBBF-EECF-41BE-9942-85A2E29DF5AA}"/>
              </a:ext>
            </a:extLst>
          </p:cNvPr>
          <p:cNvSpPr txBox="1"/>
          <p:nvPr/>
        </p:nvSpPr>
        <p:spPr>
          <a:xfrm>
            <a:off x="5306283" y="3593031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input_transforms_file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F24126-E4C2-4A06-A6EF-D8293E060E90}"/>
              </a:ext>
            </a:extLst>
          </p:cNvPr>
          <p:cNvCxnSpPr>
            <a:cxnSpLocks/>
          </p:cNvCxnSpPr>
          <p:nvPr/>
        </p:nvCxnSpPr>
        <p:spPr>
          <a:xfrm>
            <a:off x="2603864" y="2586447"/>
            <a:ext cx="593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054FB5-EF13-4D38-AB56-C9C5A2C90F7B}"/>
              </a:ext>
            </a:extLst>
          </p:cNvPr>
          <p:cNvSpPr txBox="1"/>
          <p:nvPr/>
        </p:nvSpPr>
        <p:spPr>
          <a:xfrm>
            <a:off x="3197033" y="3769147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in ground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3D929-23CA-47CC-B5BD-76389ABF667F}"/>
              </a:ext>
            </a:extLst>
          </p:cNvPr>
          <p:cNvCxnSpPr>
            <a:cxnSpLocks/>
          </p:cNvCxnSpPr>
          <p:nvPr/>
        </p:nvCxnSpPr>
        <p:spPr>
          <a:xfrm>
            <a:off x="2242593" y="2965267"/>
            <a:ext cx="36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42BB5-FCB6-4D99-ADDC-35114BF46E73}"/>
              </a:ext>
            </a:extLst>
          </p:cNvPr>
          <p:cNvCxnSpPr>
            <a:cxnSpLocks/>
          </p:cNvCxnSpPr>
          <p:nvPr/>
        </p:nvCxnSpPr>
        <p:spPr>
          <a:xfrm>
            <a:off x="2612573" y="2587782"/>
            <a:ext cx="0" cy="137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93D71F-E401-4CD1-B5F8-CF312E4E22C2}"/>
              </a:ext>
            </a:extLst>
          </p:cNvPr>
          <p:cNvCxnSpPr>
            <a:cxnSpLocks/>
          </p:cNvCxnSpPr>
          <p:nvPr/>
        </p:nvCxnSpPr>
        <p:spPr>
          <a:xfrm>
            <a:off x="2242593" y="2965267"/>
            <a:ext cx="0" cy="215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DA26E5-2E8D-4F52-B289-A6F3FD553BFC}"/>
              </a:ext>
            </a:extLst>
          </p:cNvPr>
          <p:cNvCxnSpPr>
            <a:cxnSpLocks/>
          </p:cNvCxnSpPr>
          <p:nvPr/>
        </p:nvCxnSpPr>
        <p:spPr>
          <a:xfrm>
            <a:off x="1828801" y="2965267"/>
            <a:ext cx="0" cy="335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83D7E-151D-4588-908F-4659011E9B0C}"/>
              </a:ext>
            </a:extLst>
          </p:cNvPr>
          <p:cNvCxnSpPr>
            <a:cxnSpLocks/>
          </p:cNvCxnSpPr>
          <p:nvPr/>
        </p:nvCxnSpPr>
        <p:spPr>
          <a:xfrm>
            <a:off x="2612575" y="3963699"/>
            <a:ext cx="5640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25B6D4-4C09-4E3F-B645-B39A55445268}"/>
              </a:ext>
            </a:extLst>
          </p:cNvPr>
          <p:cNvCxnSpPr>
            <a:cxnSpLocks/>
          </p:cNvCxnSpPr>
          <p:nvPr/>
        </p:nvCxnSpPr>
        <p:spPr>
          <a:xfrm>
            <a:off x="2242595" y="5118362"/>
            <a:ext cx="8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5648AC-C9D5-4B3F-A2B2-9E67E65D5B62}"/>
              </a:ext>
            </a:extLst>
          </p:cNvPr>
          <p:cNvCxnSpPr>
            <a:cxnSpLocks/>
          </p:cNvCxnSpPr>
          <p:nvPr/>
        </p:nvCxnSpPr>
        <p:spPr>
          <a:xfrm>
            <a:off x="1828803" y="6316726"/>
            <a:ext cx="139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5F5CD15-B4B2-4A8A-9A7D-A4EFC1EBD102}"/>
              </a:ext>
            </a:extLst>
          </p:cNvPr>
          <p:cNvSpPr txBox="1"/>
          <p:nvPr/>
        </p:nvSpPr>
        <p:spPr>
          <a:xfrm>
            <a:off x="846102" y="4594351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override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C93BF5-12C0-47FF-98BE-1BA1C77FE0D0}"/>
              </a:ext>
            </a:extLst>
          </p:cNvPr>
          <p:cNvCxnSpPr>
            <a:cxnSpLocks/>
          </p:cNvCxnSpPr>
          <p:nvPr/>
        </p:nvCxnSpPr>
        <p:spPr>
          <a:xfrm>
            <a:off x="8188817" y="1246007"/>
            <a:ext cx="217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E046C5-3EC2-41C3-AC8A-F579350101D9}"/>
              </a:ext>
            </a:extLst>
          </p:cNvPr>
          <p:cNvCxnSpPr>
            <a:cxnSpLocks/>
          </p:cNvCxnSpPr>
          <p:nvPr/>
        </p:nvCxnSpPr>
        <p:spPr>
          <a:xfrm>
            <a:off x="8188817" y="1246007"/>
            <a:ext cx="0" cy="71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E9139D-F393-4F82-8014-9A4497E5FA27}"/>
              </a:ext>
            </a:extLst>
          </p:cNvPr>
          <p:cNvCxnSpPr>
            <a:cxnSpLocks/>
          </p:cNvCxnSpPr>
          <p:nvPr/>
        </p:nvCxnSpPr>
        <p:spPr>
          <a:xfrm>
            <a:off x="8188817" y="1967475"/>
            <a:ext cx="34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E18BBF-A904-408A-905F-83E80CC65F31}"/>
              </a:ext>
            </a:extLst>
          </p:cNvPr>
          <p:cNvSpPr txBox="1"/>
          <p:nvPr/>
        </p:nvSpPr>
        <p:spPr>
          <a:xfrm>
            <a:off x="7239938" y="1438821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override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BE6A98-D484-4A41-8709-E6818BFAD651}"/>
              </a:ext>
            </a:extLst>
          </p:cNvPr>
          <p:cNvCxnSpPr>
            <a:cxnSpLocks/>
          </p:cNvCxnSpPr>
          <p:nvPr/>
        </p:nvCxnSpPr>
        <p:spPr>
          <a:xfrm>
            <a:off x="8188817" y="1589995"/>
            <a:ext cx="217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9FAF0F-4ED0-4566-9C51-47ED5B4B2D6E}"/>
              </a:ext>
            </a:extLst>
          </p:cNvPr>
          <p:cNvCxnSpPr>
            <a:cxnSpLocks/>
          </p:cNvCxnSpPr>
          <p:nvPr/>
        </p:nvCxnSpPr>
        <p:spPr>
          <a:xfrm>
            <a:off x="1828801" y="2965267"/>
            <a:ext cx="39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FD54D6-9E3E-4FDF-81DA-966D37904DF0}"/>
              </a:ext>
            </a:extLst>
          </p:cNvPr>
          <p:cNvCxnSpPr>
            <a:cxnSpLocks/>
          </p:cNvCxnSpPr>
          <p:nvPr/>
        </p:nvCxnSpPr>
        <p:spPr>
          <a:xfrm>
            <a:off x="1828800" y="3240234"/>
            <a:ext cx="39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1CDE63-45FD-44B1-B7CB-7AA9AEBF6781}"/>
              </a:ext>
            </a:extLst>
          </p:cNvPr>
          <p:cNvCxnSpPr>
            <a:cxnSpLocks/>
          </p:cNvCxnSpPr>
          <p:nvPr/>
        </p:nvCxnSpPr>
        <p:spPr>
          <a:xfrm>
            <a:off x="2612573" y="2965267"/>
            <a:ext cx="594397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186B56-75A5-4F1B-ADA5-146B89B9313E}"/>
              </a:ext>
            </a:extLst>
          </p:cNvPr>
          <p:cNvCxnSpPr>
            <a:cxnSpLocks/>
          </p:cNvCxnSpPr>
          <p:nvPr/>
        </p:nvCxnSpPr>
        <p:spPr>
          <a:xfrm>
            <a:off x="2294711" y="3240234"/>
            <a:ext cx="880979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B47F-93A1-4917-9624-4AD11D3E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E225F17-CB7C-4F4C-BF94-3211F1AE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" y="1863635"/>
            <a:ext cx="5872755" cy="440288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93A9993-32BB-4CAD-B678-70045F3E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96" y="1802674"/>
            <a:ext cx="5965683" cy="44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98-F6DE-41D9-AAB4-A6437676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9AC9-8B83-41BB-BFB6-7E26CB64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882775"/>
            <a:ext cx="55911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23F4471-2E3B-4846-86BF-7FC3917CB68D}"/>
              </a:ext>
            </a:extLst>
          </p:cNvPr>
          <p:cNvSpPr txBox="1"/>
          <p:nvPr/>
        </p:nvSpPr>
        <p:spPr>
          <a:xfrm>
            <a:off x="277311" y="2717388"/>
            <a:ext cx="362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OpenSim</a:t>
            </a:r>
            <a:r>
              <a:rPr lang="en-US" dirty="0"/>
              <a:t>-JAM is only well tested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Millard2013EquilibriumMuscle 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9B183B-C5CF-4062-966C-B315222B8F87}"/>
              </a:ext>
            </a:extLst>
          </p:cNvPr>
          <p:cNvSpPr txBox="1"/>
          <p:nvPr/>
        </p:nvSpPr>
        <p:spPr>
          <a:xfrm>
            <a:off x="6096000" y="2690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Millard, Matthew, et al. "Flexing computational muscle: modeling and simulation of musculotendon dynamics."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biomechanical engineering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135.2 (2013).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A60D5E-6A06-4B01-B3EE-8617CD6EC6C7}"/>
              </a:ext>
            </a:extLst>
          </p:cNvPr>
          <p:cNvSpPr txBox="1"/>
          <p:nvPr/>
        </p:nvSpPr>
        <p:spPr>
          <a:xfrm>
            <a:off x="0" y="-38227"/>
            <a:ext cx="19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B935E-75D4-4D1C-BBDE-2C39E6D86F9E}"/>
              </a:ext>
            </a:extLst>
          </p:cNvPr>
          <p:cNvSpPr txBox="1"/>
          <p:nvPr/>
        </p:nvSpPr>
        <p:spPr>
          <a:xfrm>
            <a:off x="4708748" y="2203962"/>
            <a:ext cx="731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Notation, figures, and further details on muscle modeling can be found here: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29E4D5-5CCF-4376-8456-8A5BF1B646E1}"/>
                  </a:ext>
                </a:extLst>
              </p:cNvPr>
              <p:cNvSpPr txBox="1"/>
              <p:nvPr/>
            </p:nvSpPr>
            <p:spPr>
              <a:xfrm>
                <a:off x="2754085" y="6370735"/>
                <a:ext cx="7626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Tendon force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 is a function of tendon length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29E4D5-5CCF-4376-8456-8A5BF1B6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85" y="6370735"/>
                <a:ext cx="7626533" cy="369332"/>
              </a:xfrm>
              <a:prstGeom prst="rect">
                <a:avLst/>
              </a:prstGeom>
              <a:blipFill>
                <a:blip r:embed="rId2"/>
                <a:stretch>
                  <a:fillRect l="-2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4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078600-2673-4429-A9A0-498E1E8621E4}"/>
              </a:ext>
            </a:extLst>
          </p:cNvPr>
          <p:cNvSpPr/>
          <p:nvPr/>
        </p:nvSpPr>
        <p:spPr>
          <a:xfrm rot="19503647">
            <a:off x="10514" y="2280228"/>
            <a:ext cx="3642462" cy="24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F4084E-510C-41DD-8994-D88EB5201659}"/>
              </a:ext>
            </a:extLst>
          </p:cNvPr>
          <p:cNvSpPr/>
          <p:nvPr/>
        </p:nvSpPr>
        <p:spPr>
          <a:xfrm rot="1948073">
            <a:off x="2853826" y="2222075"/>
            <a:ext cx="3642462" cy="24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B5D2DD-3658-4FD8-95F8-C74A4CB233A0}"/>
              </a:ext>
            </a:extLst>
          </p:cNvPr>
          <p:cNvSpPr/>
          <p:nvPr/>
        </p:nvSpPr>
        <p:spPr>
          <a:xfrm>
            <a:off x="3174745" y="1346156"/>
            <a:ext cx="91647" cy="115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E430F-C342-4901-BCAB-300E768C85EA}"/>
              </a:ext>
            </a:extLst>
          </p:cNvPr>
          <p:cNvCxnSpPr/>
          <p:nvPr/>
        </p:nvCxnSpPr>
        <p:spPr>
          <a:xfrm flipV="1">
            <a:off x="949911" y="2518593"/>
            <a:ext cx="3944983" cy="50509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F760D1-8D5D-46F6-A84E-517DB570AC97}"/>
              </a:ext>
            </a:extLst>
          </p:cNvPr>
          <p:cNvCxnSpPr>
            <a:cxnSpLocks/>
          </p:cNvCxnSpPr>
          <p:nvPr/>
        </p:nvCxnSpPr>
        <p:spPr>
          <a:xfrm flipV="1">
            <a:off x="886773" y="2407412"/>
            <a:ext cx="4071257" cy="4951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C07DF4F2-46A2-42EE-8B97-DE822B5F424B}"/>
              </a:ext>
            </a:extLst>
          </p:cNvPr>
          <p:cNvSpPr/>
          <p:nvPr/>
        </p:nvSpPr>
        <p:spPr>
          <a:xfrm rot="21000036">
            <a:off x="2967547" y="1731008"/>
            <a:ext cx="552450" cy="20639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632EEF-601E-433F-8EDB-BC5920F6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70" y="5106075"/>
            <a:ext cx="3867150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3F4471-2E3B-4846-86BF-7FC3917CB68D}"/>
                  </a:ext>
                </a:extLst>
              </p:cNvPr>
              <p:cNvSpPr txBox="1"/>
              <p:nvPr/>
            </p:nvSpPr>
            <p:spPr>
              <a:xfrm>
                <a:off x="7947617" y="3429000"/>
                <a:ext cx="3516988" cy="150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Millard2013Equilibrium Muscle </a:t>
                </a:r>
              </a:p>
              <a:p>
                <a:r>
                  <a:rPr lang="en-US" dirty="0"/>
                  <a:t>component has two state variables: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Fiber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3F4471-2E3B-4846-86BF-7FC3917C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17" y="3429000"/>
                <a:ext cx="3516988" cy="1500988"/>
              </a:xfrm>
              <a:prstGeom prst="rect">
                <a:avLst/>
              </a:prstGeom>
              <a:blipFill>
                <a:blip r:embed="rId3"/>
                <a:stretch>
                  <a:fillRect l="-1560" t="-2439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E0B404-7C43-423D-8482-E48E884C1CA3}"/>
                  </a:ext>
                </a:extLst>
              </p:cNvPr>
              <p:cNvSpPr txBox="1"/>
              <p:nvPr/>
            </p:nvSpPr>
            <p:spPr>
              <a:xfrm>
                <a:off x="1831332" y="3810162"/>
                <a:ext cx="2686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𝑀𝑇𝑈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E0B404-7C43-423D-8482-E48E884C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2" y="3810162"/>
                <a:ext cx="2686826" cy="369332"/>
              </a:xfrm>
              <a:prstGeom prst="rect">
                <a:avLst/>
              </a:prstGeom>
              <a:blipFill>
                <a:blip r:embed="rId4"/>
                <a:stretch>
                  <a:fillRect l="-2268" r="-4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385285-33C0-45C9-8F7A-F51649879BC1}"/>
                  </a:ext>
                </a:extLst>
              </p:cNvPr>
              <p:cNvSpPr txBox="1"/>
              <p:nvPr/>
            </p:nvSpPr>
            <p:spPr>
              <a:xfrm>
                <a:off x="2455445" y="2192523"/>
                <a:ext cx="14385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𝑀𝑇𝑈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385285-33C0-45C9-8F7A-F51649879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45" y="2192523"/>
                <a:ext cx="1438599" cy="307777"/>
              </a:xfrm>
              <a:prstGeom prst="rect">
                <a:avLst/>
              </a:prstGeom>
              <a:blipFill>
                <a:blip r:embed="rId5"/>
                <a:stretch>
                  <a:fillRect l="-3814"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EC3649-C550-42C8-8218-39D176553234}"/>
                  </a:ext>
                </a:extLst>
              </p:cNvPr>
              <p:cNvSpPr txBox="1"/>
              <p:nvPr/>
            </p:nvSpPr>
            <p:spPr>
              <a:xfrm>
                <a:off x="2922402" y="1572811"/>
                <a:ext cx="579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EC3649-C550-42C8-8218-39D17655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02" y="1572811"/>
                <a:ext cx="57989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50A60D5E-6A06-4B01-B3EE-8617CD6EC6C7}"/>
              </a:ext>
            </a:extLst>
          </p:cNvPr>
          <p:cNvSpPr txBox="1"/>
          <p:nvPr/>
        </p:nvSpPr>
        <p:spPr>
          <a:xfrm>
            <a:off x="0" y="-38227"/>
            <a:ext cx="736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Muscle Tendon Unit (MTU) Kinematics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194764-09BD-4A71-B21E-FDC58178433D}"/>
              </a:ext>
            </a:extLst>
          </p:cNvPr>
          <p:cNvCxnSpPr>
            <a:cxnSpLocks/>
          </p:cNvCxnSpPr>
          <p:nvPr/>
        </p:nvCxnSpPr>
        <p:spPr>
          <a:xfrm flipV="1">
            <a:off x="949911" y="3011835"/>
            <a:ext cx="1501108" cy="1858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FBA53F-9929-4C67-A29F-ACA626DE5B85}"/>
              </a:ext>
            </a:extLst>
          </p:cNvPr>
          <p:cNvCxnSpPr>
            <a:cxnSpLocks/>
          </p:cNvCxnSpPr>
          <p:nvPr/>
        </p:nvCxnSpPr>
        <p:spPr>
          <a:xfrm flipV="1">
            <a:off x="2529108" y="2644042"/>
            <a:ext cx="2462635" cy="356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9737A6-C46E-46DA-B0B4-91356BB56E7E}"/>
                  </a:ext>
                </a:extLst>
              </p:cNvPr>
              <p:cNvSpPr txBox="1"/>
              <p:nvPr/>
            </p:nvSpPr>
            <p:spPr>
              <a:xfrm>
                <a:off x="1166432" y="3103070"/>
                <a:ext cx="1284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9737A6-C46E-46DA-B0B4-91356BB5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32" y="3103070"/>
                <a:ext cx="12845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EAF2F7-E225-4FF6-A0B7-ABC3F3D44C85}"/>
                  </a:ext>
                </a:extLst>
              </p:cNvPr>
              <p:cNvSpPr txBox="1"/>
              <p:nvPr/>
            </p:nvSpPr>
            <p:spPr>
              <a:xfrm>
                <a:off x="3495152" y="2811884"/>
                <a:ext cx="737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EAF2F7-E225-4FF6-A0B7-ABC3F3D4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52" y="2811884"/>
                <a:ext cx="7375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6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43EF6-DC83-4A54-B0B2-281458DE94CB}"/>
              </a:ext>
            </a:extLst>
          </p:cNvPr>
          <p:cNvSpPr txBox="1"/>
          <p:nvPr/>
        </p:nvSpPr>
        <p:spPr>
          <a:xfrm>
            <a:off x="-78999" y="2548429"/>
            <a:ext cx="123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(excitation)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307E0D-553A-455E-AA31-FF0E2075127D}"/>
              </a:ext>
            </a:extLst>
          </p:cNvPr>
          <p:cNvSpPr/>
          <p:nvPr/>
        </p:nvSpPr>
        <p:spPr>
          <a:xfrm>
            <a:off x="35862" y="3117646"/>
            <a:ext cx="1032210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60533-82D0-4A14-9DC8-0BD529C2C8EC}"/>
              </a:ext>
            </a:extLst>
          </p:cNvPr>
          <p:cNvSpPr/>
          <p:nvPr/>
        </p:nvSpPr>
        <p:spPr>
          <a:xfrm>
            <a:off x="1098547" y="2492235"/>
            <a:ext cx="3364126" cy="22908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DFD2E1-0473-4ACE-BE8E-3AC05697934F}"/>
              </a:ext>
            </a:extLst>
          </p:cNvPr>
          <p:cNvSpPr/>
          <p:nvPr/>
        </p:nvSpPr>
        <p:spPr>
          <a:xfrm>
            <a:off x="4481178" y="3223699"/>
            <a:ext cx="988506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3AA55-7E9C-4C77-9B2B-656464CFB247}"/>
              </a:ext>
            </a:extLst>
          </p:cNvPr>
          <p:cNvSpPr txBox="1"/>
          <p:nvPr/>
        </p:nvSpPr>
        <p:spPr>
          <a:xfrm>
            <a:off x="4444473" y="2919184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E02202-83E8-4680-9E76-2F2640147447}"/>
              </a:ext>
            </a:extLst>
          </p:cNvPr>
          <p:cNvSpPr/>
          <p:nvPr/>
        </p:nvSpPr>
        <p:spPr>
          <a:xfrm>
            <a:off x="11538856" y="4253199"/>
            <a:ext cx="626341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B27DC-F1A5-487D-A1B3-4FB10DC1F46E}"/>
              </a:ext>
            </a:extLst>
          </p:cNvPr>
          <p:cNvSpPr txBox="1"/>
          <p:nvPr/>
        </p:nvSpPr>
        <p:spPr>
          <a:xfrm>
            <a:off x="1720765" y="2106176"/>
            <a:ext cx="21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Activation 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74824-67D3-4FD5-9184-721C1C26B61C}"/>
              </a:ext>
            </a:extLst>
          </p:cNvPr>
          <p:cNvSpPr txBox="1"/>
          <p:nvPr/>
        </p:nvSpPr>
        <p:spPr>
          <a:xfrm>
            <a:off x="1161956" y="3884254"/>
            <a:ext cx="32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use_activation_dynamics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=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20E03-AA46-4D93-BF1A-71F60839730D}"/>
              </a:ext>
            </a:extLst>
          </p:cNvPr>
          <p:cNvSpPr/>
          <p:nvPr/>
        </p:nvSpPr>
        <p:spPr>
          <a:xfrm>
            <a:off x="5484423" y="1001658"/>
            <a:ext cx="6054434" cy="3782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67639-4260-44EB-810E-8CEAEFCEECCB}"/>
              </a:ext>
            </a:extLst>
          </p:cNvPr>
          <p:cNvSpPr txBox="1"/>
          <p:nvPr/>
        </p:nvSpPr>
        <p:spPr>
          <a:xfrm>
            <a:off x="5569708" y="3727921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use_tendon_compliance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=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C058B-129C-445C-828C-407075A6B0BC}"/>
              </a:ext>
            </a:extLst>
          </p:cNvPr>
          <p:cNvSpPr txBox="1"/>
          <p:nvPr/>
        </p:nvSpPr>
        <p:spPr>
          <a:xfrm>
            <a:off x="3490120" y="4950797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use_muscle_physiology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= false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2ECB5C-FFF5-48EB-A284-67D93076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7" y="1301590"/>
            <a:ext cx="2809875" cy="466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25F6C1-CFBF-4B5C-A06F-586886CC1EF9}"/>
              </a:ext>
            </a:extLst>
          </p:cNvPr>
          <p:cNvSpPr txBox="1"/>
          <p:nvPr/>
        </p:nvSpPr>
        <p:spPr>
          <a:xfrm>
            <a:off x="7477497" y="588941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Contraction Dynamics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C24C11-B155-494D-9326-DD688FC7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53" y="2524401"/>
            <a:ext cx="2031310" cy="14022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C0B86C-E437-4578-BE88-DC5E964B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3" y="1280568"/>
            <a:ext cx="2263508" cy="9891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952903-D970-4758-A20F-5EFA940EE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20" y="509140"/>
            <a:ext cx="3008805" cy="13630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3B75D2-988B-4E82-AAF0-90564D1B3A3D}"/>
              </a:ext>
            </a:extLst>
          </p:cNvPr>
          <p:cNvSpPr txBox="1"/>
          <p:nvPr/>
        </p:nvSpPr>
        <p:spPr>
          <a:xfrm>
            <a:off x="1352484" y="4128005"/>
            <a:ext cx="2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Remove activation state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D6E09-F141-4635-8EF7-4878E08544EA}"/>
              </a:ext>
            </a:extLst>
          </p:cNvPr>
          <p:cNvSpPr txBox="1"/>
          <p:nvPr/>
        </p:nvSpPr>
        <p:spPr>
          <a:xfrm>
            <a:off x="5430436" y="4027197"/>
            <a:ext cx="288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Remove fiber length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C0C8FD-2DAB-4B03-B8C4-B2B4E20C8BD6}"/>
                  </a:ext>
                </a:extLst>
              </p:cNvPr>
              <p:cNvSpPr txBox="1"/>
              <p:nvPr/>
            </p:nvSpPr>
            <p:spPr>
              <a:xfrm>
                <a:off x="6336774" y="4309706"/>
                <a:ext cx="1068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C0C8FD-2DAB-4B03-B8C4-B2B4E20C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774" y="4309706"/>
                <a:ext cx="1068561" cy="276999"/>
              </a:xfrm>
              <a:prstGeom prst="rect">
                <a:avLst/>
              </a:prstGeom>
              <a:blipFill>
                <a:blip r:embed="rId6"/>
                <a:stretch>
                  <a:fillRect l="-5114" t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019990-C493-4932-BADF-357CA8EAC649}"/>
                  </a:ext>
                </a:extLst>
              </p:cNvPr>
              <p:cNvSpPr txBox="1"/>
              <p:nvPr/>
            </p:nvSpPr>
            <p:spPr>
              <a:xfrm>
                <a:off x="3853978" y="6376459"/>
                <a:ext cx="236846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𝑖𝑠𝑜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019990-C493-4932-BADF-357CA8EA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978" y="6376459"/>
                <a:ext cx="2368469" cy="285912"/>
              </a:xfrm>
              <a:prstGeom prst="rect">
                <a:avLst/>
              </a:prstGeom>
              <a:blipFill>
                <a:blip r:embed="rId7"/>
                <a:stretch>
                  <a:fillRect l="-3085" t="-4255" r="-25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F1E7AC1-0575-4D7E-88EA-3FBA490F2D21}"/>
              </a:ext>
            </a:extLst>
          </p:cNvPr>
          <p:cNvSpPr txBox="1"/>
          <p:nvPr/>
        </p:nvSpPr>
        <p:spPr>
          <a:xfrm>
            <a:off x="0" y="-38227"/>
            <a:ext cx="713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Muscle Tendon Unit (MTU)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5C03DE-EC34-4B9C-B070-27AF38B515A5}"/>
                  </a:ext>
                </a:extLst>
              </p:cNvPr>
              <p:cNvSpPr txBox="1"/>
              <p:nvPr/>
            </p:nvSpPr>
            <p:spPr>
              <a:xfrm>
                <a:off x="2308226" y="4390953"/>
                <a:ext cx="673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5C03DE-EC34-4B9C-B070-27AF38B5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6" y="4390953"/>
                <a:ext cx="673774" cy="307777"/>
              </a:xfrm>
              <a:prstGeom prst="rect">
                <a:avLst/>
              </a:prstGeom>
              <a:blipFill>
                <a:blip r:embed="rId8"/>
                <a:stretch>
                  <a:fillRect l="-5455"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7009B2C-6449-4C1A-94FC-9A925E61BE12}"/>
              </a:ext>
            </a:extLst>
          </p:cNvPr>
          <p:cNvSpPr txBox="1"/>
          <p:nvPr/>
        </p:nvSpPr>
        <p:spPr>
          <a:xfrm>
            <a:off x="3441004" y="5191451"/>
            <a:ext cx="288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Remove activation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Remove fiber length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Neglect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pennation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7A40A77-F9EC-4FE9-8F24-CB435B0E3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0043" y="2725827"/>
            <a:ext cx="2629745" cy="1081056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2BBB126F-D7D1-45C3-88A3-7935416BA649}"/>
              </a:ext>
            </a:extLst>
          </p:cNvPr>
          <p:cNvSpPr/>
          <p:nvPr/>
        </p:nvSpPr>
        <p:spPr>
          <a:xfrm>
            <a:off x="11538856" y="1854091"/>
            <a:ext cx="626342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AEF2B0-6865-4D64-9057-0A4A9AE257EC}"/>
                  </a:ext>
                </a:extLst>
              </p:cNvPr>
              <p:cNvSpPr txBox="1"/>
              <p:nvPr/>
            </p:nvSpPr>
            <p:spPr>
              <a:xfrm>
                <a:off x="11403769" y="1286921"/>
                <a:ext cx="906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AEF2B0-6865-4D64-9057-0A4A9AE2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769" y="1286921"/>
                <a:ext cx="9065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FB88BF-0BF6-4FE7-BF69-E24276C0AEED}"/>
                  </a:ext>
                </a:extLst>
              </p:cNvPr>
              <p:cNvSpPr txBox="1"/>
              <p:nvPr/>
            </p:nvSpPr>
            <p:spPr>
              <a:xfrm>
                <a:off x="11595628" y="1573015"/>
                <a:ext cx="5464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FB88BF-0BF6-4FE7-BF69-E24276C0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628" y="1573015"/>
                <a:ext cx="54646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A79F27-8D62-490D-B13C-F269DD65C25D}"/>
                  </a:ext>
                </a:extLst>
              </p:cNvPr>
              <p:cNvSpPr txBox="1"/>
              <p:nvPr/>
            </p:nvSpPr>
            <p:spPr>
              <a:xfrm>
                <a:off x="11557362" y="3565208"/>
                <a:ext cx="537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A79F27-8D62-490D-B13C-F269DD65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362" y="3565208"/>
                <a:ext cx="537754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8A3D19-64F6-48FE-A005-941A13473946}"/>
                  </a:ext>
                </a:extLst>
              </p:cNvPr>
              <p:cNvSpPr txBox="1"/>
              <p:nvPr/>
            </p:nvSpPr>
            <p:spPr>
              <a:xfrm>
                <a:off x="11557362" y="3904072"/>
                <a:ext cx="537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8A3D19-64F6-48FE-A005-941A1347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362" y="3904072"/>
                <a:ext cx="53775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464A12-86DB-4110-A664-4E30003D464C}"/>
                  </a:ext>
                </a:extLst>
              </p:cNvPr>
              <p:cNvSpPr txBox="1"/>
              <p:nvPr/>
            </p:nvSpPr>
            <p:spPr>
              <a:xfrm>
                <a:off x="423885" y="238590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464A12-86DB-4110-A664-4E30003D4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5" y="2385901"/>
                <a:ext cx="171778" cy="276999"/>
              </a:xfrm>
              <a:prstGeom prst="rect">
                <a:avLst/>
              </a:prstGeom>
              <a:blipFill>
                <a:blip r:embed="rId14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CD2FB1-753A-4961-AD1C-334531CE1079}"/>
                  </a:ext>
                </a:extLst>
              </p:cNvPr>
              <p:cNvSpPr txBox="1"/>
              <p:nvPr/>
            </p:nvSpPr>
            <p:spPr>
              <a:xfrm>
                <a:off x="4750495" y="2617947"/>
                <a:ext cx="5297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CD2FB1-753A-4961-AD1C-334531CE1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495" y="2617947"/>
                <a:ext cx="5297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867BCB83-50DE-4E66-A4F7-42E2CAAC5886}"/>
              </a:ext>
            </a:extLst>
          </p:cNvPr>
          <p:cNvSpPr txBox="1"/>
          <p:nvPr/>
        </p:nvSpPr>
        <p:spPr>
          <a:xfrm>
            <a:off x="8508580" y="2345033"/>
            <a:ext cx="22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Force-Length-Velocity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D05E94-7796-4499-9384-5739783BFFF4}"/>
              </a:ext>
            </a:extLst>
          </p:cNvPr>
          <p:cNvSpPr txBox="1"/>
          <p:nvPr/>
        </p:nvSpPr>
        <p:spPr>
          <a:xfrm>
            <a:off x="7917600" y="1029651"/>
            <a:ext cx="32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Active-Passive-</a:t>
            </a:r>
            <a:r>
              <a:rPr lang="en-US" dirty="0" err="1"/>
              <a:t>Pennation</a:t>
            </a:r>
            <a:r>
              <a:rPr lang="en-US" dirty="0"/>
              <a:t>-Tendon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A8C7AB-B378-434F-A13C-E880BDEC5DED}"/>
              </a:ext>
            </a:extLst>
          </p:cNvPr>
          <p:cNvSpPr/>
          <p:nvPr/>
        </p:nvSpPr>
        <p:spPr>
          <a:xfrm>
            <a:off x="3396952" y="4935607"/>
            <a:ext cx="3282522" cy="1843335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217D27-F427-466F-8CB2-DB328E800B3B}"/>
              </a:ext>
            </a:extLst>
          </p:cNvPr>
          <p:cNvCxnSpPr/>
          <p:nvPr/>
        </p:nvCxnSpPr>
        <p:spPr>
          <a:xfrm>
            <a:off x="485790" y="5799909"/>
            <a:ext cx="2890844" cy="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6D6718-E871-435C-9BC2-1CA1F8D0123B}"/>
              </a:ext>
            </a:extLst>
          </p:cNvPr>
          <p:cNvCxnSpPr>
            <a:cxnSpLocks/>
          </p:cNvCxnSpPr>
          <p:nvPr/>
        </p:nvCxnSpPr>
        <p:spPr>
          <a:xfrm flipV="1">
            <a:off x="11826239" y="4438160"/>
            <a:ext cx="0" cy="1463705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476F07B-F550-432B-812E-5A4CC3345349}"/>
                  </a:ext>
                </a:extLst>
              </p:cNvPr>
              <p:cNvSpPr txBox="1"/>
              <p:nvPr/>
            </p:nvSpPr>
            <p:spPr>
              <a:xfrm>
                <a:off x="5971387" y="1755687"/>
                <a:ext cx="16619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476F07B-F550-432B-812E-5A4CC3345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87" y="1755687"/>
                <a:ext cx="1661930" cy="553998"/>
              </a:xfrm>
              <a:prstGeom prst="rect">
                <a:avLst/>
              </a:prstGeom>
              <a:blipFill>
                <a:blip r:embed="rId16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4691693-D325-49FF-BFB7-CCE4C3FCD04D}"/>
                  </a:ext>
                </a:extLst>
              </p:cNvPr>
              <p:cNvSpPr txBox="1"/>
              <p:nvPr/>
            </p:nvSpPr>
            <p:spPr>
              <a:xfrm>
                <a:off x="6757441" y="5532533"/>
                <a:ext cx="537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4691693-D325-49FF-BFB7-CCE4C3FC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41" y="5532533"/>
                <a:ext cx="53775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5E0D55-D3C9-4158-AC72-F29FB5C46499}"/>
              </a:ext>
            </a:extLst>
          </p:cNvPr>
          <p:cNvCxnSpPr/>
          <p:nvPr/>
        </p:nvCxnSpPr>
        <p:spPr>
          <a:xfrm>
            <a:off x="6679474" y="5901865"/>
            <a:ext cx="5146765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F8F8BF-7FC5-4F76-9B73-31ACD968C77A}"/>
              </a:ext>
            </a:extLst>
          </p:cNvPr>
          <p:cNvCxnSpPr>
            <a:cxnSpLocks/>
          </p:cNvCxnSpPr>
          <p:nvPr/>
        </p:nvCxnSpPr>
        <p:spPr>
          <a:xfrm>
            <a:off x="506153" y="3271875"/>
            <a:ext cx="0" cy="2535416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488710-76C2-4DC2-AF71-59767DF5A63E}"/>
                  </a:ext>
                </a:extLst>
              </p:cNvPr>
              <p:cNvSpPr txBox="1"/>
              <p:nvPr/>
            </p:nvSpPr>
            <p:spPr>
              <a:xfrm>
                <a:off x="4555818" y="6046166"/>
                <a:ext cx="673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488710-76C2-4DC2-AF71-59767DF5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18" y="6046166"/>
                <a:ext cx="673774" cy="307777"/>
              </a:xfrm>
              <a:prstGeom prst="rect">
                <a:avLst/>
              </a:prstGeom>
              <a:blipFill>
                <a:blip r:embed="rId18"/>
                <a:stretch>
                  <a:fillRect l="-4505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6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B5D3-3574-482B-B085-F4806AF8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755"/>
            <a:ext cx="10515600" cy="1325563"/>
          </a:xfrm>
        </p:spPr>
        <p:txBody>
          <a:bodyPr/>
          <a:lstStyle/>
          <a:p>
            <a:r>
              <a:rPr lang="en-US" dirty="0"/>
              <a:t>Equilibrate Muscles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764685-31F6-4180-B0F3-5DEF05863821}"/>
              </a:ext>
            </a:extLst>
          </p:cNvPr>
          <p:cNvSpPr/>
          <p:nvPr/>
        </p:nvSpPr>
        <p:spPr>
          <a:xfrm rot="19503647">
            <a:off x="2244582" y="1048164"/>
            <a:ext cx="3642462" cy="24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2EC4-C7BD-4637-9452-D525A7CAB85B}"/>
              </a:ext>
            </a:extLst>
          </p:cNvPr>
          <p:cNvSpPr/>
          <p:nvPr/>
        </p:nvSpPr>
        <p:spPr>
          <a:xfrm rot="1948073">
            <a:off x="5087894" y="990011"/>
            <a:ext cx="3642462" cy="24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77706F-6A7B-4012-91C9-92D10CD993AD}"/>
              </a:ext>
            </a:extLst>
          </p:cNvPr>
          <p:cNvSpPr/>
          <p:nvPr/>
        </p:nvSpPr>
        <p:spPr>
          <a:xfrm>
            <a:off x="5408813" y="114092"/>
            <a:ext cx="91647" cy="115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BD727-C55A-450D-843E-93E088482AE6}"/>
              </a:ext>
            </a:extLst>
          </p:cNvPr>
          <p:cNvCxnSpPr/>
          <p:nvPr/>
        </p:nvCxnSpPr>
        <p:spPr>
          <a:xfrm flipV="1">
            <a:off x="3183979" y="1286529"/>
            <a:ext cx="3944983" cy="50509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DFC113-558F-4E04-A6E7-D037BE618A6A}"/>
              </a:ext>
            </a:extLst>
          </p:cNvPr>
          <p:cNvCxnSpPr>
            <a:cxnSpLocks/>
          </p:cNvCxnSpPr>
          <p:nvPr/>
        </p:nvCxnSpPr>
        <p:spPr>
          <a:xfrm flipV="1">
            <a:off x="3148089" y="1736369"/>
            <a:ext cx="1501108" cy="1858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5A16EC6-300F-40F1-B130-2F3BBB25EB06}"/>
              </a:ext>
            </a:extLst>
          </p:cNvPr>
          <p:cNvSpPr/>
          <p:nvPr/>
        </p:nvSpPr>
        <p:spPr>
          <a:xfrm rot="21000036">
            <a:off x="5201615" y="498944"/>
            <a:ext cx="552450" cy="20639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8213C-76A1-4BA3-BD0E-FEC82975BE7F}"/>
                  </a:ext>
                </a:extLst>
              </p:cNvPr>
              <p:cNvSpPr txBox="1"/>
              <p:nvPr/>
            </p:nvSpPr>
            <p:spPr>
              <a:xfrm>
                <a:off x="802039" y="515390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8213C-76A1-4BA3-BD0E-FEC82975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39" y="5153907"/>
                <a:ext cx="391838" cy="369332"/>
              </a:xfrm>
              <a:prstGeom prst="rect">
                <a:avLst/>
              </a:prstGeom>
              <a:blipFill>
                <a:blip r:embed="rId2"/>
                <a:stretch>
                  <a:fillRect l="-18750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A0CA66-6BDA-4E24-AD64-C37BC372F441}"/>
                  </a:ext>
                </a:extLst>
              </p:cNvPr>
              <p:cNvSpPr txBox="1"/>
              <p:nvPr/>
            </p:nvSpPr>
            <p:spPr>
              <a:xfrm>
                <a:off x="2414319" y="360400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A0CA66-6BDA-4E24-AD64-C37BC372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19" y="360400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AA0E33-693C-4A77-902F-E42B5DE3C615}"/>
              </a:ext>
            </a:extLst>
          </p:cNvPr>
          <p:cNvSpPr/>
          <p:nvPr/>
        </p:nvSpPr>
        <p:spPr>
          <a:xfrm>
            <a:off x="2531382" y="3994043"/>
            <a:ext cx="2934788" cy="9492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3E0FBF81-326B-4CCC-B03E-9E3F3B175F40}"/>
              </a:ext>
            </a:extLst>
          </p:cNvPr>
          <p:cNvSpPr/>
          <p:nvPr/>
        </p:nvSpPr>
        <p:spPr>
          <a:xfrm rot="10800000">
            <a:off x="2466068" y="5111961"/>
            <a:ext cx="2934788" cy="9492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3A24ED-46A4-4D36-BC3F-7985A9532BA0}"/>
              </a:ext>
            </a:extLst>
          </p:cNvPr>
          <p:cNvCxnSpPr>
            <a:cxnSpLocks/>
          </p:cNvCxnSpPr>
          <p:nvPr/>
        </p:nvCxnSpPr>
        <p:spPr>
          <a:xfrm flipV="1">
            <a:off x="4727286" y="1368576"/>
            <a:ext cx="2462635" cy="356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B316A5-072A-43C2-98E0-4B85B0436AA8}"/>
              </a:ext>
            </a:extLst>
          </p:cNvPr>
          <p:cNvSpPr txBox="1"/>
          <p:nvPr/>
        </p:nvSpPr>
        <p:spPr>
          <a:xfrm>
            <a:off x="9041073" y="3688181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B050"/>
                </a:solidFill>
              </a:rPr>
              <a:t>use_tendon_compliance</a:t>
            </a:r>
            <a:r>
              <a:rPr lang="en-US" i="1" dirty="0">
                <a:solidFill>
                  <a:srgbClr val="00B050"/>
                </a:solidFill>
              </a:rPr>
              <a:t> =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3EAC42-C7F3-4AE6-98A2-D981785F316C}"/>
                  </a:ext>
                </a:extLst>
              </p:cNvPr>
              <p:cNvSpPr txBox="1"/>
              <p:nvPr/>
            </p:nvSpPr>
            <p:spPr>
              <a:xfrm>
                <a:off x="9554077" y="4057513"/>
                <a:ext cx="2196242" cy="43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𝑀𝑇𝑈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-</a:t>
                </a:r>
                <a:r>
                  <a:rPr lang="en-US" sz="24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𝑟𝑖𝑔𝑖𝑑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3EAC42-C7F3-4AE6-98A2-D981785F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077" y="4057513"/>
                <a:ext cx="2196242" cy="431657"/>
              </a:xfrm>
              <a:prstGeom prst="rect">
                <a:avLst/>
              </a:prstGeom>
              <a:blipFill>
                <a:blip r:embed="rId4"/>
                <a:stretch>
                  <a:fillRect t="-1714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97EC02-468E-453F-AFD6-62251A37A846}"/>
              </a:ext>
            </a:extLst>
          </p:cNvPr>
          <p:cNvSpPr txBox="1"/>
          <p:nvPr/>
        </p:nvSpPr>
        <p:spPr>
          <a:xfrm>
            <a:off x="9539362" y="476853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iteration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5A1A-8A9F-47FA-BBE0-B6E7B03E1A39}"/>
                  </a:ext>
                </a:extLst>
              </p:cNvPr>
              <p:cNvSpPr txBox="1"/>
              <p:nvPr/>
            </p:nvSpPr>
            <p:spPr>
              <a:xfrm>
                <a:off x="3364610" y="1827604"/>
                <a:ext cx="1284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5A1A-8A9F-47FA-BBE0-B6E7B03E1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10" y="1827604"/>
                <a:ext cx="12845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4464C0-63D2-4793-873D-37C48D377609}"/>
                  </a:ext>
                </a:extLst>
              </p:cNvPr>
              <p:cNvSpPr txBox="1"/>
              <p:nvPr/>
            </p:nvSpPr>
            <p:spPr>
              <a:xfrm>
                <a:off x="5693330" y="1536418"/>
                <a:ext cx="737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4464C0-63D2-4793-873D-37C48D37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30" y="1536418"/>
                <a:ext cx="737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73E4D4-A095-47A6-BDDE-BE8286461B9F}"/>
                  </a:ext>
                </a:extLst>
              </p:cNvPr>
              <p:cNvSpPr txBox="1"/>
              <p:nvPr/>
            </p:nvSpPr>
            <p:spPr>
              <a:xfrm>
                <a:off x="-7617" y="935380"/>
                <a:ext cx="35410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𝑀𝑇𝑈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73E4D4-A095-47A6-BDDE-BE8286461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7" y="935380"/>
                <a:ext cx="3541098" cy="615553"/>
              </a:xfrm>
              <a:prstGeom prst="rect">
                <a:avLst/>
              </a:prstGeom>
              <a:blipFill>
                <a:blip r:embed="rId7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9B76D8-22FA-4B5D-9050-611819ACA258}"/>
                  </a:ext>
                </a:extLst>
              </p:cNvPr>
              <p:cNvSpPr txBox="1"/>
              <p:nvPr/>
            </p:nvSpPr>
            <p:spPr>
              <a:xfrm>
                <a:off x="1994383" y="6103318"/>
                <a:ext cx="4053161" cy="78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9B76D8-22FA-4B5D-9050-611819AC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383" y="6103318"/>
                <a:ext cx="4053161" cy="781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42FFA-AAD5-4A16-BAE0-E7FB3C23916B}"/>
                  </a:ext>
                </a:extLst>
              </p:cNvPr>
              <p:cNvSpPr txBox="1"/>
              <p:nvPr/>
            </p:nvSpPr>
            <p:spPr>
              <a:xfrm>
                <a:off x="2660933" y="3587227"/>
                <a:ext cx="25450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42FFA-AAD5-4A16-BAE0-E7FB3C23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33" y="3587227"/>
                <a:ext cx="2545056" cy="738664"/>
              </a:xfrm>
              <a:prstGeom prst="rect">
                <a:avLst/>
              </a:prstGeom>
              <a:blipFill>
                <a:blip r:embed="rId9"/>
                <a:stretch>
                  <a:fillRect l="-2158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9B1B01-AD22-404D-B0B6-7A86495A5527}"/>
                  </a:ext>
                </a:extLst>
              </p:cNvPr>
              <p:cNvSpPr txBox="1"/>
              <p:nvPr/>
            </p:nvSpPr>
            <p:spPr>
              <a:xfrm>
                <a:off x="801082" y="54173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9B1B01-AD22-404D-B0B6-7A86495A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82" y="5417315"/>
                <a:ext cx="247952" cy="369332"/>
              </a:xfrm>
              <a:prstGeom prst="rect">
                <a:avLst/>
              </a:prstGeom>
              <a:blipFill>
                <a:blip r:embed="rId10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5AD7F18-A4FC-4D3B-9228-4F15B58ABAD7}"/>
              </a:ext>
            </a:extLst>
          </p:cNvPr>
          <p:cNvSpPr txBox="1"/>
          <p:nvPr/>
        </p:nvSpPr>
        <p:spPr>
          <a:xfrm>
            <a:off x="345041" y="4179305"/>
            <a:ext cx="144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</a:t>
            </a:r>
          </a:p>
          <a:p>
            <a:pPr algn="ctr"/>
            <a:r>
              <a:rPr lang="en-US" dirty="0"/>
              <a:t>muscle states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283D36B-36B1-4010-B9A8-20084D717FEE}"/>
              </a:ext>
            </a:extLst>
          </p:cNvPr>
          <p:cNvSpPr/>
          <p:nvPr/>
        </p:nvSpPr>
        <p:spPr>
          <a:xfrm>
            <a:off x="486087" y="4833287"/>
            <a:ext cx="1202811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A4C7A8-8D41-43D6-8351-B2D3CFC5527A}"/>
                  </a:ext>
                </a:extLst>
              </p:cNvPr>
              <p:cNvSpPr txBox="1"/>
              <p:nvPr/>
            </p:nvSpPr>
            <p:spPr>
              <a:xfrm>
                <a:off x="2961088" y="4953200"/>
                <a:ext cx="20842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A4C7A8-8D41-43D6-8351-B2D3CFC5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88" y="4953200"/>
                <a:ext cx="2084225" cy="738664"/>
              </a:xfrm>
              <a:prstGeom prst="rect">
                <a:avLst/>
              </a:prstGeom>
              <a:blipFill>
                <a:blip r:embed="rId11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7BE135-8838-4E57-9454-18A4A4867ACB}"/>
                  </a:ext>
                </a:extLst>
              </p:cNvPr>
              <p:cNvSpPr txBox="1"/>
              <p:nvPr/>
            </p:nvSpPr>
            <p:spPr>
              <a:xfrm>
                <a:off x="3011744" y="4513440"/>
                <a:ext cx="1897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Iterate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until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7BE135-8838-4E57-9454-18A4A4867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744" y="4513440"/>
                <a:ext cx="1897186" cy="369332"/>
              </a:xfrm>
              <a:prstGeom prst="rect">
                <a:avLst/>
              </a:prstGeom>
              <a:blipFill>
                <a:blip r:embed="rId12"/>
                <a:stretch>
                  <a:fillRect l="-2572" t="-8197" r="-28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79E4C0-4D47-482E-B178-F66277A04DD5}"/>
                  </a:ext>
                </a:extLst>
              </p:cNvPr>
              <p:cNvSpPr txBox="1"/>
              <p:nvPr/>
            </p:nvSpPr>
            <p:spPr>
              <a:xfrm>
                <a:off x="6178025" y="522562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79E4C0-4D47-482E-B178-F66277A0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25" y="5225624"/>
                <a:ext cx="391838" cy="369332"/>
              </a:xfrm>
              <a:prstGeom prst="rect">
                <a:avLst/>
              </a:prstGeom>
              <a:blipFill>
                <a:blip r:embed="rId13"/>
                <a:stretch>
                  <a:fillRect l="-18462" r="-46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9093CB4-FB77-4A06-AD7F-5D02BF7DE6EE}"/>
              </a:ext>
            </a:extLst>
          </p:cNvPr>
          <p:cNvSpPr txBox="1"/>
          <p:nvPr/>
        </p:nvSpPr>
        <p:spPr>
          <a:xfrm>
            <a:off x="5451659" y="4251022"/>
            <a:ext cx="198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equilibrated</a:t>
            </a:r>
          </a:p>
          <a:p>
            <a:pPr algn="ctr"/>
            <a:r>
              <a:rPr lang="en-US" dirty="0"/>
              <a:t>muscle fiber length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6C3453E-7080-45D6-9F60-652690CB4F4E}"/>
              </a:ext>
            </a:extLst>
          </p:cNvPr>
          <p:cNvSpPr/>
          <p:nvPr/>
        </p:nvSpPr>
        <p:spPr>
          <a:xfrm>
            <a:off x="5862073" y="4905004"/>
            <a:ext cx="1202811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3B17AD-823C-43BB-B075-2D7C8160D13F}"/>
              </a:ext>
            </a:extLst>
          </p:cNvPr>
          <p:cNvSpPr txBox="1"/>
          <p:nvPr/>
        </p:nvSpPr>
        <p:spPr>
          <a:xfrm>
            <a:off x="8692561" y="929750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equilibriate_muscles</a:t>
            </a:r>
            <a:r>
              <a:rPr lang="en-US" i="1" dirty="0"/>
              <a:t> =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EB10D2-8BF7-4AF0-935F-CA94AA74084B}"/>
                  </a:ext>
                </a:extLst>
              </p:cNvPr>
              <p:cNvSpPr txBox="1"/>
              <p:nvPr/>
            </p:nvSpPr>
            <p:spPr>
              <a:xfrm>
                <a:off x="8702822" y="1287110"/>
                <a:ext cx="3562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:r>
                  <a:rPr lang="en-US" dirty="0" err="1"/>
                  <a:t>equilibriated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to initialize first timestep of </a:t>
                </a:r>
                <a:r>
                  <a:rPr lang="en-US" dirty="0" err="1"/>
                  <a:t>forsim</a:t>
                </a:r>
                <a:r>
                  <a:rPr lang="en-US" dirty="0"/>
                  <a:t>. If false, inconsistency between fiber force and tendon force resulting from initial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cause bouncy fiber dynamics and slow performance.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EB10D2-8BF7-4AF0-935F-CA94AA74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822" y="1287110"/>
                <a:ext cx="3562989" cy="2031325"/>
              </a:xfrm>
              <a:prstGeom prst="rect">
                <a:avLst/>
              </a:prstGeom>
              <a:blipFill>
                <a:blip r:embed="rId14"/>
                <a:stretch>
                  <a:fillRect l="-1199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F354011-C6AD-4223-8D30-25D30682748B}"/>
              </a:ext>
            </a:extLst>
          </p:cNvPr>
          <p:cNvSpPr/>
          <p:nvPr/>
        </p:nvSpPr>
        <p:spPr>
          <a:xfrm>
            <a:off x="4553749" y="1402675"/>
            <a:ext cx="134477" cy="1417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D87C7B-CCA1-47CA-BB8B-0F69E28449B6}"/>
                  </a:ext>
                </a:extLst>
              </p:cNvPr>
              <p:cNvSpPr txBox="1"/>
              <p:nvPr/>
            </p:nvSpPr>
            <p:spPr>
              <a:xfrm>
                <a:off x="3987797" y="1199151"/>
                <a:ext cx="565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D87C7B-CCA1-47CA-BB8B-0F69E284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97" y="1199151"/>
                <a:ext cx="56595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FC8323-8D89-4E9C-A3CE-E5DD1CC17E1F}"/>
              </a:ext>
            </a:extLst>
          </p:cNvPr>
          <p:cNvCxnSpPr>
            <a:cxnSpLocks/>
          </p:cNvCxnSpPr>
          <p:nvPr/>
        </p:nvCxnSpPr>
        <p:spPr>
          <a:xfrm flipV="1">
            <a:off x="4112013" y="1400264"/>
            <a:ext cx="1039651" cy="15060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B66FCF-1E39-4998-86CF-68BD39D36ED4}"/>
                  </a:ext>
                </a:extLst>
              </p:cNvPr>
              <p:cNvSpPr txBox="1"/>
              <p:nvPr/>
            </p:nvSpPr>
            <p:spPr>
              <a:xfrm>
                <a:off x="4662789" y="1069786"/>
                <a:ext cx="565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B66FCF-1E39-4998-86CF-68BD39D3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89" y="1069786"/>
                <a:ext cx="56595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0D245-5E76-4A7E-A9BD-5928529F0BB2}"/>
                  </a:ext>
                </a:extLst>
              </p:cNvPr>
              <p:cNvSpPr txBox="1"/>
              <p:nvPr/>
            </p:nvSpPr>
            <p:spPr>
              <a:xfrm>
                <a:off x="7189921" y="6103318"/>
                <a:ext cx="424108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non-linear tendon stiffness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0D245-5E76-4A7E-A9BD-5928529F0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21" y="6103318"/>
                <a:ext cx="4241082" cy="399853"/>
              </a:xfrm>
              <a:prstGeom prst="rect">
                <a:avLst/>
              </a:prstGeom>
              <a:blipFill>
                <a:blip r:embed="rId17"/>
                <a:stretch>
                  <a:fillRect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917124-A09C-421C-A1D3-56F581E55C62}"/>
                  </a:ext>
                </a:extLst>
              </p:cNvPr>
              <p:cNvSpPr txBox="1"/>
              <p:nvPr/>
            </p:nvSpPr>
            <p:spPr>
              <a:xfrm>
                <a:off x="9565018" y="4478232"/>
                <a:ext cx="2088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removed as state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917124-A09C-421C-A1D3-56F581E55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018" y="4478232"/>
                <a:ext cx="2088752" cy="369332"/>
              </a:xfrm>
              <a:prstGeom prst="rect">
                <a:avLst/>
              </a:prstGeom>
              <a:blipFill>
                <a:blip r:embed="rId18"/>
                <a:stretch>
                  <a:fillRect t="-10000" r="-20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900F0F-4058-45E8-8AC0-5133BEB67A93}"/>
                  </a:ext>
                </a:extLst>
              </p:cNvPr>
              <p:cNvSpPr txBox="1"/>
              <p:nvPr/>
            </p:nvSpPr>
            <p:spPr>
              <a:xfrm>
                <a:off x="7645005" y="6480785"/>
                <a:ext cx="2992176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: Tendon slack length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900F0F-4058-45E8-8AC0-5133BEB6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05" y="6480785"/>
                <a:ext cx="2992176" cy="374911"/>
              </a:xfrm>
              <a:prstGeom prst="rect">
                <a:avLst/>
              </a:prstGeom>
              <a:blipFill>
                <a:blip r:embed="rId19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DAE98B94-F583-467A-BEB9-856C271D62FF}"/>
              </a:ext>
            </a:extLst>
          </p:cNvPr>
          <p:cNvSpPr txBox="1"/>
          <p:nvPr/>
        </p:nvSpPr>
        <p:spPr>
          <a:xfrm>
            <a:off x="8899602" y="-23817"/>
            <a:ext cx="34066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222222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THIS IS SIMPLFIED!! See Millard </a:t>
            </a:r>
            <a:r>
              <a:rPr lang="en-US" sz="1000" b="1" i="1" dirty="0">
                <a:solidFill>
                  <a:srgbClr val="222222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Journal of biomechanical engineering</a:t>
            </a:r>
            <a:r>
              <a:rPr lang="en-US" sz="1000" b="1" i="0" dirty="0">
                <a:solidFill>
                  <a:srgbClr val="222222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 (2013) for Equilibrium vs Acceleration</a:t>
            </a:r>
            <a:endParaRPr lang="en-US" sz="1000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51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D65-7DA0-47CD-8447-CECADFB7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058"/>
            <a:ext cx="10515600" cy="1325563"/>
          </a:xfrm>
        </p:spPr>
        <p:txBody>
          <a:bodyPr/>
          <a:lstStyle/>
          <a:p>
            <a:r>
              <a:rPr lang="en-US" dirty="0"/>
              <a:t>COMAK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AA7DD-BF67-4A27-98FD-EA11B6DA9CF5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7F606-4B7B-41BD-AF17-A0ED3E3E095B}"/>
              </a:ext>
            </a:extLst>
          </p:cNvPr>
          <p:cNvSpPr txBox="1"/>
          <p:nvPr/>
        </p:nvSpPr>
        <p:spPr>
          <a:xfrm>
            <a:off x="1767793" y="741453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COMAK Tool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DE8BA-8D49-4A27-BEBF-E294FCEE9A85}"/>
              </a:ext>
            </a:extLst>
          </p:cNvPr>
          <p:cNvSpPr/>
          <p:nvPr/>
        </p:nvSpPr>
        <p:spPr>
          <a:xfrm>
            <a:off x="7930201" y="1110785"/>
            <a:ext cx="3721821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C0E23-73AE-43E6-8BF1-FEEF8F66CE53}"/>
              </a:ext>
            </a:extLst>
          </p:cNvPr>
          <p:cNvSpPr txBox="1"/>
          <p:nvPr/>
        </p:nvSpPr>
        <p:spPr>
          <a:xfrm>
            <a:off x="8508276" y="735313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43D80B-28B9-44B6-A069-0647A7E60E9A}"/>
              </a:ext>
            </a:extLst>
          </p:cNvPr>
          <p:cNvSpPr/>
          <p:nvPr/>
        </p:nvSpPr>
        <p:spPr>
          <a:xfrm>
            <a:off x="4710180" y="1876782"/>
            <a:ext cx="3220021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4F02A-4E0F-44A6-8FAA-C7491AF5B7DE}"/>
              </a:ext>
            </a:extLst>
          </p:cNvPr>
          <p:cNvSpPr txBox="1"/>
          <p:nvPr/>
        </p:nvSpPr>
        <p:spPr>
          <a:xfrm>
            <a:off x="5478796" y="1507450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2FAA2-5EDB-48F0-9BD8-AB4BA04D8B88}"/>
              </a:ext>
            </a:extLst>
          </p:cNvPr>
          <p:cNvSpPr txBox="1"/>
          <p:nvPr/>
        </p:nvSpPr>
        <p:spPr>
          <a:xfrm>
            <a:off x="620381" y="1232245"/>
            <a:ext cx="305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use_muscle_physiology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  <a:p>
            <a:r>
              <a:rPr lang="en-US" dirty="0">
                <a:solidFill>
                  <a:srgbClr val="00B0F0"/>
                </a:solidFill>
              </a:rPr>
              <a:t>(true not implemented)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6C526-5525-460B-A10A-5B62A5A8A8EB}"/>
              </a:ext>
            </a:extLst>
          </p:cNvPr>
          <p:cNvSpPr/>
          <p:nvPr/>
        </p:nvSpPr>
        <p:spPr>
          <a:xfrm>
            <a:off x="4712905" y="4392693"/>
            <a:ext cx="3198390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22225-26C1-47B4-8C66-123851509B8B}"/>
              </a:ext>
            </a:extLst>
          </p:cNvPr>
          <p:cNvSpPr txBox="1"/>
          <p:nvPr/>
        </p:nvSpPr>
        <p:spPr>
          <a:xfrm>
            <a:off x="5326371" y="4114019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activations.sto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4A7D0-CBEE-4636-87CD-789442D1C5D4}"/>
              </a:ext>
            </a:extLst>
          </p:cNvPr>
          <p:cNvSpPr txBox="1"/>
          <p:nvPr/>
        </p:nvSpPr>
        <p:spPr>
          <a:xfrm>
            <a:off x="7911295" y="4299590"/>
            <a:ext cx="22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input_activations_file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9B244-F943-4F33-A1CE-C0DBB9E8540D}"/>
              </a:ext>
            </a:extLst>
          </p:cNvPr>
          <p:cNvSpPr txBox="1"/>
          <p:nvPr/>
        </p:nvSpPr>
        <p:spPr>
          <a:xfrm>
            <a:off x="7911295" y="1809850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8D5-AFD1-45AF-A964-55A71F33FE4F}"/>
              </a:ext>
            </a:extLst>
          </p:cNvPr>
          <p:cNvSpPr txBox="1"/>
          <p:nvPr/>
        </p:nvSpPr>
        <p:spPr>
          <a:xfrm>
            <a:off x="5267057" y="4577359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Activations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408D1B-B7EE-49B5-AFCD-6A8F45F34858}"/>
              </a:ext>
            </a:extLst>
          </p:cNvPr>
          <p:cNvSpPr txBox="1"/>
          <p:nvPr/>
        </p:nvSpPr>
        <p:spPr>
          <a:xfrm>
            <a:off x="7930201" y="1098505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use_muscle_physiology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413CE-3232-460E-9CF4-A54F00E41B88}"/>
              </a:ext>
            </a:extLst>
          </p:cNvPr>
          <p:cNvSpPr txBox="1"/>
          <p:nvPr/>
        </p:nvSpPr>
        <p:spPr>
          <a:xfrm>
            <a:off x="4909975" y="2054894"/>
            <a:ext cx="281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>
                <a:solidFill>
                  <a:srgbClr val="FF0000"/>
                </a:solidFill>
              </a:rPr>
              <a:t>Default Muscle Activation</a:t>
            </a:r>
          </a:p>
          <a:p>
            <a:r>
              <a:rPr lang="en-US" dirty="0">
                <a:solidFill>
                  <a:srgbClr val="FF0000"/>
                </a:solidFill>
              </a:rPr>
              <a:t>Default Muscle Fiber Length</a:t>
            </a:r>
          </a:p>
        </p:txBody>
      </p:sp>
    </p:spTree>
    <p:extLst>
      <p:ext uri="{BB962C8B-B14F-4D97-AF65-F5344CB8AC3E}">
        <p14:creationId xmlns:p14="http://schemas.microsoft.com/office/powerpoint/2010/main" val="135166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AD0-81DC-4F26-839B-F30BCDCB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767"/>
            <a:ext cx="10515600" cy="1325563"/>
          </a:xfrm>
        </p:spPr>
        <p:txBody>
          <a:bodyPr/>
          <a:lstStyle/>
          <a:p>
            <a:r>
              <a:rPr lang="en-US" dirty="0" err="1"/>
              <a:t>Forsim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4A08-9A91-4FA6-8DF7-E39006F32DD6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135B-1BDD-4468-A6CE-2F34361D0A05}"/>
              </a:ext>
            </a:extLst>
          </p:cNvPr>
          <p:cNvSpPr/>
          <p:nvPr/>
        </p:nvSpPr>
        <p:spPr>
          <a:xfrm>
            <a:off x="7219359" y="111078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6738-7214-4543-B1D1-A41C0015D026}"/>
              </a:ext>
            </a:extLst>
          </p:cNvPr>
          <p:cNvSpPr txBox="1"/>
          <p:nvPr/>
        </p:nvSpPr>
        <p:spPr>
          <a:xfrm>
            <a:off x="374797" y="174046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F521F-51E3-4E5B-9F9E-8C8957D7FA9B}"/>
              </a:ext>
            </a:extLst>
          </p:cNvPr>
          <p:cNvSpPr txBox="1"/>
          <p:nvPr/>
        </p:nvSpPr>
        <p:spPr>
          <a:xfrm>
            <a:off x="278232" y="141742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4F7BC-637F-42C4-AA7E-C2C29761EEC5}"/>
              </a:ext>
            </a:extLst>
          </p:cNvPr>
          <p:cNvSpPr txBox="1"/>
          <p:nvPr/>
        </p:nvSpPr>
        <p:spPr>
          <a:xfrm>
            <a:off x="226423" y="108979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E5A5CB-2662-4824-B92D-2F8DF0121EF1}"/>
              </a:ext>
            </a:extLst>
          </p:cNvPr>
          <p:cNvSpPr/>
          <p:nvPr/>
        </p:nvSpPr>
        <p:spPr>
          <a:xfrm>
            <a:off x="4704956" y="2509957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50C3-2302-4EAE-B029-08ECB366A327}"/>
              </a:ext>
            </a:extLst>
          </p:cNvPr>
          <p:cNvSpPr txBox="1"/>
          <p:nvPr/>
        </p:nvSpPr>
        <p:spPr>
          <a:xfrm>
            <a:off x="5210834" y="2272506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43A3-14F8-436C-8080-D43731F79846}"/>
              </a:ext>
            </a:extLst>
          </p:cNvPr>
          <p:cNvSpPr txBox="1"/>
          <p:nvPr/>
        </p:nvSpPr>
        <p:spPr>
          <a:xfrm>
            <a:off x="5048032" y="2590126"/>
            <a:ext cx="2080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/>
              <a:t>Muscle Activation</a:t>
            </a:r>
          </a:p>
          <a:p>
            <a:r>
              <a:rPr lang="en-US" dirty="0"/>
              <a:t>Muscle Fiber 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98364-5157-4BA8-A43E-09C0E6A57737}"/>
              </a:ext>
            </a:extLst>
          </p:cNvPr>
          <p:cNvSpPr txBox="1"/>
          <p:nvPr/>
        </p:nvSpPr>
        <p:spPr>
          <a:xfrm>
            <a:off x="301600" y="2754251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constant_muscle_control</a:t>
            </a:r>
            <a:r>
              <a:rPr lang="en-US" dirty="0"/>
              <a:t> = 0.02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5F4F-57DE-4233-9D4F-5ED82DD333C6}"/>
              </a:ext>
            </a:extLst>
          </p:cNvPr>
          <p:cNvSpPr txBox="1"/>
          <p:nvPr/>
        </p:nvSpPr>
        <p:spPr>
          <a:xfrm>
            <a:off x="301066" y="3056096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equilibriate_muscles</a:t>
            </a:r>
            <a:r>
              <a:rPr lang="en-US" dirty="0"/>
              <a:t> = 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E2AE-FDD0-4DA0-8337-318E0D1686A2}"/>
              </a:ext>
            </a:extLst>
          </p:cNvPr>
          <p:cNvSpPr txBox="1"/>
          <p:nvPr/>
        </p:nvSpPr>
        <p:spPr>
          <a:xfrm>
            <a:off x="7180819" y="2447723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07AB5-7A25-40E8-84B7-234144E8ACDC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35D3-23CD-4ED4-A54C-63994E346906}"/>
              </a:ext>
            </a:extLst>
          </p:cNvPr>
          <p:cNvSpPr txBox="1"/>
          <p:nvPr/>
        </p:nvSpPr>
        <p:spPr>
          <a:xfrm>
            <a:off x="1486427" y="759586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Forsim</a:t>
            </a:r>
            <a:r>
              <a:rPr lang="en-US" dirty="0"/>
              <a:t> Tool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87F84-E89F-4985-AA87-5C25DB99F3B9}"/>
              </a:ext>
            </a:extLst>
          </p:cNvPr>
          <p:cNvSpPr txBox="1"/>
          <p:nvPr/>
        </p:nvSpPr>
        <p:spPr>
          <a:xfrm>
            <a:off x="8077528" y="171191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9F60C-76AE-460C-A72F-2A384457CB8E}"/>
              </a:ext>
            </a:extLst>
          </p:cNvPr>
          <p:cNvSpPr txBox="1"/>
          <p:nvPr/>
        </p:nvSpPr>
        <p:spPr>
          <a:xfrm>
            <a:off x="7980963" y="138887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D38815-7FE2-44AC-A0CB-16A4CAEA8F8F}"/>
              </a:ext>
            </a:extLst>
          </p:cNvPr>
          <p:cNvSpPr txBox="1"/>
          <p:nvPr/>
        </p:nvSpPr>
        <p:spPr>
          <a:xfrm>
            <a:off x="7929154" y="106124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51287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AD0-81DC-4F26-839B-F30BCDCB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767"/>
            <a:ext cx="10515600" cy="1325563"/>
          </a:xfrm>
        </p:spPr>
        <p:txBody>
          <a:bodyPr/>
          <a:lstStyle/>
          <a:p>
            <a:r>
              <a:rPr lang="en-US" dirty="0" err="1"/>
              <a:t>Forsim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4A08-9A91-4FA6-8DF7-E39006F32DD6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135B-1BDD-4468-A6CE-2F34361D0A05}"/>
              </a:ext>
            </a:extLst>
          </p:cNvPr>
          <p:cNvSpPr/>
          <p:nvPr/>
        </p:nvSpPr>
        <p:spPr>
          <a:xfrm>
            <a:off x="7219359" y="111078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6738-7214-4543-B1D1-A41C0015D026}"/>
              </a:ext>
            </a:extLst>
          </p:cNvPr>
          <p:cNvSpPr txBox="1"/>
          <p:nvPr/>
        </p:nvSpPr>
        <p:spPr>
          <a:xfrm>
            <a:off x="374797" y="174046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F521F-51E3-4E5B-9F9E-8C8957D7FA9B}"/>
              </a:ext>
            </a:extLst>
          </p:cNvPr>
          <p:cNvSpPr txBox="1"/>
          <p:nvPr/>
        </p:nvSpPr>
        <p:spPr>
          <a:xfrm>
            <a:off x="278232" y="141742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4F7BC-637F-42C4-AA7E-C2C29761EEC5}"/>
              </a:ext>
            </a:extLst>
          </p:cNvPr>
          <p:cNvSpPr txBox="1"/>
          <p:nvPr/>
        </p:nvSpPr>
        <p:spPr>
          <a:xfrm>
            <a:off x="226423" y="1089796"/>
            <a:ext cx="32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use_activation_dynamics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E5A5CB-2662-4824-B92D-2F8DF0121EF1}"/>
              </a:ext>
            </a:extLst>
          </p:cNvPr>
          <p:cNvSpPr/>
          <p:nvPr/>
        </p:nvSpPr>
        <p:spPr>
          <a:xfrm>
            <a:off x="4704956" y="2509957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50C3-2302-4EAE-B029-08ECB366A327}"/>
              </a:ext>
            </a:extLst>
          </p:cNvPr>
          <p:cNvSpPr txBox="1"/>
          <p:nvPr/>
        </p:nvSpPr>
        <p:spPr>
          <a:xfrm>
            <a:off x="5210834" y="2272506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EFDD4-612E-4AC6-B04D-53B51AADDA5E}"/>
              </a:ext>
            </a:extLst>
          </p:cNvPr>
          <p:cNvSpPr txBox="1"/>
          <p:nvPr/>
        </p:nvSpPr>
        <p:spPr>
          <a:xfrm>
            <a:off x="5095728" y="4521644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activations.sto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43A3-14F8-436C-8080-D43731F79846}"/>
              </a:ext>
            </a:extLst>
          </p:cNvPr>
          <p:cNvSpPr txBox="1"/>
          <p:nvPr/>
        </p:nvSpPr>
        <p:spPr>
          <a:xfrm>
            <a:off x="5048032" y="2590126"/>
            <a:ext cx="2179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>
                <a:solidFill>
                  <a:srgbClr val="00B0F0"/>
                </a:solidFill>
              </a:rPr>
              <a:t>No Muscle Activation</a:t>
            </a:r>
          </a:p>
          <a:p>
            <a:r>
              <a:rPr lang="en-US" dirty="0"/>
              <a:t>Muscle Fiber Length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C3B3-48F0-41D7-A4C6-1B31F877E1F9}"/>
              </a:ext>
            </a:extLst>
          </p:cNvPr>
          <p:cNvSpPr txBox="1"/>
          <p:nvPr/>
        </p:nvSpPr>
        <p:spPr>
          <a:xfrm>
            <a:off x="4984810" y="4922810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Activations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98364-5157-4BA8-A43E-09C0E6A57737}"/>
              </a:ext>
            </a:extLst>
          </p:cNvPr>
          <p:cNvSpPr txBox="1"/>
          <p:nvPr/>
        </p:nvSpPr>
        <p:spPr>
          <a:xfrm>
            <a:off x="301600" y="2754251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constant_muscle_control</a:t>
            </a:r>
            <a:r>
              <a:rPr lang="en-US" dirty="0"/>
              <a:t> = 0.02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5F4F-57DE-4233-9D4F-5ED82DD333C6}"/>
              </a:ext>
            </a:extLst>
          </p:cNvPr>
          <p:cNvSpPr txBox="1"/>
          <p:nvPr/>
        </p:nvSpPr>
        <p:spPr>
          <a:xfrm>
            <a:off x="301066" y="3056096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equilibriate_muscles</a:t>
            </a:r>
            <a:r>
              <a:rPr lang="en-US" dirty="0"/>
              <a:t> = 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A5683-2882-4C6B-80CD-52E30586871E}"/>
              </a:ext>
            </a:extLst>
          </p:cNvPr>
          <p:cNvSpPr txBox="1"/>
          <p:nvPr/>
        </p:nvSpPr>
        <p:spPr>
          <a:xfrm>
            <a:off x="7219359" y="4681639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input_activation_file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E2AE-FDD0-4DA0-8337-318E0D1686A2}"/>
              </a:ext>
            </a:extLst>
          </p:cNvPr>
          <p:cNvSpPr txBox="1"/>
          <p:nvPr/>
        </p:nvSpPr>
        <p:spPr>
          <a:xfrm>
            <a:off x="7180819" y="2447723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07AB5-7A25-40E8-84B7-234144E8ACDC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35D3-23CD-4ED4-A54C-63994E346906}"/>
              </a:ext>
            </a:extLst>
          </p:cNvPr>
          <p:cNvSpPr txBox="1"/>
          <p:nvPr/>
        </p:nvSpPr>
        <p:spPr>
          <a:xfrm>
            <a:off x="1486427" y="759586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Forsim</a:t>
            </a:r>
            <a:r>
              <a:rPr lang="en-US" dirty="0"/>
              <a:t> Tool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7383D4-683E-445F-9D9D-4790EF9B6F2B}"/>
              </a:ext>
            </a:extLst>
          </p:cNvPr>
          <p:cNvSpPr/>
          <p:nvPr/>
        </p:nvSpPr>
        <p:spPr>
          <a:xfrm>
            <a:off x="4702762" y="4743543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87F84-E89F-4985-AA87-5C25DB99F3B9}"/>
              </a:ext>
            </a:extLst>
          </p:cNvPr>
          <p:cNvSpPr txBox="1"/>
          <p:nvPr/>
        </p:nvSpPr>
        <p:spPr>
          <a:xfrm>
            <a:off x="8077528" y="171191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9F60C-76AE-460C-A72F-2A384457CB8E}"/>
              </a:ext>
            </a:extLst>
          </p:cNvPr>
          <p:cNvSpPr txBox="1"/>
          <p:nvPr/>
        </p:nvSpPr>
        <p:spPr>
          <a:xfrm>
            <a:off x="7980963" y="1388871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use_tendon_compliance</a:t>
            </a:r>
            <a:r>
              <a:rPr lang="en-US" dirty="0"/>
              <a:t> = 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D38815-7FE2-44AC-A0CB-16A4CAEA8F8F}"/>
              </a:ext>
            </a:extLst>
          </p:cNvPr>
          <p:cNvSpPr txBox="1"/>
          <p:nvPr/>
        </p:nvSpPr>
        <p:spPr>
          <a:xfrm>
            <a:off x="7929154" y="1061246"/>
            <a:ext cx="32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use_activation_dynamics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57212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AD0-81DC-4F26-839B-F30BCDCB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767"/>
            <a:ext cx="10515600" cy="1325563"/>
          </a:xfrm>
        </p:spPr>
        <p:txBody>
          <a:bodyPr/>
          <a:lstStyle/>
          <a:p>
            <a:r>
              <a:rPr lang="en-US" dirty="0" err="1"/>
              <a:t>Forsim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4A08-9A91-4FA6-8DF7-E39006F32DD6}"/>
              </a:ext>
            </a:extLst>
          </p:cNvPr>
          <p:cNvSpPr/>
          <p:nvPr/>
        </p:nvSpPr>
        <p:spPr>
          <a:xfrm>
            <a:off x="226423" y="109850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2135B-1BDD-4468-A6CE-2F34361D0A05}"/>
              </a:ext>
            </a:extLst>
          </p:cNvPr>
          <p:cNvSpPr/>
          <p:nvPr/>
        </p:nvSpPr>
        <p:spPr>
          <a:xfrm>
            <a:off x="7219359" y="1110785"/>
            <a:ext cx="4432663" cy="5589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6738-7214-4543-B1D1-A41C0015D026}"/>
              </a:ext>
            </a:extLst>
          </p:cNvPr>
          <p:cNvSpPr txBox="1"/>
          <p:nvPr/>
        </p:nvSpPr>
        <p:spPr>
          <a:xfrm>
            <a:off x="374797" y="174046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F521F-51E3-4E5B-9F9E-8C8957D7FA9B}"/>
              </a:ext>
            </a:extLst>
          </p:cNvPr>
          <p:cNvSpPr txBox="1"/>
          <p:nvPr/>
        </p:nvSpPr>
        <p:spPr>
          <a:xfrm>
            <a:off x="278232" y="1417421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use_tendon_compliance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4F7BC-637F-42C4-AA7E-C2C29761EEC5}"/>
              </a:ext>
            </a:extLst>
          </p:cNvPr>
          <p:cNvSpPr txBox="1"/>
          <p:nvPr/>
        </p:nvSpPr>
        <p:spPr>
          <a:xfrm>
            <a:off x="226423" y="108979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E5A5CB-2662-4824-B92D-2F8DF0121EF1}"/>
              </a:ext>
            </a:extLst>
          </p:cNvPr>
          <p:cNvSpPr/>
          <p:nvPr/>
        </p:nvSpPr>
        <p:spPr>
          <a:xfrm>
            <a:off x="4704956" y="2509957"/>
            <a:ext cx="2438245" cy="278674"/>
          </a:xfrm>
          <a:prstGeom prst="rightArrow">
            <a:avLst>
              <a:gd name="adj1" fmla="val 2635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50C3-2302-4EAE-B029-08ECB366A327}"/>
              </a:ext>
            </a:extLst>
          </p:cNvPr>
          <p:cNvSpPr txBox="1"/>
          <p:nvPr/>
        </p:nvSpPr>
        <p:spPr>
          <a:xfrm>
            <a:off x="5210834" y="2272506"/>
            <a:ext cx="11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states.sto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43A3-14F8-436C-8080-D43731F79846}"/>
              </a:ext>
            </a:extLst>
          </p:cNvPr>
          <p:cNvSpPr txBox="1"/>
          <p:nvPr/>
        </p:nvSpPr>
        <p:spPr>
          <a:xfrm>
            <a:off x="4786770" y="2590126"/>
            <a:ext cx="243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Angles</a:t>
            </a:r>
            <a:br>
              <a:rPr lang="en-US" dirty="0"/>
            </a:br>
            <a:r>
              <a:rPr lang="en-US" dirty="0"/>
              <a:t>Joint Speeds</a:t>
            </a:r>
          </a:p>
          <a:p>
            <a:r>
              <a:rPr lang="en-US" dirty="0"/>
              <a:t>Muscle Activation</a:t>
            </a:r>
          </a:p>
          <a:p>
            <a:r>
              <a:rPr lang="en-US" dirty="0">
                <a:solidFill>
                  <a:srgbClr val="00B0F0"/>
                </a:solidFill>
              </a:rPr>
              <a:t>NO Muscle Fiber 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98364-5157-4BA8-A43E-09C0E6A57737}"/>
              </a:ext>
            </a:extLst>
          </p:cNvPr>
          <p:cNvSpPr txBox="1"/>
          <p:nvPr/>
        </p:nvSpPr>
        <p:spPr>
          <a:xfrm>
            <a:off x="301600" y="2754251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constant_muscle_control</a:t>
            </a:r>
            <a:r>
              <a:rPr lang="en-US" dirty="0"/>
              <a:t> = 0.02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5F4F-57DE-4233-9D4F-5ED82DD333C6}"/>
              </a:ext>
            </a:extLst>
          </p:cNvPr>
          <p:cNvSpPr txBox="1"/>
          <p:nvPr/>
        </p:nvSpPr>
        <p:spPr>
          <a:xfrm>
            <a:off x="301066" y="3056096"/>
            <a:ext cx="27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equilibriate_muscles</a:t>
            </a:r>
            <a:r>
              <a:rPr lang="en-US" dirty="0"/>
              <a:t> = 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E2AE-FDD0-4DA0-8337-318E0D1686A2}"/>
              </a:ext>
            </a:extLst>
          </p:cNvPr>
          <p:cNvSpPr txBox="1"/>
          <p:nvPr/>
        </p:nvSpPr>
        <p:spPr>
          <a:xfrm>
            <a:off x="7180819" y="2447723"/>
            <a:ext cx="17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input_states_file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07AB5-7A25-40E8-84B7-234144E8ACDC}"/>
              </a:ext>
            </a:extLst>
          </p:cNvPr>
          <p:cNvSpPr txBox="1"/>
          <p:nvPr/>
        </p:nvSpPr>
        <p:spPr>
          <a:xfrm>
            <a:off x="8371232" y="767632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Mechanics Tool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35D3-23CD-4ED4-A54C-63994E346906}"/>
              </a:ext>
            </a:extLst>
          </p:cNvPr>
          <p:cNvSpPr txBox="1"/>
          <p:nvPr/>
        </p:nvSpPr>
        <p:spPr>
          <a:xfrm>
            <a:off x="1486427" y="759586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Forsim</a:t>
            </a:r>
            <a:r>
              <a:rPr lang="en-US" dirty="0"/>
              <a:t> Tool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87F84-E89F-4985-AA87-5C25DB99F3B9}"/>
              </a:ext>
            </a:extLst>
          </p:cNvPr>
          <p:cNvSpPr txBox="1"/>
          <p:nvPr/>
        </p:nvSpPr>
        <p:spPr>
          <a:xfrm>
            <a:off x="8077528" y="171191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use_muscle_physiology</a:t>
            </a:r>
            <a:r>
              <a:rPr lang="en-US" dirty="0"/>
              <a:t> = 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9F60C-76AE-460C-A72F-2A384457CB8E}"/>
              </a:ext>
            </a:extLst>
          </p:cNvPr>
          <p:cNvSpPr txBox="1"/>
          <p:nvPr/>
        </p:nvSpPr>
        <p:spPr>
          <a:xfrm>
            <a:off x="7980963" y="1388871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use_tendon_compliance</a:t>
            </a:r>
            <a:r>
              <a:rPr lang="en-US" dirty="0">
                <a:solidFill>
                  <a:srgbClr val="00B0F0"/>
                </a:solidFill>
              </a:rPr>
              <a:t> = 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D38815-7FE2-44AC-A0CB-16A4CAEA8F8F}"/>
              </a:ext>
            </a:extLst>
          </p:cNvPr>
          <p:cNvSpPr txBox="1"/>
          <p:nvPr/>
        </p:nvSpPr>
        <p:spPr>
          <a:xfrm>
            <a:off x="7929154" y="1061246"/>
            <a:ext cx="31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use_activation_dynamics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9720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Muscle Models in  OpenSim JAM</vt:lpstr>
      <vt:lpstr>PowerPoint Presentation</vt:lpstr>
      <vt:lpstr>PowerPoint Presentation</vt:lpstr>
      <vt:lpstr>PowerPoint Presentation</vt:lpstr>
      <vt:lpstr>Equilibrate Muscles</vt:lpstr>
      <vt:lpstr>COMAK</vt:lpstr>
      <vt:lpstr>Forsim</vt:lpstr>
      <vt:lpstr>Forsim</vt:lpstr>
      <vt:lpstr>Forsim</vt:lpstr>
      <vt:lpstr>Forsim</vt:lpstr>
      <vt:lpstr>Forsim</vt:lpstr>
      <vt:lpstr>Joint Mechanics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Models in OpenSim JAM</dc:title>
  <dc:creator>Smith  Colin</dc:creator>
  <cp:lastModifiedBy>Smith  Colin</cp:lastModifiedBy>
  <cp:revision>48</cp:revision>
  <dcterms:created xsi:type="dcterms:W3CDTF">2021-10-30T15:58:49Z</dcterms:created>
  <dcterms:modified xsi:type="dcterms:W3CDTF">2021-11-17T15:43:38Z</dcterms:modified>
</cp:coreProperties>
</file>