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4:37:37.508"/>
    </inkml:context>
    <inkml:brush xml:id="br0">
      <inkml:brushProperty name="width" value="0.035" units="cm"/>
      <inkml:brushProperty name="height" value="0.03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4:37:38.533"/>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4:37:41.197"/>
    </inkml:context>
    <inkml:brush xml:id="br0">
      <inkml:brushProperty name="width" value="0.035" units="cm"/>
      <inkml:brushProperty name="height" value="0.03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4:37:45.840"/>
    </inkml:context>
    <inkml:brush xml:id="br0">
      <inkml:brushProperty name="width" value="0.035" units="cm"/>
      <inkml:brushProperty name="height" value="0.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4:37:45.982"/>
    </inkml:context>
    <inkml:brush xml:id="br0">
      <inkml:brushProperty name="width" value="0.035" units="cm"/>
      <inkml:brushProperty name="height" value="0.03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4:37:46.197"/>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2.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24000" y="3429000"/>
            <a:ext cx="9144000" cy="255454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 Gattu Jahnavi</a:t>
            </a:r>
          </a:p>
          <a:p>
            <a:r>
              <a:rPr lang="en-US" sz="2800" b="1" dirty="0">
                <a:solidFill>
                  <a:schemeClr val="accent1">
                    <a:lumMod val="75000"/>
                  </a:schemeClr>
                </a:solidFill>
                <a:latin typeface="Arial"/>
                <a:cs typeface="Arial"/>
              </a:rPr>
              <a:t>Student Name : </a:t>
            </a:r>
            <a:r>
              <a:rPr lang="en-US" sz="2800" b="1" dirty="0">
                <a:solidFill>
                  <a:schemeClr val="accent1">
                    <a:lumMod val="75000"/>
                  </a:schemeClr>
                </a:solidFill>
                <a:latin typeface="Arial" pitchFamily="34" charset="0"/>
                <a:cs typeface="Arial" pitchFamily="34" charset="0"/>
              </a:rPr>
              <a:t>Gattu Jahnavi </a:t>
            </a:r>
          </a:p>
          <a:p>
            <a:r>
              <a:rPr lang="en-US" sz="2800" b="1" dirty="0">
                <a:solidFill>
                  <a:schemeClr val="accent1">
                    <a:lumMod val="75000"/>
                  </a:schemeClr>
                </a:solidFill>
                <a:latin typeface="Arial"/>
                <a:cs typeface="Arial"/>
              </a:rPr>
              <a:t>College Name : </a:t>
            </a:r>
            <a:r>
              <a:rPr lang="en-US" sz="2800" b="1" dirty="0" err="1">
                <a:solidFill>
                  <a:schemeClr val="accent1">
                    <a:lumMod val="75000"/>
                  </a:schemeClr>
                </a:solidFill>
                <a:latin typeface="Arial"/>
                <a:cs typeface="Arial"/>
              </a:rPr>
              <a:t>Geethanjali</a:t>
            </a:r>
            <a:r>
              <a:rPr lang="en-US" sz="2800" b="1" dirty="0">
                <a:solidFill>
                  <a:schemeClr val="accent1">
                    <a:lumMod val="75000"/>
                  </a:schemeClr>
                </a:solidFill>
                <a:latin typeface="Arial"/>
                <a:cs typeface="Arial"/>
              </a:rPr>
              <a:t> college of Engineering and technology</a:t>
            </a:r>
          </a:p>
          <a:p>
            <a:r>
              <a:rPr lang="en-US" sz="2800" b="1" dirty="0">
                <a:solidFill>
                  <a:schemeClr val="accent1">
                    <a:lumMod val="75000"/>
                  </a:schemeClr>
                </a:solidFill>
                <a:latin typeface="Arial"/>
                <a:cs typeface="Arial"/>
              </a:rPr>
              <a:t>Department : BTech-CSE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74955"/>
            <a:ext cx="11029615" cy="4673324"/>
          </a:xfrm>
        </p:spPr>
        <p:txBody>
          <a:bodyPr>
            <a:normAutofit/>
          </a:bodyPr>
          <a:lstStyle/>
          <a:p>
            <a:r>
              <a:rPr lang="en-US" sz="1800" b="1" dirty="0">
                <a:latin typeface="Arial" panose="020B0604020202020204" pitchFamily="34" charset="0"/>
                <a:cs typeface="Arial" panose="020B0604020202020204" pitchFamily="34" charset="0"/>
              </a:rPr>
              <a:t>Enhanced Encryption Techniques </a:t>
            </a:r>
            <a:r>
              <a:rPr lang="en-US" sz="1800" dirty="0">
                <a:latin typeface="Arial" panose="020B0604020202020204" pitchFamily="34" charset="0"/>
                <a:cs typeface="Arial" panose="020B0604020202020204" pitchFamily="34" charset="0"/>
              </a:rPr>
              <a:t>– Implementing advanced cryptographic algorithms like AES or RSA to further strengthen the security of hidden messages within images.</a:t>
            </a:r>
          </a:p>
          <a:p>
            <a:r>
              <a:rPr lang="en-US" sz="1800" b="1" dirty="0">
                <a:latin typeface="Arial" panose="020B0604020202020204" pitchFamily="34" charset="0"/>
                <a:cs typeface="Arial" panose="020B0604020202020204" pitchFamily="34" charset="0"/>
              </a:rPr>
              <a:t>Multi-Format Support </a:t>
            </a:r>
            <a:r>
              <a:rPr lang="en-US" sz="1800" dirty="0">
                <a:latin typeface="Arial" panose="020B0604020202020204" pitchFamily="34" charset="0"/>
                <a:cs typeface="Arial" panose="020B0604020202020204" pitchFamily="34" charset="0"/>
              </a:rPr>
              <a:t>– Expanding compatibility to support additional image formats like PNG, BMP, and TIFF for greater flexibility in data hiding.</a:t>
            </a:r>
          </a:p>
          <a:p>
            <a:r>
              <a:rPr lang="en-US" sz="1800" b="1" dirty="0">
                <a:latin typeface="Arial" panose="020B0604020202020204" pitchFamily="34" charset="0"/>
                <a:cs typeface="Arial" panose="020B0604020202020204" pitchFamily="34" charset="0"/>
              </a:rPr>
              <a:t>Steganography in Video &amp; Audio </a:t>
            </a:r>
            <a:r>
              <a:rPr lang="en-US" sz="1800" dirty="0">
                <a:latin typeface="Arial" panose="020B0604020202020204" pitchFamily="34" charset="0"/>
                <a:cs typeface="Arial" panose="020B0604020202020204" pitchFamily="34" charset="0"/>
              </a:rPr>
              <a:t>– Extending the project to hide messages not just in images but also in video and audio files, providing a more discreet medium for secure communication.</a:t>
            </a:r>
          </a:p>
          <a:p>
            <a:r>
              <a:rPr lang="en-US" sz="1800" b="1" dirty="0">
                <a:latin typeface="Arial" panose="020B0604020202020204" pitchFamily="34" charset="0"/>
                <a:cs typeface="Arial" panose="020B0604020202020204" pitchFamily="34" charset="0"/>
              </a:rPr>
              <a:t>Steganography on Mobile Platforms</a:t>
            </a:r>
            <a:r>
              <a:rPr lang="en-US" sz="1800" dirty="0">
                <a:latin typeface="Arial" panose="020B0604020202020204" pitchFamily="34" charset="0"/>
                <a:cs typeface="Arial" panose="020B0604020202020204" pitchFamily="34" charset="0"/>
              </a:rPr>
              <a:t> – Developing a mobile-friendly version of the tool for Android and iOS, enabling users to securely embed and extract messages on the go.</a:t>
            </a:r>
          </a:p>
          <a:p>
            <a:r>
              <a:rPr lang="en-US" sz="1800" b="1" dirty="0">
                <a:latin typeface="Arial" panose="020B0604020202020204" pitchFamily="34" charset="0"/>
                <a:cs typeface="Arial" panose="020B0604020202020204" pitchFamily="34" charset="0"/>
              </a:rPr>
              <a:t>Watermarking for Security &amp; Copyright Protection </a:t>
            </a:r>
            <a:r>
              <a:rPr lang="en-US" sz="1800" dirty="0">
                <a:latin typeface="Arial" panose="020B0604020202020204" pitchFamily="34" charset="0"/>
                <a:cs typeface="Arial" panose="020B0604020202020204" pitchFamily="34" charset="0"/>
              </a:rPr>
              <a:t>– Integrating digital watermarking techniques to protect sensitive content and verify authenticity.</a:t>
            </a:r>
          </a:p>
          <a:p>
            <a:r>
              <a:rPr lang="en-US" sz="1800" b="1" dirty="0">
                <a:latin typeface="Arial" panose="020B0604020202020204" pitchFamily="34" charset="0"/>
                <a:cs typeface="Arial" panose="020B0604020202020204" pitchFamily="34" charset="0"/>
              </a:rPr>
              <a:t>Real-Time Secure Messaging </a:t>
            </a:r>
            <a:r>
              <a:rPr lang="en-US" sz="1800" dirty="0">
                <a:latin typeface="Arial" panose="020B0604020202020204" pitchFamily="34" charset="0"/>
                <a:cs typeface="Arial" panose="020B0604020202020204" pitchFamily="34" charset="0"/>
              </a:rPr>
              <a:t>– Enabling live encryption and decryption of messages exchanged via real-time communication platforms, such as video calls or streaming services.</a:t>
            </a:r>
            <a:endParaRPr lang="en-US" sz="14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4918213"/>
          </a:xfrm>
        </p:spPr>
        <p:txBody>
          <a:bodyPr>
            <a:normAutofit/>
          </a:bodyPr>
          <a:lstStyle/>
          <a:p>
            <a:pPr marL="0" indent="0" algn="just">
              <a:buNone/>
            </a:pPr>
            <a:r>
              <a:rPr lang="en-US" sz="2600" dirty="0">
                <a:latin typeface="Arial" panose="020B0604020202020204" pitchFamily="34" charset="0"/>
                <a:cs typeface="Arial" panose="020B0604020202020204" pitchFamily="34" charset="0"/>
              </a:rPr>
              <a:t>The program should allow users to select an image and securely embed a secret message using pixel manipulation techniques. It should also provide a decryption mechanism to extract the hidden message upon entering the correct passcode. The system must ensure data integrity, ease of use, and secure access to hidden messages while maintaining the image’s original appearance.</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52600"/>
            <a:ext cx="11343929" cy="4216400"/>
          </a:xfrm>
        </p:spPr>
        <p:txBody>
          <a:bodyPr vert="horz" lIns="91440" tIns="45720" rIns="91440" bIns="45720" numCol="2" rtlCol="0" anchor="ctr">
            <a:noAutofit/>
          </a:bodyPr>
          <a:lstStyle/>
          <a:p>
            <a:pPr marL="0" indent="0">
              <a:buNone/>
            </a:pPr>
            <a:r>
              <a:rPr lang="en-IN" sz="2000" b="1" u="sng" dirty="0">
                <a:latin typeface="Arial" panose="020B0604020202020204" pitchFamily="34" charset="0"/>
                <a:cs typeface="Arial" panose="020B0604020202020204" pitchFamily="34" charset="0"/>
              </a:rPr>
              <a:t>Programming Language:</a:t>
            </a:r>
          </a:p>
          <a:p>
            <a:pPr marL="0" indent="0">
              <a:buNone/>
            </a:pPr>
            <a:r>
              <a:rPr lang="en-IN" dirty="0">
                <a:latin typeface="Arial" panose="020B0604020202020204" pitchFamily="34" charset="0"/>
                <a:cs typeface="Arial" panose="020B0604020202020204" pitchFamily="34" charset="0"/>
              </a:rPr>
              <a:t>	-   Python</a:t>
            </a:r>
          </a:p>
          <a:p>
            <a:pPr marL="0" indent="0">
              <a:buNone/>
            </a:pPr>
            <a:r>
              <a:rPr lang="en-IN" sz="2000" b="1" u="sng" dirty="0">
                <a:latin typeface="Arial" panose="020B0604020202020204" pitchFamily="34" charset="0"/>
                <a:cs typeface="Arial" panose="020B0604020202020204" pitchFamily="34" charset="0"/>
              </a:rPr>
              <a:t>Libraries &amp; APIs:</a:t>
            </a:r>
          </a:p>
          <a:p>
            <a:pPr marL="0" indent="0">
              <a:buNone/>
            </a:pPr>
            <a:r>
              <a:rPr lang="en-IN" sz="1800" b="1" dirty="0">
                <a:latin typeface="Arial" panose="020B0604020202020204" pitchFamily="34" charset="0"/>
                <a:cs typeface="Arial" panose="020B0604020202020204" pitchFamily="34" charset="0"/>
              </a:rPr>
              <a:t>OpenCV (cv2) </a:t>
            </a:r>
            <a:r>
              <a:rPr lang="en-IN" sz="1800" dirty="0">
                <a:latin typeface="Arial" panose="020B0604020202020204" pitchFamily="34" charset="0"/>
                <a:cs typeface="Arial" panose="020B0604020202020204" pitchFamily="34" charset="0"/>
              </a:rPr>
              <a:t>–</a:t>
            </a: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For image processing (reading, modifying, and saving images)</a:t>
            </a:r>
          </a:p>
          <a:p>
            <a:pPr marL="0" indent="0">
              <a:buNone/>
            </a:pPr>
            <a:r>
              <a:rPr lang="en-IN" sz="1800" b="1" dirty="0">
                <a:latin typeface="Arial" panose="020B0604020202020204" pitchFamily="34" charset="0"/>
                <a:cs typeface="Arial" panose="020B0604020202020204" pitchFamily="34" charset="0"/>
              </a:rPr>
              <a:t>NumPy </a:t>
            </a:r>
            <a:r>
              <a:rPr lang="en-IN" sz="1800" dirty="0">
                <a:latin typeface="Arial" panose="020B0604020202020204" pitchFamily="34" charset="0"/>
                <a:cs typeface="Arial" panose="020B0604020202020204" pitchFamily="34" charset="0"/>
              </a:rPr>
              <a:t>– For efficient pixel manipulation</a:t>
            </a:r>
          </a:p>
          <a:p>
            <a:pPr marL="0" indent="0">
              <a:buNone/>
            </a:pPr>
            <a:r>
              <a:rPr lang="en-IN" sz="1800" b="1" dirty="0">
                <a:latin typeface="Arial" panose="020B0604020202020204" pitchFamily="34" charset="0"/>
                <a:cs typeface="Arial" panose="020B0604020202020204" pitchFamily="34" charset="0"/>
              </a:rPr>
              <a:t>PIL (Pillow) </a:t>
            </a:r>
            <a:r>
              <a:rPr lang="en-IN" sz="1800" dirty="0">
                <a:latin typeface="Arial" panose="020B0604020202020204" pitchFamily="34" charset="0"/>
                <a:cs typeface="Arial" panose="020B0604020202020204" pitchFamily="34" charset="0"/>
              </a:rPr>
              <a:t>–</a:t>
            </a: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For handling image formats</a:t>
            </a:r>
          </a:p>
          <a:p>
            <a:pPr marL="0" indent="0">
              <a:buNone/>
            </a:pPr>
            <a:endParaRPr lang="en-IN" sz="2000" b="1" u="sng" dirty="0">
              <a:latin typeface="Arial" panose="020B0604020202020204" pitchFamily="34" charset="0"/>
              <a:cs typeface="Arial" panose="020B0604020202020204" pitchFamily="34" charset="0"/>
            </a:endParaRPr>
          </a:p>
          <a:p>
            <a:pPr marL="0" indent="0">
              <a:buNone/>
            </a:pPr>
            <a:endParaRPr lang="en-IN" sz="2000" b="1" u="sng" dirty="0">
              <a:latin typeface="Arial" panose="020B0604020202020204" pitchFamily="34" charset="0"/>
              <a:cs typeface="Arial" panose="020B0604020202020204" pitchFamily="34" charset="0"/>
            </a:endParaRPr>
          </a:p>
          <a:p>
            <a:pPr marL="0" indent="0">
              <a:buNone/>
            </a:pPr>
            <a:endParaRPr lang="en-IN" sz="2000" b="1" u="sng" dirty="0">
              <a:latin typeface="Arial" panose="020B0604020202020204" pitchFamily="34" charset="0"/>
              <a:cs typeface="Arial" panose="020B0604020202020204" pitchFamily="34" charset="0"/>
            </a:endParaRPr>
          </a:p>
          <a:p>
            <a:pPr marL="0" indent="0">
              <a:buNone/>
            </a:pPr>
            <a:r>
              <a:rPr lang="en-IN" sz="2000" b="1" u="sng" dirty="0">
                <a:latin typeface="Arial" panose="020B0604020202020204" pitchFamily="34" charset="0"/>
                <a:cs typeface="Arial" panose="020B0604020202020204" pitchFamily="34" charset="0"/>
              </a:rPr>
              <a:t>Platform Compatibility:</a:t>
            </a:r>
          </a:p>
          <a:p>
            <a:pPr marL="0" indent="0">
              <a:buNone/>
            </a:pPr>
            <a:r>
              <a:rPr lang="en-IN" sz="1800" b="1" dirty="0">
                <a:latin typeface="Arial" panose="020B0604020202020204" pitchFamily="34" charset="0"/>
                <a:cs typeface="Arial" panose="020B0604020202020204" pitchFamily="34" charset="0"/>
              </a:rPr>
              <a:t>Operating System</a:t>
            </a:r>
            <a:r>
              <a:rPr lang="en-IN" dirty="0">
                <a:latin typeface="Arial" panose="020B0604020202020204" pitchFamily="34" charset="0"/>
                <a:cs typeface="Arial" panose="020B0604020202020204" pitchFamily="34" charset="0"/>
              </a:rPr>
              <a:t>: Windows, macOS, Linux</a:t>
            </a:r>
          </a:p>
          <a:p>
            <a:pPr marL="0" indent="0">
              <a:buNone/>
            </a:pPr>
            <a:r>
              <a:rPr lang="en-IN" sz="1800" b="1" dirty="0">
                <a:latin typeface="Arial" panose="020B0604020202020204" pitchFamily="34" charset="0"/>
                <a:cs typeface="Arial" panose="020B0604020202020204" pitchFamily="34" charset="0"/>
              </a:rPr>
              <a:t>Python  Version: </a:t>
            </a:r>
            <a:r>
              <a:rPr lang="en-IN" dirty="0"/>
              <a:t>Python 3.6 or later</a:t>
            </a:r>
            <a:endParaRPr lang="en-IN" dirty="0">
              <a:latin typeface="Arial" panose="020B0604020202020204" pitchFamily="34" charset="0"/>
              <a:cs typeface="Arial" panose="020B0604020202020204" pitchFamily="34" charset="0"/>
            </a:endParaRPr>
          </a:p>
          <a:p>
            <a:pPr marL="0" indent="0">
              <a:buNone/>
            </a:pPr>
            <a:r>
              <a:rPr lang="en-IN" sz="2000" b="1" u="sng" dirty="0">
                <a:latin typeface="Arial" panose="020B0604020202020204" pitchFamily="34" charset="0"/>
                <a:cs typeface="Arial" panose="020B0604020202020204" pitchFamily="34" charset="0"/>
              </a:rPr>
              <a:t>Development Environment:</a:t>
            </a:r>
          </a:p>
          <a:p>
            <a:pPr marL="0" indent="0">
              <a:buNone/>
            </a:pPr>
            <a:r>
              <a:rPr lang="en-IN" sz="1800" b="1" dirty="0">
                <a:latin typeface="Arial" panose="020B0604020202020204" pitchFamily="34" charset="0"/>
                <a:cs typeface="Arial" panose="020B0604020202020204" pitchFamily="34" charset="0"/>
              </a:rPr>
              <a:t>IDE:</a:t>
            </a:r>
            <a:r>
              <a:rPr lang="en-US" sz="1800" dirty="0">
                <a:latin typeface="Arial" panose="020B0604020202020204" pitchFamily="34" charset="0"/>
                <a:cs typeface="Arial" panose="020B0604020202020204" pitchFamily="34" charset="0"/>
              </a:rPr>
              <a:t>VS Code, PyCharm, </a:t>
            </a:r>
            <a:r>
              <a:rPr lang="en-US" sz="1800" dirty="0" err="1">
                <a:latin typeface="Arial" panose="020B0604020202020204" pitchFamily="34" charset="0"/>
                <a:cs typeface="Arial" panose="020B0604020202020204" pitchFamily="34" charset="0"/>
              </a:rPr>
              <a:t>Jupyter</a:t>
            </a:r>
            <a:r>
              <a:rPr lang="en-US" sz="1800" dirty="0">
                <a:latin typeface="Arial" panose="020B0604020202020204" pitchFamily="34" charset="0"/>
                <a:cs typeface="Arial" panose="020B0604020202020204" pitchFamily="34" charset="0"/>
              </a:rPr>
              <a:t> Notebook, or any Python-supported editor</a:t>
            </a:r>
            <a:endParaRPr lang="en-IN"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Build Tool: </a:t>
            </a:r>
            <a:r>
              <a:rPr lang="en-IN" dirty="0">
                <a:latin typeface="Arial" panose="020B0604020202020204" pitchFamily="34" charset="0"/>
                <a:cs typeface="Arial" panose="020B0604020202020204" pitchFamily="34" charset="0"/>
              </a:rPr>
              <a:t>No specific build tool required (can </a:t>
            </a:r>
            <a:r>
              <a:rPr lang="en-US" sz="1800" dirty="0">
                <a:latin typeface="Arial" panose="020B0604020202020204" pitchFamily="34" charset="0"/>
                <a:cs typeface="Arial" panose="020B0604020202020204" pitchFamily="34" charset="0"/>
              </a:rPr>
              <a:t> use pip for dependency management </a:t>
            </a:r>
            <a:r>
              <a:rPr lang="en-IN" dirty="0">
                <a:latin typeface="Arial" panose="020B0604020202020204" pitchFamily="34" charset="0"/>
                <a:cs typeface="Arial" panose="020B0604020202020204" pitchFamily="34" charset="0"/>
              </a:rPr>
              <a:t>if needed)</a:t>
            </a:r>
          </a:p>
          <a:p>
            <a:pPr marL="0" indent="0">
              <a:buNone/>
            </a:pPr>
            <a:r>
              <a:rPr lang="en-US" dirty="0">
                <a:latin typeface="Arial" panose="020B0604020202020204" pitchFamily="34" charset="0"/>
                <a:cs typeface="Arial" panose="020B0604020202020204" pitchFamily="34" charset="0"/>
              </a:rPr>
              <a:t>This setup ensures a cross-platform, efficient, and secure command-line-based image steganography application</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0941941" cy="4784244"/>
          </a:xfrm>
        </p:spPr>
        <p:txBody>
          <a:bodyPr>
            <a:normAutofit/>
          </a:bodyPr>
          <a:lstStyle/>
          <a:p>
            <a:pPr marL="0" indent="0">
              <a:buNone/>
            </a:pPr>
            <a:r>
              <a:rPr lang="en-US" sz="1800" dirty="0">
                <a:latin typeface="Arial" panose="020B0604020202020204" pitchFamily="34" charset="0"/>
                <a:cs typeface="Arial" panose="020B0604020202020204" pitchFamily="34" charset="0"/>
              </a:rPr>
              <a:t>Wow Factors of This Project</a:t>
            </a:r>
          </a:p>
          <a:p>
            <a:pPr marL="0" indent="0">
              <a:buNone/>
            </a:pPr>
            <a:r>
              <a:rPr lang="en-US" sz="1800" dirty="0">
                <a:latin typeface="Arial" panose="020B0604020202020204" pitchFamily="34" charset="0"/>
                <a:cs typeface="Arial" panose="020B0604020202020204" pitchFamily="34" charset="0"/>
              </a:rPr>
              <a:t>1️⃣ </a:t>
            </a:r>
            <a:r>
              <a:rPr lang="en-US" sz="1800" b="1" dirty="0">
                <a:latin typeface="Arial" panose="020B0604020202020204" pitchFamily="34" charset="0"/>
                <a:cs typeface="Arial" panose="020B0604020202020204" pitchFamily="34" charset="0"/>
              </a:rPr>
              <a:t>Python-Based Steganography</a:t>
            </a:r>
            <a:r>
              <a:rPr lang="en-US" sz="1800" dirty="0">
                <a:latin typeface="Arial" panose="020B0604020202020204" pitchFamily="34" charset="0"/>
                <a:cs typeface="Arial" panose="020B0604020202020204" pitchFamily="34" charset="0"/>
              </a:rPr>
              <a:t>– Unlike most steganography tools that rely on  Flask for UI, this project focuses on efficient command-line execution, making it lightweight and flexible.  </a:t>
            </a:r>
          </a:p>
          <a:p>
            <a:pPr marL="0" indent="0">
              <a:buNone/>
            </a:pPr>
            <a:r>
              <a:rPr lang="en-US" sz="1800" b="1" dirty="0">
                <a:latin typeface="Arial" panose="020B0604020202020204" pitchFamily="34" charset="0"/>
                <a:cs typeface="Arial" panose="020B0604020202020204" pitchFamily="34" charset="0"/>
              </a:rPr>
              <a:t>2️⃣ Integrated Image Processing </a:t>
            </a:r>
            <a:r>
              <a:rPr lang="en-US" sz="1800" dirty="0">
                <a:latin typeface="Arial" panose="020B0604020202020204" pitchFamily="34" charset="0"/>
                <a:cs typeface="Arial" panose="020B0604020202020204" pitchFamily="34" charset="0"/>
              </a:rPr>
              <a:t>– Direct pixel manipulation using OpenCV and NumPy, ensuring efficient and seamless encoding/decoding of secret messages within images.  </a:t>
            </a:r>
          </a:p>
          <a:p>
            <a:pPr marL="0" indent="0">
              <a:buNone/>
            </a:pPr>
            <a:r>
              <a:rPr lang="en-US" sz="1800" dirty="0">
                <a:latin typeface="Arial" panose="020B0604020202020204" pitchFamily="34" charset="0"/>
                <a:cs typeface="Arial" panose="020B0604020202020204" pitchFamily="34" charset="0"/>
              </a:rPr>
              <a:t>3️⃣ </a:t>
            </a:r>
            <a:r>
              <a:rPr lang="en-US" sz="1800" b="1" dirty="0">
                <a:latin typeface="Arial" panose="020B0604020202020204" pitchFamily="34" charset="0"/>
                <a:cs typeface="Arial" panose="020B0604020202020204" pitchFamily="34" charset="0"/>
              </a:rPr>
              <a:t>Lightweight &amp; Dependency-Free </a:t>
            </a:r>
            <a:r>
              <a:rPr lang="en-US" sz="1800" dirty="0">
                <a:latin typeface="Arial" panose="020B0604020202020204" pitchFamily="34" charset="0"/>
                <a:cs typeface="Arial" panose="020B0604020202020204" pitchFamily="34" charset="0"/>
              </a:rPr>
              <a:t>– No need for complex GUI frameworks; runs smoothly with essential libraries like OpenCV, NumPy, and PIL.  </a:t>
            </a:r>
          </a:p>
          <a:p>
            <a:pPr marL="0" indent="0">
              <a:buNone/>
            </a:pPr>
            <a:r>
              <a:rPr lang="en-US" sz="1800" b="1" dirty="0">
                <a:latin typeface="Arial" panose="020B0604020202020204" pitchFamily="34" charset="0"/>
                <a:cs typeface="Arial" panose="020B0604020202020204" pitchFamily="34" charset="0"/>
              </a:rPr>
              <a:t>4️⃣ Cross-Platform Compatibility </a:t>
            </a:r>
            <a:r>
              <a:rPr lang="en-US" sz="1800" dirty="0">
                <a:latin typeface="Arial" panose="020B0604020202020204" pitchFamily="34" charset="0"/>
                <a:cs typeface="Arial" panose="020B0604020202020204" pitchFamily="34" charset="0"/>
              </a:rPr>
              <a:t>– Works on Windows, macOS, and Linux without requiring additional graphical dependencies.  </a:t>
            </a:r>
          </a:p>
          <a:p>
            <a:pPr marL="0" indent="0">
              <a:buNone/>
            </a:pPr>
            <a:r>
              <a:rPr lang="en-US" sz="1800" b="1" dirty="0">
                <a:latin typeface="Arial" panose="020B0604020202020204" pitchFamily="34" charset="0"/>
                <a:cs typeface="Arial" panose="020B0604020202020204" pitchFamily="34" charset="0"/>
              </a:rPr>
              <a:t>5️⃣ Secure &amp; Efficient Encoding </a:t>
            </a:r>
            <a:r>
              <a:rPr lang="en-US" sz="1800" dirty="0">
                <a:latin typeface="Arial" panose="020B0604020202020204" pitchFamily="34" charset="0"/>
                <a:cs typeface="Arial" panose="020B0604020202020204" pitchFamily="34" charset="0"/>
              </a:rPr>
              <a:t>– Implements LSB (Least Significant Bit) manipulation for message </a:t>
            </a:r>
            <a:r>
              <a:rPr lang="en-US" dirty="0">
                <a:latin typeface="Arial" panose="020B0604020202020204" pitchFamily="34" charset="0"/>
                <a:cs typeface="Arial" panose="020B0604020202020204" pitchFamily="34" charset="0"/>
              </a:rPr>
              <a:t>embedding</a:t>
            </a:r>
            <a:r>
              <a:rPr lang="en-US" sz="1800" dirty="0">
                <a:latin typeface="Arial" panose="020B0604020202020204" pitchFamily="34" charset="0"/>
                <a:cs typeface="Arial" panose="020B0604020202020204" pitchFamily="34" charset="0"/>
              </a:rPr>
              <a:t>, ensuring minimal distortion while maintaining data integrity.  </a:t>
            </a:r>
          </a:p>
          <a:p>
            <a:pPr marL="0" indent="0">
              <a:buNone/>
            </a:pPr>
            <a:r>
              <a:rPr lang="en-US" sz="1800" dirty="0">
                <a:latin typeface="Arial" panose="020B0604020202020204" pitchFamily="34" charset="0"/>
                <a:cs typeface="Arial" panose="020B0604020202020204" pitchFamily="34" charset="0"/>
              </a:rPr>
              <a:t>This makes your project efficient, secure, and platform-independent while focusing on pure Python-based image processing!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055231"/>
          </a:xfrm>
        </p:spPr>
        <p:txBody>
          <a:bodyPr>
            <a:normAutofit/>
          </a:bodyPr>
          <a:lstStyle/>
          <a:p>
            <a:pPr marL="0" indent="0">
              <a:buNone/>
            </a:pPr>
            <a:r>
              <a:rPr lang="en-IN" sz="1800" dirty="0">
                <a:latin typeface="Arial" panose="020B0604020202020204" pitchFamily="34" charset="0"/>
                <a:cs typeface="Arial" panose="020B0604020202020204" pitchFamily="34" charset="0"/>
              </a:rPr>
              <a:t>1️⃣ </a:t>
            </a:r>
            <a:r>
              <a:rPr lang="en-IN" sz="1800" b="1" dirty="0">
                <a:latin typeface="Arial" panose="020B0604020202020204" pitchFamily="34" charset="0"/>
                <a:cs typeface="Arial" panose="020B0604020202020204" pitchFamily="34" charset="0"/>
              </a:rPr>
              <a:t>Cybersecurity Professionals &amp; Researchers</a:t>
            </a:r>
            <a:r>
              <a:rPr lang="en-IN" sz="1800" dirty="0">
                <a:latin typeface="Arial" panose="020B0604020202020204" pitchFamily="34" charset="0"/>
                <a:cs typeface="Arial" panose="020B0604020202020204" pitchFamily="34" charset="0"/>
              </a:rPr>
              <a:t> – Experts studying data hiding techniques, secure communication, and digital forensics.</a:t>
            </a:r>
          </a:p>
          <a:p>
            <a:pPr marL="0" indent="0">
              <a:buNone/>
            </a:pPr>
            <a:r>
              <a:rPr lang="en-IN" sz="1800" dirty="0">
                <a:latin typeface="Arial" panose="020B0604020202020204" pitchFamily="34" charset="0"/>
                <a:cs typeface="Arial" panose="020B0604020202020204" pitchFamily="34" charset="0"/>
              </a:rPr>
              <a:t>2️⃣ </a:t>
            </a:r>
            <a:r>
              <a:rPr lang="en-IN" sz="1800" b="1" dirty="0">
                <a:latin typeface="Arial" panose="020B0604020202020204" pitchFamily="34" charset="0"/>
                <a:cs typeface="Arial" panose="020B0604020202020204" pitchFamily="34" charset="0"/>
              </a:rPr>
              <a:t>Journalists &amp; Whistleblowers</a:t>
            </a:r>
            <a:r>
              <a:rPr lang="en-IN" sz="1800" dirty="0">
                <a:latin typeface="Arial" panose="020B0604020202020204" pitchFamily="34" charset="0"/>
                <a:cs typeface="Arial" panose="020B0604020202020204" pitchFamily="34" charset="0"/>
              </a:rPr>
              <a:t> – Individuals who need to discreetly transmit sensitive information without detection.</a:t>
            </a:r>
          </a:p>
          <a:p>
            <a:pPr marL="0" indent="0">
              <a:buNone/>
            </a:pPr>
            <a:r>
              <a:rPr lang="en-IN" sz="1800" dirty="0">
                <a:latin typeface="Arial" panose="020B0604020202020204" pitchFamily="34" charset="0"/>
                <a:cs typeface="Arial" panose="020B0604020202020204" pitchFamily="34" charset="0"/>
              </a:rPr>
              <a:t>3️⃣ </a:t>
            </a:r>
            <a:r>
              <a:rPr lang="en-IN" sz="1800" b="1" dirty="0">
                <a:latin typeface="Arial" panose="020B0604020202020204" pitchFamily="34" charset="0"/>
                <a:cs typeface="Arial" panose="020B0604020202020204" pitchFamily="34" charset="0"/>
              </a:rPr>
              <a:t>Students &amp; Educators</a:t>
            </a:r>
            <a:r>
              <a:rPr lang="en-IN" sz="1800" dirty="0">
                <a:latin typeface="Arial" panose="020B0604020202020204" pitchFamily="34" charset="0"/>
                <a:cs typeface="Arial" panose="020B0604020202020204" pitchFamily="34" charset="0"/>
              </a:rPr>
              <a:t> – Learners and instructors in cybersecurity, cryptography, and digital forensics exploring practical applications of steganography.</a:t>
            </a:r>
          </a:p>
          <a:p>
            <a:pPr marL="0" indent="0">
              <a:buNone/>
            </a:pPr>
            <a:r>
              <a:rPr lang="en-IN" sz="1800" dirty="0">
                <a:latin typeface="Arial" panose="020B0604020202020204" pitchFamily="34" charset="0"/>
                <a:cs typeface="Arial" panose="020B0604020202020204" pitchFamily="34" charset="0"/>
              </a:rPr>
              <a:t>4️⃣ </a:t>
            </a:r>
            <a:r>
              <a:rPr lang="en-IN" sz="1800" b="1" dirty="0">
                <a:latin typeface="Arial" panose="020B0604020202020204" pitchFamily="34" charset="0"/>
                <a:cs typeface="Arial" panose="020B0604020202020204" pitchFamily="34" charset="0"/>
              </a:rPr>
              <a:t>Law Enforcement &amp; Forensic Analysts</a:t>
            </a:r>
            <a:r>
              <a:rPr lang="en-IN" sz="1800" dirty="0">
                <a:latin typeface="Arial" panose="020B0604020202020204" pitchFamily="34" charset="0"/>
                <a:cs typeface="Arial" panose="020B0604020202020204" pitchFamily="34" charset="0"/>
              </a:rPr>
              <a:t> – Investigators </a:t>
            </a:r>
            <a:r>
              <a:rPr lang="en-IN" sz="1800" dirty="0" err="1">
                <a:latin typeface="Arial" panose="020B0604020202020204" pitchFamily="34" charset="0"/>
                <a:cs typeface="Arial" panose="020B0604020202020204" pitchFamily="34" charset="0"/>
              </a:rPr>
              <a:t>analyzing</a:t>
            </a:r>
            <a:r>
              <a:rPr lang="en-IN" sz="1800" dirty="0">
                <a:latin typeface="Arial" panose="020B0604020202020204" pitchFamily="34" charset="0"/>
                <a:cs typeface="Arial" panose="020B0604020202020204" pitchFamily="34" charset="0"/>
              </a:rPr>
              <a:t> hidden messages within digital images to uncover cybercrime evidence.</a:t>
            </a:r>
          </a:p>
          <a:p>
            <a:pPr marL="0" indent="0">
              <a:buNone/>
            </a:pPr>
            <a:r>
              <a:rPr lang="en-IN" sz="1800" dirty="0">
                <a:latin typeface="Arial" panose="020B0604020202020204" pitchFamily="34" charset="0"/>
                <a:cs typeface="Arial" panose="020B0604020202020204" pitchFamily="34" charset="0"/>
              </a:rPr>
              <a:t>5️⃣ </a:t>
            </a:r>
            <a:r>
              <a:rPr lang="en-IN" sz="1800" b="1" dirty="0">
                <a:latin typeface="Arial" panose="020B0604020202020204" pitchFamily="34" charset="0"/>
                <a:cs typeface="Arial" panose="020B0604020202020204" pitchFamily="34" charset="0"/>
              </a:rPr>
              <a:t>Privacy Advocates &amp; Everyday Users</a:t>
            </a:r>
            <a:r>
              <a:rPr lang="en-IN" sz="1800" dirty="0">
                <a:latin typeface="Arial" panose="020B0604020202020204" pitchFamily="34" charset="0"/>
                <a:cs typeface="Arial" panose="020B0604020202020204" pitchFamily="34" charset="0"/>
              </a:rPr>
              <a:t> – Individuals seeking secure, low-profile communication methods without relying on conventional encryption.</a:t>
            </a:r>
          </a:p>
          <a:p>
            <a:pPr marL="0" indent="0">
              <a:buNone/>
            </a:pPr>
            <a:r>
              <a:rPr lang="en-IN" sz="1800" dirty="0">
                <a:latin typeface="Arial" panose="020B0604020202020204" pitchFamily="34" charset="0"/>
                <a:cs typeface="Arial" panose="020B0604020202020204" pitchFamily="34" charset="0"/>
              </a:rPr>
              <a:t>6️⃣ </a:t>
            </a:r>
            <a:r>
              <a:rPr lang="en-IN" sz="1800" b="1" dirty="0">
                <a:latin typeface="Arial" panose="020B0604020202020204" pitchFamily="34" charset="0"/>
                <a:cs typeface="Arial" panose="020B0604020202020204" pitchFamily="34" charset="0"/>
              </a:rPr>
              <a:t>Military &amp; Intelligence Agencies</a:t>
            </a:r>
            <a:r>
              <a:rPr lang="en-IN" sz="1800" dirty="0">
                <a:latin typeface="Arial" panose="020B0604020202020204" pitchFamily="34" charset="0"/>
                <a:cs typeface="Arial" panose="020B0604020202020204" pitchFamily="34" charset="0"/>
              </a:rPr>
              <a:t> – Personnel requiring covert communication for secure information exchange in high-risk scenarios.</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8A60F394-0798-D939-3C2B-ABC1674007F9}"/>
              </a:ext>
            </a:extLst>
          </p:cNvPr>
          <p:cNvPicPr>
            <a:picLocks noGrp="1" noChangeAspect="1"/>
          </p:cNvPicPr>
          <p:nvPr>
            <p:ph idx="1"/>
          </p:nvPr>
        </p:nvPicPr>
        <p:blipFill>
          <a:blip r:embed="rId2"/>
          <a:stretch>
            <a:fillRect/>
          </a:stretch>
        </p:blipFill>
        <p:spPr>
          <a:xfrm>
            <a:off x="581192" y="1407320"/>
            <a:ext cx="3381208" cy="3478106"/>
          </a:xfrm>
        </p:spPr>
      </p:pic>
      <p:pic>
        <p:nvPicPr>
          <p:cNvPr id="11" name="Picture 10">
            <a:extLst>
              <a:ext uri="{FF2B5EF4-FFF2-40B4-BE49-F238E27FC236}">
                <a16:creationId xmlns:a16="http://schemas.microsoft.com/office/drawing/2014/main" id="{4A5AC102-1873-CF64-5236-B2B1F485B10C}"/>
              </a:ext>
            </a:extLst>
          </p:cNvPr>
          <p:cNvPicPr>
            <a:picLocks noChangeAspect="1"/>
          </p:cNvPicPr>
          <p:nvPr/>
        </p:nvPicPr>
        <p:blipFill>
          <a:blip r:embed="rId3"/>
          <a:stretch>
            <a:fillRect/>
          </a:stretch>
        </p:blipFill>
        <p:spPr>
          <a:xfrm>
            <a:off x="3962400" y="1407319"/>
            <a:ext cx="4724400" cy="2021681"/>
          </a:xfrm>
          <a:prstGeom prst="rect">
            <a:avLst/>
          </a:prstGeom>
        </p:spPr>
      </p:pic>
      <p:pic>
        <p:nvPicPr>
          <p:cNvPr id="18" name="Picture 17">
            <a:extLst>
              <a:ext uri="{FF2B5EF4-FFF2-40B4-BE49-F238E27FC236}">
                <a16:creationId xmlns:a16="http://schemas.microsoft.com/office/drawing/2014/main" id="{1560EEBF-E847-813B-651A-0A9D4873AF63}"/>
              </a:ext>
            </a:extLst>
          </p:cNvPr>
          <p:cNvPicPr>
            <a:picLocks noChangeAspect="1"/>
          </p:cNvPicPr>
          <p:nvPr/>
        </p:nvPicPr>
        <p:blipFill>
          <a:blip r:embed="rId4"/>
          <a:stretch>
            <a:fillRect/>
          </a:stretch>
        </p:blipFill>
        <p:spPr>
          <a:xfrm>
            <a:off x="7899399" y="1407318"/>
            <a:ext cx="3711409" cy="26638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70000" lnSpcReduction="20000"/>
          </a:bodyPr>
          <a:lstStyle/>
          <a:p>
            <a:pPr marL="0" indent="0" algn="just">
              <a:buNone/>
            </a:pPr>
            <a:r>
              <a:rPr lang="en-US" sz="3600" dirty="0">
                <a:latin typeface="Arial" panose="020B0604020202020204" pitchFamily="34" charset="0"/>
                <a:cs typeface="Arial" panose="020B0604020202020204" pitchFamily="34" charset="0"/>
              </a:rPr>
              <a:t>This project demonstrates Python-based Image Steganography for securely embedding and retrieving hidden messages within images. Using pixel manipulation techniques with OpenCV, it provides an efficient and lightweight solution for covert communication. Unlike traditional encryption methods, this approach ensures minimal detectability while maintaining image integrity. Designed for cybersecurity professionals, forensic experts, journalists, and </a:t>
            </a:r>
            <a:r>
              <a:rPr lang="en-US" sz="2900" dirty="0">
                <a:latin typeface="Arial" panose="020B0604020202020204" pitchFamily="34" charset="0"/>
                <a:cs typeface="Arial" panose="020B0604020202020204" pitchFamily="34" charset="0"/>
              </a:rPr>
              <a:t>privacy-conscious</a:t>
            </a:r>
            <a:r>
              <a:rPr lang="en-US" sz="3600" dirty="0">
                <a:latin typeface="Arial" panose="020B0604020202020204" pitchFamily="34" charset="0"/>
                <a:cs typeface="Arial" panose="020B0604020202020204" pitchFamily="34" charset="0"/>
              </a:rPr>
              <a:t> users, this tool offers a secure, cross-platform, and command-line-driven method for confidential data exchange. By integrating image processing and cryptographic principles, this project highlights the practical applications of steganography in real-world security scenarios.</a:t>
            </a:r>
            <a:endParaRPr lang="en-US" sz="2400" dirty="0">
              <a:latin typeface="Arial" panose="020B0604020202020204" pitchFamily="34" charset="0"/>
              <a:cs typeface="Arial" panose="020B0604020202020204" pitchFamily="34" charset="0"/>
            </a:endParaRPr>
          </a:p>
          <a:p>
            <a:pPr marL="0" indent="0" algn="just">
              <a:buNone/>
            </a:pP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BF9F897-E995-0AFE-248D-AF202176E853}"/>
                  </a:ext>
                </a:extLst>
              </p14:cNvPr>
              <p14:cNvContentPartPr/>
              <p14:nvPr/>
            </p14:nvContentPartPr>
            <p14:xfrm>
              <a:off x="5845697" y="3635520"/>
              <a:ext cx="360" cy="360"/>
            </p14:xfrm>
          </p:contentPart>
        </mc:Choice>
        <mc:Fallback xmlns="">
          <p:pic>
            <p:nvPicPr>
              <p:cNvPr id="4" name="Ink 3">
                <a:extLst>
                  <a:ext uri="{FF2B5EF4-FFF2-40B4-BE49-F238E27FC236}">
                    <a16:creationId xmlns:a16="http://schemas.microsoft.com/office/drawing/2014/main" id="{CBF9F897-E995-0AFE-248D-AF202176E853}"/>
                  </a:ext>
                </a:extLst>
              </p:cNvPr>
              <p:cNvPicPr/>
              <p:nvPr/>
            </p:nvPicPr>
            <p:blipFill>
              <a:blip r:embed="rId3"/>
              <a:stretch>
                <a:fillRect/>
              </a:stretch>
            </p:blipFill>
            <p:spPr>
              <a:xfrm>
                <a:off x="5839577" y="36294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195C94-8B2C-355B-B425-7BCF59F0D529}"/>
                  </a:ext>
                </a:extLst>
              </p14:cNvPr>
              <p14:cNvContentPartPr/>
              <p14:nvPr/>
            </p14:nvContentPartPr>
            <p14:xfrm>
              <a:off x="6585497" y="3646680"/>
              <a:ext cx="360" cy="360"/>
            </p14:xfrm>
          </p:contentPart>
        </mc:Choice>
        <mc:Fallback xmlns="">
          <p:pic>
            <p:nvPicPr>
              <p:cNvPr id="5" name="Ink 4">
                <a:extLst>
                  <a:ext uri="{FF2B5EF4-FFF2-40B4-BE49-F238E27FC236}">
                    <a16:creationId xmlns:a16="http://schemas.microsoft.com/office/drawing/2014/main" id="{63195C94-8B2C-355B-B425-7BCF59F0D529}"/>
                  </a:ext>
                </a:extLst>
              </p:cNvPr>
              <p:cNvPicPr/>
              <p:nvPr/>
            </p:nvPicPr>
            <p:blipFill>
              <a:blip r:embed="rId3"/>
              <a:stretch>
                <a:fillRect/>
              </a:stretch>
            </p:blipFill>
            <p:spPr>
              <a:xfrm>
                <a:off x="6579377" y="364056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DD74CE1-6BE6-FAE4-4363-A202EB455E3D}"/>
                  </a:ext>
                </a:extLst>
              </p14:cNvPr>
              <p14:cNvContentPartPr/>
              <p14:nvPr/>
            </p14:nvContentPartPr>
            <p14:xfrm>
              <a:off x="7118657" y="3538046"/>
              <a:ext cx="360" cy="360"/>
            </p14:xfrm>
          </p:contentPart>
        </mc:Choice>
        <mc:Fallback xmlns="">
          <p:pic>
            <p:nvPicPr>
              <p:cNvPr id="6" name="Ink 5">
                <a:extLst>
                  <a:ext uri="{FF2B5EF4-FFF2-40B4-BE49-F238E27FC236}">
                    <a16:creationId xmlns:a16="http://schemas.microsoft.com/office/drawing/2014/main" id="{8DD74CE1-6BE6-FAE4-4363-A202EB455E3D}"/>
                  </a:ext>
                </a:extLst>
              </p:cNvPr>
              <p:cNvPicPr/>
              <p:nvPr/>
            </p:nvPicPr>
            <p:blipFill>
              <a:blip r:embed="rId3"/>
              <a:stretch>
                <a:fillRect/>
              </a:stretch>
            </p:blipFill>
            <p:spPr>
              <a:xfrm>
                <a:off x="7112537" y="3531926"/>
                <a:ext cx="12600" cy="12600"/>
              </a:xfrm>
              <a:prstGeom prst="rect">
                <a:avLst/>
              </a:prstGeom>
            </p:spPr>
          </p:pic>
        </mc:Fallback>
      </mc:AlternateContent>
      <p:grpSp>
        <p:nvGrpSpPr>
          <p:cNvPr id="10" name="Group 9">
            <a:extLst>
              <a:ext uri="{FF2B5EF4-FFF2-40B4-BE49-F238E27FC236}">
                <a16:creationId xmlns:a16="http://schemas.microsoft.com/office/drawing/2014/main" id="{00364513-52FE-8B11-9667-4F7B5FB0CC63}"/>
              </a:ext>
            </a:extLst>
          </p:cNvPr>
          <p:cNvGrpSpPr/>
          <p:nvPr/>
        </p:nvGrpSpPr>
        <p:grpSpPr>
          <a:xfrm>
            <a:off x="1371257" y="3994526"/>
            <a:ext cx="360" cy="360"/>
            <a:chOff x="1371257" y="3994526"/>
            <a:chExt cx="360" cy="36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99C913F-263B-EC0E-4F86-E8E58A892874}"/>
                    </a:ext>
                  </a:extLst>
                </p14:cNvPr>
                <p14:cNvContentPartPr/>
                <p14:nvPr/>
              </p14:nvContentPartPr>
              <p14:xfrm>
                <a:off x="1371257" y="3994526"/>
                <a:ext cx="360" cy="360"/>
              </p14:xfrm>
            </p:contentPart>
          </mc:Choice>
          <mc:Fallback xmlns="">
            <p:pic>
              <p:nvPicPr>
                <p:cNvPr id="7" name="Ink 6">
                  <a:extLst>
                    <a:ext uri="{FF2B5EF4-FFF2-40B4-BE49-F238E27FC236}">
                      <a16:creationId xmlns:a16="http://schemas.microsoft.com/office/drawing/2014/main" id="{999C913F-263B-EC0E-4F86-E8E58A892874}"/>
                    </a:ext>
                  </a:extLst>
                </p:cNvPr>
                <p:cNvPicPr/>
                <p:nvPr/>
              </p:nvPicPr>
              <p:blipFill>
                <a:blip r:embed="rId3"/>
                <a:stretch>
                  <a:fillRect/>
                </a:stretch>
              </p:blipFill>
              <p:spPr>
                <a:xfrm>
                  <a:off x="1365137" y="398840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AB213A6-BB62-2518-998F-D89671BEEF18}"/>
                    </a:ext>
                  </a:extLst>
                </p14:cNvPr>
                <p14:cNvContentPartPr/>
                <p14:nvPr/>
              </p14:nvContentPartPr>
              <p14:xfrm>
                <a:off x="1371257" y="3994526"/>
                <a:ext cx="360" cy="360"/>
              </p14:xfrm>
            </p:contentPart>
          </mc:Choice>
          <mc:Fallback xmlns="">
            <p:pic>
              <p:nvPicPr>
                <p:cNvPr id="8" name="Ink 7">
                  <a:extLst>
                    <a:ext uri="{FF2B5EF4-FFF2-40B4-BE49-F238E27FC236}">
                      <a16:creationId xmlns:a16="http://schemas.microsoft.com/office/drawing/2014/main" id="{FAB213A6-BB62-2518-998F-D89671BEEF18}"/>
                    </a:ext>
                  </a:extLst>
                </p:cNvPr>
                <p:cNvPicPr/>
                <p:nvPr/>
              </p:nvPicPr>
              <p:blipFill>
                <a:blip r:embed="rId3"/>
                <a:stretch>
                  <a:fillRect/>
                </a:stretch>
              </p:blipFill>
              <p:spPr>
                <a:xfrm>
                  <a:off x="1365137" y="398840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C671DD3-1E84-A143-3CE9-5B3A3C8C5966}"/>
                    </a:ext>
                  </a:extLst>
                </p14:cNvPr>
                <p14:cNvContentPartPr/>
                <p14:nvPr/>
              </p14:nvContentPartPr>
              <p14:xfrm>
                <a:off x="1371257" y="3994526"/>
                <a:ext cx="360" cy="360"/>
              </p14:xfrm>
            </p:contentPart>
          </mc:Choice>
          <mc:Fallback xmlns="">
            <p:pic>
              <p:nvPicPr>
                <p:cNvPr id="9" name="Ink 8">
                  <a:extLst>
                    <a:ext uri="{FF2B5EF4-FFF2-40B4-BE49-F238E27FC236}">
                      <a16:creationId xmlns:a16="http://schemas.microsoft.com/office/drawing/2014/main" id="{8C671DD3-1E84-A143-3CE9-5B3A3C8C5966}"/>
                    </a:ext>
                  </a:extLst>
                </p:cNvPr>
                <p:cNvPicPr/>
                <p:nvPr/>
              </p:nvPicPr>
              <p:blipFill>
                <a:blip r:embed="rId3"/>
                <a:stretch>
                  <a:fillRect/>
                </a:stretch>
              </p:blipFill>
              <p:spPr>
                <a:xfrm>
                  <a:off x="1365137" y="3988406"/>
                  <a:ext cx="12600" cy="12600"/>
                </a:xfrm>
                <a:prstGeom prst="rect">
                  <a:avLst/>
                </a:prstGeom>
              </p:spPr>
            </p:pic>
          </mc:Fallback>
        </mc:AlternateContent>
      </p:gr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7"/>
            <a:ext cx="7318208" cy="755373"/>
          </a:xfrm>
        </p:spPr>
        <p:txBody>
          <a:bodyPr/>
          <a:lstStyle/>
          <a:p>
            <a:r>
              <a:rPr lang="en-IN" dirty="0">
                <a:latin typeface="Arial" panose="020B0604020202020204" pitchFamily="34" charset="0"/>
                <a:cs typeface="Arial" panose="020B0604020202020204" pitchFamily="34" charset="0"/>
              </a:rPr>
              <a:t>https://github.com/gattujahnavi/Stenography-Application-project.git</a:t>
            </a:r>
          </a:p>
        </p:txBody>
      </p:sp>
      <p:pic>
        <p:nvPicPr>
          <p:cNvPr id="6" name="Picture 5">
            <a:extLst>
              <a:ext uri="{FF2B5EF4-FFF2-40B4-BE49-F238E27FC236}">
                <a16:creationId xmlns:a16="http://schemas.microsoft.com/office/drawing/2014/main" id="{2AC93CDD-CFED-63ED-578E-91AC2866749A}"/>
              </a:ext>
            </a:extLst>
          </p:cNvPr>
          <p:cNvPicPr>
            <a:picLocks noChangeAspect="1"/>
          </p:cNvPicPr>
          <p:nvPr/>
        </p:nvPicPr>
        <p:blipFill>
          <a:blip r:embed="rId2"/>
          <a:srcRect r="33342" b="24054"/>
          <a:stretch/>
        </p:blipFill>
        <p:spPr>
          <a:xfrm>
            <a:off x="7543800" y="2057400"/>
            <a:ext cx="4067008" cy="3784439"/>
          </a:xfrm>
          <a:prstGeom prst="rect">
            <a:avLst/>
          </a:prstGeom>
        </p:spPr>
      </p:pic>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367</TotalTime>
  <Words>763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gattu Jahnavi</cp:lastModifiedBy>
  <cp:revision>30</cp:revision>
  <dcterms:created xsi:type="dcterms:W3CDTF">2021-05-26T16:50:10Z</dcterms:created>
  <dcterms:modified xsi:type="dcterms:W3CDTF">2025-02-26T17:59:21Z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