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72" r:id="rId8"/>
    <p:sldId id="284" r:id="rId9"/>
    <p:sldId id="285" r:id="rId10"/>
    <p:sldId id="286" r:id="rId11"/>
    <p:sldId id="262" r:id="rId12"/>
    <p:sldId id="263" r:id="rId13"/>
    <p:sldId id="264" r:id="rId14"/>
    <p:sldId id="265" r:id="rId15"/>
    <p:sldId id="267" r:id="rId16"/>
    <p:sldId id="268" r:id="rId17"/>
    <p:sldId id="269" r:id="rId18"/>
    <p:sldId id="274" r:id="rId19"/>
    <p:sldId id="275" r:id="rId20"/>
    <p:sldId id="276" r:id="rId21"/>
    <p:sldId id="277" r:id="rId22"/>
    <p:sldId id="287" r:id="rId23"/>
    <p:sldId id="288" r:id="rId24"/>
    <p:sldId id="278" r:id="rId25"/>
    <p:sldId id="279" r:id="rId26"/>
    <p:sldId id="280" r:id="rId27"/>
    <p:sldId id="281" r:id="rId28"/>
    <p:sldId id="282" r:id="rId29"/>
    <p:sldId id="283" r:id="rId30"/>
    <p:sldId id="271"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83BD1A-3B2A-4630-A7E7-713B60C943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98A80B0-41D3-4232-881F-5D088E1C8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0969C8-FC7F-4C2E-BD74-8C9002D10F03}" type="datetimeFigureOut">
              <a:rPr lang="en-IN" smtClean="0"/>
              <a:t>08-02-2025</a:t>
            </a:fld>
            <a:endParaRPr lang="en-IN"/>
          </a:p>
        </p:txBody>
      </p:sp>
      <p:sp>
        <p:nvSpPr>
          <p:cNvPr id="4" name="Footer Placeholder 3">
            <a:extLst>
              <a:ext uri="{FF2B5EF4-FFF2-40B4-BE49-F238E27FC236}">
                <a16:creationId xmlns:a16="http://schemas.microsoft.com/office/drawing/2014/main" id="{DCB5083C-CB5D-4DF7-8DFD-E5A8C3EF7D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27-12-2024                 Batch No:AG7              Department of CSE</a:t>
            </a:r>
            <a:endParaRPr lang="en-IN"/>
          </a:p>
        </p:txBody>
      </p:sp>
      <p:sp>
        <p:nvSpPr>
          <p:cNvPr id="5" name="Slide Number Placeholder 4">
            <a:extLst>
              <a:ext uri="{FF2B5EF4-FFF2-40B4-BE49-F238E27FC236}">
                <a16:creationId xmlns:a16="http://schemas.microsoft.com/office/drawing/2014/main" id="{7B4937E0-4ACB-4556-B5F3-7ED8D304D4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227ED3-7CC7-4CF3-8C78-94F529B7E9BB}" type="slidenum">
              <a:rPr lang="en-IN" smtClean="0"/>
              <a:t>‹#›</a:t>
            </a:fld>
            <a:endParaRPr lang="en-IN"/>
          </a:p>
        </p:txBody>
      </p:sp>
    </p:spTree>
    <p:extLst>
      <p:ext uri="{BB962C8B-B14F-4D97-AF65-F5344CB8AC3E}">
        <p14:creationId xmlns:p14="http://schemas.microsoft.com/office/powerpoint/2010/main" val="315915916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1F3D5B-06D4-48FD-9C21-29AA063E6D03}" type="datetimeFigureOut">
              <a:rPr lang="en-IN" smtClean="0"/>
              <a:t>08-02-2025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27-12-2024                 Batch No:AG7              Department of CSE</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94466-9F89-42D4-AE1B-CA30F325AC24}" type="slidenum">
              <a:rPr lang="en-IN" smtClean="0"/>
              <a:t>‹#›</a:t>
            </a:fld>
            <a:endParaRPr lang="en-IN"/>
          </a:p>
        </p:txBody>
      </p:sp>
    </p:spTree>
    <p:extLst>
      <p:ext uri="{BB962C8B-B14F-4D97-AF65-F5344CB8AC3E}">
        <p14:creationId xmlns:p14="http://schemas.microsoft.com/office/powerpoint/2010/main" val="354012704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BE62-2A79-4470-9497-B5DC4FE43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F89853-0E4D-402B-9695-E74E04566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5F6A95-8475-464A-BFEB-09729E076B98}"/>
              </a:ext>
            </a:extLst>
          </p:cNvPr>
          <p:cNvSpPr>
            <a:spLocks noGrp="1"/>
          </p:cNvSpPr>
          <p:nvPr>
            <p:ph type="dt" sz="half" idx="10"/>
          </p:nvPr>
        </p:nvSpPr>
        <p:spPr/>
        <p:txBody>
          <a:bodyPr/>
          <a:lstStyle/>
          <a:p>
            <a:fld id="{D0D12ECA-827D-4847-BD60-4693E8601037}" type="datetime1">
              <a:rPr lang="en-IN" smtClean="0"/>
              <a:t>08-02-2025</a:t>
            </a:fld>
            <a:endParaRPr lang="en-IN"/>
          </a:p>
        </p:txBody>
      </p:sp>
      <p:sp>
        <p:nvSpPr>
          <p:cNvPr id="5" name="Footer Placeholder 4">
            <a:extLst>
              <a:ext uri="{FF2B5EF4-FFF2-40B4-BE49-F238E27FC236}">
                <a16:creationId xmlns:a16="http://schemas.microsoft.com/office/drawing/2014/main" id="{04FEE51B-59A7-4A6B-BDF6-71DB5EE1E403}"/>
              </a:ext>
            </a:extLst>
          </p:cNvPr>
          <p:cNvSpPr>
            <a:spLocks noGrp="1"/>
          </p:cNvSpPr>
          <p:nvPr>
            <p:ph type="ftr" sz="quarter" idx="11"/>
          </p:nvPr>
        </p:nvSpPr>
        <p:spPr/>
        <p:txBody>
          <a:bodyPr/>
          <a:lstStyle/>
          <a:p>
            <a:r>
              <a:rPr lang="en-US"/>
              <a:t>10-02-2025   Review No:02   Batch No:AG7   Department of CSE</a:t>
            </a:r>
            <a:endParaRPr lang="en-IN"/>
          </a:p>
        </p:txBody>
      </p:sp>
      <p:sp>
        <p:nvSpPr>
          <p:cNvPr id="6" name="Slide Number Placeholder 5">
            <a:extLst>
              <a:ext uri="{FF2B5EF4-FFF2-40B4-BE49-F238E27FC236}">
                <a16:creationId xmlns:a16="http://schemas.microsoft.com/office/drawing/2014/main" id="{ED75DD58-8D91-4CF3-9FED-BAB73FD7DFDE}"/>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385744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27F1-CD6C-4C5F-9197-FD953C7DF2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5EFA3-C678-4FF3-8626-F7E104C3CF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B20DD-09C1-4E4C-89B3-F506FF3D3D14}"/>
              </a:ext>
            </a:extLst>
          </p:cNvPr>
          <p:cNvSpPr>
            <a:spLocks noGrp="1"/>
          </p:cNvSpPr>
          <p:nvPr>
            <p:ph type="dt" sz="half" idx="10"/>
          </p:nvPr>
        </p:nvSpPr>
        <p:spPr/>
        <p:txBody>
          <a:bodyPr/>
          <a:lstStyle/>
          <a:p>
            <a:fld id="{F830E7CC-16E0-404F-9B2E-9D0F10E84E22}" type="datetime1">
              <a:rPr lang="en-IN" smtClean="0"/>
              <a:t>08-02-2025</a:t>
            </a:fld>
            <a:endParaRPr lang="en-IN"/>
          </a:p>
        </p:txBody>
      </p:sp>
      <p:sp>
        <p:nvSpPr>
          <p:cNvPr id="5" name="Footer Placeholder 4">
            <a:extLst>
              <a:ext uri="{FF2B5EF4-FFF2-40B4-BE49-F238E27FC236}">
                <a16:creationId xmlns:a16="http://schemas.microsoft.com/office/drawing/2014/main" id="{D2BC7409-A6E7-443E-A6E4-24F4CF1B0974}"/>
              </a:ext>
            </a:extLst>
          </p:cNvPr>
          <p:cNvSpPr>
            <a:spLocks noGrp="1"/>
          </p:cNvSpPr>
          <p:nvPr>
            <p:ph type="ftr" sz="quarter" idx="11"/>
          </p:nvPr>
        </p:nvSpPr>
        <p:spPr/>
        <p:txBody>
          <a:bodyPr/>
          <a:lstStyle/>
          <a:p>
            <a:r>
              <a:rPr lang="en-US"/>
              <a:t>10-02-2025   Review No:02   Batch No:AG7   Department of CSE</a:t>
            </a:r>
            <a:endParaRPr lang="en-IN"/>
          </a:p>
        </p:txBody>
      </p:sp>
      <p:sp>
        <p:nvSpPr>
          <p:cNvPr id="6" name="Slide Number Placeholder 5">
            <a:extLst>
              <a:ext uri="{FF2B5EF4-FFF2-40B4-BE49-F238E27FC236}">
                <a16:creationId xmlns:a16="http://schemas.microsoft.com/office/drawing/2014/main" id="{6BAE1E14-AB0A-4B7F-B8EE-C8A710132A7B}"/>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216991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EBBF3-1F58-471D-85F6-63F01CBB87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3FA9C8-4C52-408B-9208-84735F5731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67461-A443-40A8-83A0-05BAD5D6209D}"/>
              </a:ext>
            </a:extLst>
          </p:cNvPr>
          <p:cNvSpPr>
            <a:spLocks noGrp="1"/>
          </p:cNvSpPr>
          <p:nvPr>
            <p:ph type="dt" sz="half" idx="10"/>
          </p:nvPr>
        </p:nvSpPr>
        <p:spPr/>
        <p:txBody>
          <a:bodyPr/>
          <a:lstStyle/>
          <a:p>
            <a:fld id="{6E7367DB-E5B8-45E3-925C-8E05FCB19354}" type="datetime1">
              <a:rPr lang="en-IN" smtClean="0"/>
              <a:t>08-02-2025</a:t>
            </a:fld>
            <a:endParaRPr lang="en-IN"/>
          </a:p>
        </p:txBody>
      </p:sp>
      <p:sp>
        <p:nvSpPr>
          <p:cNvPr id="5" name="Footer Placeholder 4">
            <a:extLst>
              <a:ext uri="{FF2B5EF4-FFF2-40B4-BE49-F238E27FC236}">
                <a16:creationId xmlns:a16="http://schemas.microsoft.com/office/drawing/2014/main" id="{31AEA162-706A-4DA4-BB4C-376786B91A3D}"/>
              </a:ext>
            </a:extLst>
          </p:cNvPr>
          <p:cNvSpPr>
            <a:spLocks noGrp="1"/>
          </p:cNvSpPr>
          <p:nvPr>
            <p:ph type="ftr" sz="quarter" idx="11"/>
          </p:nvPr>
        </p:nvSpPr>
        <p:spPr/>
        <p:txBody>
          <a:bodyPr/>
          <a:lstStyle/>
          <a:p>
            <a:r>
              <a:rPr lang="en-US"/>
              <a:t>10-02-2025   Review No:02   Batch No:AG7   Department of CSE</a:t>
            </a:r>
            <a:endParaRPr lang="en-IN"/>
          </a:p>
        </p:txBody>
      </p:sp>
      <p:sp>
        <p:nvSpPr>
          <p:cNvPr id="6" name="Slide Number Placeholder 5">
            <a:extLst>
              <a:ext uri="{FF2B5EF4-FFF2-40B4-BE49-F238E27FC236}">
                <a16:creationId xmlns:a16="http://schemas.microsoft.com/office/drawing/2014/main" id="{977BB7A7-C868-4795-BF54-2AFFCD909B28}"/>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28875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AE08-9AC1-4AF1-A579-952DB46FB5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86C961-E49D-4DD7-841E-853FA11396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A29A7-F1E2-4D0C-9CD9-03C920DAB956}"/>
              </a:ext>
            </a:extLst>
          </p:cNvPr>
          <p:cNvSpPr>
            <a:spLocks noGrp="1"/>
          </p:cNvSpPr>
          <p:nvPr>
            <p:ph type="dt" sz="half" idx="10"/>
          </p:nvPr>
        </p:nvSpPr>
        <p:spPr/>
        <p:txBody>
          <a:bodyPr/>
          <a:lstStyle/>
          <a:p>
            <a:fld id="{151A56DD-AF3D-46D0-A17F-A3449F3203CF}" type="datetime1">
              <a:rPr lang="en-IN" smtClean="0"/>
              <a:t>08-02-2025</a:t>
            </a:fld>
            <a:endParaRPr lang="en-IN"/>
          </a:p>
        </p:txBody>
      </p:sp>
      <p:sp>
        <p:nvSpPr>
          <p:cNvPr id="5" name="Footer Placeholder 4">
            <a:extLst>
              <a:ext uri="{FF2B5EF4-FFF2-40B4-BE49-F238E27FC236}">
                <a16:creationId xmlns:a16="http://schemas.microsoft.com/office/drawing/2014/main" id="{D7B0A018-E2F5-4DA8-9BEE-66C701C1D587}"/>
              </a:ext>
            </a:extLst>
          </p:cNvPr>
          <p:cNvSpPr>
            <a:spLocks noGrp="1"/>
          </p:cNvSpPr>
          <p:nvPr>
            <p:ph type="ftr" sz="quarter" idx="11"/>
          </p:nvPr>
        </p:nvSpPr>
        <p:spPr/>
        <p:txBody>
          <a:bodyPr/>
          <a:lstStyle/>
          <a:p>
            <a:r>
              <a:rPr lang="en-US"/>
              <a:t>10-02-2025   Review No:02   Batch No:AG7   Department of CSE</a:t>
            </a:r>
            <a:endParaRPr lang="en-IN"/>
          </a:p>
        </p:txBody>
      </p:sp>
      <p:sp>
        <p:nvSpPr>
          <p:cNvPr id="6" name="Slide Number Placeholder 5">
            <a:extLst>
              <a:ext uri="{FF2B5EF4-FFF2-40B4-BE49-F238E27FC236}">
                <a16:creationId xmlns:a16="http://schemas.microsoft.com/office/drawing/2014/main" id="{7B8C7FB7-2CC9-422F-BF6A-19E7D4A9FD4E}"/>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58469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CFBE-F3CF-4642-A613-C8D6307931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A6A364-C4B1-4AB0-ADEA-144EB36E0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AD4926-29B6-4225-BEC2-5DE26A9A6FC5}"/>
              </a:ext>
            </a:extLst>
          </p:cNvPr>
          <p:cNvSpPr>
            <a:spLocks noGrp="1"/>
          </p:cNvSpPr>
          <p:nvPr>
            <p:ph type="dt" sz="half" idx="10"/>
          </p:nvPr>
        </p:nvSpPr>
        <p:spPr/>
        <p:txBody>
          <a:bodyPr/>
          <a:lstStyle/>
          <a:p>
            <a:fld id="{E5B94DC0-B165-4DD4-9FD9-022D94EEE053}" type="datetime1">
              <a:rPr lang="en-IN" smtClean="0"/>
              <a:t>08-02-2025</a:t>
            </a:fld>
            <a:endParaRPr lang="en-IN"/>
          </a:p>
        </p:txBody>
      </p:sp>
      <p:sp>
        <p:nvSpPr>
          <p:cNvPr id="5" name="Footer Placeholder 4">
            <a:extLst>
              <a:ext uri="{FF2B5EF4-FFF2-40B4-BE49-F238E27FC236}">
                <a16:creationId xmlns:a16="http://schemas.microsoft.com/office/drawing/2014/main" id="{B1D2E457-6F9A-4E43-A152-2146B77BF85C}"/>
              </a:ext>
            </a:extLst>
          </p:cNvPr>
          <p:cNvSpPr>
            <a:spLocks noGrp="1"/>
          </p:cNvSpPr>
          <p:nvPr>
            <p:ph type="ftr" sz="quarter" idx="11"/>
          </p:nvPr>
        </p:nvSpPr>
        <p:spPr/>
        <p:txBody>
          <a:bodyPr/>
          <a:lstStyle/>
          <a:p>
            <a:r>
              <a:rPr lang="en-US"/>
              <a:t>10-02-2025   Review No:02   Batch No:AG7   Department of CSE</a:t>
            </a:r>
            <a:endParaRPr lang="en-IN"/>
          </a:p>
        </p:txBody>
      </p:sp>
      <p:sp>
        <p:nvSpPr>
          <p:cNvPr id="6" name="Slide Number Placeholder 5">
            <a:extLst>
              <a:ext uri="{FF2B5EF4-FFF2-40B4-BE49-F238E27FC236}">
                <a16:creationId xmlns:a16="http://schemas.microsoft.com/office/drawing/2014/main" id="{90BCCE97-829D-41DD-AC22-A125470CC0B5}"/>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16696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244E-BEE8-4046-AB29-C3662D3358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7C6B1-4C99-4683-8CAA-490A88D00D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BF2F8E-3283-48D5-818F-00831E221D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B9A212-D051-4445-9E7F-A6D38E7C7F79}"/>
              </a:ext>
            </a:extLst>
          </p:cNvPr>
          <p:cNvSpPr>
            <a:spLocks noGrp="1"/>
          </p:cNvSpPr>
          <p:nvPr>
            <p:ph type="dt" sz="half" idx="10"/>
          </p:nvPr>
        </p:nvSpPr>
        <p:spPr/>
        <p:txBody>
          <a:bodyPr/>
          <a:lstStyle/>
          <a:p>
            <a:fld id="{51A05A05-5051-4657-8CDE-62857613401E}" type="datetime1">
              <a:rPr lang="en-IN" smtClean="0"/>
              <a:t>08-02-2025</a:t>
            </a:fld>
            <a:endParaRPr lang="en-IN"/>
          </a:p>
        </p:txBody>
      </p:sp>
      <p:sp>
        <p:nvSpPr>
          <p:cNvPr id="6" name="Footer Placeholder 5">
            <a:extLst>
              <a:ext uri="{FF2B5EF4-FFF2-40B4-BE49-F238E27FC236}">
                <a16:creationId xmlns:a16="http://schemas.microsoft.com/office/drawing/2014/main" id="{585BF5B6-1746-4D87-B649-B0E208F67DF8}"/>
              </a:ext>
            </a:extLst>
          </p:cNvPr>
          <p:cNvSpPr>
            <a:spLocks noGrp="1"/>
          </p:cNvSpPr>
          <p:nvPr>
            <p:ph type="ftr" sz="quarter" idx="11"/>
          </p:nvPr>
        </p:nvSpPr>
        <p:spPr/>
        <p:txBody>
          <a:bodyPr/>
          <a:lstStyle/>
          <a:p>
            <a:r>
              <a:rPr lang="en-US"/>
              <a:t>10-02-2025   Review No:02   Batch No:AG7   Department of CSE</a:t>
            </a:r>
            <a:endParaRPr lang="en-IN"/>
          </a:p>
        </p:txBody>
      </p:sp>
      <p:sp>
        <p:nvSpPr>
          <p:cNvPr id="7" name="Slide Number Placeholder 6">
            <a:extLst>
              <a:ext uri="{FF2B5EF4-FFF2-40B4-BE49-F238E27FC236}">
                <a16:creationId xmlns:a16="http://schemas.microsoft.com/office/drawing/2014/main" id="{8A013E77-0222-4960-B802-C7B316CCC6B7}"/>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15613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8A9D-D9F9-4E98-9DC9-FF035C803A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94C0D8-A8E8-41BF-B44C-925DE9548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158BB1-F7B9-4448-A177-0673F32DE2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EE38D9-DA82-4D1A-9232-8B10106A6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AE1C88-ECCD-4ABC-A176-AC85040489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DF7080-0B39-41E3-92AB-758761741F5F}"/>
              </a:ext>
            </a:extLst>
          </p:cNvPr>
          <p:cNvSpPr>
            <a:spLocks noGrp="1"/>
          </p:cNvSpPr>
          <p:nvPr>
            <p:ph type="dt" sz="half" idx="10"/>
          </p:nvPr>
        </p:nvSpPr>
        <p:spPr/>
        <p:txBody>
          <a:bodyPr/>
          <a:lstStyle/>
          <a:p>
            <a:fld id="{0B732973-B44B-436A-A85E-AED8B18E71DD}" type="datetime1">
              <a:rPr lang="en-IN" smtClean="0"/>
              <a:t>08-02-2025</a:t>
            </a:fld>
            <a:endParaRPr lang="en-IN"/>
          </a:p>
        </p:txBody>
      </p:sp>
      <p:sp>
        <p:nvSpPr>
          <p:cNvPr id="8" name="Footer Placeholder 7">
            <a:extLst>
              <a:ext uri="{FF2B5EF4-FFF2-40B4-BE49-F238E27FC236}">
                <a16:creationId xmlns:a16="http://schemas.microsoft.com/office/drawing/2014/main" id="{78E0E92A-10BB-4661-978C-3BF1AE7BF1A4}"/>
              </a:ext>
            </a:extLst>
          </p:cNvPr>
          <p:cNvSpPr>
            <a:spLocks noGrp="1"/>
          </p:cNvSpPr>
          <p:nvPr>
            <p:ph type="ftr" sz="quarter" idx="11"/>
          </p:nvPr>
        </p:nvSpPr>
        <p:spPr/>
        <p:txBody>
          <a:bodyPr/>
          <a:lstStyle/>
          <a:p>
            <a:r>
              <a:rPr lang="en-US"/>
              <a:t>10-02-2025   Review No:02   Batch No:AG7   Department of CSE</a:t>
            </a:r>
            <a:endParaRPr lang="en-IN"/>
          </a:p>
        </p:txBody>
      </p:sp>
      <p:sp>
        <p:nvSpPr>
          <p:cNvPr id="9" name="Slide Number Placeholder 8">
            <a:extLst>
              <a:ext uri="{FF2B5EF4-FFF2-40B4-BE49-F238E27FC236}">
                <a16:creationId xmlns:a16="http://schemas.microsoft.com/office/drawing/2014/main" id="{B6874061-77DF-4747-AFB4-2A5BC3BD3D43}"/>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1350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A9E-B9FB-4781-A169-C4A896C868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EE0A25-77F6-46EB-AFC1-0856F106BCAC}"/>
              </a:ext>
            </a:extLst>
          </p:cNvPr>
          <p:cNvSpPr>
            <a:spLocks noGrp="1"/>
          </p:cNvSpPr>
          <p:nvPr>
            <p:ph type="dt" sz="half" idx="10"/>
          </p:nvPr>
        </p:nvSpPr>
        <p:spPr/>
        <p:txBody>
          <a:bodyPr/>
          <a:lstStyle/>
          <a:p>
            <a:fld id="{96E7643A-EDB0-41EC-B23E-59B98E1AD6E7}" type="datetime1">
              <a:rPr lang="en-IN" smtClean="0"/>
              <a:t>08-02-2025</a:t>
            </a:fld>
            <a:endParaRPr lang="en-IN"/>
          </a:p>
        </p:txBody>
      </p:sp>
      <p:sp>
        <p:nvSpPr>
          <p:cNvPr id="4" name="Footer Placeholder 3">
            <a:extLst>
              <a:ext uri="{FF2B5EF4-FFF2-40B4-BE49-F238E27FC236}">
                <a16:creationId xmlns:a16="http://schemas.microsoft.com/office/drawing/2014/main" id="{3A451387-A72B-48E5-89E5-E6BCB0325CB8}"/>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62EB9279-FF64-4D94-8D9F-EC07BBA90634}"/>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332873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A509E-A4AC-4A36-A1F2-C7E7518DFE84}"/>
              </a:ext>
            </a:extLst>
          </p:cNvPr>
          <p:cNvSpPr>
            <a:spLocks noGrp="1"/>
          </p:cNvSpPr>
          <p:nvPr>
            <p:ph type="dt" sz="half" idx="10"/>
          </p:nvPr>
        </p:nvSpPr>
        <p:spPr/>
        <p:txBody>
          <a:bodyPr/>
          <a:lstStyle/>
          <a:p>
            <a:fld id="{A547F159-CA9C-420B-925B-9460AB8D0622}" type="datetime1">
              <a:rPr lang="en-IN" smtClean="0"/>
              <a:t>08-02-2025</a:t>
            </a:fld>
            <a:endParaRPr lang="en-IN"/>
          </a:p>
        </p:txBody>
      </p:sp>
      <p:sp>
        <p:nvSpPr>
          <p:cNvPr id="3" name="Footer Placeholder 2">
            <a:extLst>
              <a:ext uri="{FF2B5EF4-FFF2-40B4-BE49-F238E27FC236}">
                <a16:creationId xmlns:a16="http://schemas.microsoft.com/office/drawing/2014/main" id="{956409A2-6DF8-4795-8BEE-99535C067920}"/>
              </a:ext>
            </a:extLst>
          </p:cNvPr>
          <p:cNvSpPr>
            <a:spLocks noGrp="1"/>
          </p:cNvSpPr>
          <p:nvPr>
            <p:ph type="ftr" sz="quarter" idx="11"/>
          </p:nvPr>
        </p:nvSpPr>
        <p:spPr/>
        <p:txBody>
          <a:bodyPr/>
          <a:lstStyle/>
          <a:p>
            <a:r>
              <a:rPr lang="en-US"/>
              <a:t>10-02-2025   Review No:02   Batch No:AG7   Department of CSE</a:t>
            </a:r>
            <a:endParaRPr lang="en-IN"/>
          </a:p>
        </p:txBody>
      </p:sp>
      <p:sp>
        <p:nvSpPr>
          <p:cNvPr id="4" name="Slide Number Placeholder 3">
            <a:extLst>
              <a:ext uri="{FF2B5EF4-FFF2-40B4-BE49-F238E27FC236}">
                <a16:creationId xmlns:a16="http://schemas.microsoft.com/office/drawing/2014/main" id="{0E20C97A-E6D3-4155-91C9-A7570DBFC4C4}"/>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368951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FBE0-DE9F-4041-B5E2-7D0BF381C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4555F7-58F0-491B-9480-502A4E4B1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3F0543-F70F-41A1-9BAD-7B7DF6998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EA8E2F-76FB-496C-855E-16E9399A30B7}"/>
              </a:ext>
            </a:extLst>
          </p:cNvPr>
          <p:cNvSpPr>
            <a:spLocks noGrp="1"/>
          </p:cNvSpPr>
          <p:nvPr>
            <p:ph type="dt" sz="half" idx="10"/>
          </p:nvPr>
        </p:nvSpPr>
        <p:spPr/>
        <p:txBody>
          <a:bodyPr/>
          <a:lstStyle/>
          <a:p>
            <a:fld id="{52D74FD6-0DE8-4716-95F3-915D84890AC9}" type="datetime1">
              <a:rPr lang="en-IN" smtClean="0"/>
              <a:t>08-02-2025</a:t>
            </a:fld>
            <a:endParaRPr lang="en-IN"/>
          </a:p>
        </p:txBody>
      </p:sp>
      <p:sp>
        <p:nvSpPr>
          <p:cNvPr id="6" name="Footer Placeholder 5">
            <a:extLst>
              <a:ext uri="{FF2B5EF4-FFF2-40B4-BE49-F238E27FC236}">
                <a16:creationId xmlns:a16="http://schemas.microsoft.com/office/drawing/2014/main" id="{4EFCC2A3-908B-411A-BBB4-0C074ABA4C2C}"/>
              </a:ext>
            </a:extLst>
          </p:cNvPr>
          <p:cNvSpPr>
            <a:spLocks noGrp="1"/>
          </p:cNvSpPr>
          <p:nvPr>
            <p:ph type="ftr" sz="quarter" idx="11"/>
          </p:nvPr>
        </p:nvSpPr>
        <p:spPr/>
        <p:txBody>
          <a:bodyPr/>
          <a:lstStyle/>
          <a:p>
            <a:r>
              <a:rPr lang="en-US"/>
              <a:t>10-02-2025   Review No:02   Batch No:AG7   Department of CSE</a:t>
            </a:r>
            <a:endParaRPr lang="en-IN"/>
          </a:p>
        </p:txBody>
      </p:sp>
      <p:sp>
        <p:nvSpPr>
          <p:cNvPr id="7" name="Slide Number Placeholder 6">
            <a:extLst>
              <a:ext uri="{FF2B5EF4-FFF2-40B4-BE49-F238E27FC236}">
                <a16:creationId xmlns:a16="http://schemas.microsoft.com/office/drawing/2014/main" id="{2AB1A830-D2E9-4D19-A647-621950580D7B}"/>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299299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3ACB-B911-4386-BD50-05D05D090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801CB5-A74D-4D0F-9763-DE29A1115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14EFE-CEF8-4B66-AFB2-5C78913B8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9E943C-7335-46F4-9B98-12209F05E262}"/>
              </a:ext>
            </a:extLst>
          </p:cNvPr>
          <p:cNvSpPr>
            <a:spLocks noGrp="1"/>
          </p:cNvSpPr>
          <p:nvPr>
            <p:ph type="dt" sz="half" idx="10"/>
          </p:nvPr>
        </p:nvSpPr>
        <p:spPr/>
        <p:txBody>
          <a:bodyPr/>
          <a:lstStyle/>
          <a:p>
            <a:fld id="{CBC8C8CB-1492-42D6-8800-D89DC7B44862}" type="datetime1">
              <a:rPr lang="en-IN" smtClean="0"/>
              <a:t>08-02-2025</a:t>
            </a:fld>
            <a:endParaRPr lang="en-IN"/>
          </a:p>
        </p:txBody>
      </p:sp>
      <p:sp>
        <p:nvSpPr>
          <p:cNvPr id="6" name="Footer Placeholder 5">
            <a:extLst>
              <a:ext uri="{FF2B5EF4-FFF2-40B4-BE49-F238E27FC236}">
                <a16:creationId xmlns:a16="http://schemas.microsoft.com/office/drawing/2014/main" id="{2659FC57-25B7-49A6-868B-C5BD09AC82F5}"/>
              </a:ext>
            </a:extLst>
          </p:cNvPr>
          <p:cNvSpPr>
            <a:spLocks noGrp="1"/>
          </p:cNvSpPr>
          <p:nvPr>
            <p:ph type="ftr" sz="quarter" idx="11"/>
          </p:nvPr>
        </p:nvSpPr>
        <p:spPr/>
        <p:txBody>
          <a:bodyPr/>
          <a:lstStyle/>
          <a:p>
            <a:r>
              <a:rPr lang="en-US"/>
              <a:t>10-02-2025   Review No:02   Batch No:AG7   Department of CSE</a:t>
            </a:r>
            <a:endParaRPr lang="en-IN"/>
          </a:p>
        </p:txBody>
      </p:sp>
      <p:sp>
        <p:nvSpPr>
          <p:cNvPr id="7" name="Slide Number Placeholder 6">
            <a:extLst>
              <a:ext uri="{FF2B5EF4-FFF2-40B4-BE49-F238E27FC236}">
                <a16:creationId xmlns:a16="http://schemas.microsoft.com/office/drawing/2014/main" id="{BE141361-1F57-4500-B303-5C34060427AA}"/>
              </a:ext>
            </a:extLst>
          </p:cNvPr>
          <p:cNvSpPr>
            <a:spLocks noGrp="1"/>
          </p:cNvSpPr>
          <p:nvPr>
            <p:ph type="sldNum" sz="quarter" idx="12"/>
          </p:nvPr>
        </p:nvSpPr>
        <p:spPr/>
        <p:txBody>
          <a:bodyPr/>
          <a:lstStyle/>
          <a:p>
            <a:fld id="{CEBFF320-59D2-4567-AD4F-729A0F9119A0}" type="slidenum">
              <a:rPr lang="en-IN" smtClean="0"/>
              <a:t>‹#›</a:t>
            </a:fld>
            <a:endParaRPr lang="en-IN"/>
          </a:p>
        </p:txBody>
      </p:sp>
    </p:spTree>
    <p:extLst>
      <p:ext uri="{BB962C8B-B14F-4D97-AF65-F5344CB8AC3E}">
        <p14:creationId xmlns:p14="http://schemas.microsoft.com/office/powerpoint/2010/main" val="327258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C55C8E-090F-4FC5-B362-2152D880E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C3329B-919E-4E36-8B3E-CA776AEFC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98BBC-0A4B-4484-9DC8-614770D67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C24A5-A629-4AF2-B2E2-C42BF78568B4}" type="datetime1">
              <a:rPr lang="en-IN" smtClean="0"/>
              <a:t>08-02-2025</a:t>
            </a:fld>
            <a:endParaRPr lang="en-IN"/>
          </a:p>
        </p:txBody>
      </p:sp>
      <p:sp>
        <p:nvSpPr>
          <p:cNvPr id="5" name="Footer Placeholder 4">
            <a:extLst>
              <a:ext uri="{FF2B5EF4-FFF2-40B4-BE49-F238E27FC236}">
                <a16:creationId xmlns:a16="http://schemas.microsoft.com/office/drawing/2014/main" id="{BB4078DC-24EE-40EC-ACBE-2CDBFA1A5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10-02-2025   Review No:02   Batch No:AG7   Department of CSE</a:t>
            </a:r>
            <a:endParaRPr lang="en-IN"/>
          </a:p>
        </p:txBody>
      </p:sp>
      <p:sp>
        <p:nvSpPr>
          <p:cNvPr id="6" name="Slide Number Placeholder 5">
            <a:extLst>
              <a:ext uri="{FF2B5EF4-FFF2-40B4-BE49-F238E27FC236}">
                <a16:creationId xmlns:a16="http://schemas.microsoft.com/office/drawing/2014/main" id="{4D6669AA-DE58-455D-AF89-BF30DAA9B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FF320-59D2-4567-AD4F-729A0F9119A0}" type="slidenum">
              <a:rPr lang="en-IN" smtClean="0"/>
              <a:t>‹#›</a:t>
            </a:fld>
            <a:endParaRPr lang="en-IN"/>
          </a:p>
        </p:txBody>
      </p:sp>
    </p:spTree>
    <p:extLst>
      <p:ext uri="{BB962C8B-B14F-4D97-AF65-F5344CB8AC3E}">
        <p14:creationId xmlns:p14="http://schemas.microsoft.com/office/powerpoint/2010/main" val="78983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chethuhn/communityintrusion%20dataset),(https:/www.Kaggle.Com/datasets/dhoogla/unswnb1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7427D1-3639-420E-95DE-84493CD102DD}"/>
              </a:ext>
            </a:extLst>
          </p:cNvPr>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
        <p:nvSpPr>
          <p:cNvPr id="6" name="AutoShape 2" descr="data:image/jpg;base64,/9j/4AAQSkZJRgABAQEAYABgAAD/2wBDAAUDBAQEAwUEBAQFBQUGBwwIBwcHBw8LCwkMEQ8SEhEPERETFhwXExQaFRERGCEYGh0dHx8fExciJCIeJBweHx7/2wBDAQUFBQcGBw4ICA4eFBEUHh4eHh4eHh4eHh4eHh4eHh4eHh4eHh4eHh4eHh4eHh4eHh4eHh4eHh4eHh4eHh4eHh7/wAARCABfAY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4D4r+Pm8LabcHRIotT1mwMVxcaWdwlmtScOyYGeBzuAONpyMVcISm+WJUISm7RR3c1xBDJDHLMiPO5SJWbBdgpYgep2qx+gNRDULEywRi7gL3DOkKhwTIyZ3AeuMHPpivl0+MNS1zxZdQ3GqzbfDer3eu6eplx58KeYzwZwSfkJK9tu8dCMc94Z8RalpXh/T/Fp1KdrnRZ7yz0+3Y7kMtyiksQeMKDKx9W8sdM13rLpW31PX/sWtZ99Ledz7Morxv4e/Ei8ja0tfEUi22j2Gi2pn1G4LNJeXsyRyLGvdmCMSQMk7gTgYz7JXDVpSpuzPLrUZUpNP+rBRRRWZkFFeBftSafq2irZ+KNG8Q6vaC6m+z3FrFdyKhbYSHUBsLwhBH4+tan7M3xFk8QaY/hfWrp5dVs1L280r5a4h9Mnksv6jHoa63hH7H20XdHpvLZPCLFQd11XY9pory74teF1l1jQr+01vXLF9Q1mC1u47fUZUjeNlbOFzhT8g6epr0rTrSKwsYbOFpWjhQIplkaRyB6sxJJ9zWEoJRUk9zjqUoxpxkpXv5E9FeH/ALSvjaTw/wCIPCdlaXEge1u11O6jjbBZFbagJ9GHmjFe12lxDd2kN1buJIZkWSNh0ZSMg/kac6MoQjN9SquFnSpQqvaV/wACWivPfjzpfm+A9T1u31HUrG+0+2Lwva3kkS8MCQyqQDnkZPNeT/s5WV542utaGveI/EUqWkcXlLHqkyYLlsk4b/ZFa08Mp0nV5tEdNHARqYaWIc7KO+n/AAfM+mqK+Y9X8deKvhZ8ULnQbjWr3XdFikjby7598nlOob5XPIYAkdcHHSvptGDIGXkEZFRXw8qSTvdPYyxeCnhlGTd4yV0xaK8r/af8Q/2L8NXsYZzFd6nOkEe1sMEU73I9uAp/3q7P4b68PE/gXSNc58y5tl83P/PRflf/AMeBpOjJUlU6N2IlhZxw8a/Rtr+vx+46GkLAEAkAnoK5b4seKJPB/gLUtdt4lluYlWOBWPHmOwUE+oGc474xXI/DnwJofiXwTYeIfEVxd6zq+pwi5lvWu5FaJmOQibWwu3px3H4URpLk55Oy2HTwydL21R2je219fvR6xkZ25GeuKK8l+HWm+IdF+MuraVresXerW8Wjq2nT3DAuYDN0Y92DBgSeTgHpivWqmrTUHZO5niKKoyUVK+id/UKK8L+DPj+TXfjR4sspJFe01EmWzbfwBAdihR/tIdx/3a90p1qMqMuWRWLws8LPknvZP7/6sFFfMv7TCah4T8R6dJoev65bR38UkksX9oylQ4bquW4HzdOnFdfB4NvJvg5a+I9N8VeJotd/slb8SnVJSrv5fmFCpOMHoPwrd4VKEZuWkvI7HlsFShVdTSei0/PU9rorw/8AZw+KGr+KL648N+IpVubqK3M9vdYCs6ggMrAcE/MCD7HNe4VhWoyoz5JHHi8LUwtV0qm4d8d6K8M1f4hNB+03ZaWsi/2fHCNJk+bgySYbd7EPsX/gJr3OirRlT5b9VcMThZ4dQcvtK4UjMqj5mA+prgfjd8QY/AXhpJbdUm1W8Jjs4n+6MY3O3sMjjuSPeuc+GHgS38WeGLfxV48uL3WtR1RTMiTTukdvGT8oRVIAyMH8eB3Nxofu/aTdkaQwf7n29R2i3ZaXb/L8z2KivnvxLr+s/Bb4gW1lHdXmpeEtQQSpbXMhdoBnDrGxycrwcdCGAPPNen/E+wtNc8A3us2uo38D2umz3dlcWV3JCD+73qSFIDD5R19+macsPyuLvpLZlVMC4ODcvcns/wDgHa0V8q/s8x6j408V31jrniTxDJbwWJmRY9TlT5t6rkkN6E1f1Lx14m+FnxVudButavda0GKWMmO9kMkghdQ3DHncu4j0OOnNbSwD53TjK7Sudc8mkqsqMJ3mle1j6bor5w/afS88NX+kaloOva1bf2q1xJPGmoy+XkFCCo3fKPnPA46Yrr/hR4NtfEHw40rWNU17xK95dxM8ki6vMoB3sBgbsdAKzeGUaSquWj8jCWXwhho4iU9Jabevn5HsFFeT/D7w7rXhX4w32m3XiDVdW0u40dri0N5cPJtImjVlIJwWHqOzCsz4XeCr7xBZ6h4j1/xP4geKe9uFtLWHUZY0REkZckhs9QcAcAD34l0Iq75tNPxIlg6cU5OpordN7/8ADHtdFfJPwOuNV8VfERdF1jxDr0tm0EzbU1OZTlRwchq9b8GeHdY8KfGySwl17VdT0e80eae1W8unk2OssQZTk4JGRzjo31rSthFSbi5a2ubYrLFh5ShKfvJX23PW6BUGo3cNhp9zfXDbYbeJpZD6KoJP6CvGf2Y/G1x4iu/E1jqBH2mW8bUo/m/hkOGUDsFIXH+9XPCjKUJTWyOKlhZ1KM6y2jb8T22iiisjmCiiigDP8R6jY6Tod3f6leNZ2kUf7ydQSYweNwwD3I7V8n+LB4g8Rwf2zH4gstf1nR5mEN9YSBLiezySjGFVUq0ZBLEA8Sjk7Sa+g/jlqGt6d4Mkk0bUvDtnvJjuU1hSUmiPDKvOM4zkYOR0wa8A8K+GdE1Xx1azeB/Gtlp18syzQW88cw2N1KRuyjzF6gA4YjqOtergIqMXUZ7+TQjFSrO6a62vH0en9fI6XwR4RfxVqOh/Ea+ntINMuYJ7fXfMkEQRlieEvzgYkG3PoWNWrz4KTSaLo/h6y1yzuDa6hPc6xLHKP3EUipsITrnZHxx1Y9ua6/X7K2vfidqsGoxyXNvZ2tpJBaAloFkfeWYRkFAxI++Rkc4IzzjeItH0rSPCk95osZsbq2mIjuLINBlWvQpQlQGIAO3axwcAgcAg+s1OZcrt2/T7rmUs3r86cHZdF99vuv8AkeX6bPqXiXxK/iyXybHRtIB/sxbyQJbo0a/6PACfvYIQvjLFQx64r6F+BfiCbWfDDQ6p4oh8Q65G5kvpbdMQxbiQiJ8iDG1R267uteeftJ+F4Z9bstS1bxXp+kaRHCIrSy8p3kB6uUjQc5OMngcDJq7+z9evDr8uj+G9Z8OP4YSMMY3RxqVzLg7nYHbg5x2ZQoAGTlqvEctahzr/AIb5nVmHJicLGtFPTZJaL1dtWe8UUUV4582cN8VIIbrUvB1tcRrLDLrgjkRhkMpt5gQR6EV84fEPw/q3wl+JkN5pLyx2yy/adNnOcMn8UbHvjO1h3BB719KfEr/kN+Cf+w+v/oian/F/wTB458Hz6Z+7S/i/e2UzD7kg7fRhwfrntXo4bEey5VL4Xv8Aee7l+OWFdOM/gkmn971/roYV/wCJ7Hxh4a8Ea7YMAs3iC1EseeYpAkm5D9D+Ywe9enV8afB6+1fS/iJpXhe53QwtrUMlxbyDlJo9y5HofmIPrx6V9WfEPWZNA8F6pqkK77iOHZbr/elchIx/30y1OLw/s5xhHrt8yMzwPsKsKMHdPb5s+ffjvpD+INBvPiJH+8Qaw9lCytlDZoBGjj2MqOc9/MHavVv2a/ELa98L7OGeYyXOmO1m+eu1cGP8NhUf8Bqjd+G/G03wyPgd/DPh+S0WwFqsn9qvu3qo2yY8kDduAbGcZrzT9k7xA+l+Nr7w1cny49SiJVWGCJosnHt8pfP0FdEl7XDSj/K9PQ7qkfrOXzgrP2butU/d/wCGue5fG7/kk3iT/ryb+YrxL9lPxBomgz+IX1nVLSwWVIPLM8gXfgvnGevUV7b8bv8Akk3iT/ryb+Yr5++AXhK18aeGvGWizhFneG3a1mI5ilBkKnPpng+oJqcKovCT5trr9DPLlB5bVVR2jzK/4C+K9Kv/AIufGO8u/DVvNNpHnRW7XzRkRRoiqGYn8yB1II9a+sY1CRqi9FAAr5R/Zz8XTeDvHNx4X1gmG01Cb7PIrniC5U7VPtk5U/8AAfSvqjULqGxsLi+uG2w28TSyN6KoyT+QrPMFJSjT6JaGGdqpCpChb3Yr3fM8T+POhz+L18TXUYZ08L2MItgPumZyJZznuRCE49/eof2QvEX2jRNU8MTzEyWkourdGP8AyzfhwPYMAfq9dH4EHjp/C0twvhrQ7qDXJZdQk+06m6Myz8hWUREcIVXqeleLfC+e7+Hnx1h0zU1S2BuGsLlQ+5dkmNh3HHGfLbJA49K3hH2lCdHtqvlv/XmdtKn7bCVcLdPl1Vmum/3v8z6J+OHh288UfDTVNM09BJeAJPCmfvlGDFR7kAge5FfNXwv+KniL4fu2mtD9t0wSHzLKclWibPzbD/CeuQQRntX1l4q8QW/h/wDsprpMx6hqMVjv3Y8tpA21vfkAfjntXI/FD4Q+HfGiy3sKDTNYbkXUK/LI3/TRf4vr196wwteEIezrL3WcWW4ylSpewxUbwk738/6+ZveA/EfhnxrbL4l0Xa90sQt5t64mhBO7y29s8+h7U74o6jcaf4Jvlshm+vSlhafNjEs7iJT+G/d+FeB/s5w6v4X+NV/4YukIYwTQXSA/LlPmVx69OD6PXsPjy71bUPiBoej6FY2t/NpUT6rdRXUxiiywaGH5grfMCZGAx/CDU1aCp10k7rf5GeJwUaGMUYu8bcyv27X/AAPnzxJZ/wDCpvjfbyWomazsp4riPs0kDqN6j83X8K+w4ZI5oUmiYPG6hlYdCD0NfNP7T2k+J7yy03xLrWkaXYrbsbNmtLxp2cNllzmNcAFW9fvV6v8As+eI18RfC/TWaQvc2A+w3GeuUA2/XKFDn1zWuMTqUYVeq0Z05pF18JSxD1a919f6/wCCeWftkf8AIb8O/wDXtN/6Etdb/wALD8MaP8B7S1TWbObVBoUdtHaxvukExhC4IHTBPOfSuS/bI/5Dfh3/AK9pv/QlrK+LngkH4W+EfGunQKpTSrW3v1RMZBjGyU49ztJ91renCE6NKM31OyhSpVsJhoVXbV/fd6fM6P8AZY8B6xp2r3XirWLGWziNsYLRJlKu5Ygs+DyAAMc9d3tXves6hb6TpF5ql0SLe0geeUjrtVST+grzr9nPxuPFfgtLC8nL6tpYEM5dstLH/BJ78DB9xnvWt8Y2vL7SdO8MabDFcXesXqo0MkpjV4Ih5soZgCQpCBTwfv1w4jnqYlqpp/keRjva4jHuNbTX8F/wNT5y+M3hm68N3Ph3XnZ1vNXtTe3TknIui/mP+QkQfhmvq/wVrcXiTwnpmuQgBby2WRlBztfHzL+DAj8K8k+P2leM9f8AAMk2p+H9GtYtLf7X5ttqDyyBQCrAKYlGMHJ5/hqT9kXxALzwlqHh2WRjNp9x50Sk8CKTsPo4Yn/eFdGIvWwym94v+v0O3HJ4rL41X8UHZ2d9H6fI85/atvp7n4o/ZHcmKzsokjXPA3ZYn6nd+gr6j8KwLa+F9JtkACw2UMagegQCvmL9rLSriz+I8Opsp+z39mhR+25PlZfqBtP/AAIV9NeDbpL7wjo97GwZJ7GCQEe6A1OL/wB2pWM8zs8Bh+Xa346f8E8W/bJjU6X4bkx8yzzqD7FU/wAK2fhhqE1/+zFffaJGke202/twzHJ2qr7R+CkD6CsP9smZBYeG7fcN7S3D49gEH9a6P4eaTcaP+zNeRXUflzXGk3t0V9FkRyn5rtP41Wn1Snfv/ma6f2ZQvvzafezy79lXVtL0fxjqtzquoWtjCdNKh7iVUBPmIcDPU8HiqvjiyuPip8bb0eGYpbqxaWGBrtF/dpGqqrSE9MZDEevFW/2UtL03VPGupw6np9pfRppxdEuIVkCt5iDIDA4PJr6os7W1s4Bb2dtDbwjpHEgRR+A4rTFYhUMRKSWtjfMcdHB42c4xvNpLyR8+ftjRrFb+E4kGFQXSr9AIaih+I2jaJ+z1Y+H4JpJdYvLKS1WMRMAgd2DsWOBwrHGM84qx+2Z9zwt9bv8A9o10nhnw3F4q/ZmsNNNqtxdrYyS2WQNwmV3KbSemSNv0JpRcFhqTntf/ADJpzpRy/Duqrrm/VnrjWls19HfNChuY4niSXHzKjFSy/QlFP4Co7KxtNO0/7HY28dvbpuKxoMAFiWP5kk/jVfWNZttMvNMs5FaS41K5+zwRoRnhGdm/3VVST+HrWhL/AKtvoa8nWyPmHzJK+zPkn9mD/ksMf/Xtcfyr6xks7WS/ivngRrqGN445SPmVWKlgPYlV/Kvk79mD/ksMf/Xtcfyr64r0Mz/jfI9viFtYtf4V+px/xWkNzo1l4bjyZNevo7FsNgiH78x+nlow/wCBCvnPwO7fDf8AaCGmzSOtrHetYuW43Qy8Rs3tzG34V7rrs+ual8VTP4f03T9QHh6y8mRby6aARz3GGJUhGyRGijt9+vFf2mNJ8RReIrDxLrGmWGntdxeR/od002Xj53MSi4OGAHX7ta4Jf8untJfj/wAMdOUpW+rSatOLvqr3e2nofWNFc38MPEK+KfAWka1uLSzW4WckYPmp8r/+PA/hiukrypRcZOL6HzdSnKnNwlutAorM8Wu8fhXV5I3ZHWxmZWU4IIQ4IPavi74J/GTXfCfjGKXxBq19qOi3WIbxJ5WlMQzxKucnK88DqCR1xXRQwsq8JSj0Kp0nNNrofY/jTwjoHjDTVsNesVuY0JaJwSrxMe6sOR/I1xXhX4G+CdD16LVUe+vpraRZIo55gVjcHKnCgE44PNem2Vzb3tnDeWkyT288ayRSIcq6kZBB7givkzSdY8QaD8dPiLo8utXV59q0zUDJKzbTuSAyROAOAygbRjoCcVeG9rKMoxla3Q6MPiMRGEqcJtLsfQ3iHwGNU8SXGu2viPV9KuLiGOKVbVkCsEzg/Mp55P6+prKf4ViWyNjceMvENxaM/mPDJJGwY7/M5+XP3ufrXyt4G0z4yeNrCe+8NalrN7b28vlSt/amza2AcYZwehFdCfhz+0Qo3bta4541lP8A45XS8LyPldVKxPsracyPpv4j/DPw147eGfVo54byFPLjubd9r7M52nIIIyT271B4A+FHhDwbeLqFhay3WoKCEurp97png7RgAHHGQM8n1rxiX4g/Ezwv+zrc3fiAzW+rSap/Zmn3lx/x8hMMZGYEdV8tlDHJOfYE8Po/g74/a9pdtrNnNr0tteRiaKSTVQhdWGQ2GcHkc9KUcPV5HGVRKN7bm0atf2Tpe0tHtc+2qK+LbjwD+0NZQPeM2u4hUyHy9XVm454AkyT7Cvp/4KX3inUvhrpF74whEeqyRZJ6PJH/AAO47MVwSP5dByV8MqUeZTT9DjnSUVdO5lfE6Pxpf+ItDbQfDaXNppGoLePNLdonn4QrtUdV4dhk98cV3+mXFxdWEU91ZPZTODvgd1Yoc+q8H1rlvE/xI8PeHPEdt4f1SHVVv7v/AI9UisXkFx67Cuc4ok+JGhw3llbXdhr1mb26jtYZLjSpkjMkjBVBYjAySOtYynzRUbbFVK3PCMOVK3r/AJnNePPh28nxY8N+ONHtyx+3Rrqca+gHyy/kMH8D61ofFO38X6preiQaP4cF5pmm6jFfXDveJH9pKDKoB1wCSee4HFbfiX4g+HPDfiSx0LXJLqxnv5BFazSW7eRKxx0k+6MFgDnGK3df1SLRtNk1Ce1u7iKPl1toTI6rgkttHJAx2rRYiXu3V7aGyx07wcknyqyv/XQPtt5/Yv23+yZ/tWzd9i8xN+c9N2dvv1r5vb4bfEe1+JL+MNJ8PW1tjUWvYbd7xCAC5bYSD0IJHHrX0R4S8Q2XifR4tX02G7SzmAaCS4hMfmqRkMoPOPesCb4laLLqNzY6Hp2s+IntJPKupNKtRLFC/dS7Mqkj0Uk0UcTKjflS1HhMfPC83JFe9ve+33lX4or4p1/wBPo2l+GX+2alb7JvNuowtt8wyCc/McDjHr+FcN8A/CHjnwFrN6NS8PJNZ6gsaPJFdx7oSrH5sZ5GGOe/Fep+E/HWgeJ9XvdK0qS6N5YxLJdxT27RNCWJARgwBDfKT0xjBzzVCP4l6DJ4sPhRbLWf7aCeY1obFtwT+/n7u3nrmnHEyjTdNJWY6eYShQlQUVyy33/zPM/jv8INa1vxguv+E7WOQ3abrxDKse2VcDeM/wB4Y/EE966bxAfihq3wtPh6Xw6n9s3MZtru6+2RhGi43MAP4nXKkdsk+grr9U+IXh3SfF9l4V1R7yx1C/k8uzM1swinPQbX+6cnA+pHrWv4q1618OaRLq19BeSWkCs87W8JkMSAEl2A5wAKf1ubjGMkny7F/wBp1HCnCcU+Ta9/8xfDdzfT6OjX2itpM0Y2C185JAAFGNrLxjsM46dK+fvi18N/HHjDxxP4h0zw0tgkscakSXsZd2UY3nBwDgAYHp717VeePdIs/CC+LLiz1ZNJZPMMv2Ntyx4BEhX7wU5HOKp2HxN0LUNOi1Gy0vxHcWkyeZHNHo8zK6+owvIqaOIlRk5RRnhMfPCVHUppXfr/AJnM/EjRvG3jD4Y6Ppkul/Y9fTUoPOZZlKDZG+Zty/dXP4g8c8VvaL4s8X2OlJZ+I/BOq3OrRLtM2n+XJBcEdG3bhsz3BH+Fa8njnRV8Fx+L44tQm0lkeR5I7Vi8SJuDM6feAG054rP0z4n6Dqemxalp+m+I7qzlXdHNFpEzK49Rxz0o9tePK4qwnjFKHs5QVrt9evz2Mn4XeDdZ03Xte8eeJreP+3dU3eVZwSBhDFwQm7puO1R6YUc8mneCI/Glv8QNd1nXPC/l2+rvBHDJHeRsbWKPcAGGefvbjjvng10sXjjRZvBX/CX28WoTaWPMMhS1bzYxGzK7NGfmAUo2eM1jWnxe8HXGix65nV4tIckC/k0yYQDDbTlwuAMjGemaTryle630CeNlNycorVJddEtktfIk+N2mav4g8GXfh3SdBOoyXaqRM1wkaQMrgg88k8dvzrif2f8Awr4+8C6nd2eraMr6VflCzJdITBION+M8gg4OOeBXs8WpWtxo66rYsb62kh86E2+HMqkZG31z2rmPC3xH8P8AibX7zQ9Jg1SS9sX8u9WSyZBbNkjDluBypHfpTjiZRpOlZWY6ePnDDvD8q5X6/wCZ5n8ePBvjrx9r9pNp/h1ILSxjeKNpbuPdKS2S2AeBgDAr0LwHo+qX3w2Twf4x0MWqQ2K2TMk6us6BSoIwcqwAB+vIq/ovxC8Oan4vk8Ih7yz1tIjL9kvLZomZQMkqTw3HPB6A+hq94y8Wab4Tt4rrVbbUWt5XWMS21q0yh2YKqnbyCSQBx1NOWJlKChbbYdTMJzoxo8qSjta91+J4R4A+HHxL8A+OxqumadBfWcbvDKoulQXMBPv0PAYZ6ECvSbxvHEnxSh15/Chm0ezspbW2iF5EJQzspaXk4yQgXGeld+dUtYtGbVr4tp9qkZllN3iMxKOpb0rk7X4naTeRfbbHQfE13pOCw1KHTWaAqP4gM+Yw9whqp4uVSXNKKvaxdbM51589SCbtbr/mdB4we8bw9cW9rob6s91E0L23nJGNrKQdxbt24z1rwb4Q+A/iX4D8Xpq/9hx3FpJG0F1Cl3GC8ZweMnqCAfwx3r3rwf4n0fxbpLaroVybmyEzQrLsKh2XGcA845xz6Vs1FLEypwcElZmeHx86FKVJRTUt73/zOU+KPgjTvHfhp9LvCIbiM+ZaXIXLQyY/VT0I7/UCuS+G914x8DaCnhjxF4Wv9ThsyVsr3S9syuhOdrAkEYzwcdOO3PTah8RdHi1e60nSdP1fxBeWb7LtNKtfNW3b+67sVXPsCT7VY8L+PvD3iPX59B057tdStoDPdW9xbNE9uAyrtcNjk7gRjIxznpmY1mocjV0RDFyVL2MleO/o/I86vPh94g+JPxBTxJ4zsjpOh2qCO104yhppEBJAfaSFySSxznsPWvRfiSusSeEbzRvD+ifbpb6zltVImSKO3DJtBOevDHAA7dqm8TeNNJ0PU4dI8q91LV5ozNHp+nw+bOYwcbyMhVXPGWIFHhrxppOt6pLo/lXumavFGJn0/UIfKn8s8bwMlWXPdSacsRKTjdaLZDqY2c5QbStHZdP8zxr4JeB/H3gHxTNqV54bS7trm2NvII7yMOmWVtwycH7uMcdetfRNcl41+IWg+D7+0s9bi1KNryQRWrxWbypNIf4FK5+bkcV09jcfarSO48iaDeM+XMu119iO1KvXlWlzSWosZjJ4up7SaSfkeI/tAeE/G3j3UtPh0rw+sVpppmVZpbuMGfeV+YLngYQYzzz2rofh3J488K+BrHQJvA4uriyRkWRdTjVHBYsCeCR1x36V0/jv4gaD4JaA+II9RhhuHEcM8Vo0sbyEEhAVz82AeK6TTrr7ZZR3X2e4t/MGfLnTa689x2q3iW6apuKsvX/M1lmEpUI0JQXLHbf/AD8zynwpo3xF1b4tWnijxlZW9nYWNtMlpBDOHSJnG3gA5JIJyfYV6R4qvNWstLd9F0c6rdtlUi89YlU4OCxPbPpk1l+PPHuh+CUgl1+PUIredljjnitWljMhzhMrn5sKTiqep/EzQ9NsZb6/0vxJb2sK7pJX0eYKi+pOOB71E6rnJNpadDCtiXVnGTirJWstvzPHfhX8PPiL4L8b2/iCXw9DdxKrxyxLeRqxVxjIJ7g4NfRk11dpo5vI9NlkuvKDi08xQ27H3d2dv45p93fWdnpsmo3dxHb2kURlkmkbaqIBkkk9OK461+J2k3kX22w0HxNeaVgkalBprNAVH8SjPmMPcIaqviJV5KUlqaYzHTxc1OpFXXa/+ZR+Elv4y02+1ceKNA8uXVdRkvWvI7pHWMFAFjK5zgbABjPWq37QOga94u8Px6Do/h/7WyTpcJePcoixkBgQATknBx2HPtXYeHvGGjeIvD1xr2hNcajZQytEDDEd0jLjO1Tgnr7dDWHofxY8M65by3Gj2ev30UUpikeHSpmCuOqnjryKSrtVPaJaiWNkq6rqKuvW35mB+z5onjfwjYz+HvEOkKNPeUzQXCXKN5LEfMpAOSCQMY6En1r1ysDwl4t0rxNPqFvp8d9DPp7olzFd2rwOhcErwwBOQK36irUdWbk1qzLE4h4io6kkk32Mrxj/AMijrP8A14T/APotq+SPgL8OrH4jfC7xVp7iOLVLa7ik065b/lnJsOVJ67GwAfoD2FfXPi1Gk8K6vHGpZ2sZlUDqSUNfP37CtxB/ZHie081PPFxBJ5efm27WGcemRXZhpyhh5yjumh021Tk15FT9l74i33h7W3+FfjESW0kUzRWDT8GGUEloGz2JyV9zjnIxzetf8nMeOf8AsGal/wCkLV6N+1Z8LJNe0/8A4Tjw5b41mwTN5HEMNcQqMhxjkyJ+ZUY7AV4V8MdZv/EHxF1jV9Um869uNA1HzpMYLsLJ13H3OMn3rtoqFRSrR6rVeZvC0rzXYvfBD4ta18PdDvtO0vwymrR3VyJnkLONh2hdvyg+lemaJ+0h4qv9ZsbGTwHHClzcRwtJ5kvyBmAJ+72zXKfsz/FXwj4B8Mapp/iL7Z59zeiaPybfzBt2Adc+or1j/hpL4YDkDVM/9eX/ANepxML1Jfub+eoqi95+5czf24f+Sa6P/wBhhP8A0TLXr/w5/wCSe+G/+wTa/wDopa+bvjr4+s/ih8Do9Y06yuLVtM8QLHcRSDO1GjmEbbuhyCuR2Jx0wT1/gf8AaL8Aad4M0XTtQXVIru0sYbeZVtty70QKcHPI4yK5p4eq8PGKjqmzKVOXs0rH0BRXilx+0z8OEgkeIavLIqkqn2XG49hnPFehfCzxpZePfBdp4isoZLfzcxzQuP8AVyr95Qf4hnoe/wClcc8PVpx5pRsjGVOUVdo83+Ol7Z6b8cfhjfahdQ2lrDJctJNM4REGE5JPArtdQ8ZeDfEviDRvCljqFjrT3c/2pvsl2G+z/ZiJkc7f9tEGO/Ncj8ZVV/j58LVZQymW5yCMg8LXo3i210HTDb+L9QUW50NJpUaMKC4dChj/ANosSMDu22siDj/jx4Pt/Hd/ofhu4k8p5ra+kt5cnEcyrEUYgdRngj0JqL4G+NbvX/CGp+F/EWYvE3h5HtL6OQ/NKqgqsnv0wTzyM/xCus8QNn4k+Ec/KTb3/B6/dirzn9oHQ7/wnr9r8XPDEBM1sv2fXbeNtourdsLub1I4GcHGEP8ADQBP4u8R3nhf9krSr/TnEd3LoVhaxP3TzI0VmHuFLYPY4Neh/CbQLLwz8OdD0qyhWJVs45JiOrysoZ2PuWJ/lXnfjHw7eeJv2SdKsdPQSXUOhWF3Gn97y40ZgPfaGwO5wK9D+EfiGy8T/DnRNVsphIDaRxTDukqKFdSPZgfwwe9ICLSx4Vf4gXGvabrmmPqF/ZpaT28M0ZaYxsWVzg5LAEr9APSuKtf+Tv7r/sVh/wCjVqv4EghT9rHx7thjXbplsVwo4Jjgzj61Ytf+Tv7r/sVh/wCjVoAk+PXgpfHniHS9GSTyb6LRr+5sJdxAjnSa025x2IJU+mc9RTfAvjqbxr8EvEkOrqYfEGladc2mpwuArlxCwEhXtuwc/wC0GFdrqZH/AAt7Qh3/ALD1D/0daV5N+0Toeo+CteuPiT4bty1lqdnJp2v2yHAYSJsWU/iV5x95V/vGmB6L8SQB+z9rIAwP+Efbj/tjWD8L/iL4K0D4MaF/aHibSkuLLSkMtsLlTNuVfubAd27tjGa3/iV/yb/rP/Yvt/6Jo+D+l6fqXwQ8O2d9ZwTw3OkRxyq8YO5WTBB/CgC74qjgT4N+IJLeHyVudHvbtk3lsPNHJK/J/wBp2rkPgz8QPBWh/BnQY9U8UaVbz2lgTNA1yplUgsduzO4n2xmup8TahYXfwt8Y2GnySSx6Tpt3p8krAYd0tctgjrjdg9OQap/AfT7G9+CHhyG8s7eeObT9kiyRhg6ksCDnqMUAa199nk+Eup3lrai1S+0q5vniDbgrzRtK/Pf5nY15v8J/Efh3SP2WrRNYv7Qg2N7G1oZAZJS00wEYTqS2QMY716HqF5px8AeJtD06SWZdC06TT5ZHxy62obGR1IVlz05Jrw7w54RuH/Z48J+P/CtrDD4m0B7i83xxgNdwieQSRuRgvhRwDnjco+9QB65+zPpWqaN8GdFs9Xglt7g+bKsMgwyRvIzLkdsg5x71gfAn/ksXxa/7Cdv/ADnr0n4eeKtP8aeELDxFppxFdR/PGTzFIOHQ/Q5HuMHvXm3wJ/5LD8Wv+wnb/wA56QGL8aPC+q6n451/xd4blePxB4WtdPvLUKf9bF+/MqY78KDjvgr/ABV28PjDT/Hfwq0jxDYgL52saUtxCTkwyrqFuHQ/jyPUEHvW14dwfiv4vXg/6BpuR/4E15F4n0PUPhx8W7Kw0q3Y+EvGGs6fJ5a/ctLuO7ikIHpkK2BxkN/sUwOm/aVuZtU1fwR4ASVktdf1UG/CnG+GNkyp9vmJ+qivXmaw0jTF3Nb2NjbRqi5IjjiQYAHoB0FeQftL28+k6v4I+ICQvJaaBqgF+UGSsMjJlvp8pH1YV7HbzW19ZxXFvJFc206B43QhkdSMgg9CCKQHOeALfw5p/wDaln4e1Wwuobm9kvhBbSK3keYF3DgnguGbt97Haq3xs8Q3Hhb4V6/rVmWW6itvLgdTgpJIwjVh/ulgfwrhv2RIok8I+JmWNFb/AISS5XIXBwI4sD6V2/xy0C58TfCfxBo9mrNcyWvmwooyXeNhIFHudmPxpgQfALRLbQ/hJoEUGWkvLVL64kblpJZgHYk9+oH0Arck8O2cPjoeMIgkc502SyucLzKu9HQk/wCztcf8CHpWB+z5r9p4g+EegzWzfvLO1SxuEJ5SSJQhz9QAw9mFdnLfWLaiNIe4T7ZLA0wgB+bywQpb2GWA569uhpAeRfstzf8ACRWvirx9eqzalrGsPGSzbvLgjVTHGvsN5H0A9KX9qWX/AIR7TvDHj+xVhqeiauiqVYqJIJFbzI29m2AfQn1pv7LMX/CPWvivwDell1PR9XeRgy4EkMiqEkX1B2E/Qj1pf2po/wDhINO8MeALJmOp63q6MgClhHDGrCSRsdhvB+gb0pgSftHSLLffDaVfuv4ptGH0JFeyV43+0dGsV98Nok+6nim0UfQEV69f3dtYWM99eTJBbW8bSyyOcBFUZJP4CkB5H+1X/wAiz4V/7Gi0/wDQZK9irxP9pS+j1PwH4J1KGOSOO78Q2E6JIMMoeN2AI9ea9ouZoba3kuLiRYoYkLu7HAVQMkmgDyL9rV1j+HWlyOwRV161LMTgAAPzXVa18QPA95bw6Rb65pGsS6pcRWAs4btXaRZnCPwueAjMxz1xjPNcR+0jqlvrnwg8NaxapKlvfavY3ESyLhtjo7LkfQivWtZ0XTL+3hFxDFELa5hu0kVFBRopFcEHHGduD7EigDyj9pKWS9vfAnw+hkdLLXdVRLxQxy0ETRjaT6fPn6qK9hJsNI0xQTb2NjbRqi5ISOJBwB6ADgV4h8eb5Lq3+HnxV06GaTS9L1JZp22fN9mlZCHI9CE4/wB8V7nbT2t9ZRXNvJFc206CSN0IZHUjIIPQgigDm/h/b+HNPbVrTw/q1hdQ3V89+Le2kVhb71QMPlJ4Lhm7fex2ry39m/xX4Z0LQPEtrrXiDTNOnbxFdSLHc3SRsVwgzgnpkH8qv/shRRp4S8TskaKw8R3CZAwdojiwPpU/7K8EMnhfxM0kMbn/AISS7GWUHslMDvfh9qmj+Jo7/wAVaTCoW7uHs/PSTctxHbySIkg7c5Yj2Irqa5zw8mj6DrM3hbTVk82YT6rIgxsgEk3Q4+6GZn2jH8DeldHSAK4zwB8NPC3gnWdX1XRLRkuNTlLsXwfIQnPlR8fKm7Jx9PQV2dFUpySaT3Gm0rAeRg9K82tPgl4Fs/Euoa9Z215bXF9FcRSxxzgRKsyMj7Vxxwxx6V6TRThUlC/K7XGpNbM8W/4Zn+GnprP/AIGD/wCJpR+zP8NM/d1k/wDb4P8A4mvaKK1+t1/52V7afc5jTfAPhHT/AAU/g230W3/sSUES27kt5hOMszZyW4HzZyMDGMCuAm/Zp+GUkrOsOrxAnhEveB9Mgn9a9moqY4irG/LJ6iVSS2Z4xH+zT8M1dWaPWHAOSrXnB9uFzXrWhaTpuhaTb6TpFnFZ2NsmyGGMcKP6n3PJq7RSqVqlT4pXFKcpbs4Dxf8ADnwv4j8Txa7q+saqmoWp/wBFMWo+V9l/65gfdz1qCf4aeFLq4tZdR8Ra9qItp0njiu9aeSMsjBhlScHkCuj1bwL4M1bUJdQ1PwvpN5dzEGSaa1VncgYGSRzwBVX/AIVn8Pv+hM0P/wAA0/wrIkr+IvB+ha54mt/EVx4i1a3vrUFbU22oiNLcEAMFXGPmwM5zmuovH0u8s5rO6mtZ7eaMxyxu6kOpGCD9RXP/APCs/h9/0Jmh/wDgGn+FH/Cs/h9/0Jmh/wDgGn+FAGx4et9K0PQdP0WzvENtYW0dtCZJlLbEUKuT3OAK5K7+HnhldVuNS0HX9T8MzXTb7pNIv1iimb+80bBlDe4ArV/4Vn8Pv+hM0P8A8A0/wo/4Vn8Pv+hM0P8A8A0/woAf4Q8MeFvDE1zd2Ewn1G7x9r1C7uvOubjHTe5PTgcDA46ViR/DfwvH4sPipfEetf20Rta7Opjcyf3CMY2+2K2P+FZ/D7/oTND/APANP8KP+FZ/D7/oTND/APANP8KAK+oeD9DvfFsfiiTxJq8eoRArF5WohY44yQWjCYxtJAyDnOPpXRa3Do+s6PeaTqEttNaXkLQzIZF5Vhg1i/8ACs/h9/0Jmh/+Aaf4Uf8ACs/h9/0Jmh/+Aaf4UAO8U+G9C8R+GYvDt/q91Hp6RiKRLe8EZnQADa5HUcdBisGy+GPhex0+PTrPxT4kt7KJNkdvHrrqir6AA8Ctz/hWfw+/6EzQ/wDwDT/Cj/hWfw+/6EzQ/wDwDT/CgCkPAnhWPwOvg611S+tdKLSNMIb/AGyXAkLF1kfqwO45/Ks/T/hj4V07T49OsPFHiS1so1Kpbxa46ooJzgAHjrW7/wAKz+H3/QmaH/4Bp/hVDVvA/wAObC4sbX/hB9Fmub6fyYYltIwcAFnc5HCqqkk+uB1IppNuyAdZ+A/Cdj4LuPCVjqd7aafdTPNdPFf/AL64LjDh3PJBGAfYCrngDwr4e8E6c+m6Lqt01gfuW1zeCWOIkkkoDyMkkmsa38M/CyfxreeE08IaEb+1sYr1gLRD8juykdOCNqn6OKx9N0vwFf6b4nvIfhlo3/FPXUtrKhjizM8Shn28cDawxnGTxxWiozfTt+Owro6Xwx4E8K+GLnVJfD+q3unR6kZGlgivh5SO5++iEEKw6A+nrUPhL4e+FvC/iG513Stb1QXt45e9M2o+Yt03PMgI5OWJ7da5W6tfBcOv2mhr8IdNe9vje/Y0KQJ5wtjhjyPlDH7ucZGCcVMbT4d3LaqdH+Gml38ejW8c2pH7NHG0bMnmeUgI+d1XkjgcgZzxV/Vqvb8vT8w5kdfoHg/Q9G8Tz+IoPEerXF9cgLdG41EOk4AIUMuMYXccYxit/W7XRdZt7eG/lt5Bb3UN3CfMXKSxOHRge3K4PqCR3ry5H+ELeK9D0Y+CdHW116yW60zUWtIxDMWztjIIyjnBwD1OB14qWKx+HU9xpmmQfDjRm1nUprpIbMwx7Ujt5GSSV3C4VcrxwScjjrhPDVVuv61/yYcyPVL86TqFlNZXz2dzbTIUlilZWV1PUEHrXCW/w20GxRrXSPGfiXStMJyNPtdXAhQZ5VdwLKPYNXMa3cfC7SfDdzrNx8N9Mc6dqR07VLZLaIyWjjnf0w6bcNkdj7HGzrek/DHT/GOgeGLfwHot7dayHdJEt4gkSKhfcTjnKq+Mf3fcUfVqq6d/w1YcyO78LaV4Z8L6Uul6FHZ2VqGLlUkBLserMxOWY4HJJNav22z/AOfuD/v4K8cYfDEaPL4lHw50k+GIb77G+pfZ4843+WZhHjJiEh25+93245q5Y6Z8PbzXPFukw/DbR/M8NRo8zmGLE+9DIgXjjKg5z0PFDw1RXdtv+B/mg5kbeqfDnwtPrtxrej67qfhu9ujuum0i/WFJz6shBXPuAPXrXSeF9J0Dw7bSR2N0JZ5iDcXdzdebPOw6F3Y5PU4HQdgK4C20rwDd3k1vZ/DTRZzafZBeoscPmwmdUYEJj5kVZAS3HQ4zg10WieCPhxqaXKr4L0KO4tLhre5hNrGxjcYIBwO6srD2YdOlRKlOK1QXL3ivwr4d1/UYNWGpz6Vq8C7I9R066EM+zOdjHkOvswPtjNHhXwr4d0HUptXbU59W1iZfLfUdSulmnCf3FPARfZQM980v/Cs/h9/0Jmh/+Aaf4Uf8Kz+H3/QmaH/4Bp/hWYyl458CeF/GWpW19rWsagTaMslrFBqHlRwuP41A6NwOazdW+FvhPV7RrPVvE3iK+t2+9FPrjup+ozW//wAKz+H3/QmaH/4Bp/hR/wAKz+H3/QmaH/4Bp/hQBR8c+A/CnjJrVdZ1S++zWm1re1t7/wAqGN1BAcKP4sHGaoap8MPCuqWb2ep+KPEl5buMNFNrrsrD0IzzW7/wrP4ff9CZof8A4Bp/hR/wrP4ff9CZof8A4Bp/hQBR8b+AvCfjC3s7PVtSvFsLJUEFnb33lQoyghX2j+IA4znpVLUPhn4Y1Czks7/xV4luraQbXil112Vh6EZ5rb/4Vn8Pv+hM0P8A8A0/wo/4Vn8Pv+hM0P8A8A0/woA1obPQI/D8WgYs5NNjtltRbyOrKYlUKFIPXgVx1v8ADfQbFGtdH8ZeJNJ0xjn+z7TVgIUGeVXcCyj2DVt/8Kz+H3/QmaH/AOAaf4Uf8Kz+H3/QmaH/AOAaf4UAT6V4e8M6L4al8P6DKmj2smSXtLgLLuOMvvOSWOPvHJrltG+FPg/RYZYdI8R+ILCKWQyyJb626B3PViB1PHWui/4Vn8Pv+hM0P/wDT/Cj/hWfw+/6EzQ//ANP8KAF8C+EPDvhe/1G60q+u7u81Ly/tEt3em4kcR7tvJ543Gusrn9G8EeD9F1CPUNJ8NaVY3cYISaC2VHUEYOCB3BIroKACiiigAooooAKKKKACiiigAooooAKKKKACiiigAooooAKKKKACiiigAooooAK47xRBLD8S/CmrSDNolvfWhPUiaRY3QAdTlYZPyA7iuxqO4ghuECTwpKqurgOoIDKcg/UEA1dOfI7+v4qwmeMXNj4gtfH3hTx9b6dqLSX1xc22q2sWnSCSK1kP7vzT/0z2x9hnbkZFaei2+oaTd+PfDdzpOpNca7qk91YXEVqz28kdxEiZMg+VdhB3AkHHTORXrFFdLxjas1/V7r7hcp5z4ut72T44eDL6HTb+Wzs7W9juLmO2doomlVQgLAY5Kn6d6y9Ks9Q8H6p8Qbe40y/vRrl29/pb28DSi4aSPBiJUYQq397AxznAOPWqKlYpqKjbS1vxuHKeKab8NZLzwXF4H1JbqC/s9DtHtdQWNhHb3qSTvlJQMZUyAcc7ScVD4O0fxHpHiHwl4z1/T7klbG+0/V1jgYtbTPdSSiXYBkozE8qMAEHpXuNFaPHTaaa3/VWYuRHjOneGbi9v9evtV03UUsvFetOqw/ZnLxWv2SWESyLjMe4v/FgjIzjnFHw54b8SaPrvw0bWdOuZ7rT3u4r+e1t3kjgjFv9mgy4HQhQx9C7HgV7pRR9enqreX4Nfl+Qch4Knh7WofgZc/CkaVfNrbXTWscnkN9naJrnzftHm427NnvndxjNblvY6j4d+IPj9Z9L1G6i8RWlp/Zk1vbPLHI6QNEyO4GIzuIPzEDHOa9eooeNk7pre7fq2n+iDkPEvFnhWVvF9prHh+HVbDxdp1xZ2iTxQyfZNRtgIxI0jY27VUuDyD8gGDkV3fgO0uU8YeN9SZWFpd6nCtuSOHMdtEjsPUbgV+qEdq7Ko7eCG3hENvEkUYJIVBgZJyf1JNZzxUpw5X2t+T/T8xqOpJRRRXKUFFFFABRRRQAUUUUAFFFFABRRRQAUUUUAf//Z">
            <a:extLst>
              <a:ext uri="{FF2B5EF4-FFF2-40B4-BE49-F238E27FC236}">
                <a16:creationId xmlns:a16="http://schemas.microsoft.com/office/drawing/2014/main" id="{3BBFF8CB-2F67-423A-A3A9-1F88BBAB1F18}"/>
              </a:ext>
            </a:extLst>
          </p:cNvPr>
          <p:cNvSpPr>
            <a:spLocks noChangeAspect="1" noChangeArrowheads="1"/>
          </p:cNvSpPr>
          <p:nvPr/>
        </p:nvSpPr>
        <p:spPr bwMode="auto">
          <a:xfrm flipV="1">
            <a:off x="5943600" y="2321859"/>
            <a:ext cx="304800" cy="9547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a:extLst>
              <a:ext uri="{FF2B5EF4-FFF2-40B4-BE49-F238E27FC236}">
                <a16:creationId xmlns:a16="http://schemas.microsoft.com/office/drawing/2014/main" id="{0887625C-9C2B-42E3-95CB-4EA8BFBD8850}"/>
              </a:ext>
            </a:extLst>
          </p:cNvPr>
          <p:cNvSpPr/>
          <p:nvPr/>
        </p:nvSpPr>
        <p:spPr>
          <a:xfrm>
            <a:off x="5977217" y="3244334"/>
            <a:ext cx="237566" cy="369332"/>
          </a:xfrm>
          <a:prstGeom prst="rect">
            <a:avLst/>
          </a:prstGeom>
        </p:spPr>
        <p:txBody>
          <a:bodyPr wrap="none">
            <a:spAutoFit/>
          </a:bodyPr>
          <a:lstStyle/>
          <a:p>
            <a:r>
              <a:rPr lang="en-IN" dirty="0"/>
              <a:t> </a:t>
            </a:r>
          </a:p>
        </p:txBody>
      </p:sp>
      <p:sp>
        <p:nvSpPr>
          <p:cNvPr id="9" name="AutoShape 6" descr="data:image/jpg;base64,/9j/4AAQSkZJRgABAQEAYABgAAD/2wBDAAUDBAQEAwUEBAQFBQUGBwwIBwcHBw8LCwkMEQ8SEhEPERETFhwXExQaFRERGCEYGh0dHx8fExciJCIeJBweHx7/2wBDAQUFBQcGBw4ICA4eFBEUHh4eHh4eHh4eHh4eHh4eHh4eHh4eHh4eHh4eHh4eHh4eHh4eHh4eHh4eHh4eHh4eHh7/wAARCABfAY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4D4r+Pm8LabcHRIotT1mwMVxcaWdwlmtScOyYGeBzuAONpyMVcISm+WJUISm7RR3c1xBDJDHLMiPO5SJWbBdgpYgep2qx+gNRDULEywRi7gL3DOkKhwTIyZ3AeuMHPpivl0+MNS1zxZdQ3GqzbfDer3eu6eplx58KeYzwZwSfkJK9tu8dCMc94Z8RalpXh/T/Fp1KdrnRZ7yz0+3Y7kMtyiksQeMKDKx9W8sdM13rLpW31PX/sWtZ99Ledz7Morxv4e/Ei8ja0tfEUi22j2Gi2pn1G4LNJeXsyRyLGvdmCMSQMk7gTgYz7JXDVpSpuzPLrUZUpNP+rBRRRWZkFFeBftSafq2irZ+KNG8Q6vaC6m+z3FrFdyKhbYSHUBsLwhBH4+tan7M3xFk8QaY/hfWrp5dVs1L280r5a4h9Mnksv6jHoa63hH7H20XdHpvLZPCLFQd11XY9pory74teF1l1jQr+01vXLF9Q1mC1u47fUZUjeNlbOFzhT8g6epr0rTrSKwsYbOFpWjhQIplkaRyB6sxJJ9zWEoJRUk9zjqUoxpxkpXv5E9FeH/ALSvjaTw/wCIPCdlaXEge1u11O6jjbBZFbagJ9GHmjFe12lxDd2kN1buJIZkWSNh0ZSMg/kac6MoQjN9SquFnSpQqvaV/wACWivPfjzpfm+A9T1u31HUrG+0+2Lwva3kkS8MCQyqQDnkZPNeT/s5WV542utaGveI/EUqWkcXlLHqkyYLlsk4b/ZFa08Mp0nV5tEdNHARqYaWIc7KO+n/AAfM+mqK+Y9X8deKvhZ8ULnQbjWr3XdFikjby7598nlOob5XPIYAkdcHHSvptGDIGXkEZFRXw8qSTvdPYyxeCnhlGTd4yV0xaK8r/af8Q/2L8NXsYZzFd6nOkEe1sMEU73I9uAp/3q7P4b68PE/gXSNc58y5tl83P/PRflf/AMeBpOjJUlU6N2IlhZxw8a/Rtr+vx+46GkLAEAkAnoK5b4seKJPB/gLUtdt4lluYlWOBWPHmOwUE+oGc474xXI/DnwJofiXwTYeIfEVxd6zq+pwi5lvWu5FaJmOQibWwu3px3H4URpLk55Oy2HTwydL21R2je219fvR6xkZ25GeuKK8l+HWm+IdF+MuraVresXerW8Wjq2nT3DAuYDN0Y92DBgSeTgHpivWqmrTUHZO5niKKoyUVK+id/UKK8L+DPj+TXfjR4sspJFe01EmWzbfwBAdihR/tIdx/3a90p1qMqMuWRWLws8LPknvZP7/6sFFfMv7TCah4T8R6dJoev65bR38UkksX9oylQ4bquW4HzdOnFdfB4NvJvg5a+I9N8VeJotd/slb8SnVJSrv5fmFCpOMHoPwrd4VKEZuWkvI7HlsFShVdTSei0/PU9rorw/8AZw+KGr+KL648N+IpVubqK3M9vdYCs6ggMrAcE/MCD7HNe4VhWoyoz5JHHi8LUwtV0qm4d8d6K8M1f4hNB+03ZaWsi/2fHCNJk+bgySYbd7EPsX/gJr3OirRlT5b9VcMThZ4dQcvtK4UjMqj5mA+prgfjd8QY/AXhpJbdUm1W8Jjs4n+6MY3O3sMjjuSPeuc+GHgS38WeGLfxV48uL3WtR1RTMiTTukdvGT8oRVIAyMH8eB3Nxofu/aTdkaQwf7n29R2i3ZaXb/L8z2KivnvxLr+s/Bb4gW1lHdXmpeEtQQSpbXMhdoBnDrGxycrwcdCGAPPNen/E+wtNc8A3us2uo38D2umz3dlcWV3JCD+73qSFIDD5R19+macsPyuLvpLZlVMC4ODcvcns/wDgHa0V8q/s8x6j408V31jrniTxDJbwWJmRY9TlT5t6rkkN6E1f1Lx14m+FnxVudButavda0GKWMmO9kMkghdQ3DHncu4j0OOnNbSwD53TjK7Sudc8mkqsqMJ3mle1j6bor5w/afS88NX+kaloOva1bf2q1xJPGmoy+XkFCCo3fKPnPA46Yrr/hR4NtfEHw40rWNU17xK95dxM8ki6vMoB3sBgbsdAKzeGUaSquWj8jCWXwhho4iU9Jabevn5HsFFeT/D7w7rXhX4w32m3XiDVdW0u40dri0N5cPJtImjVlIJwWHqOzCsz4XeCr7xBZ6h4j1/xP4geKe9uFtLWHUZY0REkZckhs9QcAcAD34l0Iq75tNPxIlg6cU5OpordN7/8ADHtdFfJPwOuNV8VfERdF1jxDr0tm0EzbU1OZTlRwchq9b8GeHdY8KfGySwl17VdT0e80eae1W8unk2OssQZTk4JGRzjo31rSthFSbi5a2ubYrLFh5ShKfvJX23PW6BUGo3cNhp9zfXDbYbeJpZD6KoJP6CvGf2Y/G1x4iu/E1jqBH2mW8bUo/m/hkOGUDsFIXH+9XPCjKUJTWyOKlhZ1KM6y2jb8T22iiisjmCiiigDP8R6jY6Tod3f6leNZ2kUf7ydQSYweNwwD3I7V8n+LB4g8Rwf2zH4gstf1nR5mEN9YSBLiezySjGFVUq0ZBLEA8Sjk7Sa+g/jlqGt6d4Mkk0bUvDtnvJjuU1hSUmiPDKvOM4zkYOR0wa8A8K+GdE1Xx1azeB/Gtlp18syzQW88cw2N1KRuyjzF6gA4YjqOtergIqMXUZ7+TQjFSrO6a62vH0en9fI6XwR4RfxVqOh/Ea+ntINMuYJ7fXfMkEQRlieEvzgYkG3PoWNWrz4KTSaLo/h6y1yzuDa6hPc6xLHKP3EUipsITrnZHxx1Y9ua6/X7K2vfidqsGoxyXNvZ2tpJBaAloFkfeWYRkFAxI++Rkc4IzzjeItH0rSPCk95osZsbq2mIjuLINBlWvQpQlQGIAO3axwcAgcAg+s1OZcrt2/T7rmUs3r86cHZdF99vuv8AkeX6bPqXiXxK/iyXybHRtIB/sxbyQJbo0a/6PACfvYIQvjLFQx64r6F+BfiCbWfDDQ6p4oh8Q65G5kvpbdMQxbiQiJ8iDG1R267uteeftJ+F4Z9bstS1bxXp+kaRHCIrSy8p3kB6uUjQc5OMngcDJq7+z9evDr8uj+G9Z8OP4YSMMY3RxqVzLg7nYHbg5x2ZQoAGTlqvEctahzr/AIb5nVmHJicLGtFPTZJaL1dtWe8UUUV4582cN8VIIbrUvB1tcRrLDLrgjkRhkMpt5gQR6EV84fEPw/q3wl+JkN5pLyx2yy/adNnOcMn8UbHvjO1h3BB719KfEr/kN+Cf+w+v/oian/F/wTB458Hz6Z+7S/i/e2UzD7kg7fRhwfrntXo4bEey5VL4Xv8Aee7l+OWFdOM/gkmn971/roYV/wCJ7Hxh4a8Ea7YMAs3iC1EseeYpAkm5D9D+Ywe9enV8afB6+1fS/iJpXhe53QwtrUMlxbyDlJo9y5HofmIPrx6V9WfEPWZNA8F6pqkK77iOHZbr/elchIx/30y1OLw/s5xhHrt8yMzwPsKsKMHdPb5s+ffjvpD+INBvPiJH+8Qaw9lCytlDZoBGjj2MqOc9/MHavVv2a/ELa98L7OGeYyXOmO1m+eu1cGP8NhUf8Bqjd+G/G03wyPgd/DPh+S0WwFqsn9qvu3qo2yY8kDduAbGcZrzT9k7xA+l+Nr7w1cny49SiJVWGCJosnHt8pfP0FdEl7XDSj/K9PQ7qkfrOXzgrP2butU/d/wCGue5fG7/kk3iT/ryb+YrxL9lPxBomgz+IX1nVLSwWVIPLM8gXfgvnGevUV7b8bv8Akk3iT/ryb+Yr5++AXhK18aeGvGWizhFneG3a1mI5ilBkKnPpng+oJqcKovCT5trr9DPLlB5bVVR2jzK/4C+K9Kv/AIufGO8u/DVvNNpHnRW7XzRkRRoiqGYn8yB1II9a+sY1CRqi9FAAr5R/Zz8XTeDvHNx4X1gmG01Cb7PIrniC5U7VPtk5U/8AAfSvqjULqGxsLi+uG2w28TSyN6KoyT+QrPMFJSjT6JaGGdqpCpChb3Yr3fM8T+POhz+L18TXUYZ08L2MItgPumZyJZznuRCE49/eof2QvEX2jRNU8MTzEyWkourdGP8AyzfhwPYMAfq9dH4EHjp/C0twvhrQ7qDXJZdQk+06m6Myz8hWUREcIVXqeleLfC+e7+Hnx1h0zU1S2BuGsLlQ+5dkmNh3HHGfLbJA49K3hH2lCdHtqvlv/XmdtKn7bCVcLdPl1Vmum/3v8z6J+OHh288UfDTVNM09BJeAJPCmfvlGDFR7kAge5FfNXwv+KniL4fu2mtD9t0wSHzLKclWibPzbD/CeuQQRntX1l4q8QW/h/wDsprpMx6hqMVjv3Y8tpA21vfkAfjntXI/FD4Q+HfGiy3sKDTNYbkXUK/LI3/TRf4vr196wwteEIezrL3WcWW4ylSpewxUbwk738/6+ZveA/EfhnxrbL4l0Xa90sQt5t64mhBO7y29s8+h7U74o6jcaf4Jvlshm+vSlhafNjEs7iJT+G/d+FeB/s5w6v4X+NV/4YukIYwTQXSA/LlPmVx69OD6PXsPjy71bUPiBoej6FY2t/NpUT6rdRXUxiiywaGH5grfMCZGAx/CDU1aCp10k7rf5GeJwUaGMUYu8bcyv27X/AAPnzxJZ/wDCpvjfbyWomazsp4riPs0kDqN6j83X8K+w4ZI5oUmiYPG6hlYdCD0NfNP7T2k+J7yy03xLrWkaXYrbsbNmtLxp2cNllzmNcAFW9fvV6v8As+eI18RfC/TWaQvc2A+w3GeuUA2/XKFDn1zWuMTqUYVeq0Z05pF18JSxD1a919f6/wCCeWftkf8AIb8O/wDXtN/6Etdb/wALD8MaP8B7S1TWbObVBoUdtHaxvukExhC4IHTBPOfSuS/bI/5Dfh3/AK9pv/QlrK+LngkH4W+EfGunQKpTSrW3v1RMZBjGyU49ztJ91renCE6NKM31OyhSpVsJhoVXbV/fd6fM6P8AZY8B6xp2r3XirWLGWziNsYLRJlKu5Ygs+DyAAMc9d3tXves6hb6TpF5ql0SLe0geeUjrtVST+grzr9nPxuPFfgtLC8nL6tpYEM5dstLH/BJ78DB9xnvWt8Y2vL7SdO8MabDFcXesXqo0MkpjV4Ih5soZgCQpCBTwfv1w4jnqYlqpp/keRjva4jHuNbTX8F/wNT5y+M3hm68N3Ph3XnZ1vNXtTe3TknIui/mP+QkQfhmvq/wVrcXiTwnpmuQgBby2WRlBztfHzL+DAj8K8k+P2leM9f8AAMk2p+H9GtYtLf7X5ttqDyyBQCrAKYlGMHJ5/hqT9kXxALzwlqHh2WRjNp9x50Sk8CKTsPo4Yn/eFdGIvWwym94v+v0O3HJ4rL41X8UHZ2d9H6fI85/atvp7n4o/ZHcmKzsokjXPA3ZYn6nd+gr6j8KwLa+F9JtkACw2UMagegQCvmL9rLSriz+I8Opsp+z39mhR+25PlZfqBtP/AAIV9NeDbpL7wjo97GwZJ7GCQEe6A1OL/wB2pWM8zs8Bh+Xa346f8E8W/bJjU6X4bkx8yzzqD7FU/wAK2fhhqE1/+zFffaJGke202/twzHJ2qr7R+CkD6CsP9smZBYeG7fcN7S3D49gEH9a6P4eaTcaP+zNeRXUflzXGk3t0V9FkRyn5rtP41Wn1Snfv/ma6f2ZQvvzafezy79lXVtL0fxjqtzquoWtjCdNKh7iVUBPmIcDPU8HiqvjiyuPip8bb0eGYpbqxaWGBrtF/dpGqqrSE9MZDEevFW/2UtL03VPGupw6np9pfRppxdEuIVkCt5iDIDA4PJr6os7W1s4Bb2dtDbwjpHEgRR+A4rTFYhUMRKSWtjfMcdHB42c4xvNpLyR8+ftjRrFb+E4kGFQXSr9AIaih+I2jaJ+z1Y+H4JpJdYvLKS1WMRMAgd2DsWOBwrHGM84qx+2Z9zwt9bv8A9o10nhnw3F4q/ZmsNNNqtxdrYyS2WQNwmV3KbSemSNv0JpRcFhqTntf/ADJpzpRy/Duqrrm/VnrjWls19HfNChuY4niSXHzKjFSy/QlFP4Co7KxtNO0/7HY28dvbpuKxoMAFiWP5kk/jVfWNZttMvNMs5FaS41K5+zwRoRnhGdm/3VVST+HrWhL/AKtvoa8nWyPmHzJK+zPkn9mD/ksMf/Xtcfyr6xks7WS/ivngRrqGN445SPmVWKlgPYlV/Kvk79mD/ksMf/Xtcfyr64r0Mz/jfI9viFtYtf4V+px/xWkNzo1l4bjyZNevo7FsNgiH78x+nlow/wCBCvnPwO7fDf8AaCGmzSOtrHetYuW43Qy8Rs3tzG34V7rrs+ual8VTP4f03T9QHh6y8mRby6aARz3GGJUhGyRGijt9+vFf2mNJ8RReIrDxLrGmWGntdxeR/od002Xj53MSi4OGAHX7ta4Jf8untJfj/wAMdOUpW+rSatOLvqr3e2nofWNFc38MPEK+KfAWka1uLSzW4WckYPmp8r/+PA/hiukrypRcZOL6HzdSnKnNwlutAorM8Wu8fhXV5I3ZHWxmZWU4IIQ4IPavi74J/GTXfCfjGKXxBq19qOi3WIbxJ5WlMQzxKucnK88DqCR1xXRQwsq8JSj0Kp0nNNrofY/jTwjoHjDTVsNesVuY0JaJwSrxMe6sOR/I1xXhX4G+CdD16LVUe+vpraRZIo55gVjcHKnCgE44PNem2Vzb3tnDeWkyT288ayRSIcq6kZBB7givkzSdY8QaD8dPiLo8utXV59q0zUDJKzbTuSAyROAOAygbRjoCcVeG9rKMoxla3Q6MPiMRGEqcJtLsfQ3iHwGNU8SXGu2viPV9KuLiGOKVbVkCsEzg/Mp55P6+prKf4ViWyNjceMvENxaM/mPDJJGwY7/M5+XP3ufrXyt4G0z4yeNrCe+8NalrN7b28vlSt/amza2AcYZwehFdCfhz+0Qo3bta4541lP8A45XS8LyPldVKxPsracyPpv4j/DPw147eGfVo54byFPLjubd9r7M52nIIIyT271B4A+FHhDwbeLqFhay3WoKCEurp97png7RgAHHGQM8n1rxiX4g/Ezwv+zrc3fiAzW+rSap/Zmn3lx/x8hMMZGYEdV8tlDHJOfYE8Po/g74/a9pdtrNnNr0tteRiaKSTVQhdWGQ2GcHkc9KUcPV5HGVRKN7bm0atf2Tpe0tHtc+2qK+LbjwD+0NZQPeM2u4hUyHy9XVm454AkyT7Cvp/4KX3inUvhrpF74whEeqyRZJ6PJH/AAO47MVwSP5dByV8MqUeZTT9DjnSUVdO5lfE6Pxpf+ItDbQfDaXNppGoLePNLdonn4QrtUdV4dhk98cV3+mXFxdWEU91ZPZTODvgd1Yoc+q8H1rlvE/xI8PeHPEdt4f1SHVVv7v/AI9UisXkFx67Cuc4ok+JGhw3llbXdhr1mb26jtYZLjSpkjMkjBVBYjAySOtYynzRUbbFVK3PCMOVK3r/AJnNePPh28nxY8N+ONHtyx+3Rrqca+gHyy/kMH8D61ofFO38X6preiQaP4cF5pmm6jFfXDveJH9pKDKoB1wCSee4HFbfiX4g+HPDfiSx0LXJLqxnv5BFazSW7eRKxx0k+6MFgDnGK3df1SLRtNk1Ce1u7iKPl1toTI6rgkttHJAx2rRYiXu3V7aGyx07wcknyqyv/XQPtt5/Yv23+yZ/tWzd9i8xN+c9N2dvv1r5vb4bfEe1+JL+MNJ8PW1tjUWvYbd7xCAC5bYSD0IJHHrX0R4S8Q2XifR4tX02G7SzmAaCS4hMfmqRkMoPOPesCb4laLLqNzY6Hp2s+IntJPKupNKtRLFC/dS7Mqkj0Uk0UcTKjflS1HhMfPC83JFe9ve+33lX4or4p1/wBPo2l+GX+2alb7JvNuowtt8wyCc/McDjHr+FcN8A/CHjnwFrN6NS8PJNZ6gsaPJFdx7oSrH5sZ5GGOe/Fep+E/HWgeJ9XvdK0qS6N5YxLJdxT27RNCWJARgwBDfKT0xjBzzVCP4l6DJ4sPhRbLWf7aCeY1obFtwT+/n7u3nrmnHEyjTdNJWY6eYShQlQUVyy33/zPM/jv8INa1vxguv+E7WOQ3abrxDKse2VcDeM/wB4Y/EE966bxAfihq3wtPh6Xw6n9s3MZtru6+2RhGi43MAP4nXKkdsk+grr9U+IXh3SfF9l4V1R7yx1C/k8uzM1swinPQbX+6cnA+pHrWv4q1618OaRLq19BeSWkCs87W8JkMSAEl2A5wAKf1ubjGMkny7F/wBp1HCnCcU+Ta9/8xfDdzfT6OjX2itpM0Y2C185JAAFGNrLxjsM46dK+fvi18N/HHjDxxP4h0zw0tgkscakSXsZd2UY3nBwDgAYHp717VeePdIs/CC+LLiz1ZNJZPMMv2Ntyx4BEhX7wU5HOKp2HxN0LUNOi1Gy0vxHcWkyeZHNHo8zK6+owvIqaOIlRk5RRnhMfPCVHUppXfr/AJnM/EjRvG3jD4Y6Ppkul/Y9fTUoPOZZlKDZG+Zty/dXP4g8c8VvaL4s8X2OlJZ+I/BOq3OrRLtM2n+XJBcEdG3bhsz3BH+Fa8njnRV8Fx+L44tQm0lkeR5I7Vi8SJuDM6feAG054rP0z4n6Dqemxalp+m+I7qzlXdHNFpEzK49Rxz0o9tePK4qwnjFKHs5QVrt9evz2Mn4XeDdZ03Xte8eeJreP+3dU3eVZwSBhDFwQm7puO1R6YUc8mneCI/Glv8QNd1nXPC/l2+rvBHDJHeRsbWKPcAGGefvbjjvng10sXjjRZvBX/CX28WoTaWPMMhS1bzYxGzK7NGfmAUo2eM1jWnxe8HXGix65nV4tIckC/k0yYQDDbTlwuAMjGemaTryle630CeNlNycorVJddEtktfIk+N2mav4g8GXfh3SdBOoyXaqRM1wkaQMrgg88k8dvzrif2f8Awr4+8C6nd2eraMr6VflCzJdITBION+M8gg4OOeBXs8WpWtxo66rYsb62kh86E2+HMqkZG31z2rmPC3xH8P8AibX7zQ9Jg1SS9sX8u9WSyZBbNkjDluBypHfpTjiZRpOlZWY6ePnDDvD8q5X6/wCZ5n8ePBvjrx9r9pNp/h1ILSxjeKNpbuPdKS2S2AeBgDAr0LwHo+qX3w2Twf4x0MWqQ2K2TMk6us6BSoIwcqwAB+vIq/ovxC8Oan4vk8Ih7yz1tIjL9kvLZomZQMkqTw3HPB6A+hq94y8Wab4Tt4rrVbbUWt5XWMS21q0yh2YKqnbyCSQBx1NOWJlKChbbYdTMJzoxo8qSjta91+J4R4A+HHxL8A+OxqumadBfWcbvDKoulQXMBPv0PAYZ6ECvSbxvHEnxSh15/Chm0ezspbW2iF5EJQzspaXk4yQgXGeld+dUtYtGbVr4tp9qkZllN3iMxKOpb0rk7X4naTeRfbbHQfE13pOCw1KHTWaAqP4gM+Yw9whqp4uVSXNKKvaxdbM51589SCbtbr/mdB4we8bw9cW9rob6s91E0L23nJGNrKQdxbt24z1rwb4Q+A/iX4D8Xpq/9hx3FpJG0F1Cl3GC8ZweMnqCAfwx3r3rwf4n0fxbpLaroVybmyEzQrLsKh2XGcA845xz6Vs1FLEypwcElZmeHx86FKVJRTUt73/zOU+KPgjTvHfhp9LvCIbiM+ZaXIXLQyY/VT0I7/UCuS+G914x8DaCnhjxF4Wv9ThsyVsr3S9syuhOdrAkEYzwcdOO3PTah8RdHi1e60nSdP1fxBeWb7LtNKtfNW3b+67sVXPsCT7VY8L+PvD3iPX59B057tdStoDPdW9xbNE9uAyrtcNjk7gRjIxznpmY1mocjV0RDFyVL2MleO/o/I86vPh94g+JPxBTxJ4zsjpOh2qCO104yhppEBJAfaSFySSxznsPWvRfiSusSeEbzRvD+ifbpb6zltVImSKO3DJtBOevDHAA7dqm8TeNNJ0PU4dI8q91LV5ozNHp+nw+bOYwcbyMhVXPGWIFHhrxppOt6pLo/lXumavFGJn0/UIfKn8s8bwMlWXPdSacsRKTjdaLZDqY2c5QbStHZdP8zxr4JeB/H3gHxTNqV54bS7trm2NvII7yMOmWVtwycH7uMcdetfRNcl41+IWg+D7+0s9bi1KNryQRWrxWbypNIf4FK5+bkcV09jcfarSO48iaDeM+XMu119iO1KvXlWlzSWosZjJ4up7SaSfkeI/tAeE/G3j3UtPh0rw+sVpppmVZpbuMGfeV+YLngYQYzzz2rofh3J488K+BrHQJvA4uriyRkWRdTjVHBYsCeCR1x36V0/jv4gaD4JaA+II9RhhuHEcM8Vo0sbyEEhAVz82AeK6TTrr7ZZR3X2e4t/MGfLnTa689x2q3iW6apuKsvX/M1lmEpUI0JQXLHbf/AD8zynwpo3xF1b4tWnijxlZW9nYWNtMlpBDOHSJnG3gA5JIJyfYV6R4qvNWstLd9F0c6rdtlUi89YlU4OCxPbPpk1l+PPHuh+CUgl1+PUIredljjnitWljMhzhMrn5sKTiqep/EzQ9NsZb6/0vxJb2sK7pJX0eYKi+pOOB71E6rnJNpadDCtiXVnGTirJWstvzPHfhX8PPiL4L8b2/iCXw9DdxKrxyxLeRqxVxjIJ7g4NfRk11dpo5vI9NlkuvKDi08xQ27H3d2dv45p93fWdnpsmo3dxHb2kURlkmkbaqIBkkk9OK461+J2k3kX22w0HxNeaVgkalBprNAVH8SjPmMPcIaqviJV5KUlqaYzHTxc1OpFXXa/+ZR+Elv4y02+1ceKNA8uXVdRkvWvI7pHWMFAFjK5zgbABjPWq37QOga94u8Px6Do/h/7WyTpcJePcoixkBgQATknBx2HPtXYeHvGGjeIvD1xr2hNcajZQytEDDEd0jLjO1Tgnr7dDWHofxY8M65by3Gj2ev30UUpikeHSpmCuOqnjryKSrtVPaJaiWNkq6rqKuvW35mB+z5onjfwjYz+HvEOkKNPeUzQXCXKN5LEfMpAOSCQMY6En1r1ysDwl4t0rxNPqFvp8d9DPp7olzFd2rwOhcErwwBOQK36irUdWbk1qzLE4h4io6kkk32Mrxj/AMijrP8A14T/APotq+SPgL8OrH4jfC7xVp7iOLVLa7ik065b/lnJsOVJ67GwAfoD2FfXPi1Gk8K6vHGpZ2sZlUDqSUNfP37CtxB/ZHie081PPFxBJ5efm27WGcemRXZhpyhh5yjumh021Tk15FT9l74i33h7W3+FfjESW0kUzRWDT8GGUEloGz2JyV9zjnIxzetf8nMeOf8AsGal/wCkLV6N+1Z8LJNe0/8A4Tjw5b41mwTN5HEMNcQqMhxjkyJ+ZUY7AV4V8MdZv/EHxF1jV9Um869uNA1HzpMYLsLJ13H3OMn3rtoqFRSrR6rVeZvC0rzXYvfBD4ta18PdDvtO0vwymrR3VyJnkLONh2hdvyg+lemaJ+0h4qv9ZsbGTwHHClzcRwtJ5kvyBmAJ+72zXKfsz/FXwj4B8Mapp/iL7Z59zeiaPybfzBt2Adc+or1j/hpL4YDkDVM/9eX/ANepxML1Jfub+eoqi95+5czf24f+Sa6P/wBhhP8A0TLXr/w5/wCSe+G/+wTa/wDopa+bvjr4+s/ih8Do9Y06yuLVtM8QLHcRSDO1GjmEbbuhyCuR2Jx0wT1/gf8AaL8Aad4M0XTtQXVIru0sYbeZVtty70QKcHPI4yK5p4eq8PGKjqmzKVOXs0rH0BRXilx+0z8OEgkeIavLIqkqn2XG49hnPFehfCzxpZePfBdp4isoZLfzcxzQuP8AVyr95Qf4hnoe/wClcc8PVpx5pRsjGVOUVdo83+Ol7Z6b8cfhjfahdQ2lrDJctJNM4REGE5JPArtdQ8ZeDfEviDRvCljqFjrT3c/2pvsl2G+z/ZiJkc7f9tEGO/Ncj8ZVV/j58LVZQymW5yCMg8LXo3i210HTDb+L9QUW50NJpUaMKC4dChj/ANosSMDu22siDj/jx4Pt/Hd/ofhu4k8p5ra+kt5cnEcyrEUYgdRngj0JqL4G+NbvX/CGp+F/EWYvE3h5HtL6OQ/NKqgqsnv0wTzyM/xCus8QNn4k+Ec/KTb3/B6/dirzn9oHQ7/wnr9r8XPDEBM1sv2fXbeNtourdsLub1I4GcHGEP8ADQBP4u8R3nhf9krSr/TnEd3LoVhaxP3TzI0VmHuFLYPY4Neh/CbQLLwz8OdD0qyhWJVs45JiOrysoZ2PuWJ/lXnfjHw7eeJv2SdKsdPQSXUOhWF3Gn97y40ZgPfaGwO5wK9D+EfiGy8T/DnRNVsphIDaRxTDukqKFdSPZgfwwe9ICLSx4Vf4gXGvabrmmPqF/ZpaT28M0ZaYxsWVzg5LAEr9APSuKtf+Tv7r/sVh/wCjVqv4EghT9rHx7thjXbplsVwo4Jjgzj61Ytf+Tv7r/sVh/wCjVoAk+PXgpfHniHS9GSTyb6LRr+5sJdxAjnSa025x2IJU+mc9RTfAvjqbxr8EvEkOrqYfEGladc2mpwuArlxCwEhXtuwc/wC0GFdrqZH/AAt7Qh3/ALD1D/0daV5N+0Toeo+CteuPiT4bty1lqdnJp2v2yHAYSJsWU/iV5x95V/vGmB6L8SQB+z9rIAwP+Efbj/tjWD8L/iL4K0D4MaF/aHibSkuLLSkMtsLlTNuVfubAd27tjGa3/iV/yb/rP/Yvt/6Jo+D+l6fqXwQ8O2d9ZwTw3OkRxyq8YO5WTBB/CgC74qjgT4N+IJLeHyVudHvbtk3lsPNHJK/J/wBp2rkPgz8QPBWh/BnQY9U8UaVbz2lgTNA1yplUgsduzO4n2xmup8TahYXfwt8Y2GnySSx6Tpt3p8krAYd0tctgjrjdg9OQap/AfT7G9+CHhyG8s7eeObT9kiyRhg6ksCDnqMUAa199nk+Eup3lrai1S+0q5vniDbgrzRtK/Pf5nY15v8J/Efh3SP2WrRNYv7Qg2N7G1oZAZJS00wEYTqS2QMY716HqF5px8AeJtD06SWZdC06TT5ZHxy62obGR1IVlz05Jrw7w54RuH/Z48J+P/CtrDD4m0B7i83xxgNdwieQSRuRgvhRwDnjco+9QB65+zPpWqaN8GdFs9Xglt7g+bKsMgwyRvIzLkdsg5x71gfAn/ksXxa/7Cdv/ADnr0n4eeKtP8aeELDxFppxFdR/PGTzFIOHQ/Q5HuMHvXm3wJ/5LD8Wv+wnb/wA56QGL8aPC+q6n451/xd4blePxB4WtdPvLUKf9bF+/MqY78KDjvgr/ABV28PjDT/Hfwq0jxDYgL52saUtxCTkwyrqFuHQ/jyPUEHvW14dwfiv4vXg/6BpuR/4E15F4n0PUPhx8W7Kw0q3Y+EvGGs6fJ5a/ctLuO7ikIHpkK2BxkN/sUwOm/aVuZtU1fwR4ASVktdf1UG/CnG+GNkyp9vmJ+qivXmaw0jTF3Nb2NjbRqi5IjjiQYAHoB0FeQftL28+k6v4I+ICQvJaaBqgF+UGSsMjJlvp8pH1YV7HbzW19ZxXFvJFc206B43QhkdSMgg9CCKQHOeALfw5p/wDaln4e1Wwuobm9kvhBbSK3keYF3DgnguGbt97Haq3xs8Q3Hhb4V6/rVmWW6itvLgdTgpJIwjVh/ulgfwrhv2RIok8I+JmWNFb/AISS5XIXBwI4sD6V2/xy0C58TfCfxBo9mrNcyWvmwooyXeNhIFHudmPxpgQfALRLbQ/hJoEUGWkvLVL64kblpJZgHYk9+oH0Arck8O2cPjoeMIgkc502SyucLzKu9HQk/wCztcf8CHpWB+z5r9p4g+EegzWzfvLO1SxuEJ5SSJQhz9QAw9mFdnLfWLaiNIe4T7ZLA0wgB+bywQpb2GWA569uhpAeRfstzf8ACRWvirx9eqzalrGsPGSzbvLgjVTHGvsN5H0A9KX9qWX/AIR7TvDHj+xVhqeiauiqVYqJIJFbzI29m2AfQn1pv7LMX/CPWvivwDell1PR9XeRgy4EkMiqEkX1B2E/Qj1pf2po/wDhINO8MeALJmOp63q6MgClhHDGrCSRsdhvB+gb0pgSftHSLLffDaVfuv4ptGH0JFeyV43+0dGsV98Nok+6nim0UfQEV69f3dtYWM99eTJBbW8bSyyOcBFUZJP4CkB5H+1X/wAiz4V/7Gi0/wDQZK9irxP9pS+j1PwH4J1KGOSOO78Q2E6JIMMoeN2AI9ea9ouZoba3kuLiRYoYkLu7HAVQMkmgDyL9rV1j+HWlyOwRV161LMTgAAPzXVa18QPA95bw6Rb65pGsS6pcRWAs4btXaRZnCPwueAjMxz1xjPNcR+0jqlvrnwg8NaxapKlvfavY3ESyLhtjo7LkfQivWtZ0XTL+3hFxDFELa5hu0kVFBRopFcEHHGduD7EigDyj9pKWS9vfAnw+hkdLLXdVRLxQxy0ETRjaT6fPn6qK9hJsNI0xQTb2NjbRqi5ISOJBwB6ADgV4h8eb5Lq3+HnxV06GaTS9L1JZp22fN9mlZCHI9CE4/wB8V7nbT2t9ZRXNvJFc206CSN0IZHUjIIPQgigDm/h/b+HNPbVrTw/q1hdQ3V89+Le2kVhb71QMPlJ4Lhm7fex2ry39m/xX4Z0LQPEtrrXiDTNOnbxFdSLHc3SRsVwgzgnpkH8qv/shRRp4S8TskaKw8R3CZAwdojiwPpU/7K8EMnhfxM0kMbn/AISS7GWUHslMDvfh9qmj+Jo7/wAVaTCoW7uHs/PSTctxHbySIkg7c5Yj2Irqa5zw8mj6DrM3hbTVk82YT6rIgxsgEk3Q4+6GZn2jH8DeldHSAK4zwB8NPC3gnWdX1XRLRkuNTlLsXwfIQnPlR8fKm7Jx9PQV2dFUpySaT3Gm0rAeRg9K82tPgl4Fs/Euoa9Z215bXF9FcRSxxzgRKsyMj7Vxxwxx6V6TRThUlC/K7XGpNbM8W/4Zn+GnprP/AIGD/wCJpR+zP8NM/d1k/wDb4P8A4mvaKK1+t1/52V7afc5jTfAPhHT/AAU/g230W3/sSUES27kt5hOMszZyW4HzZyMDGMCuAm/Zp+GUkrOsOrxAnhEveB9Mgn9a9moqY4irG/LJ6iVSS2Z4xH+zT8M1dWaPWHAOSrXnB9uFzXrWhaTpuhaTb6TpFnFZ2NsmyGGMcKP6n3PJq7RSqVqlT4pXFKcpbs4Dxf8ADnwv4j8Txa7q+saqmoWp/wBFMWo+V9l/65gfdz1qCf4aeFLq4tZdR8Ra9qItp0njiu9aeSMsjBhlScHkCuj1bwL4M1bUJdQ1PwvpN5dzEGSaa1VncgYGSRzwBVX/AIVn8Pv+hM0P/wAA0/wrIkr+IvB+ha54mt/EVx4i1a3vrUFbU22oiNLcEAMFXGPmwM5zmuovH0u8s5rO6mtZ7eaMxyxu6kOpGCD9RXP/APCs/h9/0Jmh/wDgGn+FH/Cs/h9/0Jmh/wDgGn+FAGx4et9K0PQdP0WzvENtYW0dtCZJlLbEUKuT3OAK5K7+HnhldVuNS0HX9T8MzXTb7pNIv1iimb+80bBlDe4ArV/4Vn8Pv+hM0P8A8A0/wo/4Vn8Pv+hM0P8A8A0/woAf4Q8MeFvDE1zd2Ewn1G7x9r1C7uvOubjHTe5PTgcDA46ViR/DfwvH4sPipfEetf20Rta7Opjcyf3CMY2+2K2P+FZ/D7/oTND/APANP8KP+FZ/D7/oTND/APANP8KAK+oeD9DvfFsfiiTxJq8eoRArF5WohY44yQWjCYxtJAyDnOPpXRa3Do+s6PeaTqEttNaXkLQzIZF5Vhg1i/8ACs/h9/0Jmh/+Aaf4Uf8ACs/h9/0Jmh/+Aaf4UAO8U+G9C8R+GYvDt/q91Hp6RiKRLe8EZnQADa5HUcdBisGy+GPhex0+PTrPxT4kt7KJNkdvHrrqir6AA8Ctz/hWfw+/6EzQ/wDwDT/Cj/hWfw+/6EzQ/wDwDT/CgCkPAnhWPwOvg611S+tdKLSNMIb/AGyXAkLF1kfqwO45/Ks/T/hj4V07T49OsPFHiS1so1Kpbxa46ooJzgAHjrW7/wAKz+H3/QmaH/4Bp/hVDVvA/wAObC4sbX/hB9Fmub6fyYYltIwcAFnc5HCqqkk+uB1IppNuyAdZ+A/Cdj4LuPCVjqd7aafdTPNdPFf/AL64LjDh3PJBGAfYCrngDwr4e8E6c+m6Lqt01gfuW1zeCWOIkkkoDyMkkmsa38M/CyfxreeE08IaEb+1sYr1gLRD8juykdOCNqn6OKx9N0vwFf6b4nvIfhlo3/FPXUtrKhjizM8Shn28cDawxnGTxxWiozfTt+Owro6Xwx4E8K+GLnVJfD+q3unR6kZGlgivh5SO5++iEEKw6A+nrUPhL4e+FvC/iG513Stb1QXt45e9M2o+Yt03PMgI5OWJ7da5W6tfBcOv2mhr8IdNe9vje/Y0KQJ5wtjhjyPlDH7ucZGCcVMbT4d3LaqdH+Gml38ejW8c2pH7NHG0bMnmeUgI+d1XkjgcgZzxV/Vqvb8vT8w5kdfoHg/Q9G8Tz+IoPEerXF9cgLdG41EOk4AIUMuMYXccYxit/W7XRdZt7eG/lt5Bb3UN3CfMXKSxOHRge3K4PqCR3ry5H+ELeK9D0Y+CdHW116yW60zUWtIxDMWztjIIyjnBwD1OB14qWKx+HU9xpmmQfDjRm1nUprpIbMwx7Ujt5GSSV3C4VcrxwScjjrhPDVVuv61/yYcyPVL86TqFlNZXz2dzbTIUlilZWV1PUEHrXCW/w20GxRrXSPGfiXStMJyNPtdXAhQZ5VdwLKPYNXMa3cfC7SfDdzrNx8N9Mc6dqR07VLZLaIyWjjnf0w6bcNkdj7HGzrek/DHT/GOgeGLfwHot7dayHdJEt4gkSKhfcTjnKq+Mf3fcUfVqq6d/w1YcyO78LaV4Z8L6Uul6FHZ2VqGLlUkBLserMxOWY4HJJNav22z/AOfuD/v4K8cYfDEaPL4lHw50k+GIb77G+pfZ4843+WZhHjJiEh25+93245q5Y6Z8PbzXPFukw/DbR/M8NRo8zmGLE+9DIgXjjKg5z0PFDw1RXdtv+B/mg5kbeqfDnwtPrtxrej67qfhu9ujuum0i/WFJz6shBXPuAPXrXSeF9J0Dw7bSR2N0JZ5iDcXdzdebPOw6F3Y5PU4HQdgK4C20rwDd3k1vZ/DTRZzafZBeoscPmwmdUYEJj5kVZAS3HQ4zg10WieCPhxqaXKr4L0KO4tLhre5hNrGxjcYIBwO6srD2YdOlRKlOK1QXL3ivwr4d1/UYNWGpz6Vq8C7I9R066EM+zOdjHkOvswPtjNHhXwr4d0HUptXbU59W1iZfLfUdSulmnCf3FPARfZQM980v/Cs/h9/0Jmh/+Aaf4Uf8Kz+H3/QmaH/4Bp/hWYyl458CeF/GWpW19rWsagTaMslrFBqHlRwuP41A6NwOazdW+FvhPV7RrPVvE3iK+t2+9FPrjup+ozW//wAKz+H3/QmaH/4Bp/hR/wAKz+H3/QmaH/4Bp/hQBR8c+A/CnjJrVdZ1S++zWm1re1t7/wAqGN1BAcKP4sHGaoap8MPCuqWb2ep+KPEl5buMNFNrrsrD0IzzW7/wrP4ff9CZof8A4Bp/hR/wrP4ff9CZof8A4Bp/hQBR8b+AvCfjC3s7PVtSvFsLJUEFnb33lQoyghX2j+IA4znpVLUPhn4Y1Czks7/xV4luraQbXil112Vh6EZ5rb/4Vn8Pv+hM0P8A8A0/wo/4Vn8Pv+hM0P8A8A0/woA1obPQI/D8WgYs5NNjtltRbyOrKYlUKFIPXgVx1v8ADfQbFGtdH8ZeJNJ0xjn+z7TVgIUGeVXcCyj2DVt/8Kz+H3/QmaH/AOAaf4Uf8Kz+H3/QmaH/AOAaf4UAT6V4e8M6L4al8P6DKmj2smSXtLgLLuOMvvOSWOPvHJrltG+FPg/RYZYdI8R+ILCKWQyyJb626B3PViB1PHWui/4Vn8Pv+hM0P/wDT/Cj/hWfw+/6EzQ//ANP8KAF8C+EPDvhe/1G60q+u7u81Ly/tEt3em4kcR7tvJ543Gusrn9G8EeD9F1CPUNJ8NaVY3cYISaC2VHUEYOCB3BIroKACiiigAooooAKKKKACiiigAooooAKKKKACiiigAooooAKKKKACiiigAooooAK47xRBLD8S/CmrSDNolvfWhPUiaRY3QAdTlYZPyA7iuxqO4ghuECTwpKqurgOoIDKcg/UEA1dOfI7+v4qwmeMXNj4gtfH3hTx9b6dqLSX1xc22q2sWnSCSK1kP7vzT/0z2x9hnbkZFaei2+oaTd+PfDdzpOpNca7qk91YXEVqz28kdxEiZMg+VdhB3AkHHTORXrFFdLxjas1/V7r7hcp5z4ut72T44eDL6HTb+Wzs7W9juLmO2doomlVQgLAY5Kn6d6y9Ks9Q8H6p8Qbe40y/vRrl29/pb28DSi4aSPBiJUYQq397AxznAOPWqKlYpqKjbS1vxuHKeKab8NZLzwXF4H1JbqC/s9DtHtdQWNhHb3qSTvlJQMZUyAcc7ScVD4O0fxHpHiHwl4z1/T7klbG+0/V1jgYtbTPdSSiXYBkozE8qMAEHpXuNFaPHTaaa3/VWYuRHjOneGbi9v9evtV03UUsvFetOqw/ZnLxWv2SWESyLjMe4v/FgjIzjnFHw54b8SaPrvw0bWdOuZ7rT3u4r+e1t3kjgjFv9mgy4HQhQx9C7HgV7pRR9enqreX4Nfl+Qch4Knh7WofgZc/CkaVfNrbXTWscnkN9naJrnzftHm427NnvndxjNblvY6j4d+IPj9Z9L1G6i8RWlp/Zk1vbPLHI6QNEyO4GIzuIPzEDHOa9eooeNk7pre7fq2n+iDkPEvFnhWVvF9prHh+HVbDxdp1xZ2iTxQyfZNRtgIxI0jY27VUuDyD8gGDkV3fgO0uU8YeN9SZWFpd6nCtuSOHMdtEjsPUbgV+qEdq7Ko7eCG3hENvEkUYJIVBgZJyf1JNZzxUpw5X2t+T/T8xqOpJRRRXKUFFFFABRRRQAUUUUAFFFFABRRRQAUUUUAf//Z">
            <a:extLst>
              <a:ext uri="{FF2B5EF4-FFF2-40B4-BE49-F238E27FC236}">
                <a16:creationId xmlns:a16="http://schemas.microsoft.com/office/drawing/2014/main" id="{AF076113-434B-481A-B187-A7DEF6427FEC}"/>
              </a:ext>
            </a:extLst>
          </p:cNvPr>
          <p:cNvSpPr>
            <a:spLocks noGrp="1" noChangeAspect="1" noChangeArrowheads="1"/>
          </p:cNvSpPr>
          <p:nvPr>
            <p:ph type="ctrTitle"/>
          </p:nvPr>
        </p:nvSpPr>
        <p:spPr bwMode="auto">
          <a:xfrm>
            <a:off x="519953" y="827743"/>
            <a:ext cx="11349318" cy="53847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pPr>
              <a:lnSpc>
                <a:spcPct val="100000"/>
              </a:lnSpc>
            </a:pPr>
            <a:r>
              <a:rPr lang="en-US" sz="2800" b="1" dirty="0">
                <a:latin typeface="Times New Roman" panose="02020603050405020304" pitchFamily="18" charset="0"/>
                <a:cs typeface="Times New Roman" panose="02020603050405020304" pitchFamily="18" charset="0"/>
              </a:rPr>
              <a:t>Department of Computer Science and Engineering</a:t>
            </a:r>
            <a:br>
              <a:rPr lang="en-US" sz="2800" b="1" dirty="0">
                <a:latin typeface="Times New Roman" panose="02020603050405020304" pitchFamily="18" charset="0"/>
                <a:cs typeface="Times New Roman" panose="02020603050405020304" pitchFamily="18" charset="0"/>
              </a:rPr>
            </a:br>
            <a:r>
              <a:rPr lang="en-IN" sz="3100" b="1" dirty="0">
                <a:solidFill>
                  <a:srgbClr val="FF0000"/>
                </a:solidFill>
                <a:latin typeface="Times New Roman" panose="02020603050405020304" pitchFamily="18" charset="0"/>
                <a:cs typeface="Times New Roman" panose="02020603050405020304" pitchFamily="18" charset="0"/>
              </a:rPr>
              <a:t>Enhancing Cloud Security with Deep Learning - An ANN Approach for Cyber Threat Detection</a:t>
            </a:r>
            <a:br>
              <a:rPr lang="en-IN" sz="3100" b="1" dirty="0">
                <a:solidFill>
                  <a:srgbClr val="FF0000"/>
                </a:solidFill>
                <a:latin typeface="Times New Roman" panose="02020603050405020304" pitchFamily="18" charset="0"/>
                <a:cs typeface="Times New Roman" panose="02020603050405020304" pitchFamily="18" charset="0"/>
              </a:rPr>
            </a:br>
            <a:br>
              <a:rPr lang="en-IN" sz="3100" b="1" dirty="0">
                <a:solidFill>
                  <a:srgbClr val="FF0000"/>
                </a:solidFill>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PRESENTED BY</a:t>
            </a:r>
            <a:br>
              <a:rPr lang="en-IN" sz="22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Bojja </a:t>
            </a:r>
            <a:r>
              <a:rPr lang="en-IN" sz="1800" b="1" dirty="0" err="1">
                <a:latin typeface="Times New Roman" panose="02020603050405020304" pitchFamily="18" charset="0"/>
                <a:cs typeface="Times New Roman" panose="02020603050405020304" pitchFamily="18" charset="0"/>
              </a:rPr>
              <a:t>Sobharani</a:t>
            </a:r>
            <a:r>
              <a:rPr lang="en-IN" sz="1800" b="1" dirty="0">
                <a:latin typeface="Times New Roman" panose="02020603050405020304" pitchFamily="18" charset="0"/>
                <a:cs typeface="Times New Roman" panose="02020603050405020304" pitchFamily="18" charset="0"/>
              </a:rPr>
              <a:t>                     (21471A0509)</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Gattu Thanuja                        (21471A0522)</a:t>
            </a:r>
            <a:br>
              <a:rPr lang="en-IN" sz="1800" b="1" dirty="0">
                <a:latin typeface="Times New Roman" panose="02020603050405020304" pitchFamily="18" charset="0"/>
                <a:cs typeface="Times New Roman" panose="02020603050405020304" pitchFamily="18" charset="0"/>
              </a:rPr>
            </a:br>
            <a:r>
              <a:rPr lang="en-IN" sz="1800" b="1" dirty="0" err="1">
                <a:latin typeface="Times New Roman" panose="02020603050405020304" pitchFamily="18" charset="0"/>
                <a:cs typeface="Times New Roman" panose="02020603050405020304" pitchFamily="18" charset="0"/>
              </a:rPr>
              <a:t>Thalapaneni</a:t>
            </a:r>
            <a:r>
              <a:rPr lang="en-IN" sz="1800" b="1" dirty="0">
                <a:latin typeface="Times New Roman" panose="02020603050405020304" pitchFamily="18" charset="0"/>
                <a:cs typeface="Times New Roman" panose="02020603050405020304" pitchFamily="18" charset="0"/>
              </a:rPr>
              <a:t> Suma Durga      (21471A0564) </a:t>
            </a:r>
            <a:br>
              <a:rPr lang="en-IN" sz="1600" b="1"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r>
              <a:rPr lang="en-IN" sz="1800" b="1" dirty="0">
                <a:solidFill>
                  <a:srgbClr val="00B050"/>
                </a:solidFill>
                <a:latin typeface="Times New Roman" panose="02020603050405020304" pitchFamily="18" charset="0"/>
                <a:cs typeface="Times New Roman" panose="02020603050405020304" pitchFamily="18" charset="0"/>
              </a:rPr>
              <a:t>Under  the Guidance of,  </a:t>
            </a:r>
            <a:br>
              <a:rPr lang="en-IN" sz="2200" b="1" dirty="0">
                <a:solidFill>
                  <a:srgbClr val="00B050"/>
                </a:solidFill>
                <a:latin typeface="Times New Roman" panose="02020603050405020304" pitchFamily="18" charset="0"/>
                <a:cs typeface="Times New Roman" panose="02020603050405020304" pitchFamily="18" charset="0"/>
              </a:rPr>
            </a:br>
            <a:r>
              <a:rPr lang="en-IN" sz="1800" b="1" dirty="0" err="1">
                <a:latin typeface="Times New Roman" panose="02020603050405020304" pitchFamily="18" charset="0"/>
                <a:cs typeface="Times New Roman" panose="02020603050405020304" pitchFamily="18" charset="0"/>
              </a:rPr>
              <a:t>Mothe</a:t>
            </a:r>
            <a:r>
              <a:rPr lang="en-IN" sz="1800" b="1" dirty="0">
                <a:latin typeface="Times New Roman" panose="02020603050405020304" pitchFamily="18" charset="0"/>
                <a:cs typeface="Times New Roman" panose="02020603050405020304" pitchFamily="18" charset="0"/>
              </a:rPr>
              <a:t> Sathyam Reddy</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Assistant Professor</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solidFill>
                  <a:schemeClr val="bg2">
                    <a:lumMod val="75000"/>
                  </a:schemeClr>
                </a:solidFill>
                <a:latin typeface="Times New Roman" panose="02020603050405020304" pitchFamily="18" charset="0"/>
                <a:cs typeface="Times New Roman" panose="02020603050405020304" pitchFamily="18" charset="0"/>
              </a:rPr>
              <a:t>Department of Computer Science and Engineering,</a:t>
            </a:r>
            <a:br>
              <a:rPr lang="en-IN" sz="1800" b="1" dirty="0">
                <a:solidFill>
                  <a:schemeClr val="bg2">
                    <a:lumMod val="75000"/>
                  </a:schemeClr>
                </a:solidFill>
                <a:latin typeface="Times New Roman" panose="02020603050405020304" pitchFamily="18" charset="0"/>
                <a:cs typeface="Times New Roman" panose="02020603050405020304" pitchFamily="18" charset="0"/>
              </a:rPr>
            </a:br>
            <a:br>
              <a:rPr lang="en-IN" sz="1800" b="1" dirty="0">
                <a:solidFill>
                  <a:schemeClr val="bg2">
                    <a:lumMod val="75000"/>
                  </a:schemeClr>
                </a:solidFill>
                <a:latin typeface="Times New Roman" panose="02020603050405020304" pitchFamily="18" charset="0"/>
                <a:cs typeface="Times New Roman" panose="02020603050405020304" pitchFamily="18" charset="0"/>
              </a:rPr>
            </a:br>
            <a:r>
              <a:rPr lang="en-IN" sz="1800" b="1" dirty="0">
                <a:solidFill>
                  <a:schemeClr val="bg2">
                    <a:lumMod val="75000"/>
                  </a:schemeClr>
                </a:solidFill>
                <a:latin typeface="Times New Roman" panose="02020603050405020304" pitchFamily="18" charset="0"/>
                <a:cs typeface="Times New Roman" panose="02020603050405020304" pitchFamily="18" charset="0"/>
              </a:rPr>
              <a:t>Narasaraopeta Engineering College(Autonomous),</a:t>
            </a:r>
            <a:br>
              <a:rPr lang="en-IN" sz="1800" b="1" dirty="0">
                <a:solidFill>
                  <a:schemeClr val="bg2">
                    <a:lumMod val="75000"/>
                  </a:schemeClr>
                </a:solidFill>
                <a:latin typeface="Times New Roman" panose="02020603050405020304" pitchFamily="18" charset="0"/>
                <a:cs typeface="Times New Roman" panose="02020603050405020304" pitchFamily="18" charset="0"/>
              </a:rPr>
            </a:br>
            <a:br>
              <a:rPr lang="en-IN" sz="1800" b="1" dirty="0">
                <a:solidFill>
                  <a:schemeClr val="bg2">
                    <a:lumMod val="75000"/>
                  </a:schemeClr>
                </a:solidFill>
                <a:latin typeface="Times New Roman" panose="02020603050405020304" pitchFamily="18" charset="0"/>
                <a:cs typeface="Times New Roman" panose="02020603050405020304" pitchFamily="18" charset="0"/>
              </a:rPr>
            </a:br>
            <a:r>
              <a:rPr lang="en-IN" sz="1800" b="1" dirty="0">
                <a:solidFill>
                  <a:schemeClr val="bg2">
                    <a:lumMod val="75000"/>
                  </a:schemeClr>
                </a:solidFill>
                <a:latin typeface="Times New Roman" panose="02020603050405020304" pitchFamily="18" charset="0"/>
                <a:cs typeface="Times New Roman" panose="02020603050405020304" pitchFamily="18" charset="0"/>
              </a:rPr>
              <a:t>Narasaraopeta-522 601</a:t>
            </a:r>
            <a:br>
              <a:rPr lang="en-IN" sz="2200" b="1"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t>
            </a:r>
            <a:br>
              <a:rPr lang="en-IN" sz="3100" b="1" dirty="0">
                <a:solidFill>
                  <a:srgbClr val="FF0000"/>
                </a:solidFill>
                <a:latin typeface="Times New Roman" panose="02020603050405020304" pitchFamily="18" charset="0"/>
                <a:cs typeface="Times New Roman" panose="02020603050405020304" pitchFamily="18" charset="0"/>
              </a:rPr>
            </a:br>
            <a:br>
              <a:rPr lang="en-IN" sz="3100" b="1" dirty="0">
                <a:solidFill>
                  <a:srgbClr val="FF0000"/>
                </a:solidFill>
                <a:latin typeface="Times New Roman" panose="02020603050405020304" pitchFamily="18" charset="0"/>
                <a:cs typeface="Times New Roman" panose="02020603050405020304" pitchFamily="18" charset="0"/>
              </a:rPr>
            </a:br>
            <a:endParaRPr lang="en-IN" sz="31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descr="C:\Users\91939\AppData\Local\Microsoft\Windows\INetCache\Content.MSO\20E6BE00.tmp">
            <a:extLst>
              <a:ext uri="{FF2B5EF4-FFF2-40B4-BE49-F238E27FC236}">
                <a16:creationId xmlns:a16="http://schemas.microsoft.com/office/drawing/2014/main" id="{6CC2C863-7C08-4900-97D0-8B4602907A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26895"/>
            <a:ext cx="4374778" cy="735106"/>
          </a:xfrm>
          <a:prstGeom prst="rect">
            <a:avLst/>
          </a:prstGeom>
          <a:noFill/>
          <a:ln>
            <a:noFill/>
          </a:ln>
        </p:spPr>
      </p:pic>
    </p:spTree>
    <p:extLst>
      <p:ext uri="{BB962C8B-B14F-4D97-AF65-F5344CB8AC3E}">
        <p14:creationId xmlns:p14="http://schemas.microsoft.com/office/powerpoint/2010/main" val="252794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ABAD590-E796-4B33-9CF5-F72038AFEC04}"/>
              </a:ext>
            </a:extLst>
          </p:cNvPr>
          <p:cNvGraphicFramePr>
            <a:graphicFrameLocks noGrp="1"/>
          </p:cNvGraphicFramePr>
          <p:nvPr>
            <p:ph idx="1"/>
            <p:extLst>
              <p:ext uri="{D42A27DB-BD31-4B8C-83A1-F6EECF244321}">
                <p14:modId xmlns:p14="http://schemas.microsoft.com/office/powerpoint/2010/main" val="2774969319"/>
              </p:ext>
            </p:extLst>
          </p:nvPr>
        </p:nvGraphicFramePr>
        <p:xfrm>
          <a:off x="484094" y="681317"/>
          <a:ext cx="11277602" cy="5531224"/>
        </p:xfrm>
        <a:graphic>
          <a:graphicData uri="http://schemas.openxmlformats.org/drawingml/2006/table">
            <a:tbl>
              <a:tblPr firstRow="1" bandRow="1">
                <a:tableStyleId>{5940675A-B579-460E-94D1-54222C63F5DA}</a:tableStyleId>
              </a:tblPr>
              <a:tblGrid>
                <a:gridCol w="726141">
                  <a:extLst>
                    <a:ext uri="{9D8B030D-6E8A-4147-A177-3AD203B41FA5}">
                      <a16:colId xmlns:a16="http://schemas.microsoft.com/office/drawing/2014/main" val="888961260"/>
                    </a:ext>
                  </a:extLst>
                </a:gridCol>
                <a:gridCol w="1676400">
                  <a:extLst>
                    <a:ext uri="{9D8B030D-6E8A-4147-A177-3AD203B41FA5}">
                      <a16:colId xmlns:a16="http://schemas.microsoft.com/office/drawing/2014/main" val="3259865923"/>
                    </a:ext>
                  </a:extLst>
                </a:gridCol>
                <a:gridCol w="1120589">
                  <a:extLst>
                    <a:ext uri="{9D8B030D-6E8A-4147-A177-3AD203B41FA5}">
                      <a16:colId xmlns:a16="http://schemas.microsoft.com/office/drawing/2014/main" val="1682462440"/>
                    </a:ext>
                  </a:extLst>
                </a:gridCol>
                <a:gridCol w="1470211">
                  <a:extLst>
                    <a:ext uri="{9D8B030D-6E8A-4147-A177-3AD203B41FA5}">
                      <a16:colId xmlns:a16="http://schemas.microsoft.com/office/drawing/2014/main" val="449515111"/>
                    </a:ext>
                  </a:extLst>
                </a:gridCol>
                <a:gridCol w="2043953">
                  <a:extLst>
                    <a:ext uri="{9D8B030D-6E8A-4147-A177-3AD203B41FA5}">
                      <a16:colId xmlns:a16="http://schemas.microsoft.com/office/drawing/2014/main" val="4243992746"/>
                    </a:ext>
                  </a:extLst>
                </a:gridCol>
                <a:gridCol w="2017059">
                  <a:extLst>
                    <a:ext uri="{9D8B030D-6E8A-4147-A177-3AD203B41FA5}">
                      <a16:colId xmlns:a16="http://schemas.microsoft.com/office/drawing/2014/main" val="3106120366"/>
                    </a:ext>
                  </a:extLst>
                </a:gridCol>
                <a:gridCol w="2223249">
                  <a:extLst>
                    <a:ext uri="{9D8B030D-6E8A-4147-A177-3AD203B41FA5}">
                      <a16:colId xmlns:a16="http://schemas.microsoft.com/office/drawing/2014/main" val="1921135427"/>
                    </a:ext>
                  </a:extLst>
                </a:gridCol>
              </a:tblGrid>
              <a:tr h="1079815">
                <a:tc>
                  <a:txBody>
                    <a:bodyPr/>
                    <a:lstStyle/>
                    <a:p>
                      <a:r>
                        <a:rPr lang="en-US" dirty="0"/>
                        <a:t>S.NO</a:t>
                      </a:r>
                      <a:endParaRPr lang="en-IN" dirty="0"/>
                    </a:p>
                  </a:txBody>
                  <a:tcPr>
                    <a:solidFill>
                      <a:schemeClr val="accent4"/>
                    </a:solidFill>
                  </a:tcPr>
                </a:tc>
                <a:tc>
                  <a:txBody>
                    <a:bodyPr/>
                    <a:lstStyle/>
                    <a:p>
                      <a:r>
                        <a:rPr lang="en-US" dirty="0"/>
                        <a:t>Title</a:t>
                      </a:r>
                      <a:endParaRPr lang="en-IN" dirty="0"/>
                    </a:p>
                  </a:txBody>
                  <a:tcPr>
                    <a:solidFill>
                      <a:schemeClr val="accent4"/>
                    </a:solidFill>
                  </a:tcPr>
                </a:tc>
                <a:tc>
                  <a:txBody>
                    <a:bodyPr/>
                    <a:lstStyle/>
                    <a:p>
                      <a:r>
                        <a:rPr lang="en-US" dirty="0"/>
                        <a:t>Author</a:t>
                      </a:r>
                      <a:endParaRPr lang="en-IN" dirty="0"/>
                    </a:p>
                  </a:txBody>
                  <a:tcPr>
                    <a:solidFill>
                      <a:schemeClr val="accent4"/>
                    </a:solidFill>
                  </a:tcPr>
                </a:tc>
                <a:tc>
                  <a:txBody>
                    <a:bodyPr/>
                    <a:lstStyle/>
                    <a:p>
                      <a:r>
                        <a:rPr lang="en-US" dirty="0"/>
                        <a:t>Journal Published &amp; Year</a:t>
                      </a:r>
                      <a:endParaRPr lang="en-IN" dirty="0"/>
                    </a:p>
                  </a:txBody>
                  <a:tcPr>
                    <a:solidFill>
                      <a:schemeClr val="accent4"/>
                    </a:solidFill>
                  </a:tcPr>
                </a:tc>
                <a:tc>
                  <a:txBody>
                    <a:bodyPr/>
                    <a:lstStyle/>
                    <a:p>
                      <a:r>
                        <a:rPr lang="en-US" dirty="0"/>
                        <a:t>Methodology Adapted</a:t>
                      </a:r>
                      <a:endParaRPr lang="en-IN" dirty="0"/>
                    </a:p>
                  </a:txBody>
                  <a:tcPr>
                    <a:solidFill>
                      <a:schemeClr val="accent4"/>
                    </a:solidFill>
                  </a:tcPr>
                </a:tc>
                <a:tc>
                  <a:txBody>
                    <a:bodyPr/>
                    <a:lstStyle/>
                    <a:p>
                      <a:r>
                        <a:rPr lang="en-US" dirty="0"/>
                        <a:t>Key Findings</a:t>
                      </a:r>
                      <a:endParaRPr lang="en-IN" dirty="0"/>
                    </a:p>
                  </a:txBody>
                  <a:tcPr>
                    <a:solidFill>
                      <a:schemeClr val="accent4"/>
                    </a:solidFill>
                  </a:tcPr>
                </a:tc>
                <a:tc>
                  <a:txBody>
                    <a:bodyPr/>
                    <a:lstStyle/>
                    <a:p>
                      <a:r>
                        <a:rPr lang="en-US" dirty="0"/>
                        <a:t>Gaps</a:t>
                      </a:r>
                      <a:endParaRPr lang="en-IN" dirty="0"/>
                    </a:p>
                  </a:txBody>
                  <a:tcPr>
                    <a:solidFill>
                      <a:schemeClr val="accent4"/>
                    </a:solidFill>
                  </a:tcPr>
                </a:tc>
                <a:extLst>
                  <a:ext uri="{0D108BD9-81ED-4DB2-BD59-A6C34878D82A}">
                    <a16:rowId xmlns:a16="http://schemas.microsoft.com/office/drawing/2014/main" val="1274427663"/>
                  </a:ext>
                </a:extLst>
              </a:tr>
              <a:tr h="1840217">
                <a:tc>
                  <a:txBody>
                    <a:bodyPr/>
                    <a:lstStyle/>
                    <a:p>
                      <a:r>
                        <a:rPr lang="en-US" dirty="0"/>
                        <a:t>9</a:t>
                      </a:r>
                      <a:endParaRPr lang="en-IN" dirty="0"/>
                    </a:p>
                  </a:txBody>
                  <a:tcPr/>
                </a:tc>
                <a:tc>
                  <a:txBody>
                    <a:bodyPr/>
                    <a:lstStyle/>
                    <a:p>
                      <a:r>
                        <a:rPr lang="en-IN" sz="1600" dirty="0">
                          <a:latin typeface="Times New Roman" panose="02020603050405020304" pitchFamily="18" charset="0"/>
                          <a:cs typeface="Times New Roman" panose="02020603050405020304" pitchFamily="18" charset="0"/>
                        </a:rPr>
                        <a:t>Enhancing Cyber Threat Detection with an Improved Artificial Neural Network Model. </a:t>
                      </a:r>
                      <a:endParaRPr lang="en-IN" sz="1600" dirty="0"/>
                    </a:p>
                  </a:txBody>
                  <a:tcPr/>
                </a:tc>
                <a:tc>
                  <a:txBody>
                    <a:bodyPr/>
                    <a:lstStyle/>
                    <a:p>
                      <a:r>
                        <a:rPr lang="en-US" sz="1600" dirty="0" err="1">
                          <a:latin typeface="Times New Roman" panose="02020603050405020304" pitchFamily="18" charset="0"/>
                          <a:cs typeface="Times New Roman" panose="02020603050405020304" pitchFamily="18" charset="0"/>
                        </a:rPr>
                        <a:t>Oyinloye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 Science and Management, 2024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The study uses the </a:t>
                      </a:r>
                      <a:r>
                        <a:rPr lang="en-US" sz="1100" b="1" dirty="0">
                          <a:latin typeface="Times New Roman" panose="02020603050405020304" pitchFamily="18" charset="0"/>
                          <a:cs typeface="Times New Roman" panose="02020603050405020304" pitchFamily="18" charset="0"/>
                        </a:rPr>
                        <a:t>UNB ISCX dataset</a:t>
                      </a:r>
                      <a:r>
                        <a:rPr lang="en-US" sz="1100" dirty="0">
                          <a:latin typeface="Times New Roman" panose="02020603050405020304" pitchFamily="18" charset="0"/>
                          <a:cs typeface="Times New Roman" panose="02020603050405020304" pitchFamily="18" charset="0"/>
                        </a:rPr>
                        <a:t>, applying </a:t>
                      </a:r>
                      <a:r>
                        <a:rPr lang="en-US" sz="1100" b="1" dirty="0">
                          <a:latin typeface="Times New Roman" panose="02020603050405020304" pitchFamily="18" charset="0"/>
                          <a:cs typeface="Times New Roman" panose="02020603050405020304" pitchFamily="18" charset="0"/>
                        </a:rPr>
                        <a:t>Standard Scaler normalization</a:t>
                      </a:r>
                      <a:r>
                        <a:rPr lang="en-US" sz="1100" dirty="0">
                          <a:latin typeface="Times New Roman" panose="02020603050405020304" pitchFamily="18" charset="0"/>
                          <a:cs typeface="Times New Roman" panose="02020603050405020304" pitchFamily="18" charset="0"/>
                        </a:rPr>
                        <a:t> and </a:t>
                      </a:r>
                      <a:r>
                        <a:rPr lang="en-US" sz="1100" b="1" dirty="0">
                          <a:latin typeface="Times New Roman" panose="02020603050405020304" pitchFamily="18" charset="0"/>
                          <a:cs typeface="Times New Roman" panose="02020603050405020304" pitchFamily="18" charset="0"/>
                        </a:rPr>
                        <a:t>label encoding</a:t>
                      </a:r>
                      <a:r>
                        <a:rPr lang="en-US" sz="1100" dirty="0">
                          <a:latin typeface="Times New Roman" panose="02020603050405020304" pitchFamily="18" charset="0"/>
                          <a:cs typeface="Times New Roman" panose="02020603050405020304" pitchFamily="18" charset="0"/>
                        </a:rPr>
                        <a:t> for preprocessing. A </a:t>
                      </a:r>
                      <a:r>
                        <a:rPr lang="en-US" sz="1100" b="1" dirty="0">
                          <a:latin typeface="Times New Roman" panose="02020603050405020304" pitchFamily="18" charset="0"/>
                          <a:cs typeface="Times New Roman" panose="02020603050405020304" pitchFamily="18" charset="0"/>
                        </a:rPr>
                        <a:t>modified ANN</a:t>
                      </a:r>
                      <a:r>
                        <a:rPr lang="en-US" sz="1100" dirty="0">
                          <a:latin typeface="Times New Roman" panose="02020603050405020304" pitchFamily="18" charset="0"/>
                          <a:cs typeface="Times New Roman" panose="02020603050405020304" pitchFamily="18" charset="0"/>
                        </a:rPr>
                        <a:t> with </a:t>
                      </a:r>
                      <a:r>
                        <a:rPr lang="en-US" sz="1100" b="1" dirty="0">
                          <a:latin typeface="Times New Roman" panose="02020603050405020304" pitchFamily="18" charset="0"/>
                          <a:cs typeface="Times New Roman" panose="02020603050405020304" pitchFamily="18" charset="0"/>
                        </a:rPr>
                        <a:t>random weight initialization</a:t>
                      </a:r>
                      <a:r>
                        <a:rPr lang="en-US" sz="1100" dirty="0">
                          <a:latin typeface="Times New Roman" panose="02020603050405020304" pitchFamily="18" charset="0"/>
                          <a:cs typeface="Times New Roman" panose="02020603050405020304" pitchFamily="18" charset="0"/>
                        </a:rPr>
                        <a:t> and </a:t>
                      </a:r>
                      <a:r>
                        <a:rPr lang="en-US" sz="1100" b="1" dirty="0">
                          <a:latin typeface="Times New Roman" panose="02020603050405020304" pitchFamily="18" charset="0"/>
                          <a:cs typeface="Times New Roman" panose="02020603050405020304" pitchFamily="18" charset="0"/>
                        </a:rPr>
                        <a:t>cross-validation</a:t>
                      </a:r>
                      <a:r>
                        <a:rPr lang="en-US" sz="1100" dirty="0">
                          <a:latin typeface="Times New Roman" panose="02020603050405020304" pitchFamily="18" charset="0"/>
                          <a:cs typeface="Times New Roman" panose="02020603050405020304" pitchFamily="18" charset="0"/>
                        </a:rPr>
                        <a:t> is trained using </a:t>
                      </a:r>
                      <a:r>
                        <a:rPr lang="en-US" sz="1100" b="1" dirty="0">
                          <a:latin typeface="Times New Roman" panose="02020603050405020304" pitchFamily="18" charset="0"/>
                          <a:cs typeface="Times New Roman" panose="02020603050405020304" pitchFamily="18" charset="0"/>
                        </a:rPr>
                        <a:t>binary cross-entropy loss</a:t>
                      </a:r>
                      <a:r>
                        <a:rPr lang="en-US" sz="1100" dirty="0">
                          <a:latin typeface="Times New Roman" panose="02020603050405020304" pitchFamily="18" charset="0"/>
                          <a:cs typeface="Times New Roman" panose="02020603050405020304" pitchFamily="18" charset="0"/>
                        </a:rPr>
                        <a:t> and the </a:t>
                      </a:r>
                      <a:r>
                        <a:rPr lang="en-US" sz="1100" b="1" dirty="0">
                          <a:latin typeface="Times New Roman" panose="02020603050405020304" pitchFamily="18" charset="0"/>
                          <a:cs typeface="Times New Roman" panose="02020603050405020304" pitchFamily="18" charset="0"/>
                        </a:rPr>
                        <a:t>Adam optimizer</a:t>
                      </a:r>
                      <a:r>
                        <a:rPr lang="en-US" sz="1100" dirty="0">
                          <a:latin typeface="Times New Roman" panose="02020603050405020304" pitchFamily="18" charset="0"/>
                          <a:cs typeface="Times New Roman" panose="02020603050405020304" pitchFamily="18" charset="0"/>
                        </a:rPr>
                        <a:t>. </a:t>
                      </a:r>
                      <a:endParaRPr lang="en-US" dirty="0"/>
                    </a:p>
                  </a:txBody>
                  <a:tcPr/>
                </a:tc>
                <a:tc>
                  <a:txBody>
                    <a:bodyPr/>
                    <a:lstStyle/>
                    <a:p>
                      <a:r>
                        <a:rPr lang="en-US" sz="1200" dirty="0">
                          <a:latin typeface="Times New Roman" panose="02020603050405020304" pitchFamily="18" charset="0"/>
                          <a:cs typeface="Times New Roman" panose="02020603050405020304" pitchFamily="18" charset="0"/>
                        </a:rPr>
                        <a:t>The modified ANN achieved </a:t>
                      </a:r>
                      <a:r>
                        <a:rPr lang="en-US" sz="1200" b="1" dirty="0">
                          <a:latin typeface="Times New Roman" panose="02020603050405020304" pitchFamily="18" charset="0"/>
                          <a:cs typeface="Times New Roman" panose="02020603050405020304" pitchFamily="18" charset="0"/>
                        </a:rPr>
                        <a:t>92% accuracy</a:t>
                      </a:r>
                      <a:r>
                        <a:rPr lang="en-US" sz="1200" dirty="0">
                          <a:latin typeface="Times New Roman" panose="02020603050405020304" pitchFamily="18" charset="0"/>
                          <a:cs typeface="Times New Roman" panose="02020603050405020304" pitchFamily="18" charset="0"/>
                        </a:rPr>
                        <a:t>, effectively detecting cyber threats like </a:t>
                      </a:r>
                      <a:r>
                        <a:rPr lang="en-US" sz="1200" b="1" dirty="0">
                          <a:latin typeface="Times New Roman" panose="02020603050405020304" pitchFamily="18" charset="0"/>
                          <a:cs typeface="Times New Roman" panose="02020603050405020304" pitchFamily="18" charset="0"/>
                        </a:rPr>
                        <a:t>DDoS and SQL Injection</a:t>
                      </a:r>
                      <a:r>
                        <a:rPr lang="en-US" sz="1200" dirty="0">
                          <a:latin typeface="Times New Roman" panose="02020603050405020304" pitchFamily="18" charset="0"/>
                          <a:cs typeface="Times New Roman" panose="02020603050405020304" pitchFamily="18" charset="0"/>
                        </a:rPr>
                        <a:t> while handling </a:t>
                      </a:r>
                      <a:r>
                        <a:rPr lang="en-US" sz="1200" b="1" dirty="0">
                          <a:latin typeface="Times New Roman" panose="02020603050405020304" pitchFamily="18" charset="0"/>
                          <a:cs typeface="Times New Roman" panose="02020603050405020304" pitchFamily="18" charset="0"/>
                        </a:rPr>
                        <a:t>imbalanced data</a:t>
                      </a:r>
                      <a:r>
                        <a:rPr lang="en-US" sz="1200" dirty="0">
                          <a:latin typeface="Times New Roman" panose="02020603050405020304" pitchFamily="18" charset="0"/>
                          <a:cs typeface="Times New Roman" panose="02020603050405020304" pitchFamily="18" charset="0"/>
                        </a:rPr>
                        <a:t> using </a:t>
                      </a:r>
                      <a:r>
                        <a:rPr lang="en-US" sz="1200" b="1" dirty="0">
                          <a:latin typeface="Times New Roman" panose="02020603050405020304" pitchFamily="18" charset="0"/>
                          <a:cs typeface="Times New Roman" panose="02020603050405020304" pitchFamily="18" charset="0"/>
                        </a:rPr>
                        <a:t>random weight initialization</a:t>
                      </a:r>
                      <a:r>
                        <a:rPr lang="en-US" sz="1200" dirty="0">
                          <a:latin typeface="Times New Roman" panose="02020603050405020304" pitchFamily="18" charset="0"/>
                          <a:cs typeface="Times New Roman" panose="02020603050405020304" pitchFamily="18" charset="0"/>
                        </a:rPr>
                        <a:t> and </a:t>
                      </a:r>
                      <a:r>
                        <a:rPr lang="en-US" sz="1200" b="1" dirty="0">
                          <a:latin typeface="Times New Roman" panose="02020603050405020304" pitchFamily="18" charset="0"/>
                          <a:cs typeface="Times New Roman" panose="02020603050405020304" pitchFamily="18" charset="0"/>
                        </a:rPr>
                        <a:t>Standard Scaler normalization</a:t>
                      </a:r>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model lacks </a:t>
                      </a:r>
                      <a:r>
                        <a:rPr lang="en-US" sz="1100" b="1" dirty="0">
                          <a:latin typeface="Times New Roman" panose="02020603050405020304" pitchFamily="18" charset="0"/>
                          <a:cs typeface="Times New Roman" panose="02020603050405020304" pitchFamily="18" charset="0"/>
                        </a:rPr>
                        <a:t>real-time testing</a:t>
                      </a:r>
                      <a:r>
                        <a:rPr lang="en-US" sz="1100" dirty="0">
                          <a:latin typeface="Times New Roman" panose="02020603050405020304" pitchFamily="18" charset="0"/>
                          <a:cs typeface="Times New Roman" panose="02020603050405020304" pitchFamily="18" charset="0"/>
                        </a:rPr>
                        <a:t> in live networks and needs improvements for </a:t>
                      </a:r>
                      <a:r>
                        <a:rPr lang="en-US" sz="1100" b="1" dirty="0">
                          <a:latin typeface="Times New Roman" panose="02020603050405020304" pitchFamily="18" charset="0"/>
                          <a:cs typeface="Times New Roman" panose="02020603050405020304" pitchFamily="18" charset="0"/>
                        </a:rPr>
                        <a:t>scalability in large-scale cloud infrastructures</a:t>
                      </a:r>
                      <a:r>
                        <a:rPr lang="en-US" sz="1100" dirty="0">
                          <a:latin typeface="Times New Roman" panose="02020603050405020304" pitchFamily="18" charset="0"/>
                          <a:cs typeface="Times New Roman" panose="02020603050405020304" pitchFamily="18" charset="0"/>
                        </a:rPr>
                        <a:t>. It also relies on the </a:t>
                      </a:r>
                      <a:r>
                        <a:rPr lang="en-US" sz="1100" b="1" dirty="0">
                          <a:latin typeface="Times New Roman" panose="02020603050405020304" pitchFamily="18" charset="0"/>
                          <a:cs typeface="Times New Roman" panose="02020603050405020304" pitchFamily="18" charset="0"/>
                        </a:rPr>
                        <a:t>UNB ISCX dataset</a:t>
                      </a:r>
                      <a:r>
                        <a:rPr lang="en-US" sz="1100" dirty="0">
                          <a:latin typeface="Times New Roman" panose="02020603050405020304" pitchFamily="18" charset="0"/>
                          <a:cs typeface="Times New Roman" panose="02020603050405020304" pitchFamily="18" charset="0"/>
                        </a:rPr>
                        <a:t>, limiting generalization to evolving threats, and lacks evaluation against </a:t>
                      </a:r>
                      <a:r>
                        <a:rPr lang="en-US" sz="1100" b="1" dirty="0">
                          <a:latin typeface="Times New Roman" panose="02020603050405020304" pitchFamily="18" charset="0"/>
                          <a:cs typeface="Times New Roman" panose="02020603050405020304" pitchFamily="18" charset="0"/>
                        </a:rPr>
                        <a:t>adversarial attacks</a:t>
                      </a:r>
                      <a:r>
                        <a:rPr lang="en-US" sz="1100" dirty="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0795010"/>
                  </a:ext>
                </a:extLst>
              </a:tr>
              <a:tr h="2611192">
                <a:tc>
                  <a:txBody>
                    <a:bodyPr/>
                    <a:lstStyle/>
                    <a:p>
                      <a:r>
                        <a:rPr lang="en-US" dirty="0"/>
                        <a:t>10</a:t>
                      </a:r>
                      <a:endParaRPr lang="en-IN" dirty="0"/>
                    </a:p>
                  </a:txBody>
                  <a:tcPr/>
                </a:tc>
                <a:tc>
                  <a:txBody>
                    <a:bodyPr/>
                    <a:lstStyle/>
                    <a:p>
                      <a:r>
                        <a:rPr lang="en-IN" sz="1600" dirty="0">
                          <a:latin typeface="Times New Roman" panose="02020603050405020304" pitchFamily="18" charset="0"/>
                          <a:cs typeface="Times New Roman" panose="02020603050405020304" pitchFamily="18" charset="0"/>
                        </a:rPr>
                        <a:t>An Real Time Cloud Security System and Issues comparison using Machine and Deep Learning. </a:t>
                      </a:r>
                      <a:endParaRPr lang="en-IN" sz="1600" dirty="0"/>
                    </a:p>
                  </a:txBody>
                  <a:tcPr/>
                </a:tc>
                <a:tc>
                  <a:txBody>
                    <a:bodyPr/>
                    <a:lstStyle/>
                    <a:p>
                      <a:r>
                        <a:rPr lang="en-US" sz="1600" dirty="0">
                          <a:latin typeface="Times New Roman" panose="02020603050405020304" pitchFamily="18" charset="0"/>
                          <a:cs typeface="Times New Roman" panose="02020603050405020304" pitchFamily="18" charset="0"/>
                        </a:rPr>
                        <a:t>Srikanth</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IEEE,2021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preprocesses cloud traffic data, applying ML models (e.g., Random Forest) and DL models (e.g., CNNs) for real-time threat detection. Models are trained, validated, and integrated into a cloud monitoring system, with performance</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study found that </a:t>
                      </a:r>
                      <a:r>
                        <a:rPr lang="en-US" sz="1200" b="1" dirty="0">
                          <a:latin typeface="Times New Roman" panose="02020603050405020304" pitchFamily="18" charset="0"/>
                          <a:cs typeface="Times New Roman" panose="02020603050405020304" pitchFamily="18" charset="0"/>
                        </a:rPr>
                        <a:t>Deep Learning models</a:t>
                      </a:r>
                      <a:r>
                        <a:rPr lang="en-US" sz="1200" dirty="0">
                          <a:latin typeface="Times New Roman" panose="02020603050405020304" pitchFamily="18" charset="0"/>
                          <a:cs typeface="Times New Roman" panose="02020603050405020304" pitchFamily="18" charset="0"/>
                        </a:rPr>
                        <a:t> outperform </a:t>
                      </a:r>
                      <a:r>
                        <a:rPr lang="en-US" sz="1200" b="1" dirty="0">
                          <a:latin typeface="Times New Roman" panose="02020603050405020304" pitchFamily="18" charset="0"/>
                          <a:cs typeface="Times New Roman" panose="02020603050405020304" pitchFamily="18" charset="0"/>
                        </a:rPr>
                        <a:t>Machine Learning models</a:t>
                      </a:r>
                      <a:r>
                        <a:rPr lang="en-US" sz="1200" dirty="0">
                          <a:latin typeface="Times New Roman" panose="02020603050405020304" pitchFamily="18" charset="0"/>
                          <a:cs typeface="Times New Roman" panose="02020603050405020304" pitchFamily="18" charset="0"/>
                        </a:rPr>
                        <a:t> in accuracy and detecting complex cloud threats. However, challenges like </a:t>
                      </a:r>
                      <a:r>
                        <a:rPr lang="en-US" sz="1200" b="1" dirty="0">
                          <a:latin typeface="Times New Roman" panose="02020603050405020304" pitchFamily="18" charset="0"/>
                          <a:cs typeface="Times New Roman" panose="02020603050405020304" pitchFamily="18" charset="0"/>
                        </a:rPr>
                        <a:t>scalability, adversarial attacks, and real-time processing constraints</a:t>
                      </a:r>
                      <a:r>
                        <a:rPr lang="en-US" sz="1200" dirty="0">
                          <a:latin typeface="Times New Roman" panose="02020603050405020304" pitchFamily="18" charset="0"/>
                          <a:cs typeface="Times New Roman" panose="02020603050405020304" pitchFamily="18" charset="0"/>
                        </a:rPr>
                        <a:t> limit their practical implementation.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study lacks testing in </a:t>
                      </a:r>
                      <a:r>
                        <a:rPr lang="en-US" sz="1400" b="1" dirty="0">
                          <a:latin typeface="Times New Roman" panose="02020603050405020304" pitchFamily="18" charset="0"/>
                          <a:cs typeface="Times New Roman" panose="02020603050405020304" pitchFamily="18" charset="0"/>
                        </a:rPr>
                        <a:t>large-scale, real-time cloud environments</a:t>
                      </a:r>
                      <a:r>
                        <a:rPr lang="en-US" sz="1400" dirty="0">
                          <a:latin typeface="Times New Roman" panose="02020603050405020304" pitchFamily="18" charset="0"/>
                          <a:cs typeface="Times New Roman" panose="02020603050405020304" pitchFamily="18" charset="0"/>
                        </a:rPr>
                        <a:t> and evaluation of </a:t>
                      </a:r>
                      <a:r>
                        <a:rPr lang="en-US" sz="1400" b="1" dirty="0">
                          <a:latin typeface="Times New Roman" panose="02020603050405020304" pitchFamily="18" charset="0"/>
                          <a:cs typeface="Times New Roman" panose="02020603050405020304" pitchFamily="18" charset="0"/>
                        </a:rPr>
                        <a:t>adversarial robustness</a:t>
                      </a:r>
                      <a:r>
                        <a:rPr lang="en-US" sz="1400" dirty="0">
                          <a:latin typeface="Times New Roman" panose="02020603050405020304" pitchFamily="18" charset="0"/>
                          <a:cs typeface="Times New Roman" panose="02020603050405020304" pitchFamily="18" charset="0"/>
                        </a:rPr>
                        <a:t>. Limited dataset diversity and insufficient focus on </a:t>
                      </a:r>
                      <a:r>
                        <a:rPr lang="en-US" sz="1400" b="1" dirty="0">
                          <a:latin typeface="Times New Roman" panose="02020603050405020304" pitchFamily="18" charset="0"/>
                          <a:cs typeface="Times New Roman" panose="02020603050405020304" pitchFamily="18" charset="0"/>
                        </a:rPr>
                        <a:t>scalability, latency, and energy efficiency</a:t>
                      </a:r>
                      <a:r>
                        <a:rPr lang="en-US" sz="1400" dirty="0">
                          <a:latin typeface="Times New Roman" panose="02020603050405020304" pitchFamily="18" charset="0"/>
                          <a:cs typeface="Times New Roman" panose="02020603050405020304" pitchFamily="18" charset="0"/>
                        </a:rPr>
                        <a:t> were also identified as key gaps.</a:t>
                      </a:r>
                    </a:p>
                    <a:p>
                      <a:endParaRPr lang="en-IN" dirty="0"/>
                    </a:p>
                  </a:txBody>
                  <a:tcPr/>
                </a:tc>
                <a:extLst>
                  <a:ext uri="{0D108BD9-81ED-4DB2-BD59-A6C34878D82A}">
                    <a16:rowId xmlns:a16="http://schemas.microsoft.com/office/drawing/2014/main" val="2594881863"/>
                  </a:ext>
                </a:extLst>
              </a:tr>
            </a:tbl>
          </a:graphicData>
        </a:graphic>
      </p:graphicFrame>
      <p:sp>
        <p:nvSpPr>
          <p:cNvPr id="4" name="Footer Placeholder 3">
            <a:extLst>
              <a:ext uri="{FF2B5EF4-FFF2-40B4-BE49-F238E27FC236}">
                <a16:creationId xmlns:a16="http://schemas.microsoft.com/office/drawing/2014/main" id="{4F922E78-5578-4A8E-8206-43DA70D8B89E}"/>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B2776C5E-980B-4491-8D87-C7C72E2364C7}"/>
              </a:ext>
            </a:extLst>
          </p:cNvPr>
          <p:cNvSpPr>
            <a:spLocks noGrp="1"/>
          </p:cNvSpPr>
          <p:nvPr>
            <p:ph type="sldNum" sz="quarter" idx="12"/>
          </p:nvPr>
        </p:nvSpPr>
        <p:spPr/>
        <p:txBody>
          <a:bodyPr/>
          <a:lstStyle/>
          <a:p>
            <a:fld id="{CEBFF320-59D2-4567-AD4F-729A0F9119A0}" type="slidenum">
              <a:rPr lang="en-IN" smtClean="0"/>
              <a:t>10</a:t>
            </a:fld>
            <a:endParaRPr lang="en-IN"/>
          </a:p>
        </p:txBody>
      </p:sp>
      <p:pic>
        <p:nvPicPr>
          <p:cNvPr id="6" name="Picture 5" descr="C:\Users\91939\AppData\Local\Microsoft\Windows\INetCache\Content.MSO\20E6BE00.tmp">
            <a:extLst>
              <a:ext uri="{FF2B5EF4-FFF2-40B4-BE49-F238E27FC236}">
                <a16:creationId xmlns:a16="http://schemas.microsoft.com/office/drawing/2014/main" id="{C40E6526-EA69-4AE2-9223-EBCCF69911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35859"/>
            <a:ext cx="4374778" cy="510987"/>
          </a:xfrm>
          <a:prstGeom prst="rect">
            <a:avLst/>
          </a:prstGeom>
          <a:noFill/>
          <a:ln>
            <a:noFill/>
          </a:ln>
        </p:spPr>
      </p:pic>
    </p:spTree>
    <p:extLst>
      <p:ext uri="{BB962C8B-B14F-4D97-AF65-F5344CB8AC3E}">
        <p14:creationId xmlns:p14="http://schemas.microsoft.com/office/powerpoint/2010/main" val="54264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6783-7A7D-424B-8C1B-469BB2B8843C}"/>
              </a:ext>
            </a:extLst>
          </p:cNvPr>
          <p:cNvSpPr>
            <a:spLocks noGrp="1"/>
          </p:cNvSpPr>
          <p:nvPr>
            <p:ph type="title"/>
          </p:nvPr>
        </p:nvSpPr>
        <p:spPr>
          <a:xfrm>
            <a:off x="448235" y="797951"/>
            <a:ext cx="11394141" cy="582705"/>
          </a:xfrm>
        </p:spPr>
        <p:txBody>
          <a:bodyPr>
            <a:noAutofit/>
          </a:bodyPr>
          <a:lstStyle/>
          <a:p>
            <a:pPr algn="ctr"/>
            <a:r>
              <a:rPr lang="en-US" sz="3600" b="1" dirty="0">
                <a:latin typeface="Times New Roman" panose="02020603050405020304" pitchFamily="18" charset="0"/>
                <a:cs typeface="Times New Roman" panose="02020603050405020304" pitchFamily="18" charset="0"/>
              </a:rPr>
              <a:t>RESEARCH GAPS</a:t>
            </a:r>
            <a:endParaRPr lang="en-IN" sz="3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64AB985-182C-44FD-BEC8-32E6700F1480}"/>
              </a:ext>
            </a:extLst>
          </p:cNvPr>
          <p:cNvSpPr>
            <a:spLocks noGrp="1"/>
          </p:cNvSpPr>
          <p:nvPr>
            <p:ph type="ftr" sz="quarter" idx="11"/>
          </p:nvPr>
        </p:nvSpPr>
        <p:spPr/>
        <p:txBody>
          <a:bodyPr/>
          <a:lstStyle/>
          <a:p>
            <a:r>
              <a:rPr lang="en-US"/>
              <a:t>10-02-2025   Review No:02   Batch No:AG7   Department of CSE</a:t>
            </a:r>
            <a:endParaRPr lang="en-IN" dirty="0"/>
          </a:p>
        </p:txBody>
      </p:sp>
      <p:pic>
        <p:nvPicPr>
          <p:cNvPr id="6" name="Picture 5" descr="C:\Users\91939\AppData\Local\Microsoft\Windows\INetCache\Content.MSO\20E6BE00.tmp">
            <a:extLst>
              <a:ext uri="{FF2B5EF4-FFF2-40B4-BE49-F238E27FC236}">
                <a16:creationId xmlns:a16="http://schemas.microsoft.com/office/drawing/2014/main" id="{CCDB4A97-0E15-4DE4-AD3E-1A1232339B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35859"/>
            <a:ext cx="4374778" cy="582705"/>
          </a:xfrm>
          <a:prstGeom prst="rect">
            <a:avLst/>
          </a:prstGeom>
          <a:noFill/>
          <a:ln>
            <a:noFill/>
          </a:ln>
        </p:spPr>
      </p:pic>
      <p:sp>
        <p:nvSpPr>
          <p:cNvPr id="7" name="Rectangle 1">
            <a:extLst>
              <a:ext uri="{FF2B5EF4-FFF2-40B4-BE49-F238E27FC236}">
                <a16:creationId xmlns:a16="http://schemas.microsoft.com/office/drawing/2014/main" id="{E44F03FC-BFD6-43A0-9112-9C4219593F92}"/>
              </a:ext>
            </a:extLst>
          </p:cNvPr>
          <p:cNvSpPr>
            <a:spLocks noGrp="1" noChangeArrowheads="1"/>
          </p:cNvSpPr>
          <p:nvPr>
            <p:ph idx="1"/>
          </p:nvPr>
        </p:nvSpPr>
        <p:spPr bwMode="auto">
          <a:xfrm>
            <a:off x="447675" y="1840052"/>
            <a:ext cx="1108093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adaptability in existing cybersecurity systems.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Ineffectiveness in </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detecting zero-day attacks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scalability and resource efficiency in current models.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integration of AI models with cloud security frameworks.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Narrow focus on specific threats, lacking comprehensive coverage.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Insufficient evaluation across </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diverse datasets and performance metrics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Absence of real-time decision support with probabilistic predictions.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Unaddressed concerns about </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data privacy in ANN-based threat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A68A1524-7014-4B40-812A-9D332E6901F6}"/>
              </a:ext>
            </a:extLst>
          </p:cNvPr>
          <p:cNvSpPr>
            <a:spLocks noGrp="1"/>
          </p:cNvSpPr>
          <p:nvPr>
            <p:ph type="sldNum" sz="quarter" idx="12"/>
          </p:nvPr>
        </p:nvSpPr>
        <p:spPr/>
        <p:txBody>
          <a:bodyPr/>
          <a:lstStyle/>
          <a:p>
            <a:fld id="{CEBFF320-59D2-4567-AD4F-729A0F9119A0}" type="slidenum">
              <a:rPr lang="en-IN" smtClean="0"/>
              <a:t>11</a:t>
            </a:fld>
            <a:endParaRPr lang="en-IN"/>
          </a:p>
        </p:txBody>
      </p:sp>
    </p:spTree>
    <p:extLst>
      <p:ext uri="{BB962C8B-B14F-4D97-AF65-F5344CB8AC3E}">
        <p14:creationId xmlns:p14="http://schemas.microsoft.com/office/powerpoint/2010/main" val="23401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B5F8-4ABC-43FF-8B6A-A81A58AF2569}"/>
              </a:ext>
            </a:extLst>
          </p:cNvPr>
          <p:cNvSpPr>
            <a:spLocks noGrp="1"/>
          </p:cNvSpPr>
          <p:nvPr>
            <p:ph type="title"/>
          </p:nvPr>
        </p:nvSpPr>
        <p:spPr>
          <a:xfrm>
            <a:off x="838200" y="762092"/>
            <a:ext cx="10515600" cy="887414"/>
          </a:xfrm>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339C17C-A324-427A-AC7B-7B6474982D8D}"/>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A5810386-8FC0-4986-8B56-262F7226B5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71718"/>
            <a:ext cx="4374778" cy="510987"/>
          </a:xfrm>
          <a:prstGeom prst="rect">
            <a:avLst/>
          </a:prstGeom>
          <a:noFill/>
          <a:ln>
            <a:noFill/>
          </a:ln>
        </p:spPr>
      </p:pic>
      <p:sp>
        <p:nvSpPr>
          <p:cNvPr id="7" name="Rectangle 1">
            <a:extLst>
              <a:ext uri="{FF2B5EF4-FFF2-40B4-BE49-F238E27FC236}">
                <a16:creationId xmlns:a16="http://schemas.microsoft.com/office/drawing/2014/main" id="{C3EA9C34-EDE2-470C-81BB-77AF61B11650}"/>
              </a:ext>
            </a:extLst>
          </p:cNvPr>
          <p:cNvSpPr>
            <a:spLocks noGrp="1" noChangeArrowheads="1"/>
          </p:cNvSpPr>
          <p:nvPr>
            <p:ph idx="1"/>
          </p:nvPr>
        </p:nvSpPr>
        <p:spPr bwMode="auto">
          <a:xfrm>
            <a:off x="838200" y="1511614"/>
            <a:ext cx="1107589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cloud security measures struggle to detect advanced threats like zero-day attacks, malware, Phishing and DDoS due to their limited adaptability and scalability. This project addresses these challenges by developing an ANN-based system for real-time, accurate, and robust cyber threat detection in dynamic cloud environments.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DE3203F8-A1F6-4F6E-847B-E5CD2B9B9F9F}"/>
              </a:ext>
            </a:extLst>
          </p:cNvPr>
          <p:cNvSpPr>
            <a:spLocks noGrp="1"/>
          </p:cNvSpPr>
          <p:nvPr>
            <p:ph type="sldNum" sz="quarter" idx="12"/>
          </p:nvPr>
        </p:nvSpPr>
        <p:spPr/>
        <p:txBody>
          <a:bodyPr/>
          <a:lstStyle/>
          <a:p>
            <a:fld id="{CEBFF320-59D2-4567-AD4F-729A0F9119A0}" type="slidenum">
              <a:rPr lang="en-IN" smtClean="0"/>
              <a:t>12</a:t>
            </a:fld>
            <a:endParaRPr lang="en-IN"/>
          </a:p>
        </p:txBody>
      </p:sp>
    </p:spTree>
    <p:extLst>
      <p:ext uri="{BB962C8B-B14F-4D97-AF65-F5344CB8AC3E}">
        <p14:creationId xmlns:p14="http://schemas.microsoft.com/office/powerpoint/2010/main" val="383267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C42418-86A2-464C-8B5F-A2215E20E7BD}"/>
              </a:ext>
            </a:extLst>
          </p:cNvPr>
          <p:cNvSpPr>
            <a:spLocks noGrp="1"/>
          </p:cNvSpPr>
          <p:nvPr>
            <p:ph type="subTitle" idx="1"/>
          </p:nvPr>
        </p:nvSpPr>
        <p:spPr>
          <a:xfrm>
            <a:off x="654423" y="932329"/>
            <a:ext cx="10919011" cy="4966447"/>
          </a:xfrm>
        </p:spPr>
        <p:txBody>
          <a:bodyPr>
            <a:normAutofit/>
          </a:bodyPr>
          <a:lstStyle/>
          <a:p>
            <a:pPr algn="just"/>
            <a:r>
              <a:rPr lang="en-US" sz="2000" b="1" u="sng" dirty="0">
                <a:latin typeface="Times New Roman" panose="02020603050405020304" pitchFamily="18" charset="0"/>
                <a:cs typeface="Times New Roman" panose="02020603050405020304" pitchFamily="18" charset="0"/>
              </a:rPr>
              <a:t>Significance of the Project:</a:t>
            </a:r>
          </a:p>
          <a:p>
            <a:pPr marL="342900" indent="-342900" algn="just">
              <a:buFont typeface="Arial" panose="020B0604020202020204" pitchFamily="34" charset="0"/>
              <a:buChar char="•"/>
            </a:pPr>
            <a:r>
              <a:rPr lang="en-US" sz="2000" b="1" dirty="0">
                <a:highlight>
                  <a:srgbClr val="FFFF00"/>
                </a:highlight>
                <a:latin typeface="Times New Roman" panose="02020603050405020304" pitchFamily="18" charset="0"/>
                <a:cs typeface="Times New Roman" panose="02020603050405020304" pitchFamily="18" charset="0"/>
              </a:rPr>
              <a:t>Real-time Threat Detection</a:t>
            </a:r>
            <a:r>
              <a:rPr lang="en-US" sz="2000" dirty="0">
                <a:latin typeface="Times New Roman" panose="02020603050405020304" pitchFamily="18" charset="0"/>
                <a:cs typeface="Times New Roman" panose="02020603050405020304" pitchFamily="18" charset="0"/>
              </a:rPr>
              <a:t>: ANN-based systems enable faster and more accurate threat detection, minimizing the risk of significant security breaches. This reduces response times, ensuring timely intervention before attacks cause damage.</a:t>
            </a:r>
          </a:p>
          <a:p>
            <a:pPr marL="342900" indent="-342900" algn="just">
              <a:buFont typeface="Arial" panose="020B0604020202020204" pitchFamily="34" charset="0"/>
              <a:buChar char="•"/>
            </a:pPr>
            <a:r>
              <a:rPr lang="en-US" sz="2000" b="1" dirty="0">
                <a:highlight>
                  <a:srgbClr val="FFFF00"/>
                </a:highlight>
                <a:latin typeface="Times New Roman" panose="02020603050405020304" pitchFamily="18" charset="0"/>
                <a:cs typeface="Times New Roman" panose="02020603050405020304" pitchFamily="18" charset="0"/>
              </a:rPr>
              <a:t>Enhanced Accuracy</a:t>
            </a:r>
            <a:r>
              <a:rPr lang="en-US" sz="2000" dirty="0">
                <a:highlight>
                  <a:srgbClr val="FFFF00"/>
                </a:highligh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Unlike traditional systems, ANNs can identify novel and evolving threats, improving detection accuracy and reducing the risk of missed attacks. This enhances cloud security by catching previously unseen threats.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Scalability and Adaptability</a:t>
            </a:r>
            <a:r>
              <a:rPr lang="en-US" sz="2000" dirty="0">
                <a:latin typeface="Times New Roman" panose="02020603050405020304" pitchFamily="18" charset="0"/>
                <a:cs typeface="Times New Roman" panose="02020603050405020304" pitchFamily="18" charset="0"/>
              </a:rPr>
              <a:t>: ANNs can scale and adapt to the growing complexity of cloud environments and cyber threats. This ensures that security remains robust even as cloud infrastructures evolve.</a:t>
            </a:r>
          </a:p>
          <a:p>
            <a:pPr marL="342900" indent="-342900" algn="just">
              <a:buFont typeface="Arial" panose="020B0604020202020204" pitchFamily="34" charset="0"/>
              <a:buChar char="•"/>
            </a:pPr>
            <a:r>
              <a:rPr lang="en-US" sz="2000" b="1" dirty="0">
                <a:highlight>
                  <a:srgbClr val="FFFF00"/>
                </a:highlight>
                <a:latin typeface="Times New Roman" panose="02020603050405020304" pitchFamily="18" charset="0"/>
                <a:cs typeface="Times New Roman" panose="02020603050405020304" pitchFamily="18" charset="0"/>
              </a:rPr>
              <a:t>Reduced False Positives</a:t>
            </a:r>
            <a:r>
              <a:rPr lang="en-US" sz="2000" dirty="0">
                <a:highlight>
                  <a:srgbClr val="FFFF00"/>
                </a:highligh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improving pattern recognition, ANN systems reduce false alarms, saving resources and ensuring more focused, actionable security alerts. This optimizes cloud security operations.</a:t>
            </a:r>
            <a:endParaRPr lang="en-IN" sz="2000" b="1" dirty="0">
              <a:latin typeface="Times New Roman" panose="02020603050405020304" pitchFamily="18" charset="0"/>
              <a:cs typeface="Times New Roman" panose="02020603050405020304" pitchFamily="18" charset="0"/>
            </a:endParaRPr>
          </a:p>
        </p:txBody>
      </p:sp>
      <p:pic>
        <p:nvPicPr>
          <p:cNvPr id="6" name="Picture 5" descr="C:\Users\91939\AppData\Local\Microsoft\Windows\INetCache\Content.MSO\20E6BE00.tmp">
            <a:extLst>
              <a:ext uri="{FF2B5EF4-FFF2-40B4-BE49-F238E27FC236}">
                <a16:creationId xmlns:a16="http://schemas.microsoft.com/office/drawing/2014/main" id="{92CA0EAB-9817-4DD6-8159-DAF904A17C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136524"/>
            <a:ext cx="4374778" cy="526863"/>
          </a:xfrm>
          <a:prstGeom prst="rect">
            <a:avLst/>
          </a:prstGeom>
          <a:noFill/>
          <a:ln>
            <a:noFill/>
          </a:ln>
        </p:spPr>
      </p:pic>
    </p:spTree>
    <p:extLst>
      <p:ext uri="{BB962C8B-B14F-4D97-AF65-F5344CB8AC3E}">
        <p14:creationId xmlns:p14="http://schemas.microsoft.com/office/powerpoint/2010/main" val="1574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B1CE-D413-4583-9347-4AFA80EEE632}"/>
              </a:ext>
            </a:extLst>
          </p:cNvPr>
          <p:cNvSpPr>
            <a:spLocks noGrp="1"/>
          </p:cNvSpPr>
          <p:nvPr>
            <p:ph type="title"/>
          </p:nvPr>
        </p:nvSpPr>
        <p:spPr>
          <a:xfrm>
            <a:off x="439271" y="762000"/>
            <a:ext cx="11295529" cy="878541"/>
          </a:xfrm>
        </p:spPr>
        <p:txBody>
          <a:bodyPr>
            <a:normAutofit/>
          </a:bodyPr>
          <a:lstStyle/>
          <a:p>
            <a:pPr algn="ctr"/>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7D1E5-1D86-4C34-B46D-F299E7E516B9}"/>
              </a:ext>
            </a:extLst>
          </p:cNvPr>
          <p:cNvSpPr>
            <a:spLocks noGrp="1"/>
          </p:cNvSpPr>
          <p:nvPr>
            <p:ph idx="1"/>
          </p:nvPr>
        </p:nvSpPr>
        <p:spPr>
          <a:xfrm>
            <a:off x="528917" y="1739153"/>
            <a:ext cx="11089341" cy="4437809"/>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1.</a:t>
            </a:r>
            <a:r>
              <a:rPr lang="en-US" sz="2600" b="1" dirty="0">
                <a:latin typeface="Times New Roman" panose="02020603050405020304" pitchFamily="18" charset="0"/>
                <a:cs typeface="Times New Roman" panose="02020603050405020304" pitchFamily="18" charset="0"/>
              </a:rPr>
              <a:t>Reduce Detection Time for Cyber Threats: </a:t>
            </a:r>
            <a:r>
              <a:rPr lang="en-US" sz="2600" dirty="0">
                <a:latin typeface="Times New Roman" panose="02020603050405020304" pitchFamily="18" charset="0"/>
                <a:cs typeface="Times New Roman" panose="02020603050405020304" pitchFamily="18" charset="0"/>
              </a:rPr>
              <a:t>This objective highlights the real-time aspect of the project. By leveraging deep learning, Real-Time Guardians aim to significantly decrease the time it takes to identify and respond to cyber threats.</a:t>
            </a:r>
          </a:p>
          <a:p>
            <a:pPr marL="0" indent="0" algn="just">
              <a:buNone/>
            </a:pPr>
            <a:r>
              <a:rPr lang="en-US" sz="2600" dirty="0">
                <a:latin typeface="Times New Roman" panose="02020603050405020304" pitchFamily="18" charset="0"/>
                <a:cs typeface="Times New Roman" panose="02020603050405020304" pitchFamily="18" charset="0"/>
              </a:rPr>
              <a:t>2.</a:t>
            </a:r>
            <a:r>
              <a:rPr lang="en-US" sz="2600" b="1" dirty="0">
                <a:latin typeface="Times New Roman" panose="02020603050405020304" pitchFamily="18" charset="0"/>
                <a:cs typeface="Times New Roman" panose="02020603050405020304" pitchFamily="18" charset="0"/>
              </a:rPr>
              <a:t>Improve Accuracy in Identifying Zero-Day Attacks: </a:t>
            </a:r>
            <a:r>
              <a:rPr lang="en-US" sz="2600" dirty="0">
                <a:latin typeface="Times New Roman" panose="02020603050405020304" pitchFamily="18" charset="0"/>
                <a:cs typeface="Times New Roman" panose="02020603050405020304" pitchFamily="18" charset="0"/>
              </a:rPr>
              <a:t>Zero-day attacks are new and unknown threats. This objective emphasizes the role of deep learning in recognizing these novel attacks with higher precision compared to traditional methods.</a:t>
            </a:r>
          </a:p>
          <a:p>
            <a:pPr marL="0" indent="0" algn="just">
              <a:buNone/>
            </a:pPr>
            <a:r>
              <a:rPr lang="en-US" sz="2600" dirty="0">
                <a:latin typeface="Times New Roman" panose="02020603050405020304" pitchFamily="18" charset="0"/>
                <a:cs typeface="Times New Roman" panose="02020603050405020304" pitchFamily="18" charset="0"/>
              </a:rPr>
              <a:t>3.</a:t>
            </a:r>
            <a:r>
              <a:rPr lang="en-US" sz="2600" b="1" dirty="0">
                <a:latin typeface="Times New Roman" panose="02020603050405020304" pitchFamily="18" charset="0"/>
                <a:cs typeface="Times New Roman" panose="02020603050405020304" pitchFamily="18" charset="0"/>
              </a:rPr>
              <a:t>Automate Threat Analysis and Response: </a:t>
            </a:r>
            <a:r>
              <a:rPr lang="en-US" sz="2600" dirty="0">
                <a:latin typeface="Times New Roman" panose="02020603050405020304" pitchFamily="18" charset="0"/>
                <a:cs typeface="Times New Roman" panose="02020603050405020304" pitchFamily="18" charset="0"/>
              </a:rPr>
              <a:t>This objective focuses on utilizing deep learning to automate the process of analyzing and responding to cyber threats. This would free up security professionals to focus on more strategic tasks.</a:t>
            </a:r>
          </a:p>
          <a:p>
            <a:pPr algn="just"/>
            <a:endParaRPr lang="en-US" dirty="0"/>
          </a:p>
          <a:p>
            <a:endParaRPr lang="en-IN" dirty="0"/>
          </a:p>
        </p:txBody>
      </p:sp>
      <p:sp>
        <p:nvSpPr>
          <p:cNvPr id="4" name="Footer Placeholder 3">
            <a:extLst>
              <a:ext uri="{FF2B5EF4-FFF2-40B4-BE49-F238E27FC236}">
                <a16:creationId xmlns:a16="http://schemas.microsoft.com/office/drawing/2014/main" id="{7F5D7914-DCA0-4BC3-9A70-84E2466E076D}"/>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CFBA2FD3-D148-49F0-947C-BCCEB200B4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107576"/>
            <a:ext cx="4374778" cy="555811"/>
          </a:xfrm>
          <a:prstGeom prst="rect">
            <a:avLst/>
          </a:prstGeom>
          <a:noFill/>
          <a:ln>
            <a:noFill/>
          </a:ln>
        </p:spPr>
      </p:pic>
      <p:sp>
        <p:nvSpPr>
          <p:cNvPr id="7" name="Slide Number Placeholder 6">
            <a:extLst>
              <a:ext uri="{FF2B5EF4-FFF2-40B4-BE49-F238E27FC236}">
                <a16:creationId xmlns:a16="http://schemas.microsoft.com/office/drawing/2014/main" id="{206F36D4-A75C-4812-BEE3-4AE60BBF9EC6}"/>
              </a:ext>
            </a:extLst>
          </p:cNvPr>
          <p:cNvSpPr>
            <a:spLocks noGrp="1"/>
          </p:cNvSpPr>
          <p:nvPr>
            <p:ph type="sldNum" sz="quarter" idx="12"/>
          </p:nvPr>
        </p:nvSpPr>
        <p:spPr/>
        <p:txBody>
          <a:bodyPr/>
          <a:lstStyle/>
          <a:p>
            <a:fld id="{CEBFF320-59D2-4567-AD4F-729A0F9119A0}" type="slidenum">
              <a:rPr lang="en-IN" smtClean="0"/>
              <a:t>14</a:t>
            </a:fld>
            <a:endParaRPr lang="en-IN"/>
          </a:p>
        </p:txBody>
      </p:sp>
    </p:spTree>
    <p:extLst>
      <p:ext uri="{BB962C8B-B14F-4D97-AF65-F5344CB8AC3E}">
        <p14:creationId xmlns:p14="http://schemas.microsoft.com/office/powerpoint/2010/main" val="46343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607A-9589-4419-AB79-25B75225E2FF}"/>
              </a:ext>
            </a:extLst>
          </p:cNvPr>
          <p:cNvSpPr>
            <a:spLocks noGrp="1"/>
          </p:cNvSpPr>
          <p:nvPr>
            <p:ph type="title"/>
          </p:nvPr>
        </p:nvSpPr>
        <p:spPr>
          <a:xfrm>
            <a:off x="838200" y="726233"/>
            <a:ext cx="10515600" cy="672261"/>
          </a:xfrm>
        </p:spPr>
        <p:txBody>
          <a:bodyPr>
            <a:normAutofit/>
          </a:bodyPr>
          <a:lstStyle/>
          <a:p>
            <a:pPr algn="ctr"/>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2343FE6-ACAF-4386-9CF1-E470D848DB10}"/>
              </a:ext>
            </a:extLst>
          </p:cNvPr>
          <p:cNvPicPr>
            <a:picLocks noGrp="1" noChangeAspect="1"/>
          </p:cNvPicPr>
          <p:nvPr>
            <p:ph idx="1"/>
          </p:nvPr>
        </p:nvPicPr>
        <p:blipFill>
          <a:blip r:embed="rId2"/>
          <a:stretch>
            <a:fillRect/>
          </a:stretch>
        </p:blipFill>
        <p:spPr>
          <a:xfrm>
            <a:off x="358589" y="1335741"/>
            <a:ext cx="11214846" cy="4948518"/>
          </a:xfrm>
          <a:prstGeom prst="rect">
            <a:avLst/>
          </a:prstGeom>
        </p:spPr>
      </p:pic>
      <p:sp>
        <p:nvSpPr>
          <p:cNvPr id="4" name="Footer Placeholder 3">
            <a:extLst>
              <a:ext uri="{FF2B5EF4-FFF2-40B4-BE49-F238E27FC236}">
                <a16:creationId xmlns:a16="http://schemas.microsoft.com/office/drawing/2014/main" id="{598C9393-65B0-44CB-B09A-57C33F69EC6C}"/>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B88597C6-295E-4DED-A311-A9C1706136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9647" y="35859"/>
            <a:ext cx="4374778" cy="510987"/>
          </a:xfrm>
          <a:prstGeom prst="rect">
            <a:avLst/>
          </a:prstGeom>
          <a:noFill/>
          <a:ln>
            <a:noFill/>
          </a:ln>
        </p:spPr>
      </p:pic>
      <p:sp>
        <p:nvSpPr>
          <p:cNvPr id="3" name="Slide Number Placeholder 2">
            <a:extLst>
              <a:ext uri="{FF2B5EF4-FFF2-40B4-BE49-F238E27FC236}">
                <a16:creationId xmlns:a16="http://schemas.microsoft.com/office/drawing/2014/main" id="{60DEF56F-99D9-4AA0-B9D9-9E08B5BA061F}"/>
              </a:ext>
            </a:extLst>
          </p:cNvPr>
          <p:cNvSpPr>
            <a:spLocks noGrp="1"/>
          </p:cNvSpPr>
          <p:nvPr>
            <p:ph type="sldNum" sz="quarter" idx="12"/>
          </p:nvPr>
        </p:nvSpPr>
        <p:spPr/>
        <p:txBody>
          <a:bodyPr/>
          <a:lstStyle/>
          <a:p>
            <a:fld id="{CEBFF320-59D2-4567-AD4F-729A0F9119A0}" type="slidenum">
              <a:rPr lang="en-IN" smtClean="0"/>
              <a:t>15</a:t>
            </a:fld>
            <a:endParaRPr lang="en-IN"/>
          </a:p>
        </p:txBody>
      </p:sp>
    </p:spTree>
    <p:extLst>
      <p:ext uri="{BB962C8B-B14F-4D97-AF65-F5344CB8AC3E}">
        <p14:creationId xmlns:p14="http://schemas.microsoft.com/office/powerpoint/2010/main" val="212863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59FC9-4C26-4107-8564-DD24CD739746}"/>
              </a:ext>
            </a:extLst>
          </p:cNvPr>
          <p:cNvSpPr>
            <a:spLocks noGrp="1"/>
          </p:cNvSpPr>
          <p:nvPr>
            <p:ph idx="1"/>
          </p:nvPr>
        </p:nvSpPr>
        <p:spPr>
          <a:xfrm>
            <a:off x="838200" y="878542"/>
            <a:ext cx="10515600" cy="5298422"/>
          </a:xfrm>
        </p:spPr>
        <p:txBody>
          <a:bodyPr>
            <a:normAutofit/>
          </a:bodyPr>
          <a:lstStyle/>
          <a:p>
            <a:pPr marL="0" indent="0" algn="ctr">
              <a:buNone/>
            </a:pPr>
            <a:r>
              <a:rPr lang="en-US" sz="4000" b="1" u="sng" dirty="0">
                <a:latin typeface="Times New Roman" panose="02020603050405020304" pitchFamily="18" charset="0"/>
                <a:cs typeface="Times New Roman" panose="02020603050405020304" pitchFamily="18" charset="0"/>
              </a:rPr>
              <a:t>Data Collection</a:t>
            </a:r>
            <a:endParaRPr lang="en-US" sz="4000" b="1"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CICIDS 2017:</a:t>
            </a:r>
            <a:r>
              <a:rPr lang="en-US" altLang="en-US" sz="2400" dirty="0">
                <a:latin typeface="Times New Roman" panose="02020603050405020304" pitchFamily="18" charset="0"/>
                <a:cs typeface="Times New Roman" panose="02020603050405020304" pitchFamily="18" charset="0"/>
              </a:rPr>
              <a:t> Contains real-world data on community attack scenarios like DDoS, web-based, and botnet attacks. Useful for studying attack trends, identifying vulnerabilities, and </a:t>
            </a:r>
          </a:p>
          <a:p>
            <a:pPr marL="0" lvl="0" indent="0" algn="just"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devising countermeasures.</a:t>
            </a:r>
          </a:p>
          <a:p>
            <a:pPr lvl="0" algn="just"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UNSW-NB15:</a:t>
            </a:r>
            <a:r>
              <a:rPr lang="en-US" altLang="en-US" sz="2400" dirty="0">
                <a:latin typeface="Times New Roman" panose="02020603050405020304" pitchFamily="18" charset="0"/>
                <a:cs typeface="Times New Roman" panose="02020603050405020304" pitchFamily="18" charset="0"/>
              </a:rPr>
              <a:t> Organized files that help distinguish between normal and harmful traffic patterns.</a:t>
            </a:r>
          </a:p>
          <a:p>
            <a:pPr lvl="0" algn="just"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Malicious URLs Dataset:</a:t>
            </a:r>
            <a:r>
              <a:rPr lang="en-US" altLang="en-US" sz="2400" dirty="0">
                <a:latin typeface="Times New Roman" panose="02020603050405020304" pitchFamily="18" charset="0"/>
                <a:cs typeface="Times New Roman" panose="02020603050405020304" pitchFamily="18" charset="0"/>
              </a:rPr>
              <a:t> Includes malicious links, aiding in the detection of harmful online activity. </a:t>
            </a:r>
          </a:p>
          <a:p>
            <a:pPr marL="0" indent="0">
              <a:buNone/>
            </a:pPr>
            <a:endParaRPr lang="en-IN" sz="3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4555F34-5D09-41DE-B392-6EC11EAF2EF8}"/>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D8158BC1-2685-4A5C-B3BC-65FC2F3B10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35860"/>
            <a:ext cx="4374778" cy="609319"/>
          </a:xfrm>
          <a:prstGeom prst="rect">
            <a:avLst/>
          </a:prstGeom>
          <a:noFill/>
          <a:ln>
            <a:noFill/>
          </a:ln>
        </p:spPr>
      </p:pic>
      <p:sp>
        <p:nvSpPr>
          <p:cNvPr id="7" name="Slide Number Placeholder 6">
            <a:extLst>
              <a:ext uri="{FF2B5EF4-FFF2-40B4-BE49-F238E27FC236}">
                <a16:creationId xmlns:a16="http://schemas.microsoft.com/office/drawing/2014/main" id="{4AEEE65B-1C72-4597-A457-76C1D06DB8FB}"/>
              </a:ext>
            </a:extLst>
          </p:cNvPr>
          <p:cNvSpPr>
            <a:spLocks noGrp="1"/>
          </p:cNvSpPr>
          <p:nvPr>
            <p:ph type="sldNum" sz="quarter" idx="12"/>
          </p:nvPr>
        </p:nvSpPr>
        <p:spPr/>
        <p:txBody>
          <a:bodyPr/>
          <a:lstStyle/>
          <a:p>
            <a:fld id="{CEBFF320-59D2-4567-AD4F-729A0F9119A0}" type="slidenum">
              <a:rPr lang="en-IN" smtClean="0"/>
              <a:t>16</a:t>
            </a:fld>
            <a:endParaRPr lang="en-IN"/>
          </a:p>
        </p:txBody>
      </p:sp>
    </p:spTree>
    <p:extLst>
      <p:ext uri="{BB962C8B-B14F-4D97-AF65-F5344CB8AC3E}">
        <p14:creationId xmlns:p14="http://schemas.microsoft.com/office/powerpoint/2010/main" val="23659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1077-0ED0-4D37-8407-6489FFD0FEBB}"/>
              </a:ext>
            </a:extLst>
          </p:cNvPr>
          <p:cNvSpPr>
            <a:spLocks noGrp="1"/>
          </p:cNvSpPr>
          <p:nvPr>
            <p:ph idx="1"/>
          </p:nvPr>
        </p:nvSpPr>
        <p:spPr>
          <a:xfrm>
            <a:off x="484094" y="833718"/>
            <a:ext cx="11304494" cy="5343245"/>
          </a:xfrm>
        </p:spPr>
        <p:txBody>
          <a:bodyPr>
            <a:normAutofit/>
          </a:bodyPr>
          <a:lstStyle/>
          <a:p>
            <a:pPr marL="0" indent="0" algn="ctr">
              <a:buNone/>
            </a:pPr>
            <a:r>
              <a:rPr lang="en-US" sz="3600" b="1" u="sng" dirty="0">
                <a:latin typeface="Times New Roman" panose="02020603050405020304" pitchFamily="18" charset="0"/>
                <a:cs typeface="Times New Roman" panose="02020603050405020304" pitchFamily="18" charset="0"/>
              </a:rPr>
              <a:t>PRE-PROCESSING</a:t>
            </a:r>
          </a:p>
          <a:p>
            <a:pPr lvl="0" algn="just" eaLnBrk="0" fontAlgn="base" hangingPunct="0">
              <a:lnSpc>
                <a:spcPct val="100000"/>
              </a:lnSpc>
              <a:spcBef>
                <a:spcPct val="0"/>
              </a:spcBef>
              <a:spcAft>
                <a:spcPct val="0"/>
              </a:spcAft>
              <a:buFont typeface="Wingdings" panose="05000000000000000000" pitchFamily="2" charset="2"/>
              <a:buChar char="v"/>
            </a:pPr>
            <a:r>
              <a:rPr lang="en-US" altLang="en-US" sz="2600" b="1" dirty="0">
                <a:latin typeface="Times New Roman" panose="02020603050405020304" pitchFamily="18" charset="0"/>
                <a:cs typeface="Times New Roman" panose="02020603050405020304" pitchFamily="18" charset="0"/>
              </a:rPr>
              <a:t>Numeric Features (e.g., packet size, time features, counts):</a:t>
            </a:r>
          </a:p>
          <a:p>
            <a:pPr lvl="0" algn="just" eaLnBrk="0" fontAlgn="base" hangingPunct="0">
              <a:lnSpc>
                <a:spcPct val="100000"/>
              </a:lnSpc>
              <a:spcBef>
                <a:spcPct val="0"/>
              </a:spcBef>
              <a:spcAft>
                <a:spcPct val="0"/>
              </a:spcAft>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Feature Scaling</a:t>
            </a:r>
            <a:r>
              <a:rPr lang="en-US" altLang="en-US" sz="2600" dirty="0">
                <a:latin typeface="Times New Roman" panose="02020603050405020304" pitchFamily="18" charset="0"/>
                <a:cs typeface="Times New Roman" panose="02020603050405020304" pitchFamily="18" charset="0"/>
              </a:rPr>
              <a:t>: Apply Min-Max Scaling or Z-score Normalization to normalize these features, ensuring they contribute evenly to the model’s training. This avoids scenarios where certain numeric fields dominate due to larger value ranges.</a:t>
            </a:r>
          </a:p>
          <a:p>
            <a:pPr lvl="0" algn="just" eaLnBrk="0" fontAlgn="base" hangingPunct="0">
              <a:lnSpc>
                <a:spcPct val="100000"/>
              </a:lnSpc>
              <a:spcBef>
                <a:spcPct val="0"/>
              </a:spcBef>
              <a:spcAft>
                <a:spcPct val="0"/>
              </a:spcAft>
              <a:buFont typeface="Wingdings" panose="05000000000000000000" pitchFamily="2" charset="2"/>
              <a:buChar char="v"/>
            </a:pPr>
            <a:r>
              <a:rPr lang="en-US" altLang="en-US" sz="2600" b="1" dirty="0">
                <a:latin typeface="Times New Roman" panose="02020603050405020304" pitchFamily="18" charset="0"/>
                <a:cs typeface="Times New Roman" panose="02020603050405020304" pitchFamily="18" charset="0"/>
              </a:rPr>
              <a:t>Categorical Features (e.g., protocol type, attack type)</a:t>
            </a:r>
            <a:r>
              <a:rPr lang="en-US" altLang="en-US" sz="2600" dirty="0">
                <a:latin typeface="Times New Roman" panose="02020603050405020304" pitchFamily="18" charset="0"/>
                <a:cs typeface="Times New Roman" panose="02020603050405020304" pitchFamily="18" charset="0"/>
              </a:rPr>
              <a:t>: </a:t>
            </a:r>
          </a:p>
          <a:p>
            <a:pPr lvl="0" algn="just" eaLnBrk="0" fontAlgn="base" hangingPunct="0">
              <a:lnSpc>
                <a:spcPct val="100000"/>
              </a:lnSpc>
              <a:spcBef>
                <a:spcPct val="0"/>
              </a:spcBef>
              <a:spcAft>
                <a:spcPct val="0"/>
              </a:spcAft>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Label Encoding</a:t>
            </a:r>
            <a:r>
              <a:rPr lang="en-US" altLang="en-US" sz="2600" dirty="0">
                <a:latin typeface="Times New Roman" panose="02020603050405020304" pitchFamily="18" charset="0"/>
                <a:cs typeface="Times New Roman" panose="02020603050405020304" pitchFamily="18" charset="0"/>
              </a:rPr>
              <a:t>: Useful for ordinal categories if any exist (e.g., threat intensity levels).</a:t>
            </a:r>
          </a:p>
          <a:p>
            <a:pPr lvl="0" algn="just" eaLnBrk="0" fontAlgn="base" hangingPunct="0">
              <a:lnSpc>
                <a:spcPct val="100000"/>
              </a:lnSpc>
              <a:spcBef>
                <a:spcPct val="0"/>
              </a:spcBef>
              <a:spcAft>
                <a:spcPct val="0"/>
              </a:spcAft>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One-Hot Encoding</a:t>
            </a:r>
            <a:r>
              <a:rPr lang="en-US" altLang="en-US" sz="2600" dirty="0">
                <a:latin typeface="Times New Roman" panose="02020603050405020304" pitchFamily="18" charset="0"/>
                <a:cs typeface="Times New Roman" panose="02020603050405020304" pitchFamily="18" charset="0"/>
              </a:rPr>
              <a:t>: Apply this for non-ordinal categories like protocol types or attack types, especially when they don’t have a natural order. This helps avoid misinterpretations by the model regarding categorical relationships.</a:t>
            </a:r>
          </a:p>
          <a:p>
            <a:pPr marL="0" indent="0">
              <a:buNone/>
            </a:pPr>
            <a:endParaRPr lang="en-IN" sz="32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8FD9723-F2DC-4D49-B060-94552DCEAA0C}"/>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555CE494-42CA-4F3A-BFF2-379E122853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71718"/>
            <a:ext cx="4374778" cy="609319"/>
          </a:xfrm>
          <a:prstGeom prst="rect">
            <a:avLst/>
          </a:prstGeom>
          <a:noFill/>
          <a:ln>
            <a:noFill/>
          </a:ln>
        </p:spPr>
      </p:pic>
      <p:sp>
        <p:nvSpPr>
          <p:cNvPr id="2" name="Slide Number Placeholder 1">
            <a:extLst>
              <a:ext uri="{FF2B5EF4-FFF2-40B4-BE49-F238E27FC236}">
                <a16:creationId xmlns:a16="http://schemas.microsoft.com/office/drawing/2014/main" id="{C321DB9B-10CA-4BEF-BD9A-7E4A9429DF0F}"/>
              </a:ext>
            </a:extLst>
          </p:cNvPr>
          <p:cNvSpPr>
            <a:spLocks noGrp="1"/>
          </p:cNvSpPr>
          <p:nvPr>
            <p:ph type="sldNum" sz="quarter" idx="12"/>
          </p:nvPr>
        </p:nvSpPr>
        <p:spPr/>
        <p:txBody>
          <a:bodyPr/>
          <a:lstStyle/>
          <a:p>
            <a:fld id="{CEBFF320-59D2-4567-AD4F-729A0F9119A0}" type="slidenum">
              <a:rPr lang="en-IN" smtClean="0"/>
              <a:t>17</a:t>
            </a:fld>
            <a:endParaRPr lang="en-IN"/>
          </a:p>
        </p:txBody>
      </p:sp>
    </p:spTree>
    <p:extLst>
      <p:ext uri="{BB962C8B-B14F-4D97-AF65-F5344CB8AC3E}">
        <p14:creationId xmlns:p14="http://schemas.microsoft.com/office/powerpoint/2010/main" val="346600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70E7-FE28-4E80-9456-606C675831DA}"/>
              </a:ext>
            </a:extLst>
          </p:cNvPr>
          <p:cNvSpPr>
            <a:spLocks noGrp="1"/>
          </p:cNvSpPr>
          <p:nvPr>
            <p:ph type="title"/>
          </p:nvPr>
        </p:nvSpPr>
        <p:spPr>
          <a:xfrm>
            <a:off x="838200" y="681038"/>
            <a:ext cx="10515600" cy="60931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1D7F8B-19AF-4E1C-846E-64B52EFFD705}"/>
              </a:ext>
            </a:extLst>
          </p:cNvPr>
          <p:cNvSpPr>
            <a:spLocks noGrp="1"/>
          </p:cNvSpPr>
          <p:nvPr>
            <p:ph idx="1"/>
          </p:nvPr>
        </p:nvSpPr>
        <p:spPr>
          <a:xfrm>
            <a:off x="838200" y="1326216"/>
            <a:ext cx="10515600" cy="4850747"/>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The proposed Artificial Neural Network (ANN)-based model is designed to enhance cloud security by detecting and classifying cyber threats. </a:t>
            </a:r>
            <a:r>
              <a:rPr lang="en-IN" sz="2200" dirty="0">
                <a:latin typeface="Times New Roman" panose="02020603050405020304" pitchFamily="18" charset="0"/>
                <a:cs typeface="Times New Roman" panose="02020603050405020304" pitchFamily="18" charset="0"/>
              </a:rPr>
              <a:t>The ANN architecture consists of three main components:</a:t>
            </a:r>
          </a:p>
          <a:p>
            <a:pPr algn="just"/>
            <a:r>
              <a:rPr lang="en-IN" sz="2200" b="1" dirty="0">
                <a:latin typeface="Times New Roman" panose="02020603050405020304" pitchFamily="18" charset="0"/>
                <a:cs typeface="Times New Roman" panose="02020603050405020304" pitchFamily="18" charset="0"/>
              </a:rPr>
              <a:t>Input Layer</a:t>
            </a:r>
            <a:r>
              <a:rPr lang="en-IN" sz="2200" dirty="0">
                <a:latin typeface="Times New Roman" panose="02020603050405020304" pitchFamily="18" charset="0"/>
                <a:cs typeface="Times New Roman" panose="02020603050405020304" pitchFamily="18" charset="0"/>
              </a:rPr>
              <a:t>: This receives the </a:t>
            </a:r>
            <a:r>
              <a:rPr lang="en-IN" sz="2200" dirty="0" err="1">
                <a:latin typeface="Times New Roman" panose="02020603050405020304" pitchFamily="18" charset="0"/>
                <a:cs typeface="Times New Roman" panose="02020603050405020304" pitchFamily="18" charset="0"/>
              </a:rPr>
              <a:t>preprocessed</a:t>
            </a:r>
            <a:r>
              <a:rPr lang="en-IN" sz="2200" dirty="0">
                <a:latin typeface="Times New Roman" panose="02020603050405020304" pitchFamily="18" charset="0"/>
                <a:cs typeface="Times New Roman" panose="02020603050405020304" pitchFamily="18" charset="0"/>
              </a:rPr>
              <a:t> features from datasets like CICIDS 2017 and UNSW-NB15.</a:t>
            </a:r>
          </a:p>
          <a:p>
            <a:pPr algn="just"/>
            <a:r>
              <a:rPr lang="en-IN" sz="2200" b="1" dirty="0">
                <a:latin typeface="Times New Roman" panose="02020603050405020304" pitchFamily="18" charset="0"/>
                <a:cs typeface="Times New Roman" panose="02020603050405020304" pitchFamily="18" charset="0"/>
              </a:rPr>
              <a:t>Hidden Layers</a:t>
            </a:r>
            <a:r>
              <a:rPr lang="en-IN" sz="2200" dirty="0">
                <a:latin typeface="Times New Roman" panose="02020603050405020304" pitchFamily="18" charset="0"/>
                <a:cs typeface="Times New Roman" panose="02020603050405020304" pitchFamily="18" charset="0"/>
              </a:rPr>
              <a:t>: Multiple layers, each using the </a:t>
            </a:r>
            <a:r>
              <a:rPr lang="en-IN" sz="2200" dirty="0" err="1">
                <a:latin typeface="Times New Roman" panose="02020603050405020304" pitchFamily="18" charset="0"/>
                <a:cs typeface="Times New Roman" panose="02020603050405020304" pitchFamily="18" charset="0"/>
              </a:rPr>
              <a:t>ReLU</a:t>
            </a:r>
            <a:r>
              <a:rPr lang="en-IN" sz="2200" dirty="0">
                <a:latin typeface="Times New Roman" panose="02020603050405020304" pitchFamily="18" charset="0"/>
                <a:cs typeface="Times New Roman" panose="02020603050405020304" pitchFamily="18" charset="0"/>
              </a:rPr>
              <a:t> activation function, model the complex, non-linear relationships in the data.</a:t>
            </a:r>
          </a:p>
          <a:p>
            <a:pPr algn="just"/>
            <a:r>
              <a:rPr lang="en-IN" sz="2200" b="1" dirty="0">
                <a:latin typeface="Times New Roman" panose="02020603050405020304" pitchFamily="18" charset="0"/>
                <a:cs typeface="Times New Roman" panose="02020603050405020304" pitchFamily="18" charset="0"/>
              </a:rPr>
              <a:t>Output Layer</a:t>
            </a:r>
            <a:r>
              <a:rPr lang="en-IN" sz="2200" dirty="0">
                <a:latin typeface="Times New Roman" panose="02020603050405020304" pitchFamily="18" charset="0"/>
                <a:cs typeface="Times New Roman" panose="02020603050405020304" pitchFamily="18" charset="0"/>
              </a:rPr>
              <a:t>: The final layer outputs predictions based on the classification task, identifying threats such as DDoS, phishing, or benign traffic.</a:t>
            </a:r>
          </a:p>
          <a:p>
            <a:pPr marL="0" indent="0" algn="just">
              <a:buNone/>
            </a:pPr>
            <a:r>
              <a:rPr lang="en-IN" sz="2200" dirty="0">
                <a:latin typeface="Times New Roman" panose="02020603050405020304" pitchFamily="18" charset="0"/>
                <a:cs typeface="Times New Roman" panose="02020603050405020304" pitchFamily="18" charset="0"/>
              </a:rPr>
              <a:t>The model is trained using advanced algorithms like Levenberg-Marquardt (for rapid convergence), Scaled Conjugate Gradient (for memory-efficient learning), and Bayesian Regularization (to prevent overfitting and estimate prediction uncertainty). The dataset is split into 70% for training and 30% for validation to ensure generalization.</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5CACAED-60B2-4B69-B18C-7EEB72DCCE11}"/>
              </a:ext>
            </a:extLst>
          </p:cNvPr>
          <p:cNvSpPr>
            <a:spLocks noGrp="1"/>
          </p:cNvSpPr>
          <p:nvPr>
            <p:ph type="ftr" sz="quarter" idx="11"/>
          </p:nvPr>
        </p:nvSpPr>
        <p:spPr/>
        <p:txBody>
          <a:bodyPr/>
          <a:lstStyle/>
          <a:p>
            <a:r>
              <a:rPr lang="en-US"/>
              <a:t>10-02-2025   Review No:02   Batch No:AG7   Department of CSE</a:t>
            </a:r>
            <a:endParaRPr lang="en-IN" dirty="0"/>
          </a:p>
        </p:txBody>
      </p:sp>
      <p:pic>
        <p:nvPicPr>
          <p:cNvPr id="6" name="Picture 5" descr="C:\Users\91939\AppData\Local\Microsoft\Windows\INetCache\Content.MSO\20E6BE00.tmp">
            <a:extLst>
              <a:ext uri="{FF2B5EF4-FFF2-40B4-BE49-F238E27FC236}">
                <a16:creationId xmlns:a16="http://schemas.microsoft.com/office/drawing/2014/main" id="{A2ED4EFE-51B0-44EB-B99B-18A5B902E1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1"/>
            <a:ext cx="4374778" cy="609319"/>
          </a:xfrm>
          <a:prstGeom prst="rect">
            <a:avLst/>
          </a:prstGeom>
          <a:noFill/>
          <a:ln>
            <a:noFill/>
          </a:ln>
        </p:spPr>
      </p:pic>
      <p:sp>
        <p:nvSpPr>
          <p:cNvPr id="7" name="Slide Number Placeholder 6">
            <a:extLst>
              <a:ext uri="{FF2B5EF4-FFF2-40B4-BE49-F238E27FC236}">
                <a16:creationId xmlns:a16="http://schemas.microsoft.com/office/drawing/2014/main" id="{B0CBD130-B774-45B4-B193-A6F11E5300ED}"/>
              </a:ext>
            </a:extLst>
          </p:cNvPr>
          <p:cNvSpPr>
            <a:spLocks noGrp="1"/>
          </p:cNvSpPr>
          <p:nvPr>
            <p:ph type="sldNum" sz="quarter" idx="12"/>
          </p:nvPr>
        </p:nvSpPr>
        <p:spPr/>
        <p:txBody>
          <a:bodyPr/>
          <a:lstStyle/>
          <a:p>
            <a:fld id="{CEBFF320-59D2-4567-AD4F-729A0F9119A0}" type="slidenum">
              <a:rPr lang="en-IN" smtClean="0"/>
              <a:t>18</a:t>
            </a:fld>
            <a:endParaRPr lang="en-IN"/>
          </a:p>
        </p:txBody>
      </p:sp>
    </p:spTree>
    <p:extLst>
      <p:ext uri="{BB962C8B-B14F-4D97-AF65-F5344CB8AC3E}">
        <p14:creationId xmlns:p14="http://schemas.microsoft.com/office/powerpoint/2010/main" val="183003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C603-6F6A-4207-B595-2C389D3EECE3}"/>
              </a:ext>
            </a:extLst>
          </p:cNvPr>
          <p:cNvSpPr>
            <a:spLocks noGrp="1"/>
          </p:cNvSpPr>
          <p:nvPr>
            <p:ph type="title"/>
          </p:nvPr>
        </p:nvSpPr>
        <p:spPr>
          <a:xfrm>
            <a:off x="484094" y="788707"/>
            <a:ext cx="11098306" cy="735293"/>
          </a:xfrm>
        </p:spPr>
        <p:txBody>
          <a:bodyPr/>
          <a:lstStyle/>
          <a:p>
            <a:pPr algn="ctr"/>
            <a:r>
              <a:rPr lang="en-US" b="1" dirty="0">
                <a:latin typeface="Times New Roman" panose="02020603050405020304" pitchFamily="18" charset="0"/>
                <a:cs typeface="Times New Roman" panose="02020603050405020304" pitchFamily="18" charset="0"/>
              </a:rPr>
              <a:t>Algorithms used in this model</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0FE3726-FB95-4901-AF58-201B9EB38C9B}"/>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8F5402E7-B270-4919-A32F-2BD9184C83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35859"/>
            <a:ext cx="4374778" cy="537602"/>
          </a:xfrm>
          <a:prstGeom prst="rect">
            <a:avLst/>
          </a:prstGeom>
          <a:noFill/>
          <a:ln>
            <a:noFill/>
          </a:ln>
        </p:spPr>
      </p:pic>
      <p:sp>
        <p:nvSpPr>
          <p:cNvPr id="7" name="Rectangle 1">
            <a:extLst>
              <a:ext uri="{FF2B5EF4-FFF2-40B4-BE49-F238E27FC236}">
                <a16:creationId xmlns:a16="http://schemas.microsoft.com/office/drawing/2014/main" id="{AF175C87-059A-41BE-A466-BAE0436B1F61}"/>
              </a:ext>
            </a:extLst>
          </p:cNvPr>
          <p:cNvSpPr>
            <a:spLocks noGrp="1" noChangeArrowheads="1"/>
          </p:cNvSpPr>
          <p:nvPr>
            <p:ph idx="1"/>
          </p:nvPr>
        </p:nvSpPr>
        <p:spPr bwMode="auto">
          <a:xfrm>
            <a:off x="484094" y="1467513"/>
            <a:ext cx="1122381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Levenberg-Marquardt (LM):</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hybrid optimization method combining Gauss-Newton and gradient descent to accelerate ANN training, ensuring </a:t>
            </a:r>
            <a:r>
              <a:rPr kumimoji="0" lang="en-US" altLang="en-US" sz="24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fast convergence</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high 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detecting cyber threats from datasets like CICIDS 2017 and UNSW-NB15.</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Scaled Conjugate Gradient (SCG):</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efficient training algorithm that optimizes learning speed and memory usage, making it ideal for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large-scale datasets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improving detection accuracy for complex attack patterns.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Bayesian Regularization (BR):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technique that </a:t>
            </a:r>
            <a:r>
              <a:rPr kumimoji="0" lang="en-US" altLang="en-US" sz="24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prevents overfitting</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adjusting network weights, enhancing model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ensuring robust detection of both known and new cyber threats.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6FF70CD-1775-4190-82BC-9C9082F09518}"/>
              </a:ext>
            </a:extLst>
          </p:cNvPr>
          <p:cNvSpPr>
            <a:spLocks noGrp="1"/>
          </p:cNvSpPr>
          <p:nvPr>
            <p:ph type="sldNum" sz="quarter" idx="12"/>
          </p:nvPr>
        </p:nvSpPr>
        <p:spPr/>
        <p:txBody>
          <a:bodyPr/>
          <a:lstStyle/>
          <a:p>
            <a:fld id="{CEBFF320-59D2-4567-AD4F-729A0F9119A0}" type="slidenum">
              <a:rPr lang="en-IN" smtClean="0"/>
              <a:t>19</a:t>
            </a:fld>
            <a:endParaRPr lang="en-IN"/>
          </a:p>
        </p:txBody>
      </p:sp>
    </p:spTree>
    <p:extLst>
      <p:ext uri="{BB962C8B-B14F-4D97-AF65-F5344CB8AC3E}">
        <p14:creationId xmlns:p14="http://schemas.microsoft.com/office/powerpoint/2010/main" val="62261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04E0-DC04-4F69-B40D-3A1E08558496}"/>
              </a:ext>
            </a:extLst>
          </p:cNvPr>
          <p:cNvSpPr>
            <a:spLocks noGrp="1"/>
          </p:cNvSpPr>
          <p:nvPr>
            <p:ph type="title"/>
          </p:nvPr>
        </p:nvSpPr>
        <p:spPr>
          <a:xfrm>
            <a:off x="838200" y="501650"/>
            <a:ext cx="10515600" cy="589617"/>
          </a:xfrm>
        </p:spPr>
        <p:txBody>
          <a:bodyPr>
            <a:normAutofit/>
          </a:bodyPr>
          <a:lstStyle/>
          <a:p>
            <a:pPr algn="ctr"/>
            <a:r>
              <a:rPr lang="en-US" sz="3600" b="1" dirty="0">
                <a:latin typeface="Times New Roman" panose="02020603050405020304" pitchFamily="18" charset="0"/>
                <a:cs typeface="Times New Roman" panose="02020603050405020304" pitchFamily="18" charset="0"/>
              </a:rPr>
              <a:t>OUTLINE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425BA3-F442-4351-88CD-7F863496BEE3}"/>
              </a:ext>
            </a:extLst>
          </p:cNvPr>
          <p:cNvSpPr>
            <a:spLocks noGrp="1"/>
          </p:cNvSpPr>
          <p:nvPr>
            <p:ph idx="1"/>
          </p:nvPr>
        </p:nvSpPr>
        <p:spPr>
          <a:xfrm>
            <a:off x="699247" y="959225"/>
            <a:ext cx="10654553" cy="5397126"/>
          </a:xfrm>
        </p:spPr>
        <p:txBody>
          <a:bodyPr>
            <a:normAutofit fontScale="92500" lnSpcReduction="20000"/>
          </a:bodyPr>
          <a:lstStyle/>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Objectives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Block Diagram</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References</a:t>
            </a:r>
          </a:p>
          <a:p>
            <a:pPr marL="0" indent="0">
              <a:buNone/>
            </a:pPr>
            <a:r>
              <a:rPr lang="en-US" sz="2400" dirty="0">
                <a:latin typeface="Times New Roman" panose="02020603050405020304" pitchFamily="18" charset="0"/>
                <a:cs typeface="Times New Roman" panose="02020603050405020304" pitchFamily="18" charset="0"/>
              </a:rPr>
              <a:t>13.  Questions and Answers</a:t>
            </a:r>
          </a:p>
          <a:p>
            <a:pPr marL="0" indent="0">
              <a:buNone/>
            </a:pPr>
            <a:r>
              <a:rPr lang="en-US" sz="2400" dirty="0">
                <a:latin typeface="Times New Roman" panose="02020603050405020304" pitchFamily="18" charset="0"/>
                <a:cs typeface="Times New Roman" panose="02020603050405020304" pitchFamily="18" charset="0"/>
              </a:rPr>
              <a:t>14.  Acknowledgements</a:t>
            </a: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9A25A18-2E04-4B36-A0BD-D1D4459A99EA}"/>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F685F15C-132D-452B-9699-F0765F9529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64806"/>
            <a:ext cx="3747247" cy="589617"/>
          </a:xfrm>
          <a:prstGeom prst="rect">
            <a:avLst/>
          </a:prstGeom>
          <a:noFill/>
          <a:ln>
            <a:noFill/>
          </a:ln>
        </p:spPr>
      </p:pic>
      <p:sp>
        <p:nvSpPr>
          <p:cNvPr id="7" name="Slide Number Placeholder 6">
            <a:extLst>
              <a:ext uri="{FF2B5EF4-FFF2-40B4-BE49-F238E27FC236}">
                <a16:creationId xmlns:a16="http://schemas.microsoft.com/office/drawing/2014/main" id="{B7D92E44-8A19-473F-B483-B5CFFBC9FDE0}"/>
              </a:ext>
            </a:extLst>
          </p:cNvPr>
          <p:cNvSpPr>
            <a:spLocks noGrp="1"/>
          </p:cNvSpPr>
          <p:nvPr>
            <p:ph type="sldNum" sz="quarter" idx="12"/>
          </p:nvPr>
        </p:nvSpPr>
        <p:spPr/>
        <p:txBody>
          <a:bodyPr/>
          <a:lstStyle/>
          <a:p>
            <a:fld id="{CEBFF320-59D2-4567-AD4F-729A0F9119A0}" type="slidenum">
              <a:rPr lang="en-IN" smtClean="0"/>
              <a:t>2</a:t>
            </a:fld>
            <a:endParaRPr lang="en-IN"/>
          </a:p>
        </p:txBody>
      </p:sp>
    </p:spTree>
    <p:extLst>
      <p:ext uri="{BB962C8B-B14F-4D97-AF65-F5344CB8AC3E}">
        <p14:creationId xmlns:p14="http://schemas.microsoft.com/office/powerpoint/2010/main" val="4286367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7DBE-861B-4EAD-91EE-17C9EF09C068}"/>
              </a:ext>
            </a:extLst>
          </p:cNvPr>
          <p:cNvSpPr>
            <a:spLocks noGrp="1"/>
          </p:cNvSpPr>
          <p:nvPr>
            <p:ph type="title"/>
          </p:nvPr>
        </p:nvSpPr>
        <p:spPr>
          <a:xfrm>
            <a:off x="838200" y="716896"/>
            <a:ext cx="10515600" cy="807104"/>
          </a:xfrm>
        </p:spPr>
        <p:txBody>
          <a:bodyPr>
            <a:normAutofit/>
          </a:bodyPr>
          <a:lstStyle/>
          <a:p>
            <a:r>
              <a:rPr lang="en-US" sz="4000" b="1" u="sng" dirty="0">
                <a:latin typeface="Times New Roman" panose="02020603050405020304" pitchFamily="18" charset="0"/>
                <a:cs typeface="Times New Roman" panose="02020603050405020304" pitchFamily="18" charset="0"/>
              </a:rPr>
              <a:t>How it detects cyber threats: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D45C61-130F-4635-A28E-D05752C2D5C2}"/>
              </a:ext>
            </a:extLst>
          </p:cNvPr>
          <p:cNvSpPr>
            <a:spLocks noGrp="1"/>
          </p:cNvSpPr>
          <p:nvPr>
            <p:ph idx="1"/>
          </p:nvPr>
        </p:nvSpPr>
        <p:spPr>
          <a:xfrm>
            <a:off x="838200" y="1488142"/>
            <a:ext cx="10515600" cy="4688821"/>
          </a:xfrm>
        </p:spPr>
        <p:txBody>
          <a:bodyPr>
            <a:normAutofit/>
          </a:bodyPr>
          <a:lstStyle/>
          <a:p>
            <a:pPr algn="just"/>
            <a:r>
              <a:rPr lang="en-IN" sz="2400" b="1" dirty="0">
                <a:latin typeface="Times New Roman" panose="02020603050405020304" pitchFamily="18" charset="0"/>
                <a:cs typeface="Times New Roman" panose="02020603050405020304" pitchFamily="18" charset="0"/>
              </a:rPr>
              <a:t>Pattern Recognition</a:t>
            </a:r>
            <a:r>
              <a:rPr lang="en-IN" sz="2400" dirty="0">
                <a:latin typeface="Times New Roman" panose="02020603050405020304" pitchFamily="18" charset="0"/>
                <a:cs typeface="Times New Roman" panose="02020603050405020304" pitchFamily="18" charset="0"/>
              </a:rPr>
              <a:t>: During training, the ANN </a:t>
            </a:r>
            <a:r>
              <a:rPr lang="en-IN" sz="2400" dirty="0" err="1">
                <a:latin typeface="Times New Roman" panose="02020603050405020304" pitchFamily="18" charset="0"/>
                <a:cs typeface="Times New Roman" panose="02020603050405020304" pitchFamily="18" charset="0"/>
              </a:rPr>
              <a:t>analyzes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data to learn the distinct patterns associated with normal and malicious </a:t>
            </a:r>
            <a:r>
              <a:rPr lang="en-IN" sz="2400" dirty="0" err="1">
                <a:latin typeface="Times New Roman" panose="02020603050405020304" pitchFamily="18" charset="0"/>
                <a:cs typeface="Times New Roman" panose="02020603050405020304" pitchFamily="18" charset="0"/>
              </a:rPr>
              <a:t>behaviors</a:t>
            </a:r>
            <a:r>
              <a:rPr lang="en-IN" sz="2400" dirty="0">
                <a:latin typeface="Times New Roman" panose="02020603050405020304" pitchFamily="18" charset="0"/>
                <a:cs typeface="Times New Roman" panose="02020603050405020304" pitchFamily="18" charset="0"/>
              </a:rPr>
              <a:t>, such as packet frequency or unusual traffic spikes.</a:t>
            </a:r>
          </a:p>
          <a:p>
            <a:pPr algn="just"/>
            <a:r>
              <a:rPr lang="en-IN" sz="2400" b="1" dirty="0">
                <a:latin typeface="Times New Roman" panose="02020603050405020304" pitchFamily="18" charset="0"/>
                <a:cs typeface="Times New Roman" panose="02020603050405020304" pitchFamily="18" charset="0"/>
              </a:rPr>
              <a:t>Real-Time Analysis</a:t>
            </a:r>
            <a:r>
              <a:rPr lang="en-IN" sz="2400" dirty="0">
                <a:latin typeface="Times New Roman" panose="02020603050405020304" pitchFamily="18" charset="0"/>
                <a:cs typeface="Times New Roman" panose="02020603050405020304" pitchFamily="18" charset="0"/>
              </a:rPr>
              <a:t>: When deployed, the model processes live or new network data in real time. It evaluates the features against the learned patterns to predict the likelihood of a threat.</a:t>
            </a:r>
          </a:p>
          <a:p>
            <a:pPr algn="just"/>
            <a:r>
              <a:rPr lang="en-IN" sz="2400" b="1" dirty="0">
                <a:latin typeface="Times New Roman" panose="02020603050405020304" pitchFamily="18" charset="0"/>
                <a:cs typeface="Times New Roman" panose="02020603050405020304" pitchFamily="18" charset="0"/>
              </a:rPr>
              <a:t>Classification</a:t>
            </a:r>
            <a:r>
              <a:rPr lang="en-IN" sz="2400" dirty="0">
                <a:latin typeface="Times New Roman" panose="02020603050405020304" pitchFamily="18" charset="0"/>
                <a:cs typeface="Times New Roman" panose="02020603050405020304" pitchFamily="18" charset="0"/>
              </a:rPr>
              <a:t>: The output layer classifies the input as either benign or one of the various cyber threat types based on the probabilities computed by the network.</a:t>
            </a:r>
          </a:p>
          <a:p>
            <a:pPr algn="just"/>
            <a:r>
              <a:rPr lang="en-IN" sz="2400" b="1" dirty="0">
                <a:latin typeface="Times New Roman" panose="02020603050405020304" pitchFamily="18" charset="0"/>
                <a:cs typeface="Times New Roman" panose="02020603050405020304" pitchFamily="18" charset="0"/>
              </a:rPr>
              <a:t>Decision Support</a:t>
            </a:r>
            <a:r>
              <a:rPr lang="en-IN" sz="2400" dirty="0">
                <a:latin typeface="Times New Roman" panose="02020603050405020304" pitchFamily="18" charset="0"/>
                <a:cs typeface="Times New Roman" panose="02020603050405020304" pitchFamily="18" charset="0"/>
              </a:rPr>
              <a:t>: Bayesian Regularization provides uncertainty estimates, enabling security systems to prioritize high-confidence detections and refine responses for ambiguous cases.</a:t>
            </a:r>
          </a:p>
          <a:p>
            <a:endParaRPr lang="en-IN" dirty="0"/>
          </a:p>
        </p:txBody>
      </p:sp>
      <p:sp>
        <p:nvSpPr>
          <p:cNvPr id="4" name="Footer Placeholder 3">
            <a:extLst>
              <a:ext uri="{FF2B5EF4-FFF2-40B4-BE49-F238E27FC236}">
                <a16:creationId xmlns:a16="http://schemas.microsoft.com/office/drawing/2014/main" id="{8C991B89-C8DA-457A-A4C6-FE33DE98111E}"/>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8C13E960-9B63-4013-8615-53B724ED82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576" y="89601"/>
            <a:ext cx="4374778" cy="537602"/>
          </a:xfrm>
          <a:prstGeom prst="rect">
            <a:avLst/>
          </a:prstGeom>
          <a:noFill/>
          <a:ln>
            <a:noFill/>
          </a:ln>
        </p:spPr>
      </p:pic>
      <p:sp>
        <p:nvSpPr>
          <p:cNvPr id="7" name="Slide Number Placeholder 6">
            <a:extLst>
              <a:ext uri="{FF2B5EF4-FFF2-40B4-BE49-F238E27FC236}">
                <a16:creationId xmlns:a16="http://schemas.microsoft.com/office/drawing/2014/main" id="{73D4BAB3-5F7C-4742-84C1-E96AE856E296}"/>
              </a:ext>
            </a:extLst>
          </p:cNvPr>
          <p:cNvSpPr>
            <a:spLocks noGrp="1"/>
          </p:cNvSpPr>
          <p:nvPr>
            <p:ph type="sldNum" sz="quarter" idx="12"/>
          </p:nvPr>
        </p:nvSpPr>
        <p:spPr/>
        <p:txBody>
          <a:bodyPr/>
          <a:lstStyle/>
          <a:p>
            <a:fld id="{CEBFF320-59D2-4567-AD4F-729A0F9119A0}" type="slidenum">
              <a:rPr lang="en-IN" smtClean="0"/>
              <a:t>20</a:t>
            </a:fld>
            <a:endParaRPr lang="en-IN"/>
          </a:p>
        </p:txBody>
      </p:sp>
    </p:spTree>
    <p:extLst>
      <p:ext uri="{BB962C8B-B14F-4D97-AF65-F5344CB8AC3E}">
        <p14:creationId xmlns:p14="http://schemas.microsoft.com/office/powerpoint/2010/main" val="253184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80BC-7450-43E9-8A61-45B3F96A0277}"/>
              </a:ext>
            </a:extLst>
          </p:cNvPr>
          <p:cNvSpPr>
            <a:spLocks noGrp="1"/>
          </p:cNvSpPr>
          <p:nvPr>
            <p:ph type="title"/>
          </p:nvPr>
        </p:nvSpPr>
        <p:spPr>
          <a:xfrm>
            <a:off x="376518" y="744072"/>
            <a:ext cx="11591364" cy="60054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E3D8EC-AA58-4B84-8DDD-C28A92AF33AA}"/>
              </a:ext>
            </a:extLst>
          </p:cNvPr>
          <p:cNvSpPr>
            <a:spLocks noGrp="1"/>
          </p:cNvSpPr>
          <p:nvPr>
            <p:ph idx="1"/>
          </p:nvPr>
        </p:nvSpPr>
        <p:spPr>
          <a:xfrm>
            <a:off x="466165" y="1454760"/>
            <a:ext cx="10887635" cy="4722203"/>
          </a:xfrm>
        </p:spPr>
        <p:txBody>
          <a:bodyPr>
            <a:normAutofit/>
          </a:bodyPr>
          <a:lstStyle/>
          <a:p>
            <a:pPr marL="457200" lvl="1" indent="0">
              <a:buNone/>
            </a:pPr>
            <a:r>
              <a:rPr lang="en-IN" b="1" u="sng" dirty="0">
                <a:latin typeface="Times New Roman" panose="02020603050405020304" pitchFamily="18" charset="0"/>
                <a:cs typeface="Times New Roman" panose="02020603050405020304" pitchFamily="18" charset="0"/>
              </a:rPr>
              <a:t>HARDWARE SPECIFICATION:</a:t>
            </a:r>
          </a:p>
          <a:p>
            <a:pPr lvl="0"/>
            <a:r>
              <a:rPr lang="en-IN" sz="2000" dirty="0">
                <a:latin typeface="Times New Roman" panose="02020603050405020304" pitchFamily="18" charset="0"/>
                <a:cs typeface="Times New Roman" panose="02020603050405020304" pitchFamily="18" charset="0"/>
              </a:rPr>
              <a:t>System type          : 64-bit operating system, x64-based processor</a:t>
            </a:r>
          </a:p>
          <a:p>
            <a:pPr lvl="0"/>
            <a:r>
              <a:rPr lang="en-IN" sz="2000" dirty="0">
                <a:latin typeface="Times New Roman" panose="02020603050405020304" pitchFamily="18" charset="0"/>
                <a:cs typeface="Times New Roman" panose="02020603050405020304" pitchFamily="18" charset="0"/>
              </a:rPr>
              <a:t>Hard Disk             : 4MB</a:t>
            </a:r>
          </a:p>
          <a:p>
            <a:pPr lvl="0"/>
            <a:r>
              <a:rPr lang="en-IN" sz="2000" dirty="0">
                <a:latin typeface="Times New Roman" panose="02020603050405020304" pitchFamily="18" charset="0"/>
                <a:cs typeface="Times New Roman" panose="02020603050405020304" pitchFamily="18" charset="0"/>
              </a:rPr>
              <a:t>Ram                      : 8.00 GB</a:t>
            </a:r>
          </a:p>
          <a:p>
            <a:pPr lvl="0"/>
            <a:r>
              <a:rPr lang="en-IN" sz="2000" dirty="0">
                <a:latin typeface="Times New Roman" panose="02020603050405020304" pitchFamily="18" charset="0"/>
                <a:cs typeface="Times New Roman" panose="02020603050405020304" pitchFamily="18" charset="0"/>
              </a:rPr>
              <a:t>Cache Memory     : 4GB</a:t>
            </a:r>
          </a:p>
          <a:p>
            <a:pPr lvl="0"/>
            <a:r>
              <a:rPr lang="en-IN" sz="2000" dirty="0">
                <a:latin typeface="Times New Roman" panose="02020603050405020304" pitchFamily="18" charset="0"/>
                <a:cs typeface="Times New Roman" panose="02020603050405020304" pitchFamily="18" charset="0"/>
              </a:rPr>
              <a:t>Processor              : 11th Gen Intel(R) Core(TM) i5-1155G7 @ 2.50GHz  2.50 GHz</a:t>
            </a:r>
          </a:p>
          <a:p>
            <a:pPr marL="0" lvl="0" indent="0">
              <a:buNone/>
            </a:pPr>
            <a:r>
              <a:rPr lang="en-IN" sz="2200" b="1" dirty="0">
                <a:latin typeface="Times New Roman" panose="02020603050405020304" pitchFamily="18" charset="0"/>
                <a:cs typeface="Times New Roman" panose="02020603050405020304" pitchFamily="18" charset="0"/>
              </a:rPr>
              <a:t>       </a:t>
            </a:r>
            <a:r>
              <a:rPr lang="en-IN" sz="2200" b="1" u="sng" dirty="0">
                <a:latin typeface="Times New Roman" panose="02020603050405020304" pitchFamily="18" charset="0"/>
                <a:cs typeface="Times New Roman" panose="02020603050405020304" pitchFamily="18" charset="0"/>
              </a:rPr>
              <a:t>SOFTWARE SPECIFICATION:</a:t>
            </a:r>
            <a:endParaRPr lang="en-IN" sz="2200" u="sng"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Operating System  : Windows 11</a:t>
            </a:r>
          </a:p>
          <a:p>
            <a:pPr lvl="0"/>
            <a:r>
              <a:rPr lang="en-IN" sz="2000" dirty="0">
                <a:latin typeface="Times New Roman" panose="02020603050405020304" pitchFamily="18" charset="0"/>
                <a:cs typeface="Times New Roman" panose="02020603050405020304" pitchFamily="18" charset="0"/>
              </a:rPr>
              <a:t>Coding Language  : PYTHON, HTML, CSS, JS, FLASK</a:t>
            </a:r>
          </a:p>
          <a:p>
            <a:pPr lvl="0"/>
            <a:r>
              <a:rPr lang="en-IN" sz="2000" dirty="0">
                <a:latin typeface="Times New Roman" panose="02020603050405020304" pitchFamily="18" charset="0"/>
                <a:cs typeface="Times New Roman" panose="02020603050405020304" pitchFamily="18" charset="0"/>
              </a:rPr>
              <a:t>IDE                        : Python 2.7.15</a:t>
            </a:r>
          </a:p>
          <a:p>
            <a:endParaRPr lang="en-IN" dirty="0"/>
          </a:p>
        </p:txBody>
      </p:sp>
      <p:sp>
        <p:nvSpPr>
          <p:cNvPr id="4" name="Footer Placeholder 3">
            <a:extLst>
              <a:ext uri="{FF2B5EF4-FFF2-40B4-BE49-F238E27FC236}">
                <a16:creationId xmlns:a16="http://schemas.microsoft.com/office/drawing/2014/main" id="{8ABF113F-B105-4378-9C2E-72BA68AF03C5}"/>
              </a:ext>
            </a:extLst>
          </p:cNvPr>
          <p:cNvSpPr>
            <a:spLocks noGrp="1"/>
          </p:cNvSpPr>
          <p:nvPr>
            <p:ph type="ftr" sz="quarter" idx="11"/>
          </p:nvPr>
        </p:nvSpPr>
        <p:spPr/>
        <p:txBody>
          <a:bodyPr/>
          <a:lstStyle/>
          <a:p>
            <a:r>
              <a:rPr lang="en-US" dirty="0"/>
              <a:t>10-02-2025   Review No:02   Batch No:AG7   Department of CSE</a:t>
            </a:r>
            <a:endParaRPr lang="en-IN" dirty="0"/>
          </a:p>
        </p:txBody>
      </p:sp>
      <p:pic>
        <p:nvPicPr>
          <p:cNvPr id="6" name="Picture 5" descr="C:\Users\91939\AppData\Local\Microsoft\Windows\INetCache\Content.MSO\20E6BE00.tmp">
            <a:extLst>
              <a:ext uri="{FF2B5EF4-FFF2-40B4-BE49-F238E27FC236}">
                <a16:creationId xmlns:a16="http://schemas.microsoft.com/office/drawing/2014/main" id="{422483C8-57EE-46A9-982B-6F6D1AD6CA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611" y="96324"/>
            <a:ext cx="4374778" cy="537602"/>
          </a:xfrm>
          <a:prstGeom prst="rect">
            <a:avLst/>
          </a:prstGeom>
          <a:noFill/>
          <a:ln>
            <a:noFill/>
          </a:ln>
        </p:spPr>
      </p:pic>
      <p:sp>
        <p:nvSpPr>
          <p:cNvPr id="7" name="Slide Number Placeholder 6">
            <a:extLst>
              <a:ext uri="{FF2B5EF4-FFF2-40B4-BE49-F238E27FC236}">
                <a16:creationId xmlns:a16="http://schemas.microsoft.com/office/drawing/2014/main" id="{68D182AE-193A-4EDA-9D7B-DBEFBB3021CF}"/>
              </a:ext>
            </a:extLst>
          </p:cNvPr>
          <p:cNvSpPr>
            <a:spLocks noGrp="1"/>
          </p:cNvSpPr>
          <p:nvPr>
            <p:ph type="sldNum" sz="quarter" idx="12"/>
          </p:nvPr>
        </p:nvSpPr>
        <p:spPr/>
        <p:txBody>
          <a:bodyPr/>
          <a:lstStyle/>
          <a:p>
            <a:fld id="{CEBFF320-59D2-4567-AD4F-729A0F9119A0}" type="slidenum">
              <a:rPr lang="en-IN" smtClean="0"/>
              <a:t>21</a:t>
            </a:fld>
            <a:endParaRPr lang="en-IN"/>
          </a:p>
        </p:txBody>
      </p:sp>
    </p:spTree>
    <p:extLst>
      <p:ext uri="{BB962C8B-B14F-4D97-AF65-F5344CB8AC3E}">
        <p14:creationId xmlns:p14="http://schemas.microsoft.com/office/powerpoint/2010/main" val="279600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EB2D9-9DA8-4730-BEC4-4CD4421CFD9E}"/>
              </a:ext>
            </a:extLst>
          </p:cNvPr>
          <p:cNvSpPr>
            <a:spLocks noGrp="1"/>
          </p:cNvSpPr>
          <p:nvPr>
            <p:ph idx="1"/>
          </p:nvPr>
        </p:nvSpPr>
        <p:spPr>
          <a:xfrm>
            <a:off x="385482" y="815788"/>
            <a:ext cx="11313459" cy="5540562"/>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Implementation Code:</a:t>
            </a:r>
            <a:endParaRPr lang="en-IN" sz="2400" b="1"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tensorflow</a:t>
            </a:r>
            <a:r>
              <a:rPr lang="en-IN" sz="1400" dirty="0">
                <a:latin typeface="Times New Roman" panose="02020603050405020304" pitchFamily="18" charset="0"/>
                <a:cs typeface="Times New Roman" panose="02020603050405020304" pitchFamily="18" charset="0"/>
              </a:rPr>
              <a:t> as </a:t>
            </a:r>
            <a:r>
              <a:rPr lang="en-IN" sz="1400" dirty="0" err="1">
                <a:latin typeface="Times New Roman" panose="02020603050405020304" pitchFamily="18" charset="0"/>
                <a:cs typeface="Times New Roman" panose="02020603050405020304" pitchFamily="18" charset="0"/>
              </a:rPr>
              <a:t>tf</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from </a:t>
            </a:r>
            <a:r>
              <a:rPr lang="en-IN" sz="1400" dirty="0" err="1">
                <a:latin typeface="Times New Roman" panose="02020603050405020304" pitchFamily="18" charset="0"/>
                <a:cs typeface="Times New Roman" panose="02020603050405020304" pitchFamily="18" charset="0"/>
              </a:rPr>
              <a:t>tensorflow.keras.models</a:t>
            </a:r>
            <a:r>
              <a:rPr lang="en-IN" sz="1400" dirty="0">
                <a:latin typeface="Times New Roman" panose="02020603050405020304" pitchFamily="18" charset="0"/>
                <a:cs typeface="Times New Roman" panose="02020603050405020304" pitchFamily="18" charset="0"/>
              </a:rPr>
              <a:t> import Sequential</a:t>
            </a:r>
          </a:p>
          <a:p>
            <a:pPr marL="0" indent="0">
              <a:buNone/>
            </a:pPr>
            <a:r>
              <a:rPr lang="en-IN" sz="1400" dirty="0">
                <a:latin typeface="Times New Roman" panose="02020603050405020304" pitchFamily="18" charset="0"/>
                <a:cs typeface="Times New Roman" panose="02020603050405020304" pitchFamily="18" charset="0"/>
              </a:rPr>
              <a:t>from </a:t>
            </a:r>
            <a:r>
              <a:rPr lang="en-IN" sz="1400" dirty="0" err="1">
                <a:latin typeface="Times New Roman" panose="02020603050405020304" pitchFamily="18" charset="0"/>
                <a:cs typeface="Times New Roman" panose="02020603050405020304" pitchFamily="18" charset="0"/>
              </a:rPr>
              <a:t>tensorflow.keras.layers</a:t>
            </a:r>
            <a:r>
              <a:rPr lang="en-IN" sz="1400" dirty="0">
                <a:latin typeface="Times New Roman" panose="02020603050405020304" pitchFamily="18" charset="0"/>
                <a:cs typeface="Times New Roman" panose="02020603050405020304" pitchFamily="18" charset="0"/>
              </a:rPr>
              <a:t> import Dense</a:t>
            </a:r>
          </a:p>
          <a:p>
            <a:pPr marL="0" indent="0">
              <a:buNone/>
            </a:pPr>
            <a:r>
              <a:rPr lang="en-IN" sz="1400" dirty="0">
                <a:latin typeface="Times New Roman" panose="02020603050405020304" pitchFamily="18" charset="0"/>
                <a:cs typeface="Times New Roman" panose="02020603050405020304" pitchFamily="18" charset="0"/>
              </a:rPr>
              <a:t>from </a:t>
            </a:r>
            <a:r>
              <a:rPr lang="en-IN" sz="1400" dirty="0" err="1">
                <a:latin typeface="Times New Roman" panose="02020603050405020304" pitchFamily="18" charset="0"/>
                <a:cs typeface="Times New Roman" panose="02020603050405020304" pitchFamily="18" charset="0"/>
              </a:rPr>
              <a:t>sklearn.preprocessing</a:t>
            </a:r>
            <a:r>
              <a:rPr lang="en-IN" sz="1400" dirty="0">
                <a:latin typeface="Times New Roman" panose="02020603050405020304" pitchFamily="18" charset="0"/>
                <a:cs typeface="Times New Roman" panose="02020603050405020304" pitchFamily="18" charset="0"/>
              </a:rPr>
              <a:t> import </a:t>
            </a:r>
            <a:r>
              <a:rPr lang="en-IN" sz="1400" dirty="0" err="1">
                <a:latin typeface="Times New Roman" panose="02020603050405020304" pitchFamily="18" charset="0"/>
                <a:cs typeface="Times New Roman" panose="02020603050405020304" pitchFamily="18" charset="0"/>
              </a:rPr>
              <a:t>LabelEncoder</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numpy</a:t>
            </a:r>
            <a:r>
              <a:rPr lang="en-IN" sz="1400" dirty="0">
                <a:latin typeface="Times New Roman" panose="02020603050405020304" pitchFamily="18" charset="0"/>
                <a:cs typeface="Times New Roman" panose="02020603050405020304" pitchFamily="18" charset="0"/>
              </a:rPr>
              <a:t> as np</a:t>
            </a:r>
          </a:p>
          <a:p>
            <a:pPr marL="0" indent="0">
              <a:buNone/>
            </a:pPr>
            <a:r>
              <a:rPr lang="en-IN" sz="1400" dirty="0" err="1">
                <a:latin typeface="Times New Roman" panose="02020603050405020304" pitchFamily="18" charset="0"/>
                <a:cs typeface="Times New Roman" panose="02020603050405020304" pitchFamily="18" charset="0"/>
              </a:rPr>
              <a:t>label_column</a:t>
            </a:r>
            <a:r>
              <a:rPr lang="en-IN" sz="1400" dirty="0">
                <a:latin typeface="Times New Roman" panose="02020603050405020304" pitchFamily="18" charset="0"/>
                <a:cs typeface="Times New Roman" panose="02020603050405020304" pitchFamily="18" charset="0"/>
              </a:rPr>
              <a:t> = ' Label'</a:t>
            </a:r>
          </a:p>
          <a:p>
            <a:pPr marL="0" indent="0">
              <a:buNone/>
            </a:pPr>
            <a:r>
              <a:rPr lang="en-IN" sz="1400" dirty="0" err="1">
                <a:latin typeface="Times New Roman" panose="02020603050405020304" pitchFamily="18" charset="0"/>
                <a:cs typeface="Times New Roman" panose="02020603050405020304" pitchFamily="18" charset="0"/>
              </a:rPr>
              <a:t>X_train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train_data.drop</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label_column</a:t>
            </a:r>
            <a:r>
              <a:rPr lang="en-IN" sz="1400" dirty="0">
                <a:latin typeface="Times New Roman" panose="02020603050405020304" pitchFamily="18" charset="0"/>
                <a:cs typeface="Times New Roman" panose="02020603050405020304" pitchFamily="18" charset="0"/>
              </a:rPr>
              <a:t>, axis=1).values</a:t>
            </a:r>
          </a:p>
          <a:p>
            <a:pPr marL="0" indent="0">
              <a:buNone/>
            </a:pPr>
            <a:r>
              <a:rPr lang="en-IN" sz="1400" dirty="0" err="1">
                <a:latin typeface="Times New Roman" panose="02020603050405020304" pitchFamily="18" charset="0"/>
                <a:cs typeface="Times New Roman" panose="02020603050405020304" pitchFamily="18" charset="0"/>
              </a:rPr>
              <a:t>y_train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train_data</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label_column</a:t>
            </a:r>
            <a:r>
              <a:rPr lang="en-IN" sz="1400" dirty="0">
                <a:latin typeface="Times New Roman" panose="02020603050405020304" pitchFamily="18" charset="0"/>
                <a:cs typeface="Times New Roman" panose="02020603050405020304" pitchFamily="18" charset="0"/>
              </a:rPr>
              <a:t>].values</a:t>
            </a:r>
            <a:br>
              <a:rPr lang="en-IN" sz="1400" dirty="0">
                <a:latin typeface="Times New Roman" panose="02020603050405020304" pitchFamily="18" charset="0"/>
                <a:cs typeface="Times New Roman" panose="02020603050405020304" pitchFamily="18" charset="0"/>
              </a:rPr>
            </a:br>
            <a:r>
              <a:rPr lang="en-IN" sz="1400" dirty="0" err="1">
                <a:latin typeface="Times New Roman" panose="02020603050405020304" pitchFamily="18" charset="0"/>
                <a:cs typeface="Times New Roman" panose="02020603050405020304" pitchFamily="18" charset="0"/>
              </a:rPr>
              <a:t>X_val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validation_data.drop</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label_column</a:t>
            </a:r>
            <a:r>
              <a:rPr lang="en-IN" sz="1400" dirty="0">
                <a:latin typeface="Times New Roman" panose="02020603050405020304" pitchFamily="18" charset="0"/>
                <a:cs typeface="Times New Roman" panose="02020603050405020304" pitchFamily="18" charset="0"/>
              </a:rPr>
              <a:t>, axis=1).values</a:t>
            </a:r>
          </a:p>
          <a:p>
            <a:pPr marL="0" indent="0">
              <a:buNone/>
            </a:pPr>
            <a:r>
              <a:rPr lang="en-IN" sz="1400" dirty="0" err="1">
                <a:latin typeface="Times New Roman" panose="02020603050405020304" pitchFamily="18" charset="0"/>
                <a:cs typeface="Times New Roman" panose="02020603050405020304" pitchFamily="18" charset="0"/>
              </a:rPr>
              <a:t>y_val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validation_data</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label_column</a:t>
            </a:r>
            <a:r>
              <a:rPr lang="en-IN" sz="1400" dirty="0">
                <a:latin typeface="Times New Roman" panose="02020603050405020304" pitchFamily="18" charset="0"/>
                <a:cs typeface="Times New Roman" panose="02020603050405020304" pitchFamily="18" charset="0"/>
              </a:rPr>
              <a:t>].values</a:t>
            </a:r>
            <a:br>
              <a:rPr lang="en-IN" sz="1400" dirty="0">
                <a:latin typeface="Times New Roman" panose="02020603050405020304" pitchFamily="18" charset="0"/>
                <a:cs typeface="Times New Roman" panose="02020603050405020304" pitchFamily="18" charset="0"/>
              </a:rPr>
            </a:br>
            <a:r>
              <a:rPr lang="en-IN" sz="1400" dirty="0" err="1">
                <a:latin typeface="Times New Roman" panose="02020603050405020304" pitchFamily="18" charset="0"/>
                <a:cs typeface="Times New Roman" panose="02020603050405020304" pitchFamily="18" charset="0"/>
              </a:rPr>
              <a:t>X_test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test_data.drop</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label_column</a:t>
            </a:r>
            <a:r>
              <a:rPr lang="en-IN" sz="1400" dirty="0">
                <a:latin typeface="Times New Roman" panose="02020603050405020304" pitchFamily="18" charset="0"/>
                <a:cs typeface="Times New Roman" panose="02020603050405020304" pitchFamily="18" charset="0"/>
              </a:rPr>
              <a:t>, axis=1).values</a:t>
            </a:r>
          </a:p>
          <a:p>
            <a:pPr marL="0" indent="0">
              <a:buNone/>
            </a:pPr>
            <a:r>
              <a:rPr lang="en-IN" sz="1400" dirty="0" err="1">
                <a:latin typeface="Times New Roman" panose="02020603050405020304" pitchFamily="18" charset="0"/>
                <a:cs typeface="Times New Roman" panose="02020603050405020304" pitchFamily="18" charset="0"/>
              </a:rPr>
              <a:t>y_test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test_data</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label_column</a:t>
            </a:r>
            <a:r>
              <a:rPr lang="en-IN" sz="1400" dirty="0">
                <a:latin typeface="Times New Roman" panose="02020603050405020304" pitchFamily="18" charset="0"/>
                <a:cs typeface="Times New Roman" panose="02020603050405020304" pitchFamily="18" charset="0"/>
              </a:rPr>
              <a:t>].values</a:t>
            </a:r>
          </a:p>
          <a:p>
            <a:pPr marL="0" indent="0">
              <a:buNone/>
            </a:pPr>
            <a:r>
              <a:rPr lang="en-IN" sz="1400" dirty="0" err="1">
                <a:latin typeface="Times New Roman" panose="02020603050405020304" pitchFamily="18" charset="0"/>
                <a:cs typeface="Times New Roman" panose="02020603050405020304" pitchFamily="18" charset="0"/>
              </a:rPr>
              <a:t>label_encoder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LabelEncoder</a:t>
            </a:r>
            <a:r>
              <a:rPr lang="en-IN" sz="1400" dirty="0">
                <a:latin typeface="Times New Roman" panose="02020603050405020304" pitchFamily="18" charset="0"/>
                <a:cs typeface="Times New Roman" panose="02020603050405020304" pitchFamily="18" charset="0"/>
              </a:rPr>
              <a:t>()</a:t>
            </a:r>
          </a:p>
          <a:p>
            <a:pPr marL="0" indent="0">
              <a:buNone/>
            </a:pPr>
            <a:r>
              <a:rPr lang="en-IN" sz="1400" dirty="0" err="1">
                <a:latin typeface="Times New Roman" panose="02020603050405020304" pitchFamily="18" charset="0"/>
                <a:cs typeface="Times New Roman" panose="02020603050405020304" pitchFamily="18" charset="0"/>
              </a:rPr>
              <a:t>y_train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label_encoder.fit_transform</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y_train</a:t>
            </a:r>
            <a:r>
              <a:rPr lang="en-IN" sz="1400" dirty="0">
                <a:latin typeface="Times New Roman" panose="02020603050405020304" pitchFamily="18" charset="0"/>
                <a:cs typeface="Times New Roman" panose="02020603050405020304" pitchFamily="18" charset="0"/>
              </a:rPr>
              <a:t>)</a:t>
            </a:r>
          </a:p>
          <a:p>
            <a:pPr marL="0" indent="0">
              <a:buNone/>
            </a:pPr>
            <a:r>
              <a:rPr lang="en-IN" sz="1400" dirty="0" err="1">
                <a:latin typeface="Times New Roman" panose="02020603050405020304" pitchFamily="18" charset="0"/>
                <a:cs typeface="Times New Roman" panose="02020603050405020304" pitchFamily="18" charset="0"/>
              </a:rPr>
              <a:t>y_val_encoded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label_encoder.transform</a:t>
            </a:r>
            <a:r>
              <a:rPr lang="en-IN" sz="1400" dirty="0">
                <a:latin typeface="Times New Roman" panose="02020603050405020304" pitchFamily="18" charset="0"/>
                <a:cs typeface="Times New Roman" panose="02020603050405020304" pitchFamily="18" charset="0"/>
              </a:rPr>
              <a:t>([x if x in </a:t>
            </a:r>
            <a:r>
              <a:rPr lang="en-IN" sz="1400" dirty="0" err="1">
                <a:latin typeface="Times New Roman" panose="02020603050405020304" pitchFamily="18" charset="0"/>
                <a:cs typeface="Times New Roman" panose="02020603050405020304" pitchFamily="18" charset="0"/>
              </a:rPr>
              <a:t>label_encoder.classes</a:t>
            </a:r>
            <a:r>
              <a:rPr lang="en-IN" sz="1400" dirty="0">
                <a:latin typeface="Times New Roman" panose="02020603050405020304" pitchFamily="18" charset="0"/>
                <a:cs typeface="Times New Roman" panose="02020603050405020304" pitchFamily="18" charset="0"/>
              </a:rPr>
              <a:t>_ else </a:t>
            </a:r>
            <a:r>
              <a:rPr lang="en-IN" sz="1400" dirty="0" err="1">
                <a:latin typeface="Times New Roman" panose="02020603050405020304" pitchFamily="18" charset="0"/>
                <a:cs typeface="Times New Roman" panose="02020603050405020304" pitchFamily="18" charset="0"/>
              </a:rPr>
              <a:t>label_encoder.classes</a:t>
            </a:r>
            <a:r>
              <a:rPr lang="en-IN" sz="1400" dirty="0">
                <a:latin typeface="Times New Roman" panose="02020603050405020304" pitchFamily="18" charset="0"/>
                <a:cs typeface="Times New Roman" panose="02020603050405020304" pitchFamily="18" charset="0"/>
              </a:rPr>
              <a:t>_[0] for x in </a:t>
            </a:r>
            <a:r>
              <a:rPr lang="en-IN" sz="1400" dirty="0" err="1">
                <a:latin typeface="Times New Roman" panose="02020603050405020304" pitchFamily="18" charset="0"/>
                <a:cs typeface="Times New Roman" panose="02020603050405020304" pitchFamily="18" charset="0"/>
              </a:rPr>
              <a:t>y_val</a:t>
            </a:r>
            <a:r>
              <a:rPr lang="en-IN" sz="1400" dirty="0">
                <a:latin typeface="Times New Roman" panose="02020603050405020304" pitchFamily="18" charset="0"/>
                <a:cs typeface="Times New Roman" panose="02020603050405020304" pitchFamily="18" charset="0"/>
              </a:rPr>
              <a:t>])</a:t>
            </a:r>
          </a:p>
          <a:p>
            <a:pPr marL="0" indent="0">
              <a:buNone/>
            </a:pPr>
            <a:r>
              <a:rPr lang="en-IN" sz="1400" dirty="0" err="1">
                <a:latin typeface="Times New Roman" panose="02020603050405020304" pitchFamily="18" charset="0"/>
                <a:cs typeface="Times New Roman" panose="02020603050405020304" pitchFamily="18" charset="0"/>
              </a:rPr>
              <a:t>y_test_encoded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label_encoder.transform</a:t>
            </a:r>
            <a:r>
              <a:rPr lang="en-IN" sz="1400" dirty="0">
                <a:latin typeface="Times New Roman" panose="02020603050405020304" pitchFamily="18" charset="0"/>
                <a:cs typeface="Times New Roman" panose="02020603050405020304" pitchFamily="18" charset="0"/>
              </a:rPr>
              <a:t>([x if x in </a:t>
            </a:r>
            <a:r>
              <a:rPr lang="en-IN" sz="1400" dirty="0" err="1">
                <a:latin typeface="Times New Roman" panose="02020603050405020304" pitchFamily="18" charset="0"/>
                <a:cs typeface="Times New Roman" panose="02020603050405020304" pitchFamily="18" charset="0"/>
              </a:rPr>
              <a:t>label_encoder.classes</a:t>
            </a:r>
            <a:r>
              <a:rPr lang="en-IN" sz="1400" dirty="0">
                <a:latin typeface="Times New Roman" panose="02020603050405020304" pitchFamily="18" charset="0"/>
                <a:cs typeface="Times New Roman" panose="02020603050405020304" pitchFamily="18" charset="0"/>
              </a:rPr>
              <a:t>_ else </a:t>
            </a:r>
            <a:r>
              <a:rPr lang="en-IN" sz="1400" dirty="0" err="1">
                <a:latin typeface="Times New Roman" panose="02020603050405020304" pitchFamily="18" charset="0"/>
                <a:cs typeface="Times New Roman" panose="02020603050405020304" pitchFamily="18" charset="0"/>
              </a:rPr>
              <a:t>label_encoder.classes</a:t>
            </a:r>
            <a:r>
              <a:rPr lang="en-IN" sz="1400" dirty="0">
                <a:latin typeface="Times New Roman" panose="02020603050405020304" pitchFamily="18" charset="0"/>
                <a:cs typeface="Times New Roman" panose="02020603050405020304" pitchFamily="18" charset="0"/>
              </a:rPr>
              <a:t>_[0] for x in </a:t>
            </a:r>
            <a:r>
              <a:rPr lang="en-IN" sz="1400" dirty="0" err="1">
                <a:latin typeface="Times New Roman" panose="02020603050405020304" pitchFamily="18" charset="0"/>
                <a:cs typeface="Times New Roman" panose="02020603050405020304" pitchFamily="18" charset="0"/>
              </a:rPr>
              <a:t>y_test</a:t>
            </a:r>
            <a:r>
              <a:rPr lang="en-IN" sz="1400" dirty="0">
                <a:latin typeface="Times New Roman" panose="02020603050405020304" pitchFamily="18" charset="0"/>
                <a:cs typeface="Times New Roman" panose="02020603050405020304" pitchFamily="18" charset="0"/>
              </a:rPr>
              <a:t>])</a:t>
            </a:r>
          </a:p>
          <a:p>
            <a:pPr marL="0" indent="0">
              <a:buNone/>
            </a:pPr>
            <a:r>
              <a:rPr lang="en-IN" sz="1400" dirty="0" err="1">
                <a:latin typeface="Times New Roman" panose="02020603050405020304" pitchFamily="18" charset="0"/>
                <a:cs typeface="Times New Roman" panose="02020603050405020304" pitchFamily="18" charset="0"/>
              </a:rPr>
              <a:t>unknown_val_indices</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for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label in enumerate(</a:t>
            </a:r>
            <a:r>
              <a:rPr lang="en-IN" sz="1400" dirty="0" err="1">
                <a:latin typeface="Times New Roman" panose="02020603050405020304" pitchFamily="18" charset="0"/>
                <a:cs typeface="Times New Roman" panose="02020603050405020304" pitchFamily="18" charset="0"/>
              </a:rPr>
              <a:t>y_val_encoded</a:t>
            </a:r>
            <a:r>
              <a:rPr lang="en-IN" sz="1400" dirty="0">
                <a:latin typeface="Times New Roman" panose="02020603050405020304" pitchFamily="18" charset="0"/>
                <a:cs typeface="Times New Roman" panose="02020603050405020304" pitchFamily="18" charset="0"/>
              </a:rPr>
              <a:t>) if label == -1] # -1 represents unknown labels</a:t>
            </a:r>
          </a:p>
          <a:p>
            <a:pPr marL="0" indent="0">
              <a:buNone/>
            </a:pPr>
            <a:r>
              <a:rPr lang="en-IN" sz="1400" dirty="0" err="1">
                <a:latin typeface="Times New Roman" panose="02020603050405020304" pitchFamily="18" charset="0"/>
                <a:cs typeface="Times New Roman" panose="02020603050405020304" pitchFamily="18" charset="0"/>
              </a:rPr>
              <a:t>unknown_test_indices</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for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label in enumerate(</a:t>
            </a:r>
            <a:r>
              <a:rPr lang="en-IN" sz="1400" dirty="0" err="1">
                <a:latin typeface="Times New Roman" panose="02020603050405020304" pitchFamily="18" charset="0"/>
                <a:cs typeface="Times New Roman" panose="02020603050405020304" pitchFamily="18" charset="0"/>
              </a:rPr>
              <a:t>y_test_encoded</a:t>
            </a:r>
            <a:r>
              <a:rPr lang="en-IN" sz="1400" dirty="0">
                <a:latin typeface="Times New Roman" panose="02020603050405020304" pitchFamily="18" charset="0"/>
                <a:cs typeface="Times New Roman" panose="02020603050405020304" pitchFamily="18" charset="0"/>
              </a:rPr>
              <a:t>) if label == -1]</a:t>
            </a:r>
          </a:p>
          <a:p>
            <a:pPr marL="0" indent="0">
              <a:buNone/>
            </a:pPr>
            <a:endParaRPr lang="en-IN" sz="9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FEE68A0A-FE7A-42C8-8073-CAFFF0827A38}"/>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1CAB86AB-E57A-48F3-9989-E2DAB0591131}"/>
              </a:ext>
            </a:extLst>
          </p:cNvPr>
          <p:cNvSpPr>
            <a:spLocks noGrp="1"/>
          </p:cNvSpPr>
          <p:nvPr>
            <p:ph type="sldNum" sz="quarter" idx="12"/>
          </p:nvPr>
        </p:nvSpPr>
        <p:spPr/>
        <p:txBody>
          <a:bodyPr/>
          <a:lstStyle/>
          <a:p>
            <a:fld id="{CEBFF320-59D2-4567-AD4F-729A0F9119A0}" type="slidenum">
              <a:rPr lang="en-IN" smtClean="0"/>
              <a:t>22</a:t>
            </a:fld>
            <a:endParaRPr lang="en-IN"/>
          </a:p>
        </p:txBody>
      </p:sp>
      <p:pic>
        <p:nvPicPr>
          <p:cNvPr id="6" name="Picture 5" descr="C:\Users\91939\AppData\Local\Microsoft\Windows\INetCache\Content.MSO\20E6BE00.tmp">
            <a:extLst>
              <a:ext uri="{FF2B5EF4-FFF2-40B4-BE49-F238E27FC236}">
                <a16:creationId xmlns:a16="http://schemas.microsoft.com/office/drawing/2014/main" id="{D1B87F1C-1956-4152-9BCC-6B744A0F96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611" y="96324"/>
            <a:ext cx="4374778" cy="537602"/>
          </a:xfrm>
          <a:prstGeom prst="rect">
            <a:avLst/>
          </a:prstGeom>
          <a:noFill/>
          <a:ln>
            <a:noFill/>
          </a:ln>
        </p:spPr>
      </p:pic>
      <p:sp>
        <p:nvSpPr>
          <p:cNvPr id="9" name="TextBox 8">
            <a:extLst>
              <a:ext uri="{FF2B5EF4-FFF2-40B4-BE49-F238E27FC236}">
                <a16:creationId xmlns:a16="http://schemas.microsoft.com/office/drawing/2014/main" id="{382F321D-2F48-423A-924E-3C71F4671322}"/>
              </a:ext>
            </a:extLst>
          </p:cNvPr>
          <p:cNvSpPr txBox="1"/>
          <p:nvPr/>
        </p:nvSpPr>
        <p:spPr>
          <a:xfrm>
            <a:off x="5127813" y="3244334"/>
            <a:ext cx="843578"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4228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A270F-4C0F-4399-BCCB-E9E2B9020402}"/>
              </a:ext>
            </a:extLst>
          </p:cNvPr>
          <p:cNvSpPr>
            <a:spLocks noGrp="1"/>
          </p:cNvSpPr>
          <p:nvPr>
            <p:ph idx="1"/>
          </p:nvPr>
        </p:nvSpPr>
        <p:spPr>
          <a:xfrm>
            <a:off x="690282" y="833718"/>
            <a:ext cx="10663518" cy="5343245"/>
          </a:xfrm>
        </p:spPr>
        <p:txBody>
          <a:bodyPr>
            <a:normAutofit/>
          </a:bodyPr>
          <a:lstStyle/>
          <a:p>
            <a:pPr marL="0" indent="0">
              <a:buNone/>
            </a:pPr>
            <a:r>
              <a:rPr lang="en-IN" sz="1600" dirty="0" err="1">
                <a:latin typeface="Times New Roman" panose="02020603050405020304" pitchFamily="18" charset="0"/>
                <a:cs typeface="Times New Roman" panose="02020603050405020304" pitchFamily="18" charset="0"/>
              </a:rPr>
              <a:t>X_val</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np.delete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X_val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unknown_val_indices</a:t>
            </a:r>
            <a:r>
              <a:rPr lang="en-IN" sz="1600" dirty="0">
                <a:latin typeface="Times New Roman" panose="02020603050405020304" pitchFamily="18" charset="0"/>
                <a:cs typeface="Times New Roman" panose="02020603050405020304" pitchFamily="18" charset="0"/>
              </a:rPr>
              <a:t>, axis=0)</a:t>
            </a:r>
          </a:p>
          <a:p>
            <a:pPr marL="0" indent="0">
              <a:buNone/>
            </a:pPr>
            <a:r>
              <a:rPr lang="en-IN" sz="1600" dirty="0" err="1">
                <a:latin typeface="Times New Roman" panose="02020603050405020304" pitchFamily="18" charset="0"/>
                <a:cs typeface="Times New Roman" panose="02020603050405020304" pitchFamily="18" charset="0"/>
              </a:rPr>
              <a:t>y_val_encoded</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np.delete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y_val_encoded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unknown_val_indices</a:t>
            </a:r>
            <a:r>
              <a:rPr lang="en-IN" sz="1600" dirty="0">
                <a:latin typeface="Times New Roman" panose="02020603050405020304" pitchFamily="18" charset="0"/>
                <a:cs typeface="Times New Roman" panose="02020603050405020304" pitchFamily="18" charset="0"/>
              </a:rPr>
              <a:t>, axis=0)</a:t>
            </a:r>
          </a:p>
          <a:p>
            <a:pPr marL="0" indent="0">
              <a:buNone/>
            </a:pPr>
            <a:r>
              <a:rPr lang="en-IN" sz="1600" dirty="0" err="1">
                <a:latin typeface="Times New Roman" panose="02020603050405020304" pitchFamily="18" charset="0"/>
                <a:cs typeface="Times New Roman" panose="02020603050405020304" pitchFamily="18" charset="0"/>
              </a:rPr>
              <a:t>X_test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np.delete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X_test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unknown_test_indices</a:t>
            </a:r>
            <a:r>
              <a:rPr lang="en-IN" sz="1600" dirty="0">
                <a:latin typeface="Times New Roman" panose="02020603050405020304" pitchFamily="18" charset="0"/>
                <a:cs typeface="Times New Roman" panose="02020603050405020304" pitchFamily="18" charset="0"/>
              </a:rPr>
              <a:t>, axis=0)</a:t>
            </a:r>
          </a:p>
          <a:p>
            <a:pPr marL="0" indent="0">
              <a:buNone/>
            </a:pPr>
            <a:r>
              <a:rPr lang="en-IN" sz="1600" dirty="0" err="1">
                <a:latin typeface="Times New Roman" panose="02020603050405020304" pitchFamily="18" charset="0"/>
                <a:cs typeface="Times New Roman" panose="02020603050405020304" pitchFamily="18" charset="0"/>
              </a:rPr>
              <a:t>y_test_encoded</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np.delete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y_test_encoded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unknown_test_indices</a:t>
            </a:r>
            <a:r>
              <a:rPr lang="en-IN" sz="1600" dirty="0">
                <a:latin typeface="Times New Roman" panose="02020603050405020304" pitchFamily="18" charset="0"/>
                <a:cs typeface="Times New Roman" panose="02020603050405020304" pitchFamily="18" charset="0"/>
              </a:rPr>
              <a:t>, axis=0)</a:t>
            </a:r>
          </a:p>
          <a:p>
            <a:pPr marL="0" indent="0">
              <a:buNone/>
            </a:pPr>
            <a:r>
              <a:rPr lang="en-IN" sz="1600" dirty="0">
                <a:latin typeface="Times New Roman" panose="02020603050405020304" pitchFamily="18" charset="0"/>
                <a:cs typeface="Times New Roman" panose="02020603050405020304" pitchFamily="18" charset="0"/>
              </a:rPr>
              <a:t>model = Sequential()</a:t>
            </a:r>
          </a:p>
          <a:p>
            <a:pPr marL="0" indent="0">
              <a:buNone/>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(Dense(64, activation='</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input_shape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X_train.shape</a:t>
            </a:r>
            <a:r>
              <a:rPr lang="en-IN" sz="1600" dirty="0">
                <a:latin typeface="Times New Roman" panose="02020603050405020304" pitchFamily="18" charset="0"/>
                <a:cs typeface="Times New Roman" panose="02020603050405020304" pitchFamily="18" charset="0"/>
              </a:rPr>
              <a:t>[1],)))</a:t>
            </a:r>
          </a:p>
          <a:p>
            <a:pPr marL="0" indent="0">
              <a:buNone/>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(Dense(32, activation='</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(Dense(1, activation='sigmoid')) # Assuming binary classification</a:t>
            </a:r>
          </a:p>
          <a:p>
            <a:pPr marL="0" indent="0">
              <a:buNone/>
            </a:pPr>
            <a:r>
              <a:rPr lang="en-IN" sz="1600" dirty="0" err="1">
                <a:latin typeface="Times New Roman" panose="02020603050405020304" pitchFamily="18" charset="0"/>
                <a:cs typeface="Times New Roman" panose="02020603050405020304" pitchFamily="18" charset="0"/>
              </a:rPr>
              <a:t>model.compile</a:t>
            </a:r>
            <a:r>
              <a:rPr lang="en-IN" sz="1600" dirty="0">
                <a:latin typeface="Times New Roman" panose="02020603050405020304" pitchFamily="18" charset="0"/>
                <a:cs typeface="Times New Roman" panose="02020603050405020304" pitchFamily="18" charset="0"/>
              </a:rPr>
              <a:t>(optimizer='</a:t>
            </a:r>
            <a:r>
              <a:rPr lang="en-IN" sz="1600" dirty="0" err="1">
                <a:latin typeface="Times New Roman" panose="02020603050405020304" pitchFamily="18" charset="0"/>
                <a:cs typeface="Times New Roman" panose="02020603050405020304" pitchFamily="18" charset="0"/>
              </a:rPr>
              <a:t>adam</a:t>
            </a:r>
            <a:r>
              <a:rPr lang="en-IN" sz="1600" dirty="0">
                <a:latin typeface="Times New Roman" panose="02020603050405020304" pitchFamily="18" charset="0"/>
                <a:cs typeface="Times New Roman" panose="02020603050405020304" pitchFamily="18" charset="0"/>
              </a:rPr>
              <a:t>', loss='</a:t>
            </a:r>
            <a:r>
              <a:rPr lang="en-IN" sz="1600" dirty="0" err="1">
                <a:latin typeface="Times New Roman" panose="02020603050405020304" pitchFamily="18" charset="0"/>
                <a:cs typeface="Times New Roman" panose="02020603050405020304" pitchFamily="18" charset="0"/>
              </a:rPr>
              <a:t>binary_crossentropy</a:t>
            </a:r>
            <a:r>
              <a:rPr lang="en-IN" sz="1600" dirty="0">
                <a:latin typeface="Times New Roman" panose="02020603050405020304" pitchFamily="18" charset="0"/>
                <a:cs typeface="Times New Roman" panose="02020603050405020304" pitchFamily="18" charset="0"/>
              </a:rPr>
              <a:t>', metrics=['accuracy'])</a:t>
            </a:r>
          </a:p>
          <a:p>
            <a:pPr marL="0" indent="0">
              <a:buNone/>
            </a:pPr>
            <a:r>
              <a:rPr lang="en-IN" sz="1600" dirty="0" err="1">
                <a:latin typeface="Times New Roman" panose="02020603050405020304" pitchFamily="18" charset="0"/>
                <a:cs typeface="Times New Roman" panose="02020603050405020304" pitchFamily="18" charset="0"/>
              </a:rPr>
              <a:t>model.fit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X_train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y_train</a:t>
            </a:r>
            <a:r>
              <a:rPr lang="en-IN" sz="1600" dirty="0">
                <a:latin typeface="Times New Roman" panose="02020603050405020304" pitchFamily="18" charset="0"/>
                <a:cs typeface="Times New Roman" panose="02020603050405020304" pitchFamily="18" charset="0"/>
              </a:rPr>
              <a:t>, epochs=10, </a:t>
            </a:r>
            <a:r>
              <a:rPr lang="en-IN" sz="1600" dirty="0" err="1">
                <a:latin typeface="Times New Roman" panose="02020603050405020304" pitchFamily="18" charset="0"/>
                <a:cs typeface="Times New Roman" panose="02020603050405020304" pitchFamily="18" charset="0"/>
              </a:rPr>
              <a:t>batch_size</a:t>
            </a:r>
            <a:r>
              <a:rPr lang="en-IN" sz="1600" dirty="0">
                <a:latin typeface="Times New Roman" panose="02020603050405020304" pitchFamily="18" charset="0"/>
                <a:cs typeface="Times New Roman" panose="02020603050405020304" pitchFamily="18" charset="0"/>
              </a:rPr>
              <a:t>=32, </a:t>
            </a:r>
            <a:r>
              <a:rPr lang="en-IN" sz="1600" dirty="0" err="1">
                <a:latin typeface="Times New Roman" panose="02020603050405020304" pitchFamily="18" charset="0"/>
                <a:cs typeface="Times New Roman" panose="02020603050405020304" pitchFamily="18" charset="0"/>
              </a:rPr>
              <a:t>validation_data</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X_val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y_val_encoded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_, accuracy = </a:t>
            </a:r>
            <a:r>
              <a:rPr lang="en-IN" sz="1600" dirty="0" err="1">
                <a:latin typeface="Times New Roman" panose="02020603050405020304" pitchFamily="18" charset="0"/>
                <a:cs typeface="Times New Roman" panose="02020603050405020304" pitchFamily="18" charset="0"/>
              </a:rPr>
              <a:t>model.evaluate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X_test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y_test_encoded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print('Accuracy: {}'.format(accuracy))</a:t>
            </a:r>
          </a:p>
          <a:p>
            <a:pPr marL="0" indent="0">
              <a:buNone/>
            </a:pPr>
            <a:r>
              <a:rPr lang="en-US" sz="1600" dirty="0" err="1">
                <a:latin typeface="Times New Roman" panose="02020603050405020304" pitchFamily="18" charset="0"/>
                <a:cs typeface="Times New Roman" panose="02020603050405020304" pitchFamily="18" charset="0"/>
              </a:rPr>
              <a:t>model.save</a:t>
            </a:r>
            <a:r>
              <a:rPr lang="en-US" sz="1600" dirty="0">
                <a:latin typeface="Times New Roman" panose="02020603050405020304" pitchFamily="18" charset="0"/>
                <a:cs typeface="Times New Roman" panose="02020603050405020304" pitchFamily="18" charset="0"/>
              </a:rPr>
              <a:t>('my_model.h5')</a:t>
            </a:r>
          </a:p>
          <a:p>
            <a:pPr marL="0" indent="0">
              <a:buNone/>
            </a:pPr>
            <a:r>
              <a:rPr lang="en-US" sz="1600" dirty="0" err="1">
                <a:latin typeface="Times New Roman" panose="02020603050405020304" pitchFamily="18" charset="0"/>
                <a:cs typeface="Times New Roman" panose="02020603050405020304" pitchFamily="18" charset="0"/>
              </a:rPr>
              <a:t>model.summary</a:t>
            </a:r>
            <a:r>
              <a:rPr lang="en-US" sz="1600" dirty="0">
                <a:latin typeface="Times New Roman" panose="02020603050405020304" pitchFamily="18" charset="0"/>
                <a:cs typeface="Times New Roman" panose="02020603050405020304" pitchFamily="18" charset="0"/>
              </a:rPr>
              <a:t>()</a:t>
            </a:r>
          </a:p>
          <a:p>
            <a:pPr marL="0" indent="0">
              <a:buNone/>
            </a:pP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B99343F-B4F8-4A21-9E01-CB28328BF11B}"/>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8757ACB0-E2B2-4218-A36B-C057E3A87B95}"/>
              </a:ext>
            </a:extLst>
          </p:cNvPr>
          <p:cNvSpPr>
            <a:spLocks noGrp="1"/>
          </p:cNvSpPr>
          <p:nvPr>
            <p:ph type="sldNum" sz="quarter" idx="12"/>
          </p:nvPr>
        </p:nvSpPr>
        <p:spPr/>
        <p:txBody>
          <a:bodyPr/>
          <a:lstStyle/>
          <a:p>
            <a:fld id="{CEBFF320-59D2-4567-AD4F-729A0F9119A0}" type="slidenum">
              <a:rPr lang="en-IN" smtClean="0"/>
              <a:t>23</a:t>
            </a:fld>
            <a:endParaRPr lang="en-IN"/>
          </a:p>
        </p:txBody>
      </p:sp>
      <p:pic>
        <p:nvPicPr>
          <p:cNvPr id="6" name="Picture 5" descr="C:\Users\91939\AppData\Local\Microsoft\Windows\INetCache\Content.MSO\20E6BE00.tmp">
            <a:extLst>
              <a:ext uri="{FF2B5EF4-FFF2-40B4-BE49-F238E27FC236}">
                <a16:creationId xmlns:a16="http://schemas.microsoft.com/office/drawing/2014/main" id="{2224EFF1-07FC-43B0-91EA-117C317101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611" y="96324"/>
            <a:ext cx="4374778" cy="537602"/>
          </a:xfrm>
          <a:prstGeom prst="rect">
            <a:avLst/>
          </a:prstGeom>
          <a:noFill/>
          <a:ln>
            <a:noFill/>
          </a:ln>
        </p:spPr>
      </p:pic>
    </p:spTree>
    <p:extLst>
      <p:ext uri="{BB962C8B-B14F-4D97-AF65-F5344CB8AC3E}">
        <p14:creationId xmlns:p14="http://schemas.microsoft.com/office/powerpoint/2010/main" val="3386742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1033D3-A7C4-4FAA-8DB9-B7F8485B56C6}"/>
              </a:ext>
            </a:extLst>
          </p:cNvPr>
          <p:cNvSpPr>
            <a:spLocks noGrp="1"/>
          </p:cNvSpPr>
          <p:nvPr>
            <p:ph type="ftr" sz="quarter" idx="11"/>
          </p:nvPr>
        </p:nvSpPr>
        <p:spPr/>
        <p:txBody>
          <a:bodyPr/>
          <a:lstStyle/>
          <a:p>
            <a:r>
              <a:rPr lang="en-US"/>
              <a:t>10-02-2025   Review No:02   Batch No:AG7   Department of CSE</a:t>
            </a:r>
            <a:endParaRPr lang="en-IN"/>
          </a:p>
        </p:txBody>
      </p:sp>
      <p:pic>
        <p:nvPicPr>
          <p:cNvPr id="5" name="Picture 4" descr="C:\Users\91939\AppData\Local\Microsoft\Windows\INetCache\Content.MSO\20E6BE00.tmp">
            <a:extLst>
              <a:ext uri="{FF2B5EF4-FFF2-40B4-BE49-F238E27FC236}">
                <a16:creationId xmlns:a16="http://schemas.microsoft.com/office/drawing/2014/main" id="{B147B142-E4BF-4AE1-B906-F1DFD30D1D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82" y="60325"/>
            <a:ext cx="4374778" cy="537602"/>
          </a:xfrm>
          <a:prstGeom prst="rect">
            <a:avLst/>
          </a:prstGeom>
          <a:noFill/>
          <a:ln>
            <a:noFill/>
          </a:ln>
        </p:spPr>
      </p:pic>
      <p:sp>
        <p:nvSpPr>
          <p:cNvPr id="6" name="Rectangle 1">
            <a:extLst>
              <a:ext uri="{FF2B5EF4-FFF2-40B4-BE49-F238E27FC236}">
                <a16:creationId xmlns:a16="http://schemas.microsoft.com/office/drawing/2014/main" id="{2C5FD3C3-7F65-4DD8-92C2-49BF5E587152}"/>
              </a:ext>
            </a:extLst>
          </p:cNvPr>
          <p:cNvSpPr>
            <a:spLocks noGrp="1" noChangeArrowheads="1"/>
          </p:cNvSpPr>
          <p:nvPr>
            <p:ph idx="1"/>
          </p:nvPr>
        </p:nvSpPr>
        <p:spPr bwMode="auto">
          <a:xfrm>
            <a:off x="352137" y="640800"/>
            <a:ext cx="11588851"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latin typeface="Times New Roman" panose="02020603050405020304" pitchFamily="18" charset="0"/>
                <a:cs typeface="Times New Roman" panose="02020603050405020304" pitchFamily="18" charset="0"/>
              </a:rPr>
              <a:t>Challenges: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Use of Diverse Datasets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primarily used datasets like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CICIDS 2017 and UNSW-NB15</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may not represent all real-world cyber threats.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generalization, additional datasets like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Malicious URLs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were incorporated to diversify training data and improve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robustness​.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Issues in Real-World Cloud Environments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ANN model initially struggled with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due to large cloud traffic variations.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Scaled Conjugate Gradient (SCG)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helped optimize memory usage and improve training efficiency, making the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more adaptable to large-scale cloud networks​.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Comparisons with State-of-the-Art Models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did not initially benchmark its ANN model against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cutting-edge deep learning architectures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Comparative performance analysis with alternative models (e.g.,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CNNs, RNNs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introduced to assess strengths and limitations​.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Efficiency Limitations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computational costs affected real-time detection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Levenberg-Marquardt (LM)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used for fast convergence, reducing training time while maintaining accuracy​.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 Issues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ANN model risked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due to complex patterns in training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Bayesian Regularization (BR)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applied to adjust weights dynamically, ensuring better generalization on unseen threats​.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D91B08F0-6659-4145-9BA6-442D7077432E}"/>
              </a:ext>
            </a:extLst>
          </p:cNvPr>
          <p:cNvSpPr>
            <a:spLocks noGrp="1"/>
          </p:cNvSpPr>
          <p:nvPr>
            <p:ph type="sldNum" sz="quarter" idx="12"/>
          </p:nvPr>
        </p:nvSpPr>
        <p:spPr/>
        <p:txBody>
          <a:bodyPr/>
          <a:lstStyle/>
          <a:p>
            <a:fld id="{CEBFF320-59D2-4567-AD4F-729A0F9119A0}" type="slidenum">
              <a:rPr lang="en-IN" smtClean="0"/>
              <a:t>24</a:t>
            </a:fld>
            <a:endParaRPr lang="en-IN"/>
          </a:p>
        </p:txBody>
      </p:sp>
    </p:spTree>
    <p:extLst>
      <p:ext uri="{BB962C8B-B14F-4D97-AF65-F5344CB8AC3E}">
        <p14:creationId xmlns:p14="http://schemas.microsoft.com/office/powerpoint/2010/main" val="195092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08FE-2C57-4C95-B26A-F29FBC3E9883}"/>
              </a:ext>
            </a:extLst>
          </p:cNvPr>
          <p:cNvSpPr>
            <a:spLocks noGrp="1"/>
          </p:cNvSpPr>
          <p:nvPr>
            <p:ph type="title"/>
          </p:nvPr>
        </p:nvSpPr>
        <p:spPr>
          <a:xfrm>
            <a:off x="838200" y="681038"/>
            <a:ext cx="10515600" cy="726422"/>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and Analysis</a:t>
            </a:r>
            <a:endParaRPr lang="en-IN" sz="4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AD003FC-D242-4552-A527-A10403CEBFF5}"/>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0909847F-F1ED-4561-9ACF-19963F4FBD40}"/>
              </a:ext>
            </a:extLst>
          </p:cNvPr>
          <p:cNvSpPr>
            <a:spLocks noGrp="1"/>
          </p:cNvSpPr>
          <p:nvPr>
            <p:ph type="sldNum" sz="quarter" idx="12"/>
          </p:nvPr>
        </p:nvSpPr>
        <p:spPr/>
        <p:txBody>
          <a:bodyPr/>
          <a:lstStyle/>
          <a:p>
            <a:fld id="{CEBFF320-59D2-4567-AD4F-729A0F9119A0}" type="slidenum">
              <a:rPr lang="en-IN" smtClean="0"/>
              <a:t>25</a:t>
            </a:fld>
            <a:endParaRPr lang="en-IN"/>
          </a:p>
        </p:txBody>
      </p:sp>
      <p:pic>
        <p:nvPicPr>
          <p:cNvPr id="6" name="Picture 5" descr="C:\Users\91939\AppData\Local\Microsoft\Windows\INetCache\Content.MSO\20E6BE00.tmp">
            <a:extLst>
              <a:ext uri="{FF2B5EF4-FFF2-40B4-BE49-F238E27FC236}">
                <a16:creationId xmlns:a16="http://schemas.microsoft.com/office/drawing/2014/main" id="{558595D7-D9BD-4812-977A-CD82D1314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82" y="60325"/>
            <a:ext cx="4374778" cy="537602"/>
          </a:xfrm>
          <a:prstGeom prst="rect">
            <a:avLst/>
          </a:prstGeom>
          <a:noFill/>
          <a:ln>
            <a:noFill/>
          </a:ln>
        </p:spPr>
      </p:pic>
      <p:pic>
        <p:nvPicPr>
          <p:cNvPr id="7" name="Content Placeholder 6">
            <a:extLst>
              <a:ext uri="{FF2B5EF4-FFF2-40B4-BE49-F238E27FC236}">
                <a16:creationId xmlns:a16="http://schemas.microsoft.com/office/drawing/2014/main" id="{AF1B9598-8E26-46B6-B4AA-6B513676D42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0977" y="1360115"/>
            <a:ext cx="5186874" cy="2377980"/>
          </a:xfrm>
          <a:prstGeom prst="rect">
            <a:avLst/>
          </a:prstGeom>
          <a:noFill/>
        </p:spPr>
      </p:pic>
      <p:pic>
        <p:nvPicPr>
          <p:cNvPr id="8" name="Picture 7">
            <a:extLst>
              <a:ext uri="{FF2B5EF4-FFF2-40B4-BE49-F238E27FC236}">
                <a16:creationId xmlns:a16="http://schemas.microsoft.com/office/drawing/2014/main" id="{BA239CBD-1403-408B-AF6A-DCAE1F28A5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11099"/>
            <a:ext cx="5764308" cy="2377980"/>
          </a:xfrm>
          <a:prstGeom prst="rect">
            <a:avLst/>
          </a:prstGeom>
          <a:noFill/>
        </p:spPr>
      </p:pic>
      <p:pic>
        <p:nvPicPr>
          <p:cNvPr id="9" name="Picture 8">
            <a:extLst>
              <a:ext uri="{FF2B5EF4-FFF2-40B4-BE49-F238E27FC236}">
                <a16:creationId xmlns:a16="http://schemas.microsoft.com/office/drawing/2014/main" id="{5A046DCC-E7F4-4879-8BCF-F647FFCB1D9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8199" y="3895071"/>
            <a:ext cx="4989651" cy="2304303"/>
          </a:xfrm>
          <a:prstGeom prst="rect">
            <a:avLst/>
          </a:prstGeom>
          <a:noFill/>
        </p:spPr>
      </p:pic>
      <p:pic>
        <p:nvPicPr>
          <p:cNvPr id="10" name="Picture 9" descr="C:\Users\91939\AppData\Local\Microsoft\Windows\INetCache\Content.MSO\8837F76A.tmp">
            <a:extLst>
              <a:ext uri="{FF2B5EF4-FFF2-40B4-BE49-F238E27FC236}">
                <a16:creationId xmlns:a16="http://schemas.microsoft.com/office/drawing/2014/main" id="{B90B27BB-ABE4-4452-A7C8-D5E66EC4C41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809216"/>
            <a:ext cx="5764308" cy="2430780"/>
          </a:xfrm>
          <a:prstGeom prst="rect">
            <a:avLst/>
          </a:prstGeom>
          <a:noFill/>
          <a:ln>
            <a:noFill/>
          </a:ln>
        </p:spPr>
      </p:pic>
    </p:spTree>
    <p:extLst>
      <p:ext uri="{BB962C8B-B14F-4D97-AF65-F5344CB8AC3E}">
        <p14:creationId xmlns:p14="http://schemas.microsoft.com/office/powerpoint/2010/main" val="3833058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FEE04D-34D4-40A6-905E-B734B4DD98A1}"/>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5D577BD3-BD6A-45EA-960E-B89C2DCC95A1}"/>
              </a:ext>
            </a:extLst>
          </p:cNvPr>
          <p:cNvSpPr>
            <a:spLocks noGrp="1"/>
          </p:cNvSpPr>
          <p:nvPr>
            <p:ph type="sldNum" sz="quarter" idx="12"/>
          </p:nvPr>
        </p:nvSpPr>
        <p:spPr/>
        <p:txBody>
          <a:bodyPr/>
          <a:lstStyle/>
          <a:p>
            <a:fld id="{CEBFF320-59D2-4567-AD4F-729A0F9119A0}" type="slidenum">
              <a:rPr lang="en-IN" smtClean="0"/>
              <a:t>26</a:t>
            </a:fld>
            <a:endParaRPr lang="en-IN"/>
          </a:p>
        </p:txBody>
      </p:sp>
      <p:pic>
        <p:nvPicPr>
          <p:cNvPr id="6" name="Picture 5" descr="C:\Users\91939\AppData\Local\Microsoft\Windows\INetCache\Content.MSO\20E6BE00.tmp">
            <a:extLst>
              <a:ext uri="{FF2B5EF4-FFF2-40B4-BE49-F238E27FC236}">
                <a16:creationId xmlns:a16="http://schemas.microsoft.com/office/drawing/2014/main" id="{6445E125-B600-49EB-812E-9F96022D4A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82" y="60325"/>
            <a:ext cx="4374778" cy="537602"/>
          </a:xfrm>
          <a:prstGeom prst="rect">
            <a:avLst/>
          </a:prstGeom>
          <a:noFill/>
          <a:ln>
            <a:noFill/>
          </a:ln>
        </p:spPr>
      </p:pic>
      <p:pic>
        <p:nvPicPr>
          <p:cNvPr id="7" name="Content Placeholder 6" descr="C:\Users\91939\AppData\Local\Microsoft\Windows\INetCache\Content.MSO\4B5D453E.tmp">
            <a:extLst>
              <a:ext uri="{FF2B5EF4-FFF2-40B4-BE49-F238E27FC236}">
                <a16:creationId xmlns:a16="http://schemas.microsoft.com/office/drawing/2014/main" id="{20E12266-C654-48E8-AD56-5DF6B3E7925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3785" y="991907"/>
            <a:ext cx="5841450" cy="4028328"/>
          </a:xfrm>
          <a:prstGeom prst="rect">
            <a:avLst/>
          </a:prstGeom>
          <a:noFill/>
          <a:ln>
            <a:noFill/>
          </a:ln>
        </p:spPr>
      </p:pic>
      <p:pic>
        <p:nvPicPr>
          <p:cNvPr id="8" name="Picture 7" descr="C:\Users\91939\AppData\Local\Microsoft\Windows\INetCache\Content.MSO\FD1E63FC.tmp">
            <a:extLst>
              <a:ext uri="{FF2B5EF4-FFF2-40B4-BE49-F238E27FC236}">
                <a16:creationId xmlns:a16="http://schemas.microsoft.com/office/drawing/2014/main" id="{377FDBAA-6A0F-4DAC-B963-BB2FF27707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25235" y="991907"/>
            <a:ext cx="5606789" cy="3911787"/>
          </a:xfrm>
          <a:prstGeom prst="rect">
            <a:avLst/>
          </a:prstGeom>
          <a:noFill/>
          <a:ln>
            <a:noFill/>
          </a:ln>
        </p:spPr>
      </p:pic>
    </p:spTree>
    <p:extLst>
      <p:ext uri="{BB962C8B-B14F-4D97-AF65-F5344CB8AC3E}">
        <p14:creationId xmlns:p14="http://schemas.microsoft.com/office/powerpoint/2010/main" val="2110296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B6E1-1839-4BC0-9AA3-7B42B9685BB3}"/>
              </a:ext>
            </a:extLst>
          </p:cNvPr>
          <p:cNvSpPr>
            <a:spLocks noGrp="1"/>
          </p:cNvSpPr>
          <p:nvPr>
            <p:ph type="title"/>
          </p:nvPr>
        </p:nvSpPr>
        <p:spPr>
          <a:xfrm>
            <a:off x="519953" y="508561"/>
            <a:ext cx="10833847" cy="855981"/>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4F18D98-FAA8-43E9-8EEF-D8FE40C917E7}"/>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E8F2A372-C791-45DA-A8B0-AF20F75B6D93}"/>
              </a:ext>
            </a:extLst>
          </p:cNvPr>
          <p:cNvSpPr>
            <a:spLocks noGrp="1"/>
          </p:cNvSpPr>
          <p:nvPr>
            <p:ph type="sldNum" sz="quarter" idx="12"/>
          </p:nvPr>
        </p:nvSpPr>
        <p:spPr/>
        <p:txBody>
          <a:bodyPr/>
          <a:lstStyle/>
          <a:p>
            <a:fld id="{CEBFF320-59D2-4567-AD4F-729A0F9119A0}" type="slidenum">
              <a:rPr lang="en-IN" smtClean="0"/>
              <a:t>27</a:t>
            </a:fld>
            <a:endParaRPr lang="en-IN"/>
          </a:p>
        </p:txBody>
      </p:sp>
      <p:pic>
        <p:nvPicPr>
          <p:cNvPr id="6" name="Picture 5" descr="C:\Users\91939\AppData\Local\Microsoft\Windows\INetCache\Content.MSO\20E6BE00.tmp">
            <a:extLst>
              <a:ext uri="{FF2B5EF4-FFF2-40B4-BE49-F238E27FC236}">
                <a16:creationId xmlns:a16="http://schemas.microsoft.com/office/drawing/2014/main" id="{C50FCEBD-2813-4BED-9400-2A11CFC9A6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82" y="60325"/>
            <a:ext cx="4374778" cy="537602"/>
          </a:xfrm>
          <a:prstGeom prst="rect">
            <a:avLst/>
          </a:prstGeom>
          <a:noFill/>
          <a:ln>
            <a:noFill/>
          </a:ln>
        </p:spPr>
      </p:pic>
      <p:sp>
        <p:nvSpPr>
          <p:cNvPr id="7" name="Rectangle 1">
            <a:extLst>
              <a:ext uri="{FF2B5EF4-FFF2-40B4-BE49-F238E27FC236}">
                <a16:creationId xmlns:a16="http://schemas.microsoft.com/office/drawing/2014/main" id="{3D29F356-ACF3-4692-BD23-1A0353ED671C}"/>
              </a:ext>
            </a:extLst>
          </p:cNvPr>
          <p:cNvSpPr>
            <a:spLocks noGrp="1" noChangeArrowheads="1"/>
          </p:cNvSpPr>
          <p:nvPr>
            <p:ph idx="1"/>
          </p:nvPr>
        </p:nvSpPr>
        <p:spPr bwMode="auto">
          <a:xfrm>
            <a:off x="519952" y="1195266"/>
            <a:ext cx="1121484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developed an intelligent ANN-based model to enhance cloud security by detecting cyber threats with high accuracy. Using Levenberg-Marquardt, Scaled Conjugate Gradient, and Bayesian Regularization, the model effectively mitigated overfitting and improved generalization. Comparative analysis confirmed its superiority over other DL models, demonstrating adaptability to evolving threats in cloud environments. The approach is scalable, efficient, and real-time, making it a valuable solution for securing modern cloud networks. Additionally, integrated visualization techniques provided actionable insights, strengthening cybersecurity defenses and ensuring a more secure digital future.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3200" b="1" dirty="0">
                <a:latin typeface="Times New Roman" panose="02020603050405020304" pitchFamily="18" charset="0"/>
                <a:cs typeface="Times New Roman" panose="02020603050405020304" pitchFamily="18" charset="0"/>
              </a:rPr>
              <a:t>Future Scope:</a:t>
            </a:r>
          </a:p>
          <a:p>
            <a:pPr marL="0" lvl="0" indent="0" algn="just" eaLnBrk="0" fontAlgn="base" hangingPunct="0">
              <a:lnSpc>
                <a:spcPct val="100000"/>
              </a:lnSpc>
              <a:spcBef>
                <a:spcPct val="0"/>
              </a:spcBef>
              <a:spcAft>
                <a:spcPct val="0"/>
              </a:spcAft>
              <a:buNone/>
            </a:pPr>
            <a:r>
              <a:rPr lang="en-US" altLang="en-US" sz="2200" dirty="0">
                <a:latin typeface="Times New Roman" panose="02020603050405020304" pitchFamily="18" charset="0"/>
                <a:cs typeface="Times New Roman" panose="02020603050405020304" pitchFamily="18" charset="0"/>
              </a:rPr>
              <a:t>Future improvements include federated learning for decentralized detection, advanced neural models for better accuracy, distributed computing for scalability, multi-modal data processing for adaptability, and continuous learning to evolve with new threats. These enhancements will ensure a more robust, intelligent, and real-time cybersecurity solution for cloud environments.</a:t>
            </a:r>
          </a:p>
          <a:p>
            <a:pPr marL="0" lvl="0" indent="0" algn="just" eaLnBrk="0" fontAlgn="base" hangingPunct="0">
              <a:lnSpc>
                <a:spcPct val="100000"/>
              </a:lnSpc>
              <a:spcBef>
                <a:spcPct val="0"/>
              </a:spcBef>
              <a:spcAft>
                <a:spcPct val="0"/>
              </a:spcAft>
              <a:buNone/>
            </a:pPr>
            <a:endParaRPr lang="en-US" altLang="en-US" sz="22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lang="en-US" altLang="en-US" sz="22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897226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212C-4CAD-48AB-ABF8-72AE64443934}"/>
              </a:ext>
            </a:extLst>
          </p:cNvPr>
          <p:cNvSpPr>
            <a:spLocks noGrp="1"/>
          </p:cNvSpPr>
          <p:nvPr>
            <p:ph type="title"/>
          </p:nvPr>
        </p:nvSpPr>
        <p:spPr>
          <a:xfrm>
            <a:off x="475129" y="681037"/>
            <a:ext cx="11214847" cy="5376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3500C-1E1F-457A-BEDE-5C97C8752FED}"/>
              </a:ext>
            </a:extLst>
          </p:cNvPr>
          <p:cNvSpPr>
            <a:spLocks noGrp="1"/>
          </p:cNvSpPr>
          <p:nvPr>
            <p:ph idx="1"/>
          </p:nvPr>
        </p:nvSpPr>
        <p:spPr>
          <a:xfrm>
            <a:off x="609600" y="1218638"/>
            <a:ext cx="11214846" cy="5137711"/>
          </a:xfrm>
        </p:spPr>
        <p:txBody>
          <a:bodyPr>
            <a:normAutofit/>
          </a:bodyPr>
          <a:lstStyle/>
          <a:p>
            <a:pPr algn="just"/>
            <a:r>
              <a:rPr lang="en-IN" sz="2000" dirty="0">
                <a:latin typeface="Times New Roman" panose="02020603050405020304" pitchFamily="18" charset="0"/>
                <a:cs typeface="Times New Roman" panose="02020603050405020304" pitchFamily="18" charset="0"/>
              </a:rPr>
              <a:t>[1] Kale, V. (2014). Guide to cloud computing for business and technology managers: from distributed computing to </a:t>
            </a:r>
            <a:r>
              <a:rPr lang="en-IN" sz="2000" dirty="0" err="1">
                <a:latin typeface="Times New Roman" panose="02020603050405020304" pitchFamily="18" charset="0"/>
                <a:cs typeface="Times New Roman" panose="02020603050405020304" pitchFamily="18" charset="0"/>
              </a:rPr>
              <a:t>cloudware</a:t>
            </a:r>
            <a:r>
              <a:rPr lang="en-IN" sz="2000" dirty="0">
                <a:latin typeface="Times New Roman" panose="02020603050405020304" pitchFamily="18" charset="0"/>
                <a:cs typeface="Times New Roman" panose="02020603050405020304" pitchFamily="18" charset="0"/>
              </a:rPr>
              <a:t> applications. CRC Press.</a:t>
            </a:r>
          </a:p>
          <a:p>
            <a:pPr algn="just"/>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Hasimi</a:t>
            </a:r>
            <a:r>
              <a:rPr lang="en-IN" sz="2000" dirty="0">
                <a:latin typeface="Times New Roman" panose="02020603050405020304" pitchFamily="18" charset="0"/>
                <a:cs typeface="Times New Roman" panose="02020603050405020304" pitchFamily="18" charset="0"/>
              </a:rPr>
              <a:t>, L., </a:t>
            </a:r>
            <a:r>
              <a:rPr lang="en-IN" sz="2000" dirty="0" err="1">
                <a:latin typeface="Times New Roman" panose="02020603050405020304" pitchFamily="18" charset="0"/>
                <a:cs typeface="Times New Roman" panose="02020603050405020304" pitchFamily="18" charset="0"/>
              </a:rPr>
              <a:t>Zavantis</a:t>
            </a: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Shakshuki</a:t>
            </a:r>
            <a:r>
              <a:rPr lang="en-IN" sz="2000" dirty="0">
                <a:latin typeface="Times New Roman" panose="02020603050405020304" pitchFamily="18" charset="0"/>
                <a:cs typeface="Times New Roman" panose="02020603050405020304" pitchFamily="18" charset="0"/>
              </a:rPr>
              <a:t>, E., &amp; Yasar, A. (2024). Cloud computing security and deep learning: An ANN approach. Procedia Computer Science, 231, 40-47.</a:t>
            </a:r>
          </a:p>
          <a:p>
            <a:pPr algn="just"/>
            <a:r>
              <a:rPr lang="en-IN" sz="2000" dirty="0">
                <a:latin typeface="Times New Roman" panose="02020603050405020304" pitchFamily="18" charset="0"/>
                <a:cs typeface="Times New Roman" panose="02020603050405020304" pitchFamily="18" charset="0"/>
              </a:rPr>
              <a:t>[3] Gupta, A., &amp; </a:t>
            </a:r>
            <a:r>
              <a:rPr lang="en-IN" sz="2000" dirty="0" err="1">
                <a:latin typeface="Times New Roman" panose="02020603050405020304" pitchFamily="18" charset="0"/>
                <a:cs typeface="Times New Roman" panose="02020603050405020304" pitchFamily="18" charset="0"/>
              </a:rPr>
              <a:t>Kalra</a:t>
            </a:r>
            <a:r>
              <a:rPr lang="en-IN" sz="2000" dirty="0">
                <a:latin typeface="Times New Roman" panose="02020603050405020304" pitchFamily="18" charset="0"/>
                <a:cs typeface="Times New Roman" panose="02020603050405020304" pitchFamily="18" charset="0"/>
              </a:rPr>
              <a:t>, M. (2020, November). Intrusion Detection and Prevention system using Cuckoo search algorithm with ANN in Cloud Computing. In 2020 Sixth international conference on parallel, distributed and grid computing (PDGC) (pp. 66-72). IEEE.</a:t>
            </a:r>
          </a:p>
          <a:p>
            <a:pPr algn="just"/>
            <a:r>
              <a:rPr lang="en-IN" sz="2000" dirty="0">
                <a:latin typeface="Times New Roman" panose="02020603050405020304" pitchFamily="18" charset="0"/>
                <a:cs typeface="Times New Roman" panose="02020603050405020304" pitchFamily="18" charset="0"/>
              </a:rPr>
              <a:t>[4](</a:t>
            </a:r>
            <a:r>
              <a:rPr lang="en-IN" sz="2000" u="sng" dirty="0">
                <a:latin typeface="Times New Roman" panose="02020603050405020304" pitchFamily="18" charset="0"/>
                <a:cs typeface="Times New Roman" panose="02020603050405020304" pitchFamily="18" charset="0"/>
                <a:hlinkClick r:id="rId2"/>
              </a:rPr>
              <a:t>https://www.Kaggle.Com/datasets/chethuhn/communityintrusion dataset),(https://www.Kaggle.Com/datasets/dhoogla/unswnb15</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Etaiwi</a:t>
            </a:r>
            <a:r>
              <a:rPr lang="en-IN" sz="2000" dirty="0">
                <a:latin typeface="Times New Roman" panose="02020603050405020304" pitchFamily="18" charset="0"/>
                <a:cs typeface="Times New Roman" panose="02020603050405020304" pitchFamily="18" charset="0"/>
              </a:rPr>
              <a:t>, W., &amp; </a:t>
            </a:r>
            <a:r>
              <a:rPr lang="en-IN" sz="2000" dirty="0" err="1">
                <a:latin typeface="Times New Roman" panose="02020603050405020304" pitchFamily="18" charset="0"/>
                <a:cs typeface="Times New Roman" panose="02020603050405020304" pitchFamily="18" charset="0"/>
              </a:rPr>
              <a:t>Naymat</a:t>
            </a:r>
            <a:r>
              <a:rPr lang="en-IN" sz="2000" dirty="0">
                <a:latin typeface="Times New Roman" panose="02020603050405020304" pitchFamily="18" charset="0"/>
                <a:cs typeface="Times New Roman" panose="02020603050405020304" pitchFamily="18" charset="0"/>
              </a:rPr>
              <a:t>, G. (2017). The impact of applying different </a:t>
            </a:r>
            <a:r>
              <a:rPr lang="en-IN" sz="2000" dirty="0" err="1">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steps on review spam detection. Procedia computer science, 113, 273-279.</a:t>
            </a:r>
          </a:p>
          <a:p>
            <a:r>
              <a:rPr lang="en-IN" sz="2000" dirty="0">
                <a:latin typeface="Times New Roman" panose="02020603050405020304" pitchFamily="18" charset="0"/>
                <a:cs typeface="Times New Roman" panose="02020603050405020304" pitchFamily="18" charset="0"/>
              </a:rPr>
              <a:t>[6] Subramanian, E. K., &amp; </a:t>
            </a:r>
            <a:r>
              <a:rPr lang="en-IN" sz="2000" dirty="0" err="1">
                <a:latin typeface="Times New Roman" panose="02020603050405020304" pitchFamily="18" charset="0"/>
                <a:cs typeface="Times New Roman" panose="02020603050405020304" pitchFamily="18" charset="0"/>
              </a:rPr>
              <a:t>Tamilselvan</a:t>
            </a:r>
            <a:r>
              <a:rPr lang="en-IN" sz="2000" dirty="0">
                <a:latin typeface="Times New Roman" panose="02020603050405020304" pitchFamily="18" charset="0"/>
                <a:cs typeface="Times New Roman" panose="02020603050405020304" pitchFamily="18" charset="0"/>
              </a:rPr>
              <a:t>, L. (2019). A focus on future cloud: machine learning-based cloud security. Service Oriented Computing and Applications, 13(3), 237-249.</a:t>
            </a:r>
          </a:p>
          <a:p>
            <a:r>
              <a:rPr lang="en-IN" sz="2000" dirty="0">
                <a:latin typeface="Times New Roman" panose="02020603050405020304" pitchFamily="18" charset="0"/>
                <a:cs typeface="Times New Roman" panose="02020603050405020304" pitchFamily="18" charset="0"/>
              </a:rPr>
              <a:t>[7] </a:t>
            </a:r>
            <a:r>
              <a:rPr lang="en-IN" sz="2000" dirty="0" err="1">
                <a:latin typeface="Times New Roman" panose="02020603050405020304" pitchFamily="18" charset="0"/>
                <a:cs typeface="Times New Roman" panose="02020603050405020304" pitchFamily="18" charset="0"/>
              </a:rPr>
              <a:t>Zarai</a:t>
            </a:r>
            <a:r>
              <a:rPr lang="en-IN" sz="2000" dirty="0">
                <a:latin typeface="Times New Roman" panose="02020603050405020304" pitchFamily="18" charset="0"/>
                <a:cs typeface="Times New Roman" panose="02020603050405020304" pitchFamily="18" charset="0"/>
              </a:rPr>
              <a:t>, R. (2020). Recurrent Neural Networks &amp; Deep Neural Networks Based on Intrusion Detection System. Open Access Library Journal, 7(03), 1.</a:t>
            </a:r>
          </a:p>
          <a:p>
            <a:pPr algn="just"/>
            <a:endParaRPr lang="en-IN" sz="2000" dirty="0"/>
          </a:p>
          <a:p>
            <a:pPr algn="just"/>
            <a:endParaRPr lang="en-IN" sz="2000" dirty="0"/>
          </a:p>
          <a:p>
            <a:endParaRPr lang="en-IN" dirty="0"/>
          </a:p>
        </p:txBody>
      </p:sp>
      <p:sp>
        <p:nvSpPr>
          <p:cNvPr id="4" name="Footer Placeholder 3">
            <a:extLst>
              <a:ext uri="{FF2B5EF4-FFF2-40B4-BE49-F238E27FC236}">
                <a16:creationId xmlns:a16="http://schemas.microsoft.com/office/drawing/2014/main" id="{B0CC9749-713C-4EA7-9C65-E1A210AC3BA8}"/>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B0BBDA58-5686-4CC3-8A8B-68AF9CC11953}"/>
              </a:ext>
            </a:extLst>
          </p:cNvPr>
          <p:cNvSpPr>
            <a:spLocks noGrp="1"/>
          </p:cNvSpPr>
          <p:nvPr>
            <p:ph type="sldNum" sz="quarter" idx="12"/>
          </p:nvPr>
        </p:nvSpPr>
        <p:spPr/>
        <p:txBody>
          <a:bodyPr/>
          <a:lstStyle/>
          <a:p>
            <a:fld id="{CEBFF320-59D2-4567-AD4F-729A0F9119A0}" type="slidenum">
              <a:rPr lang="en-IN" smtClean="0"/>
              <a:t>28</a:t>
            </a:fld>
            <a:endParaRPr lang="en-IN"/>
          </a:p>
        </p:txBody>
      </p:sp>
      <p:pic>
        <p:nvPicPr>
          <p:cNvPr id="6" name="Picture 5" descr="C:\Users\91939\AppData\Local\Microsoft\Windows\INetCache\Content.MSO\20E6BE00.tmp">
            <a:extLst>
              <a:ext uri="{FF2B5EF4-FFF2-40B4-BE49-F238E27FC236}">
                <a16:creationId xmlns:a16="http://schemas.microsoft.com/office/drawing/2014/main" id="{DF65C56F-06E1-443B-855D-696F35394B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682" y="60325"/>
            <a:ext cx="4374778" cy="537602"/>
          </a:xfrm>
          <a:prstGeom prst="rect">
            <a:avLst/>
          </a:prstGeom>
          <a:noFill/>
          <a:ln>
            <a:noFill/>
          </a:ln>
        </p:spPr>
      </p:pic>
    </p:spTree>
    <p:extLst>
      <p:ext uri="{BB962C8B-B14F-4D97-AF65-F5344CB8AC3E}">
        <p14:creationId xmlns:p14="http://schemas.microsoft.com/office/powerpoint/2010/main" val="355868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98FF8-D33E-4828-B8D4-6800E63888EB}"/>
              </a:ext>
            </a:extLst>
          </p:cNvPr>
          <p:cNvSpPr>
            <a:spLocks noGrp="1"/>
          </p:cNvSpPr>
          <p:nvPr>
            <p:ph idx="1"/>
          </p:nvPr>
        </p:nvSpPr>
        <p:spPr>
          <a:xfrm>
            <a:off x="502023" y="753035"/>
            <a:ext cx="11241741" cy="5423928"/>
          </a:xfrm>
        </p:spPr>
        <p:txBody>
          <a:bodyPr>
            <a:normAutofit fontScale="85000" lnSpcReduction="20000"/>
          </a:bodyPr>
          <a:lstStyle/>
          <a:p>
            <a:r>
              <a:rPr lang="en-IN" sz="2400" dirty="0">
                <a:latin typeface="Times New Roman" panose="02020603050405020304" pitchFamily="18" charset="0"/>
                <a:cs typeface="Times New Roman" panose="02020603050405020304" pitchFamily="18" charset="0"/>
              </a:rPr>
              <a:t>[8] Nassif, A. B., Talib, M. A., Nasir, Q., </a:t>
            </a:r>
            <a:r>
              <a:rPr lang="en-IN" sz="2400" dirty="0" err="1">
                <a:latin typeface="Times New Roman" panose="02020603050405020304" pitchFamily="18" charset="0"/>
                <a:cs typeface="Times New Roman" panose="02020603050405020304" pitchFamily="18" charset="0"/>
              </a:rPr>
              <a:t>Albadani</a:t>
            </a:r>
            <a:r>
              <a:rPr lang="en-IN" sz="2400" dirty="0">
                <a:latin typeface="Times New Roman" panose="02020603050405020304" pitchFamily="18" charset="0"/>
                <a:cs typeface="Times New Roman" panose="02020603050405020304" pitchFamily="18" charset="0"/>
              </a:rPr>
              <a:t>, H., &amp; </a:t>
            </a:r>
            <a:r>
              <a:rPr lang="en-IN" sz="2400" dirty="0" err="1">
                <a:latin typeface="Times New Roman" panose="02020603050405020304" pitchFamily="18" charset="0"/>
                <a:cs typeface="Times New Roman" panose="02020603050405020304" pitchFamily="18" charset="0"/>
              </a:rPr>
              <a:t>Dakalbab</a:t>
            </a:r>
            <a:r>
              <a:rPr lang="en-IN" sz="2400" dirty="0">
                <a:latin typeface="Times New Roman" panose="02020603050405020304" pitchFamily="18" charset="0"/>
                <a:cs typeface="Times New Roman" panose="02020603050405020304" pitchFamily="18" charset="0"/>
              </a:rPr>
              <a:t>, F. M. (2021). Machine learning for cloud security: a systematic review. IEEE Access, 9, 20717-20735.</a:t>
            </a:r>
          </a:p>
          <a:p>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Rauber</a:t>
            </a:r>
            <a:r>
              <a:rPr lang="en-IN" sz="2400" dirty="0">
                <a:latin typeface="Times New Roman" panose="02020603050405020304" pitchFamily="18" charset="0"/>
                <a:cs typeface="Times New Roman" panose="02020603050405020304" pitchFamily="18" charset="0"/>
              </a:rPr>
              <a:t>, P. E., Fadel, S. G., Falcao, A. X., &amp; </a:t>
            </a:r>
            <a:r>
              <a:rPr lang="en-IN" sz="2400" dirty="0" err="1">
                <a:latin typeface="Times New Roman" panose="02020603050405020304" pitchFamily="18" charset="0"/>
                <a:cs typeface="Times New Roman" panose="02020603050405020304" pitchFamily="18" charset="0"/>
              </a:rPr>
              <a:t>Telea</a:t>
            </a:r>
            <a:r>
              <a:rPr lang="en-IN" sz="2400" dirty="0">
                <a:latin typeface="Times New Roman" panose="02020603050405020304" pitchFamily="18" charset="0"/>
                <a:cs typeface="Times New Roman" panose="02020603050405020304" pitchFamily="18" charset="0"/>
              </a:rPr>
              <a:t>, A. C. (2016). Visualizing the hidden activity of artificial neural networks. IEEE transactions on visualization and computer graphics, 23(1), 101-110.</a:t>
            </a:r>
          </a:p>
          <a:p>
            <a:r>
              <a:rPr lang="en-IN" sz="2400" dirty="0">
                <a:latin typeface="Times New Roman" panose="02020603050405020304" pitchFamily="18" charset="0"/>
                <a:cs typeface="Times New Roman" panose="02020603050405020304" pitchFamily="18" charset="0"/>
              </a:rPr>
              <a:t>[10] Srikanth, N., &amp; Jacob, T. P. (2021, November). An Real Time Cloud Security System and Issues comparison using Machine and Deep Learning. In 2021 Fifth International Conference on I-SMAC (IoT in Social, Mobile, Analytics and Cloud)(I-SMAC) (pp. 523-529). IEEE.</a:t>
            </a:r>
          </a:p>
          <a:p>
            <a:r>
              <a:rPr lang="en-IN" sz="2400" dirty="0">
                <a:latin typeface="Times New Roman" panose="02020603050405020304" pitchFamily="18" charset="0"/>
                <a:cs typeface="Times New Roman" panose="02020603050405020304" pitchFamily="18" charset="0"/>
              </a:rPr>
              <a:t>[11] Humphrey, G. B., Maier, H. R., Wu, W., Mount, N. J., Dandy, G. C., </a:t>
            </a:r>
            <a:r>
              <a:rPr lang="en-IN" sz="2400" dirty="0" err="1">
                <a:latin typeface="Times New Roman" panose="02020603050405020304" pitchFamily="18" charset="0"/>
                <a:cs typeface="Times New Roman" panose="02020603050405020304" pitchFamily="18" charset="0"/>
              </a:rPr>
              <a:t>Abrahart</a:t>
            </a:r>
            <a:r>
              <a:rPr lang="en-IN" sz="2400" dirty="0">
                <a:latin typeface="Times New Roman" panose="02020603050405020304" pitchFamily="18" charset="0"/>
                <a:cs typeface="Times New Roman" panose="02020603050405020304" pitchFamily="18" charset="0"/>
              </a:rPr>
              <a:t>, R. J., &amp; Dawson, C. W. (2017). Improved validation framework and R-package for artificial neural network models. Environmental Modelling &amp; Software, 92, 82-106.</a:t>
            </a:r>
          </a:p>
          <a:p>
            <a:r>
              <a:rPr lang="en-IN" sz="2400" dirty="0">
                <a:latin typeface="Times New Roman" panose="02020603050405020304" pitchFamily="18" charset="0"/>
                <a:cs typeface="Times New Roman" panose="02020603050405020304" pitchFamily="18" charset="0"/>
              </a:rPr>
              <a:t>[12] Fan, C., Chen, M., Wang, X., Wang, J., &amp; Huang, B. (2021). A review on data </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techniques toward efficient and reliable knowledge discovery from building operational data. Frontiers in Energy Research, 9, 652801.</a:t>
            </a:r>
          </a:p>
          <a:p>
            <a:r>
              <a:rPr lang="en-IN" sz="2400" dirty="0">
                <a:latin typeface="Times New Roman" panose="02020603050405020304" pitchFamily="18" charset="0"/>
                <a:cs typeface="Times New Roman" panose="02020603050405020304" pitchFamily="18" charset="0"/>
              </a:rPr>
              <a:t>[13] </a:t>
            </a:r>
            <a:r>
              <a:rPr lang="en-IN" sz="2400" dirty="0" err="1">
                <a:latin typeface="Times New Roman" panose="02020603050405020304" pitchFamily="18" charset="0"/>
                <a:cs typeface="Times New Roman" panose="02020603050405020304" pitchFamily="18" charset="0"/>
              </a:rPr>
              <a:t>Ferrag</a:t>
            </a:r>
            <a:r>
              <a:rPr lang="en-IN" sz="2400" dirty="0">
                <a:latin typeface="Times New Roman" panose="02020603050405020304" pitchFamily="18" charset="0"/>
                <a:cs typeface="Times New Roman" panose="02020603050405020304" pitchFamily="18" charset="0"/>
              </a:rPr>
              <a:t>, M. A., </a:t>
            </a:r>
            <a:r>
              <a:rPr lang="en-IN" sz="2400" dirty="0" err="1">
                <a:latin typeface="Times New Roman" panose="02020603050405020304" pitchFamily="18" charset="0"/>
                <a:cs typeface="Times New Roman" panose="02020603050405020304" pitchFamily="18" charset="0"/>
              </a:rPr>
              <a:t>Friha</a:t>
            </a:r>
            <a:r>
              <a:rPr lang="en-IN" sz="2400" dirty="0">
                <a:latin typeface="Times New Roman" panose="02020603050405020304" pitchFamily="18" charset="0"/>
                <a:cs typeface="Times New Roman" panose="02020603050405020304" pitchFamily="18" charset="0"/>
              </a:rPr>
              <a:t>, O., </a:t>
            </a:r>
            <a:r>
              <a:rPr lang="en-IN" sz="2400" dirty="0" err="1">
                <a:latin typeface="Times New Roman" panose="02020603050405020304" pitchFamily="18" charset="0"/>
                <a:cs typeface="Times New Roman" panose="02020603050405020304" pitchFamily="18" charset="0"/>
              </a:rPr>
              <a:t>Hamouda</a:t>
            </a:r>
            <a:r>
              <a:rPr lang="en-IN" sz="2400" dirty="0">
                <a:latin typeface="Times New Roman" panose="02020603050405020304" pitchFamily="18" charset="0"/>
                <a:cs typeface="Times New Roman" panose="02020603050405020304" pitchFamily="18" charset="0"/>
              </a:rPr>
              <a:t>, D., </a:t>
            </a:r>
            <a:r>
              <a:rPr lang="en-IN" sz="2400" dirty="0" err="1">
                <a:latin typeface="Times New Roman" panose="02020603050405020304" pitchFamily="18" charset="0"/>
                <a:cs typeface="Times New Roman" panose="02020603050405020304" pitchFamily="18" charset="0"/>
              </a:rPr>
              <a:t>Maglaras</a:t>
            </a:r>
            <a:r>
              <a:rPr lang="en-IN" sz="2400" dirty="0">
                <a:latin typeface="Times New Roman" panose="02020603050405020304" pitchFamily="18" charset="0"/>
                <a:cs typeface="Times New Roman" panose="02020603050405020304" pitchFamily="18" charset="0"/>
              </a:rPr>
              <a:t>, L., &amp; </a:t>
            </a:r>
            <a:r>
              <a:rPr lang="en-IN" sz="2400" dirty="0" err="1">
                <a:latin typeface="Times New Roman" panose="02020603050405020304" pitchFamily="18" charset="0"/>
                <a:cs typeface="Times New Roman" panose="02020603050405020304" pitchFamily="18" charset="0"/>
              </a:rPr>
              <a:t>Janicke</a:t>
            </a:r>
            <a:r>
              <a:rPr lang="en-IN" sz="2400" dirty="0">
                <a:latin typeface="Times New Roman" panose="02020603050405020304" pitchFamily="18" charset="0"/>
                <a:cs typeface="Times New Roman" panose="02020603050405020304" pitchFamily="18" charset="0"/>
              </a:rPr>
              <a:t>, H. (2022). Edge-</a:t>
            </a:r>
            <a:r>
              <a:rPr lang="en-IN" sz="2400" dirty="0" err="1">
                <a:latin typeface="Times New Roman" panose="02020603050405020304" pitchFamily="18" charset="0"/>
                <a:cs typeface="Times New Roman" panose="02020603050405020304" pitchFamily="18" charset="0"/>
              </a:rPr>
              <a:t>IIoTset</a:t>
            </a:r>
            <a:r>
              <a:rPr lang="en-IN" sz="2400" dirty="0">
                <a:latin typeface="Times New Roman" panose="02020603050405020304" pitchFamily="18" charset="0"/>
                <a:cs typeface="Times New Roman" panose="02020603050405020304" pitchFamily="18" charset="0"/>
              </a:rPr>
              <a:t>: A new comprehensive realistic cyber security dataset of IoT and </a:t>
            </a:r>
            <a:r>
              <a:rPr lang="en-IN" sz="2400" dirty="0" err="1">
                <a:latin typeface="Times New Roman" panose="02020603050405020304" pitchFamily="18" charset="0"/>
                <a:cs typeface="Times New Roman" panose="02020603050405020304" pitchFamily="18" charset="0"/>
              </a:rPr>
              <a:t>IIoT</a:t>
            </a:r>
            <a:r>
              <a:rPr lang="en-IN" sz="2400" dirty="0">
                <a:latin typeface="Times New Roman" panose="02020603050405020304" pitchFamily="18" charset="0"/>
                <a:cs typeface="Times New Roman" panose="02020603050405020304" pitchFamily="18" charset="0"/>
              </a:rPr>
              <a:t> applications for centralized and federated learning. IEEE Access, 10, 40281-40306.</a:t>
            </a:r>
          </a:p>
          <a:p>
            <a:r>
              <a:rPr lang="en-IN" sz="2400" dirty="0">
                <a:latin typeface="Times New Roman" panose="02020603050405020304" pitchFamily="18" charset="0"/>
                <a:cs typeface="Times New Roman" panose="02020603050405020304" pitchFamily="18" charset="0"/>
              </a:rPr>
              <a:t>[14] Sana, M. U., Li, Z., </a:t>
            </a:r>
            <a:r>
              <a:rPr lang="en-IN" sz="2400" dirty="0" err="1">
                <a:latin typeface="Times New Roman" panose="02020603050405020304" pitchFamily="18" charset="0"/>
                <a:cs typeface="Times New Roman" panose="02020603050405020304" pitchFamily="18" charset="0"/>
              </a:rPr>
              <a:t>Javaid</a:t>
            </a:r>
            <a:r>
              <a:rPr lang="en-IN" sz="2400" dirty="0">
                <a:latin typeface="Times New Roman" panose="02020603050405020304" pitchFamily="18" charset="0"/>
                <a:cs typeface="Times New Roman" panose="02020603050405020304" pitchFamily="18" charset="0"/>
              </a:rPr>
              <a:t>, F., Liaqat, H. B., &amp; Ali, M. U. (2021). Enhanced security in cloud computing using neural network and encryption. IEEE Access, 9, 145785-145799.</a:t>
            </a:r>
          </a:p>
          <a:p>
            <a:r>
              <a:rPr lang="en-IN" sz="2400" dirty="0">
                <a:latin typeface="Times New Roman" panose="02020603050405020304" pitchFamily="18" charset="0"/>
                <a:cs typeface="Times New Roman" panose="02020603050405020304" pitchFamily="18" charset="0"/>
              </a:rPr>
              <a:t>[15] </a:t>
            </a:r>
            <a:r>
              <a:rPr lang="en-IN" sz="2400" dirty="0" err="1">
                <a:latin typeface="Times New Roman" panose="02020603050405020304" pitchFamily="18" charset="0"/>
                <a:cs typeface="Times New Roman" panose="02020603050405020304" pitchFamily="18" charset="0"/>
              </a:rPr>
              <a:t>Oyinloye</a:t>
            </a:r>
            <a:r>
              <a:rPr lang="en-IN" sz="2400" dirty="0">
                <a:latin typeface="Times New Roman" panose="02020603050405020304" pitchFamily="18" charset="0"/>
                <a:cs typeface="Times New Roman" panose="02020603050405020304" pitchFamily="18" charset="0"/>
              </a:rPr>
              <a:t>, T. S., </a:t>
            </a:r>
            <a:r>
              <a:rPr lang="en-IN" sz="2400" dirty="0" err="1">
                <a:latin typeface="Times New Roman" panose="02020603050405020304" pitchFamily="18" charset="0"/>
                <a:cs typeface="Times New Roman" panose="02020603050405020304" pitchFamily="18" charset="0"/>
              </a:rPr>
              <a:t>Arowolo</a:t>
            </a:r>
            <a:r>
              <a:rPr lang="en-IN" sz="2400" dirty="0">
                <a:latin typeface="Times New Roman" panose="02020603050405020304" pitchFamily="18" charset="0"/>
                <a:cs typeface="Times New Roman" panose="02020603050405020304" pitchFamily="18" charset="0"/>
              </a:rPr>
              <a:t>, M. O., &amp; Prasad, R. (2024). Enhancing Cyber Threat Detection with an Improved Artificial Neural Network Model. Data Science and Management.</a:t>
            </a:r>
          </a:p>
          <a:p>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3839C3F-0ADD-424E-B64B-5CB8EE085F2B}"/>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086D252F-8EB9-4C4E-8C3D-A117CADEB49D}"/>
              </a:ext>
            </a:extLst>
          </p:cNvPr>
          <p:cNvSpPr>
            <a:spLocks noGrp="1"/>
          </p:cNvSpPr>
          <p:nvPr>
            <p:ph type="sldNum" sz="quarter" idx="12"/>
          </p:nvPr>
        </p:nvSpPr>
        <p:spPr/>
        <p:txBody>
          <a:bodyPr/>
          <a:lstStyle/>
          <a:p>
            <a:fld id="{CEBFF320-59D2-4567-AD4F-729A0F9119A0}" type="slidenum">
              <a:rPr lang="en-IN" smtClean="0"/>
              <a:t>29</a:t>
            </a:fld>
            <a:endParaRPr lang="en-IN"/>
          </a:p>
        </p:txBody>
      </p:sp>
      <p:pic>
        <p:nvPicPr>
          <p:cNvPr id="6" name="Picture 5" descr="C:\Users\91939\AppData\Local\Microsoft\Windows\INetCache\Content.MSO\20E6BE00.tmp">
            <a:extLst>
              <a:ext uri="{FF2B5EF4-FFF2-40B4-BE49-F238E27FC236}">
                <a16:creationId xmlns:a16="http://schemas.microsoft.com/office/drawing/2014/main" id="{29B61994-FA3E-4B5A-A461-EA2D0B1844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82" y="60325"/>
            <a:ext cx="4374778" cy="537602"/>
          </a:xfrm>
          <a:prstGeom prst="rect">
            <a:avLst/>
          </a:prstGeom>
          <a:noFill/>
          <a:ln>
            <a:noFill/>
          </a:ln>
        </p:spPr>
      </p:pic>
    </p:spTree>
    <p:extLst>
      <p:ext uri="{BB962C8B-B14F-4D97-AF65-F5344CB8AC3E}">
        <p14:creationId xmlns:p14="http://schemas.microsoft.com/office/powerpoint/2010/main" val="219124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60ED4-DE96-4251-929E-B9B1E540839F}"/>
              </a:ext>
            </a:extLst>
          </p:cNvPr>
          <p:cNvSpPr>
            <a:spLocks noGrp="1"/>
          </p:cNvSpPr>
          <p:nvPr>
            <p:ph type="ctrTitle"/>
          </p:nvPr>
        </p:nvSpPr>
        <p:spPr>
          <a:xfrm>
            <a:off x="753035" y="896472"/>
            <a:ext cx="10856259" cy="609600"/>
          </a:xfrm>
        </p:spPr>
        <p:txBody>
          <a:bodyPr>
            <a:normAutofit/>
          </a:bodyPr>
          <a:lstStyle/>
          <a:p>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108C0FB4-9081-49CA-ADDA-E0F2399FA9D9}"/>
              </a:ext>
            </a:extLst>
          </p:cNvPr>
          <p:cNvSpPr>
            <a:spLocks noGrp="1"/>
          </p:cNvSpPr>
          <p:nvPr>
            <p:ph type="subTitle" idx="1"/>
          </p:nvPr>
        </p:nvSpPr>
        <p:spPr>
          <a:xfrm>
            <a:off x="582706" y="1506072"/>
            <a:ext cx="11196918" cy="4455456"/>
          </a:xfrm>
        </p:spPr>
        <p:txBody>
          <a:bodyPr/>
          <a:lstStyle/>
          <a:p>
            <a:pPr algn="just">
              <a:lnSpc>
                <a:spcPct val="100000"/>
              </a:lnSpc>
            </a:pPr>
            <a:r>
              <a:rPr lang="en-US" sz="2000" dirty="0">
                <a:latin typeface="Times New Roman" panose="02020603050405020304" pitchFamily="18" charset="0"/>
                <a:cs typeface="Times New Roman" panose="02020603050405020304" pitchFamily="18" charset="0"/>
              </a:rPr>
              <a:t>Due to the increasing role of cloud computing in the growth of trustable digital services, secure and efficient solutions will be a must in the mitigation of cyber risks. This paper presents an approach in the enhancement of cloud security through the application of deep learning, focusing on Artificial Neural Network. Moderate segments of ANN algorithms have been performed that are Levenberg-Marquardt(LM), Scaled Conjugate Gradient(SCG) and Bayesian Regularization(BR), to build an enhanced threat detection system which has the capability of detecting highly complex attacking patterns in the cloud . The paper also looks at the problem of various types of cyber threats detection– malware, phishing, distributed denial of service (</a:t>
            </a:r>
            <a:r>
              <a:rPr lang="en-US" sz="2000" dirty="0" err="1">
                <a:latin typeface="Times New Roman" panose="02020603050405020304" pitchFamily="18" charset="0"/>
                <a:cs typeface="Times New Roman" panose="02020603050405020304" pitchFamily="18" charset="0"/>
              </a:rPr>
              <a:t>DDos</a:t>
            </a:r>
            <a:r>
              <a:rPr lang="en-US" sz="2000" dirty="0">
                <a:latin typeface="Times New Roman" panose="02020603050405020304" pitchFamily="18" charset="0"/>
                <a:cs typeface="Times New Roman" panose="02020603050405020304" pitchFamily="18" charset="0"/>
              </a:rPr>
              <a:t>) attacks etc. Finally, it can be concluded, that employing the knowledge of ANN, and other, deep learning approaches, can facilitate the development of persistent cyber defense structures in the cloud. The research shows how ANN models can contribute to a faster and easier detection of new, unclassified threats, increasing therefore the overall security of cloud related activities.</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7" name="Picture 6" descr="C:\Users\91939\AppData\Local\Microsoft\Windows\INetCache\Content.MSO\20E6BE00.tmp">
            <a:extLst>
              <a:ext uri="{FF2B5EF4-FFF2-40B4-BE49-F238E27FC236}">
                <a16:creationId xmlns:a16="http://schemas.microsoft.com/office/drawing/2014/main" id="{67DD424D-1095-4F59-B40B-B6FB71060A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12047"/>
            <a:ext cx="4374778" cy="702329"/>
          </a:xfrm>
          <a:prstGeom prst="rect">
            <a:avLst/>
          </a:prstGeom>
          <a:noFill/>
          <a:ln>
            <a:noFill/>
          </a:ln>
        </p:spPr>
      </p:pic>
    </p:spTree>
    <p:extLst>
      <p:ext uri="{BB962C8B-B14F-4D97-AF65-F5344CB8AC3E}">
        <p14:creationId xmlns:p14="http://schemas.microsoft.com/office/powerpoint/2010/main" val="1721825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F4F-91BF-48AD-B95D-CD0D501D911F}"/>
              </a:ext>
            </a:extLst>
          </p:cNvPr>
          <p:cNvSpPr>
            <a:spLocks noGrp="1"/>
          </p:cNvSpPr>
          <p:nvPr>
            <p:ph type="title"/>
          </p:nvPr>
        </p:nvSpPr>
        <p:spPr>
          <a:xfrm>
            <a:off x="838200" y="860424"/>
            <a:ext cx="10515600" cy="5495925"/>
          </a:xfrm>
        </p:spPr>
        <p:txBody>
          <a:bodyPr>
            <a:normAutofit/>
          </a:bodyPr>
          <a:lstStyle/>
          <a:p>
            <a:pPr algn="ctr"/>
            <a:r>
              <a:rPr lang="en-US" sz="4800" b="1" dirty="0">
                <a:latin typeface="Times New Roman" panose="02020603050405020304" pitchFamily="18" charset="0"/>
                <a:cs typeface="Times New Roman" panose="02020603050405020304" pitchFamily="18" charset="0"/>
              </a:rPr>
              <a:t>ANY QUESTIONS?</a:t>
            </a:r>
            <a:endParaRPr lang="en-IN" sz="4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57CA2EE-0063-4E77-905B-B3784591B7F3}"/>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4EF9CB73-E118-4686-805F-03F51CDD59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71718"/>
            <a:ext cx="4374778" cy="609319"/>
          </a:xfrm>
          <a:prstGeom prst="rect">
            <a:avLst/>
          </a:prstGeom>
          <a:noFill/>
          <a:ln>
            <a:noFill/>
          </a:ln>
        </p:spPr>
      </p:pic>
      <p:sp>
        <p:nvSpPr>
          <p:cNvPr id="3" name="Slide Number Placeholder 2">
            <a:extLst>
              <a:ext uri="{FF2B5EF4-FFF2-40B4-BE49-F238E27FC236}">
                <a16:creationId xmlns:a16="http://schemas.microsoft.com/office/drawing/2014/main" id="{8C68EF98-F400-42B8-B11A-572065503085}"/>
              </a:ext>
            </a:extLst>
          </p:cNvPr>
          <p:cNvSpPr>
            <a:spLocks noGrp="1"/>
          </p:cNvSpPr>
          <p:nvPr>
            <p:ph type="sldNum" sz="quarter" idx="12"/>
          </p:nvPr>
        </p:nvSpPr>
        <p:spPr/>
        <p:txBody>
          <a:bodyPr/>
          <a:lstStyle/>
          <a:p>
            <a:fld id="{CEBFF320-59D2-4567-AD4F-729A0F9119A0}" type="slidenum">
              <a:rPr lang="en-IN" smtClean="0"/>
              <a:t>30</a:t>
            </a:fld>
            <a:endParaRPr lang="en-IN"/>
          </a:p>
        </p:txBody>
      </p:sp>
    </p:spTree>
    <p:extLst>
      <p:ext uri="{BB962C8B-B14F-4D97-AF65-F5344CB8AC3E}">
        <p14:creationId xmlns:p14="http://schemas.microsoft.com/office/powerpoint/2010/main" val="1714325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D9B9-85B3-462C-96DB-C70C12AC2344}"/>
              </a:ext>
            </a:extLst>
          </p:cNvPr>
          <p:cNvSpPr>
            <a:spLocks noGrp="1"/>
          </p:cNvSpPr>
          <p:nvPr>
            <p:ph type="title"/>
          </p:nvPr>
        </p:nvSpPr>
        <p:spPr>
          <a:xfrm>
            <a:off x="838199" y="860424"/>
            <a:ext cx="11031071" cy="5163858"/>
          </a:xfrm>
        </p:spPr>
        <p:txBody>
          <a:bodyPr/>
          <a:lstStyle/>
          <a:p>
            <a:pPr algn="ctr"/>
            <a:r>
              <a:rPr lang="en-US" dirty="0"/>
              <a:t> </a:t>
            </a:r>
            <a:r>
              <a:rPr lang="en-US" sz="66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0E58F85-4FC2-4FC3-9E6A-A3CED3696E60}"/>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5CC50D43-6A69-4FC2-B43E-BA72480559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71718"/>
            <a:ext cx="4374778" cy="609319"/>
          </a:xfrm>
          <a:prstGeom prst="rect">
            <a:avLst/>
          </a:prstGeom>
          <a:noFill/>
          <a:ln>
            <a:noFill/>
          </a:ln>
        </p:spPr>
      </p:pic>
      <p:sp>
        <p:nvSpPr>
          <p:cNvPr id="3" name="Slide Number Placeholder 2">
            <a:extLst>
              <a:ext uri="{FF2B5EF4-FFF2-40B4-BE49-F238E27FC236}">
                <a16:creationId xmlns:a16="http://schemas.microsoft.com/office/drawing/2014/main" id="{5B0D629B-0052-427D-BF42-D7F1ADB0976D}"/>
              </a:ext>
            </a:extLst>
          </p:cNvPr>
          <p:cNvSpPr>
            <a:spLocks noGrp="1"/>
          </p:cNvSpPr>
          <p:nvPr>
            <p:ph type="sldNum" sz="quarter" idx="12"/>
          </p:nvPr>
        </p:nvSpPr>
        <p:spPr/>
        <p:txBody>
          <a:bodyPr/>
          <a:lstStyle/>
          <a:p>
            <a:fld id="{CEBFF320-59D2-4567-AD4F-729A0F9119A0}" type="slidenum">
              <a:rPr lang="en-IN" smtClean="0"/>
              <a:t>31</a:t>
            </a:fld>
            <a:endParaRPr lang="en-IN"/>
          </a:p>
        </p:txBody>
      </p:sp>
    </p:spTree>
    <p:extLst>
      <p:ext uri="{BB962C8B-B14F-4D97-AF65-F5344CB8AC3E}">
        <p14:creationId xmlns:p14="http://schemas.microsoft.com/office/powerpoint/2010/main" val="291831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702E-1A56-467E-9E56-A74C10050845}"/>
              </a:ext>
            </a:extLst>
          </p:cNvPr>
          <p:cNvSpPr>
            <a:spLocks noGrp="1"/>
          </p:cNvSpPr>
          <p:nvPr>
            <p:ph type="ctrTitle"/>
          </p:nvPr>
        </p:nvSpPr>
        <p:spPr>
          <a:xfrm>
            <a:off x="618565" y="815788"/>
            <a:ext cx="10910047" cy="702329"/>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pic>
        <p:nvPicPr>
          <p:cNvPr id="6" name="Picture 5" descr="C:\Users\91939\AppData\Local\Microsoft\Windows\INetCache\Content.MSO\20E6BE00.tmp">
            <a:extLst>
              <a:ext uri="{FF2B5EF4-FFF2-40B4-BE49-F238E27FC236}">
                <a16:creationId xmlns:a16="http://schemas.microsoft.com/office/drawing/2014/main" id="{95EF1EFD-0B2F-4E93-B951-7251FB4133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71718"/>
            <a:ext cx="4374778" cy="582705"/>
          </a:xfrm>
          <a:prstGeom prst="rect">
            <a:avLst/>
          </a:prstGeom>
          <a:noFill/>
          <a:ln>
            <a:noFill/>
          </a:ln>
        </p:spPr>
      </p:pic>
      <p:sp>
        <p:nvSpPr>
          <p:cNvPr id="7" name="Rectangle 1">
            <a:extLst>
              <a:ext uri="{FF2B5EF4-FFF2-40B4-BE49-F238E27FC236}">
                <a16:creationId xmlns:a16="http://schemas.microsoft.com/office/drawing/2014/main" id="{0C1A9954-6DBA-43B3-A410-A02C2881682F}"/>
              </a:ext>
            </a:extLst>
          </p:cNvPr>
          <p:cNvSpPr>
            <a:spLocks noGrp="1" noChangeArrowheads="1"/>
          </p:cNvSpPr>
          <p:nvPr>
            <p:ph type="subTitle" idx="1"/>
          </p:nvPr>
        </p:nvSpPr>
        <p:spPr bwMode="auto">
          <a:xfrm>
            <a:off x="538163" y="1630476"/>
            <a:ext cx="1103527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Growing Dependence on Cloud Computing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 environments are critical for businesses and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necessitating robust security to protect sensitive data and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Threat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addresses sophisticated threats like zero-day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attacks,phishing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malware that traditional systems struggle to detect.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and Adaptive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Artificial Neural Networks (ANN), the project provides real-time, accurate, and adaptive solutions to evolving cyber threats.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Improving Trust in Cloud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Enhanced security measures maintain user trust and ensure the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reliability of cloud-based services.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proposed system is scalable and efficient, making it suitable for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large-scale, dynamic cloud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904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F5D07-9B8A-4268-B6A9-114D7894FA86}"/>
              </a:ext>
            </a:extLst>
          </p:cNvPr>
          <p:cNvSpPr>
            <a:spLocks noGrp="1"/>
          </p:cNvSpPr>
          <p:nvPr>
            <p:ph idx="1"/>
          </p:nvPr>
        </p:nvSpPr>
        <p:spPr>
          <a:xfrm>
            <a:off x="838200" y="851647"/>
            <a:ext cx="10515600" cy="5325316"/>
          </a:xfrm>
        </p:spPr>
        <p:txBody>
          <a:bodyPr/>
          <a:lstStyle/>
          <a:p>
            <a:pPr marL="0" indent="0">
              <a:buNone/>
            </a:pPr>
            <a:r>
              <a:rPr lang="en-US" b="1" dirty="0">
                <a:latin typeface="Times New Roman" panose="02020603050405020304" pitchFamily="18" charset="0"/>
                <a:cs typeface="Times New Roman" panose="02020603050405020304" pitchFamily="18" charset="0"/>
              </a:rPr>
              <a:t>Motivation of the Project:</a:t>
            </a:r>
          </a:p>
          <a:p>
            <a:pPr algn="just"/>
            <a:r>
              <a:rPr lang="en-US" sz="2000" dirty="0">
                <a:latin typeface="Times New Roman" panose="02020603050405020304" pitchFamily="18" charset="0"/>
                <a:cs typeface="Times New Roman" panose="02020603050405020304" pitchFamily="18" charset="0"/>
              </a:rPr>
              <a:t>The motivation behind the project stems from the increasing reliance on cloud computing for storing and managing sensitive information, which has made cloud environments prime targets for cyber threats.</a:t>
            </a:r>
          </a:p>
          <a:p>
            <a:pPr algn="just"/>
            <a:r>
              <a:rPr lang="en-US" sz="2000" dirty="0">
                <a:latin typeface="Times New Roman" panose="02020603050405020304" pitchFamily="18" charset="0"/>
                <a:cs typeface="Times New Roman" panose="02020603050405020304" pitchFamily="18" charset="0"/>
              </a:rPr>
              <a:t>Traditional security measures often struggle to detect sophisticated attacks such as zero-day exploits, phishing, and DDoS attacks due to their reactive nature. </a:t>
            </a:r>
          </a:p>
          <a:p>
            <a:pPr algn="just"/>
            <a:r>
              <a:rPr lang="en-US" sz="2000" dirty="0">
                <a:latin typeface="Times New Roman" panose="02020603050405020304" pitchFamily="18" charset="0"/>
                <a:cs typeface="Times New Roman" panose="02020603050405020304" pitchFamily="18" charset="0"/>
              </a:rPr>
              <a:t>This project aims to address these challenges by leveraging the capabilities of Artificial Neural Networks (ANN) to provide real-time, adaptive, and efficient threat detection.</a:t>
            </a:r>
          </a:p>
          <a:p>
            <a:pPr algn="just"/>
            <a:r>
              <a:rPr lang="en-US" sz="2000" dirty="0">
                <a:latin typeface="Times New Roman" panose="02020603050405020304" pitchFamily="18" charset="0"/>
                <a:cs typeface="Times New Roman" panose="02020603050405020304" pitchFamily="18" charset="0"/>
              </a:rPr>
              <a:t>By integrating advanced deep learning techniques, the project seeks to enhance cloud security, </a:t>
            </a:r>
          </a:p>
          <a:p>
            <a:pPr marL="0" indent="0" algn="just">
              <a:buNone/>
            </a:pPr>
            <a:r>
              <a:rPr lang="en-US" sz="2000" dirty="0">
                <a:latin typeface="Times New Roman" panose="02020603050405020304" pitchFamily="18" charset="0"/>
                <a:cs typeface="Times New Roman" panose="02020603050405020304" pitchFamily="18" charset="0"/>
              </a:rPr>
              <a:t>    minimize vulnerabilities, and protect critical data and operations in an evolving threat landscape.</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9FBAE82-EFB8-4DFE-BA1F-5E52D5787ACC}"/>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84CFA580-278D-47A2-8C27-BFA9F5C342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71718"/>
            <a:ext cx="4374778" cy="582705"/>
          </a:xfrm>
          <a:prstGeom prst="rect">
            <a:avLst/>
          </a:prstGeom>
          <a:noFill/>
          <a:ln>
            <a:noFill/>
          </a:ln>
        </p:spPr>
      </p:pic>
      <p:sp>
        <p:nvSpPr>
          <p:cNvPr id="2" name="Slide Number Placeholder 1">
            <a:extLst>
              <a:ext uri="{FF2B5EF4-FFF2-40B4-BE49-F238E27FC236}">
                <a16:creationId xmlns:a16="http://schemas.microsoft.com/office/drawing/2014/main" id="{529FF713-AAFB-4B7C-BE53-FF18F7A3B03F}"/>
              </a:ext>
            </a:extLst>
          </p:cNvPr>
          <p:cNvSpPr>
            <a:spLocks noGrp="1"/>
          </p:cNvSpPr>
          <p:nvPr>
            <p:ph type="sldNum" sz="quarter" idx="12"/>
          </p:nvPr>
        </p:nvSpPr>
        <p:spPr/>
        <p:txBody>
          <a:bodyPr/>
          <a:lstStyle/>
          <a:p>
            <a:fld id="{CEBFF320-59D2-4567-AD4F-729A0F9119A0}" type="slidenum">
              <a:rPr lang="en-IN" smtClean="0"/>
              <a:t>5</a:t>
            </a:fld>
            <a:endParaRPr lang="en-IN"/>
          </a:p>
        </p:txBody>
      </p:sp>
    </p:spTree>
    <p:extLst>
      <p:ext uri="{BB962C8B-B14F-4D97-AF65-F5344CB8AC3E}">
        <p14:creationId xmlns:p14="http://schemas.microsoft.com/office/powerpoint/2010/main" val="285617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3F3D-FC59-4737-B309-161A4A137C1C}"/>
              </a:ext>
            </a:extLst>
          </p:cNvPr>
          <p:cNvSpPr>
            <a:spLocks noGrp="1"/>
          </p:cNvSpPr>
          <p:nvPr>
            <p:ph type="title"/>
          </p:nvPr>
        </p:nvSpPr>
        <p:spPr>
          <a:xfrm>
            <a:off x="331693" y="717550"/>
            <a:ext cx="11645153" cy="698965"/>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5A3FE428-F2D5-44D3-8C35-0A7CF74C15C2}"/>
              </a:ext>
            </a:extLst>
          </p:cNvPr>
          <p:cNvGraphicFramePr>
            <a:graphicFrameLocks noGrp="1"/>
          </p:cNvGraphicFramePr>
          <p:nvPr>
            <p:ph idx="1"/>
            <p:extLst>
              <p:ext uri="{D42A27DB-BD31-4B8C-83A1-F6EECF244321}">
                <p14:modId xmlns:p14="http://schemas.microsoft.com/office/powerpoint/2010/main" val="3084233870"/>
              </p:ext>
            </p:extLst>
          </p:nvPr>
        </p:nvGraphicFramePr>
        <p:xfrm>
          <a:off x="439364" y="1260786"/>
          <a:ext cx="11160965" cy="5130922"/>
        </p:xfrm>
        <a:graphic>
          <a:graphicData uri="http://schemas.openxmlformats.org/drawingml/2006/table">
            <a:tbl>
              <a:tblPr firstRow="1" bandRow="1">
                <a:tableStyleId>{5940675A-B579-460E-94D1-54222C63F5DA}</a:tableStyleId>
              </a:tblPr>
              <a:tblGrid>
                <a:gridCol w="764650">
                  <a:extLst>
                    <a:ext uri="{9D8B030D-6E8A-4147-A177-3AD203B41FA5}">
                      <a16:colId xmlns:a16="http://schemas.microsoft.com/office/drawing/2014/main" val="3886468124"/>
                    </a:ext>
                  </a:extLst>
                </a:gridCol>
                <a:gridCol w="1555259">
                  <a:extLst>
                    <a:ext uri="{9D8B030D-6E8A-4147-A177-3AD203B41FA5}">
                      <a16:colId xmlns:a16="http://schemas.microsoft.com/office/drawing/2014/main" val="1364891831"/>
                    </a:ext>
                  </a:extLst>
                </a:gridCol>
                <a:gridCol w="1563851">
                  <a:extLst>
                    <a:ext uri="{9D8B030D-6E8A-4147-A177-3AD203B41FA5}">
                      <a16:colId xmlns:a16="http://schemas.microsoft.com/office/drawing/2014/main" val="1394236123"/>
                    </a:ext>
                  </a:extLst>
                </a:gridCol>
                <a:gridCol w="1787259">
                  <a:extLst>
                    <a:ext uri="{9D8B030D-6E8A-4147-A177-3AD203B41FA5}">
                      <a16:colId xmlns:a16="http://schemas.microsoft.com/office/drawing/2014/main" val="884828020"/>
                    </a:ext>
                  </a:extLst>
                </a:gridCol>
                <a:gridCol w="1649777">
                  <a:extLst>
                    <a:ext uri="{9D8B030D-6E8A-4147-A177-3AD203B41FA5}">
                      <a16:colId xmlns:a16="http://schemas.microsoft.com/office/drawing/2014/main" val="360899790"/>
                    </a:ext>
                  </a:extLst>
                </a:gridCol>
                <a:gridCol w="1649776">
                  <a:extLst>
                    <a:ext uri="{9D8B030D-6E8A-4147-A177-3AD203B41FA5}">
                      <a16:colId xmlns:a16="http://schemas.microsoft.com/office/drawing/2014/main" val="2576607614"/>
                    </a:ext>
                  </a:extLst>
                </a:gridCol>
                <a:gridCol w="2190393">
                  <a:extLst>
                    <a:ext uri="{9D8B030D-6E8A-4147-A177-3AD203B41FA5}">
                      <a16:colId xmlns:a16="http://schemas.microsoft.com/office/drawing/2014/main" val="4129894670"/>
                    </a:ext>
                  </a:extLst>
                </a:gridCol>
              </a:tblGrid>
              <a:tr h="639732">
                <a:tc>
                  <a:txBody>
                    <a:bodyPr/>
                    <a:lstStyle/>
                    <a:p>
                      <a:r>
                        <a:rPr lang="en-US" dirty="0"/>
                        <a:t>S.NO</a:t>
                      </a:r>
                      <a:endParaRPr lang="en-IN" dirty="0"/>
                    </a:p>
                  </a:txBody>
                  <a:tcPr>
                    <a:solidFill>
                      <a:schemeClr val="accent4"/>
                    </a:solidFill>
                  </a:tcPr>
                </a:tc>
                <a:tc>
                  <a:txBody>
                    <a:bodyPr/>
                    <a:lstStyle/>
                    <a:p>
                      <a:r>
                        <a:rPr lang="en-US" dirty="0"/>
                        <a:t>Title</a:t>
                      </a:r>
                      <a:endParaRPr lang="en-IN" dirty="0"/>
                    </a:p>
                  </a:txBody>
                  <a:tcPr>
                    <a:solidFill>
                      <a:schemeClr val="accent4"/>
                    </a:solidFill>
                  </a:tcPr>
                </a:tc>
                <a:tc>
                  <a:txBody>
                    <a:bodyPr/>
                    <a:lstStyle/>
                    <a:p>
                      <a:r>
                        <a:rPr lang="en-US" dirty="0"/>
                        <a:t>Author</a:t>
                      </a:r>
                      <a:endParaRPr lang="en-IN" dirty="0"/>
                    </a:p>
                  </a:txBody>
                  <a:tcPr>
                    <a:solidFill>
                      <a:schemeClr val="accent4"/>
                    </a:solidFill>
                  </a:tcPr>
                </a:tc>
                <a:tc>
                  <a:txBody>
                    <a:bodyPr/>
                    <a:lstStyle/>
                    <a:p>
                      <a:r>
                        <a:rPr lang="en-US" dirty="0"/>
                        <a:t>Journal Name &amp; Year</a:t>
                      </a:r>
                      <a:endParaRPr lang="en-IN" dirty="0"/>
                    </a:p>
                  </a:txBody>
                  <a:tcPr>
                    <a:solidFill>
                      <a:schemeClr val="accent4"/>
                    </a:solidFill>
                  </a:tcPr>
                </a:tc>
                <a:tc>
                  <a:txBody>
                    <a:bodyPr/>
                    <a:lstStyle/>
                    <a:p>
                      <a:r>
                        <a:rPr lang="en-US" dirty="0"/>
                        <a:t>Methodology Adapted</a:t>
                      </a:r>
                      <a:endParaRPr lang="en-IN" dirty="0"/>
                    </a:p>
                  </a:txBody>
                  <a:tcPr>
                    <a:solidFill>
                      <a:schemeClr val="accent4"/>
                    </a:solidFill>
                  </a:tcPr>
                </a:tc>
                <a:tc>
                  <a:txBody>
                    <a:bodyPr/>
                    <a:lstStyle/>
                    <a:p>
                      <a:r>
                        <a:rPr lang="en-US" dirty="0"/>
                        <a:t>Key Findings</a:t>
                      </a:r>
                      <a:endParaRPr lang="en-IN" dirty="0"/>
                    </a:p>
                  </a:txBody>
                  <a:tcPr>
                    <a:solidFill>
                      <a:schemeClr val="accent4"/>
                    </a:solidFill>
                  </a:tcPr>
                </a:tc>
                <a:tc>
                  <a:txBody>
                    <a:bodyPr/>
                    <a:lstStyle/>
                    <a:p>
                      <a:r>
                        <a:rPr lang="en-US" dirty="0"/>
                        <a:t>Gaps</a:t>
                      </a:r>
                      <a:endParaRPr lang="en-IN" dirty="0"/>
                    </a:p>
                  </a:txBody>
                  <a:tcPr>
                    <a:solidFill>
                      <a:schemeClr val="accent4"/>
                    </a:solidFill>
                  </a:tcPr>
                </a:tc>
                <a:extLst>
                  <a:ext uri="{0D108BD9-81ED-4DB2-BD59-A6C34878D82A}">
                    <a16:rowId xmlns:a16="http://schemas.microsoft.com/office/drawing/2014/main" val="2465383615"/>
                  </a:ext>
                </a:extLst>
              </a:tr>
              <a:tr h="2265802">
                <a:tc>
                  <a:txBody>
                    <a:bodyPr/>
                    <a:lstStyle/>
                    <a:p>
                      <a:r>
                        <a:rPr lang="en-US" dirty="0"/>
                        <a:t>1</a:t>
                      </a: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Cloud Computing Security and Deep Learning: An ANN approach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Lumbardha</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Hasimi</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Procedia Computer Science, 231, 40-47.</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2024</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 feed-forward ANN in MATLAB, trained on a Kaggle dataset and optimized with Levenberg-Marquardt and Bayesian Regularization for high 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effectiveness of the ANN model in cloud security depends on factors such as training data quality, network architecture, and weight adjustment algorithms.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research gap highlights the need for </a:t>
                      </a:r>
                      <a:r>
                        <a:rPr lang="en-US" sz="1400" dirty="0">
                          <a:highlight>
                            <a:srgbClr val="FFFF00"/>
                          </a:highlight>
                          <a:latin typeface="Times New Roman" panose="02020603050405020304" pitchFamily="18" charset="0"/>
                          <a:cs typeface="Times New Roman" panose="02020603050405020304" pitchFamily="18" charset="0"/>
                        </a:rPr>
                        <a:t>real-time adaptability, scalability, </a:t>
                      </a:r>
                      <a:r>
                        <a:rPr lang="en-US" sz="1400" dirty="0">
                          <a:latin typeface="Times New Roman" panose="02020603050405020304" pitchFamily="18" charset="0"/>
                          <a:cs typeface="Times New Roman" panose="02020603050405020304" pitchFamily="18" charset="0"/>
                        </a:rPr>
                        <a:t>and cost-efficient integration of ANN models in cloud security.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9791592"/>
                  </a:ext>
                </a:extLst>
              </a:tr>
              <a:tr h="1305019">
                <a:tc>
                  <a:txBody>
                    <a:bodyPr/>
                    <a:lstStyle/>
                    <a:p>
                      <a:r>
                        <a:rPr lang="en-US" dirty="0"/>
                        <a:t>2</a:t>
                      </a: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Enhanced Security in Cloud Computing Using Neural Network and Encryption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Muhammad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usman</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sana</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IEEE Access, 9, 145785-145799.</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2</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combines a feed-forward neural network with the MORE encryption scheme in MATLAB for secure speech recognition with high accuracy and low computational overhead.</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MORE encoding technique improved accuracy and effectively preserved privacy in machine learning models.</a:t>
                      </a:r>
                    </a:p>
                    <a:p>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The MORE encryption scheme has </a:t>
                      </a:r>
                      <a:r>
                        <a:rPr lang="en-US" sz="1400" dirty="0">
                          <a:highlight>
                            <a:srgbClr val="FFFF00"/>
                          </a:highlight>
                          <a:latin typeface="Times New Roman" panose="02020603050405020304" pitchFamily="18" charset="0"/>
                          <a:cs typeface="Times New Roman" panose="02020603050405020304" pitchFamily="18" charset="0"/>
                        </a:rPr>
                        <a:t>lower security, is limited to smaller numeric ranges, and requires improvements for scalability and stronger privacy </a:t>
                      </a:r>
                      <a:r>
                        <a:rPr lang="en-US" sz="1400" dirty="0">
                          <a:latin typeface="Times New Roman" panose="02020603050405020304" pitchFamily="18" charset="0"/>
                          <a:cs typeface="Times New Roman" panose="02020603050405020304" pitchFamily="18" charset="0"/>
                        </a:rPr>
                        <a:t>mechanisms in real-world applications.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9128818"/>
                  </a:ext>
                </a:extLst>
              </a:tr>
            </a:tbl>
          </a:graphicData>
        </a:graphic>
      </p:graphicFrame>
      <p:sp>
        <p:nvSpPr>
          <p:cNvPr id="4" name="Footer Placeholder 3">
            <a:extLst>
              <a:ext uri="{FF2B5EF4-FFF2-40B4-BE49-F238E27FC236}">
                <a16:creationId xmlns:a16="http://schemas.microsoft.com/office/drawing/2014/main" id="{46B23A22-8BAF-49A0-B0CB-F963C843F6C6}"/>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E355E667-8F40-4328-A8C3-27BE83D6A4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35859"/>
            <a:ext cx="4374778" cy="510987"/>
          </a:xfrm>
          <a:prstGeom prst="rect">
            <a:avLst/>
          </a:prstGeom>
          <a:noFill/>
          <a:ln>
            <a:noFill/>
          </a:ln>
        </p:spPr>
      </p:pic>
      <p:sp>
        <p:nvSpPr>
          <p:cNvPr id="3" name="Slide Number Placeholder 2">
            <a:extLst>
              <a:ext uri="{FF2B5EF4-FFF2-40B4-BE49-F238E27FC236}">
                <a16:creationId xmlns:a16="http://schemas.microsoft.com/office/drawing/2014/main" id="{9AE64C24-25E6-411E-800E-36C8336CA6F4}"/>
              </a:ext>
            </a:extLst>
          </p:cNvPr>
          <p:cNvSpPr>
            <a:spLocks noGrp="1"/>
          </p:cNvSpPr>
          <p:nvPr>
            <p:ph type="sldNum" sz="quarter" idx="12"/>
          </p:nvPr>
        </p:nvSpPr>
        <p:spPr/>
        <p:txBody>
          <a:bodyPr/>
          <a:lstStyle/>
          <a:p>
            <a:fld id="{CEBFF320-59D2-4567-AD4F-729A0F9119A0}" type="slidenum">
              <a:rPr lang="en-IN" smtClean="0"/>
              <a:t>6</a:t>
            </a:fld>
            <a:endParaRPr lang="en-IN"/>
          </a:p>
        </p:txBody>
      </p:sp>
    </p:spTree>
    <p:extLst>
      <p:ext uri="{BB962C8B-B14F-4D97-AF65-F5344CB8AC3E}">
        <p14:creationId xmlns:p14="http://schemas.microsoft.com/office/powerpoint/2010/main" val="413114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318E213-CFCD-49CD-8176-BCFEEB9594A8}"/>
              </a:ext>
            </a:extLst>
          </p:cNvPr>
          <p:cNvGraphicFramePr>
            <a:graphicFrameLocks noGrp="1"/>
          </p:cNvGraphicFramePr>
          <p:nvPr>
            <p:ph idx="1"/>
            <p:extLst>
              <p:ext uri="{D42A27DB-BD31-4B8C-83A1-F6EECF244321}">
                <p14:modId xmlns:p14="http://schemas.microsoft.com/office/powerpoint/2010/main" val="1481728125"/>
              </p:ext>
            </p:extLst>
          </p:nvPr>
        </p:nvGraphicFramePr>
        <p:xfrm>
          <a:off x="448235" y="753035"/>
          <a:ext cx="10959354" cy="5603315"/>
        </p:xfrm>
        <a:graphic>
          <a:graphicData uri="http://schemas.openxmlformats.org/drawingml/2006/table">
            <a:tbl>
              <a:tblPr firstRow="1" bandRow="1">
                <a:tableStyleId>{5940675A-B579-460E-94D1-54222C63F5DA}</a:tableStyleId>
              </a:tblPr>
              <a:tblGrid>
                <a:gridCol w="600636">
                  <a:extLst>
                    <a:ext uri="{9D8B030D-6E8A-4147-A177-3AD203B41FA5}">
                      <a16:colId xmlns:a16="http://schemas.microsoft.com/office/drawing/2014/main" val="151137039"/>
                    </a:ext>
                  </a:extLst>
                </a:gridCol>
                <a:gridCol w="1507999">
                  <a:extLst>
                    <a:ext uri="{9D8B030D-6E8A-4147-A177-3AD203B41FA5}">
                      <a16:colId xmlns:a16="http://schemas.microsoft.com/office/drawing/2014/main" val="2732983808"/>
                    </a:ext>
                  </a:extLst>
                </a:gridCol>
                <a:gridCol w="1405757">
                  <a:extLst>
                    <a:ext uri="{9D8B030D-6E8A-4147-A177-3AD203B41FA5}">
                      <a16:colId xmlns:a16="http://schemas.microsoft.com/office/drawing/2014/main" val="1382247850"/>
                    </a:ext>
                  </a:extLst>
                </a:gridCol>
                <a:gridCol w="1202292">
                  <a:extLst>
                    <a:ext uri="{9D8B030D-6E8A-4147-A177-3AD203B41FA5}">
                      <a16:colId xmlns:a16="http://schemas.microsoft.com/office/drawing/2014/main" val="1753980330"/>
                    </a:ext>
                  </a:extLst>
                </a:gridCol>
                <a:gridCol w="2293603">
                  <a:extLst>
                    <a:ext uri="{9D8B030D-6E8A-4147-A177-3AD203B41FA5}">
                      <a16:colId xmlns:a16="http://schemas.microsoft.com/office/drawing/2014/main" val="1929639489"/>
                    </a:ext>
                  </a:extLst>
                </a:gridCol>
                <a:gridCol w="1877424">
                  <a:extLst>
                    <a:ext uri="{9D8B030D-6E8A-4147-A177-3AD203B41FA5}">
                      <a16:colId xmlns:a16="http://schemas.microsoft.com/office/drawing/2014/main" val="2830280022"/>
                    </a:ext>
                  </a:extLst>
                </a:gridCol>
                <a:gridCol w="2071643">
                  <a:extLst>
                    <a:ext uri="{9D8B030D-6E8A-4147-A177-3AD203B41FA5}">
                      <a16:colId xmlns:a16="http://schemas.microsoft.com/office/drawing/2014/main" val="3827860845"/>
                    </a:ext>
                  </a:extLst>
                </a:gridCol>
              </a:tblGrid>
              <a:tr h="711343">
                <a:tc>
                  <a:txBody>
                    <a:bodyPr/>
                    <a:lstStyle/>
                    <a:p>
                      <a:r>
                        <a:rPr lang="en-US" sz="1400" dirty="0" err="1"/>
                        <a:t>S.No</a:t>
                      </a:r>
                      <a:endParaRPr lang="en-IN" sz="1400" dirty="0"/>
                    </a:p>
                  </a:txBody>
                  <a:tcPr>
                    <a:solidFill>
                      <a:schemeClr val="accent4"/>
                    </a:solidFill>
                  </a:tcPr>
                </a:tc>
                <a:tc>
                  <a:txBody>
                    <a:bodyPr/>
                    <a:lstStyle/>
                    <a:p>
                      <a:r>
                        <a:rPr lang="en-US" sz="1400" dirty="0"/>
                        <a:t>Title</a:t>
                      </a:r>
                      <a:endParaRPr lang="en-IN" sz="1400" dirty="0"/>
                    </a:p>
                  </a:txBody>
                  <a:tcPr>
                    <a:solidFill>
                      <a:schemeClr val="accent4"/>
                    </a:solidFill>
                  </a:tcPr>
                </a:tc>
                <a:tc>
                  <a:txBody>
                    <a:bodyPr/>
                    <a:lstStyle/>
                    <a:p>
                      <a:r>
                        <a:rPr lang="en-US" sz="1400" dirty="0"/>
                        <a:t>Author</a:t>
                      </a:r>
                      <a:endParaRPr lang="en-IN" sz="1400" dirty="0"/>
                    </a:p>
                  </a:txBody>
                  <a:tcPr>
                    <a:solidFill>
                      <a:schemeClr val="accent4"/>
                    </a:solidFill>
                  </a:tcPr>
                </a:tc>
                <a:tc>
                  <a:txBody>
                    <a:bodyPr/>
                    <a:lstStyle/>
                    <a:p>
                      <a:r>
                        <a:rPr lang="en-US" sz="1400" dirty="0"/>
                        <a:t>Journal Name &amp; Year</a:t>
                      </a:r>
                      <a:endParaRPr lang="en-IN" sz="1400" dirty="0"/>
                    </a:p>
                  </a:txBody>
                  <a:tcPr>
                    <a:solidFill>
                      <a:schemeClr val="accent4"/>
                    </a:solidFill>
                  </a:tcPr>
                </a:tc>
                <a:tc>
                  <a:txBody>
                    <a:bodyPr/>
                    <a:lstStyle/>
                    <a:p>
                      <a:r>
                        <a:rPr lang="en-US" sz="1400" dirty="0"/>
                        <a:t>Methodology Adapted</a:t>
                      </a:r>
                      <a:endParaRPr lang="en-IN" sz="1400" dirty="0"/>
                    </a:p>
                  </a:txBody>
                  <a:tcPr>
                    <a:solidFill>
                      <a:schemeClr val="accent4"/>
                    </a:solidFill>
                  </a:tcPr>
                </a:tc>
                <a:tc>
                  <a:txBody>
                    <a:bodyPr/>
                    <a:lstStyle/>
                    <a:p>
                      <a:r>
                        <a:rPr lang="en-US" sz="1400" dirty="0"/>
                        <a:t>Key Findings</a:t>
                      </a:r>
                      <a:endParaRPr lang="en-IN" sz="1400" dirty="0"/>
                    </a:p>
                  </a:txBody>
                  <a:tcPr>
                    <a:solidFill>
                      <a:schemeClr val="accent4"/>
                    </a:solidFill>
                  </a:tcPr>
                </a:tc>
                <a:tc>
                  <a:txBody>
                    <a:bodyPr/>
                    <a:lstStyle/>
                    <a:p>
                      <a:r>
                        <a:rPr lang="en-US" sz="1400" dirty="0"/>
                        <a:t>Gaps</a:t>
                      </a:r>
                      <a:endParaRPr lang="en-IN" sz="1400" dirty="0"/>
                    </a:p>
                  </a:txBody>
                  <a:tcPr>
                    <a:solidFill>
                      <a:schemeClr val="accent4"/>
                    </a:solidFill>
                  </a:tcPr>
                </a:tc>
                <a:extLst>
                  <a:ext uri="{0D108BD9-81ED-4DB2-BD59-A6C34878D82A}">
                    <a16:rowId xmlns:a16="http://schemas.microsoft.com/office/drawing/2014/main" val="3393883116"/>
                  </a:ext>
                </a:extLst>
              </a:tr>
              <a:tr h="2445986">
                <a:tc>
                  <a:txBody>
                    <a:bodyPr/>
                    <a:lstStyle/>
                    <a:p>
                      <a:r>
                        <a:rPr lang="en-US" sz="1400" dirty="0"/>
                        <a:t>3</a:t>
                      </a:r>
                      <a:endParaRPr lang="en-IN" sz="1400" dirty="0"/>
                    </a:p>
                  </a:txBody>
                  <a:tcPr/>
                </a:tc>
                <a:tc>
                  <a:txBody>
                    <a:bodyPr/>
                    <a:lstStyle/>
                    <a:p>
                      <a:pPr algn="l"/>
                      <a:r>
                        <a:rPr lang="en-IN" sz="1400" kern="1200" dirty="0">
                          <a:solidFill>
                            <a:schemeClr val="tx1"/>
                          </a:solidFill>
                          <a:effectLst/>
                          <a:latin typeface="Times New Roman" panose="02020603050405020304" pitchFamily="18" charset="0"/>
                          <a:ea typeface="+mn-ea"/>
                          <a:cs typeface="Times New Roman" panose="02020603050405020304" pitchFamily="18" charset="0"/>
                        </a:rPr>
                        <a:t>Machine Learning for Cloud Security: A Systematic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Ali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Bou</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Nassif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IEEE Access, 9, 20717-20735.</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2</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uses a Systematic Literature Review (SLR) to evaluate machine learning techniques (e.g., SVM, Random Forest, Neural Networks) for cloud security, </a:t>
                      </a:r>
                      <a:r>
                        <a:rPr lang="en-IN" sz="1400" dirty="0" err="1">
                          <a:latin typeface="Times New Roman" panose="02020603050405020304" pitchFamily="18" charset="0"/>
                          <a:cs typeface="Times New Roman" panose="02020603050405020304" pitchFamily="18" charset="0"/>
                        </a:rPr>
                        <a:t>analyzing</a:t>
                      </a:r>
                      <a:r>
                        <a:rPr lang="en-IN" sz="1400" dirty="0">
                          <a:latin typeface="Times New Roman" panose="02020603050405020304" pitchFamily="18" charset="0"/>
                          <a:cs typeface="Times New Roman" panose="02020603050405020304" pitchFamily="18" charset="0"/>
                        </a:rPr>
                        <a:t> performance with metrics like True Positive Rate.</a:t>
                      </a:r>
                    </a:p>
                  </a:txBody>
                  <a:tcPr/>
                </a:tc>
                <a:tc>
                  <a:txBody>
                    <a:bodyPr/>
                    <a:lstStyle/>
                    <a:p>
                      <a:r>
                        <a:rPr lang="en-US" sz="1400" dirty="0">
                          <a:latin typeface="Times New Roman" panose="02020603050405020304" pitchFamily="18" charset="0"/>
                          <a:cs typeface="Times New Roman" panose="02020603050405020304" pitchFamily="18" charset="0"/>
                        </a:rPr>
                        <a:t>The study finds that KDD and KDD CUP '99 datasets are commonly used, addressing 11 cloud security areas, with SVM being the most popular machine learning technique in both hybrid and standalone models.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Limited evaluation frameworks that do not consider </a:t>
                      </a:r>
                      <a:r>
                        <a:rPr lang="en-US" sz="1400" dirty="0">
                          <a:highlight>
                            <a:srgbClr val="FFFF00"/>
                          </a:highlight>
                          <a:latin typeface="Times New Roman" panose="02020603050405020304" pitchFamily="18" charset="0"/>
                          <a:cs typeface="Times New Roman" panose="02020603050405020304" pitchFamily="18" charset="0"/>
                        </a:rPr>
                        <a:t>diverse performance metrics for comprehensive analysis</a:t>
                      </a:r>
                      <a:r>
                        <a:rPr lang="en-US" sz="1400" dirty="0">
                          <a:latin typeface="Times New Roman" panose="02020603050405020304" pitchFamily="18" charset="0"/>
                          <a:cs typeface="Times New Roman" panose="02020603050405020304" pitchFamily="18" charset="0"/>
                        </a:rPr>
                        <a:t>.</a:t>
                      </a:r>
                    </a:p>
                    <a:p>
                      <a:pPr algn="l"/>
                      <a:r>
                        <a:rPr lang="en-US" sz="1400" dirty="0"/>
                        <a:t>Limited exploration of advanced </a:t>
                      </a:r>
                      <a:r>
                        <a:rPr lang="en-US" sz="1400" dirty="0">
                          <a:highlight>
                            <a:srgbClr val="FFFF00"/>
                          </a:highlight>
                        </a:rPr>
                        <a:t>deep learning methods for cloud security.</a:t>
                      </a:r>
                      <a:endParaRPr lang="en-IN" sz="1400" dirty="0">
                        <a:highlight>
                          <a:srgbClr val="FFFF00"/>
                        </a:highligh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1720305"/>
                  </a:ext>
                </a:extLst>
              </a:tr>
              <a:tr h="2445986">
                <a:tc>
                  <a:txBody>
                    <a:bodyPr/>
                    <a:lstStyle/>
                    <a:p>
                      <a:r>
                        <a:rPr lang="en-US" sz="1400" dirty="0"/>
                        <a:t>4</a:t>
                      </a:r>
                      <a:endParaRPr lang="en-IN" sz="1400" dirty="0"/>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A Focus on Future Cloud: Machine Learning-Based Cloud Security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E. K. Subramanian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Service Oriented Computing and Applications, 13(3), 237-249.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anose="02020603050405020304" pitchFamily="18" charset="0"/>
                          <a:ea typeface="+mn-ea"/>
                          <a:cs typeface="Times New Roman" panose="02020603050405020304" pitchFamily="18" charset="0"/>
                        </a:rPr>
                        <a:t>2</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019</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methodology uses a CNN-MSVM approach to detect network traffic anomalies and enhance cloud security, evaluated on datasets like UNSW-NB15 and ISOT.</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Evaluating machine learning algorithms for cloud security using diverse datasets, with a focus on CNN-MSVM for real-time applications and advanced models like CNN for cloud security.</a:t>
                      </a:r>
                    </a:p>
                    <a:p>
                      <a:endParaRPr lang="en-IN" sz="1400" dirty="0"/>
                    </a:p>
                  </a:txBody>
                  <a:tcPr/>
                </a:tc>
                <a:tc>
                  <a:txBody>
                    <a:bodyPr/>
                    <a:lstStyle/>
                    <a:p>
                      <a:r>
                        <a:rPr lang="en-US" sz="1400" dirty="0">
                          <a:latin typeface="Times New Roman" panose="02020603050405020304" pitchFamily="18" charset="0"/>
                          <a:cs typeface="Times New Roman" panose="02020603050405020304" pitchFamily="18" charset="0"/>
                        </a:rPr>
                        <a:t>The research </a:t>
                      </a:r>
                      <a:r>
                        <a:rPr lang="en-US" sz="1400" dirty="0">
                          <a:highlight>
                            <a:srgbClr val="FFFF00"/>
                          </a:highlight>
                          <a:latin typeface="Times New Roman" panose="02020603050405020304" pitchFamily="18" charset="0"/>
                          <a:cs typeface="Times New Roman" panose="02020603050405020304" pitchFamily="18" charset="0"/>
                        </a:rPr>
                        <a:t>does not compare its approach with state-of-the-art deep learning models.</a:t>
                      </a:r>
                      <a:r>
                        <a:rPr lang="en-US" sz="1400" dirty="0">
                          <a:highlight>
                            <a:srgbClr val="FFFF00"/>
                          </a:highlight>
                        </a:rPr>
                        <a:t> </a:t>
                      </a:r>
                      <a:r>
                        <a:rPr lang="en-US" sz="1400" dirty="0">
                          <a:latin typeface="Times New Roman" panose="02020603050405020304" pitchFamily="18" charset="0"/>
                          <a:cs typeface="Times New Roman" panose="02020603050405020304" pitchFamily="18" charset="0"/>
                        </a:rPr>
                        <a:t>The study relies on a narrow </a:t>
                      </a:r>
                      <a:r>
                        <a:rPr lang="en-US" sz="1400" dirty="0">
                          <a:highlight>
                            <a:srgbClr val="FFFF00"/>
                          </a:highlight>
                          <a:latin typeface="Times New Roman" panose="02020603050405020304" pitchFamily="18" charset="0"/>
                          <a:cs typeface="Times New Roman" panose="02020603050405020304" pitchFamily="18" charset="0"/>
                        </a:rPr>
                        <a:t>range of datasets, </a:t>
                      </a:r>
                      <a:r>
                        <a:rPr lang="en-US" sz="1400" dirty="0">
                          <a:latin typeface="Times New Roman" panose="02020603050405020304" pitchFamily="18" charset="0"/>
                          <a:cs typeface="Times New Roman" panose="02020603050405020304" pitchFamily="18" charset="0"/>
                        </a:rPr>
                        <a:t>lacking broader evaluation.</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0242954"/>
                  </a:ext>
                </a:extLst>
              </a:tr>
            </a:tbl>
          </a:graphicData>
        </a:graphic>
      </p:graphicFrame>
      <p:sp>
        <p:nvSpPr>
          <p:cNvPr id="4" name="Footer Placeholder 3">
            <a:extLst>
              <a:ext uri="{FF2B5EF4-FFF2-40B4-BE49-F238E27FC236}">
                <a16:creationId xmlns:a16="http://schemas.microsoft.com/office/drawing/2014/main" id="{C9F37437-30F9-4A6B-BE4A-3B5C30800115}"/>
              </a:ext>
            </a:extLst>
          </p:cNvPr>
          <p:cNvSpPr>
            <a:spLocks noGrp="1"/>
          </p:cNvSpPr>
          <p:nvPr>
            <p:ph type="ftr" sz="quarter" idx="11"/>
          </p:nvPr>
        </p:nvSpPr>
        <p:spPr/>
        <p:txBody>
          <a:bodyPr/>
          <a:lstStyle/>
          <a:p>
            <a:r>
              <a:rPr lang="en-US"/>
              <a:t>10-02-2025   Review No:02   Batch No:AG7   Department of CSE</a:t>
            </a:r>
            <a:endParaRPr lang="en-IN"/>
          </a:p>
        </p:txBody>
      </p:sp>
      <p:pic>
        <p:nvPicPr>
          <p:cNvPr id="6" name="Picture 5" descr="C:\Users\91939\AppData\Local\Microsoft\Windows\INetCache\Content.MSO\20E6BE00.tmp">
            <a:extLst>
              <a:ext uri="{FF2B5EF4-FFF2-40B4-BE49-F238E27FC236}">
                <a16:creationId xmlns:a16="http://schemas.microsoft.com/office/drawing/2014/main" id="{8EA3ACEC-D97D-40B4-9C62-CDAA8160D8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71718"/>
            <a:ext cx="4374778" cy="439270"/>
          </a:xfrm>
          <a:prstGeom prst="rect">
            <a:avLst/>
          </a:prstGeom>
          <a:noFill/>
          <a:ln>
            <a:noFill/>
          </a:ln>
        </p:spPr>
      </p:pic>
      <p:sp>
        <p:nvSpPr>
          <p:cNvPr id="2" name="Slide Number Placeholder 1">
            <a:extLst>
              <a:ext uri="{FF2B5EF4-FFF2-40B4-BE49-F238E27FC236}">
                <a16:creationId xmlns:a16="http://schemas.microsoft.com/office/drawing/2014/main" id="{5BDF0669-21A0-49B8-9402-21FA1C7850C3}"/>
              </a:ext>
            </a:extLst>
          </p:cNvPr>
          <p:cNvSpPr>
            <a:spLocks noGrp="1"/>
          </p:cNvSpPr>
          <p:nvPr>
            <p:ph type="sldNum" sz="quarter" idx="12"/>
          </p:nvPr>
        </p:nvSpPr>
        <p:spPr/>
        <p:txBody>
          <a:bodyPr/>
          <a:lstStyle/>
          <a:p>
            <a:fld id="{CEBFF320-59D2-4567-AD4F-729A0F9119A0}" type="slidenum">
              <a:rPr lang="en-IN" smtClean="0"/>
              <a:t>7</a:t>
            </a:fld>
            <a:endParaRPr lang="en-IN"/>
          </a:p>
        </p:txBody>
      </p:sp>
    </p:spTree>
    <p:extLst>
      <p:ext uri="{BB962C8B-B14F-4D97-AF65-F5344CB8AC3E}">
        <p14:creationId xmlns:p14="http://schemas.microsoft.com/office/powerpoint/2010/main" val="200838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55D74EA-890C-4E2E-B726-9EA6FB986C78}"/>
              </a:ext>
            </a:extLst>
          </p:cNvPr>
          <p:cNvGraphicFramePr>
            <a:graphicFrameLocks noGrp="1"/>
          </p:cNvGraphicFramePr>
          <p:nvPr>
            <p:ph idx="1"/>
            <p:extLst>
              <p:ext uri="{D42A27DB-BD31-4B8C-83A1-F6EECF244321}">
                <p14:modId xmlns:p14="http://schemas.microsoft.com/office/powerpoint/2010/main" val="104313829"/>
              </p:ext>
            </p:extLst>
          </p:nvPr>
        </p:nvGraphicFramePr>
        <p:xfrm>
          <a:off x="421341" y="761999"/>
          <a:ext cx="11430003" cy="5360896"/>
        </p:xfrm>
        <a:graphic>
          <a:graphicData uri="http://schemas.openxmlformats.org/drawingml/2006/table">
            <a:tbl>
              <a:tblPr firstRow="1" bandRow="1">
                <a:tableStyleId>{5940675A-B579-460E-94D1-54222C63F5DA}</a:tableStyleId>
              </a:tblPr>
              <a:tblGrid>
                <a:gridCol w="629927">
                  <a:extLst>
                    <a:ext uri="{9D8B030D-6E8A-4147-A177-3AD203B41FA5}">
                      <a16:colId xmlns:a16="http://schemas.microsoft.com/office/drawing/2014/main" val="817216964"/>
                    </a:ext>
                  </a:extLst>
                </a:gridCol>
                <a:gridCol w="1926302">
                  <a:extLst>
                    <a:ext uri="{9D8B030D-6E8A-4147-A177-3AD203B41FA5}">
                      <a16:colId xmlns:a16="http://schemas.microsoft.com/office/drawing/2014/main" val="3764265093"/>
                    </a:ext>
                  </a:extLst>
                </a:gridCol>
                <a:gridCol w="1643291">
                  <a:extLst>
                    <a:ext uri="{9D8B030D-6E8A-4147-A177-3AD203B41FA5}">
                      <a16:colId xmlns:a16="http://schemas.microsoft.com/office/drawing/2014/main" val="3246626348"/>
                    </a:ext>
                  </a:extLst>
                </a:gridCol>
                <a:gridCol w="1415057">
                  <a:extLst>
                    <a:ext uri="{9D8B030D-6E8A-4147-A177-3AD203B41FA5}">
                      <a16:colId xmlns:a16="http://schemas.microsoft.com/office/drawing/2014/main" val="227916945"/>
                    </a:ext>
                  </a:extLst>
                </a:gridCol>
                <a:gridCol w="1707197">
                  <a:extLst>
                    <a:ext uri="{9D8B030D-6E8A-4147-A177-3AD203B41FA5}">
                      <a16:colId xmlns:a16="http://schemas.microsoft.com/office/drawing/2014/main" val="3918056659"/>
                    </a:ext>
                  </a:extLst>
                </a:gridCol>
                <a:gridCol w="1835007">
                  <a:extLst>
                    <a:ext uri="{9D8B030D-6E8A-4147-A177-3AD203B41FA5}">
                      <a16:colId xmlns:a16="http://schemas.microsoft.com/office/drawing/2014/main" val="215812037"/>
                    </a:ext>
                  </a:extLst>
                </a:gridCol>
                <a:gridCol w="2273222">
                  <a:extLst>
                    <a:ext uri="{9D8B030D-6E8A-4147-A177-3AD203B41FA5}">
                      <a16:colId xmlns:a16="http://schemas.microsoft.com/office/drawing/2014/main" val="4034445668"/>
                    </a:ext>
                  </a:extLst>
                </a:gridCol>
              </a:tblGrid>
              <a:tr h="955006">
                <a:tc>
                  <a:txBody>
                    <a:bodyPr/>
                    <a:lstStyle/>
                    <a:p>
                      <a:r>
                        <a:rPr lang="en-US" dirty="0"/>
                        <a:t>SNO</a:t>
                      </a:r>
                      <a:endParaRPr lang="en-IN" dirty="0"/>
                    </a:p>
                  </a:txBody>
                  <a:tcPr>
                    <a:solidFill>
                      <a:schemeClr val="accent4"/>
                    </a:solidFill>
                  </a:tcPr>
                </a:tc>
                <a:tc>
                  <a:txBody>
                    <a:bodyPr/>
                    <a:lstStyle/>
                    <a:p>
                      <a:r>
                        <a:rPr lang="en-US" dirty="0"/>
                        <a:t>Title</a:t>
                      </a:r>
                      <a:endParaRPr lang="en-IN" dirty="0"/>
                    </a:p>
                  </a:txBody>
                  <a:tcPr>
                    <a:solidFill>
                      <a:schemeClr val="accent4"/>
                    </a:solidFill>
                  </a:tcPr>
                </a:tc>
                <a:tc>
                  <a:txBody>
                    <a:bodyPr/>
                    <a:lstStyle/>
                    <a:p>
                      <a:r>
                        <a:rPr lang="en-US" dirty="0"/>
                        <a:t>Author</a:t>
                      </a:r>
                      <a:endParaRPr lang="en-IN" dirty="0"/>
                    </a:p>
                  </a:txBody>
                  <a:tcPr>
                    <a:solidFill>
                      <a:schemeClr val="accent4"/>
                    </a:solidFill>
                  </a:tcPr>
                </a:tc>
                <a:tc>
                  <a:txBody>
                    <a:bodyPr/>
                    <a:lstStyle/>
                    <a:p>
                      <a:r>
                        <a:rPr lang="en-US" dirty="0"/>
                        <a:t>Journal Published &amp; year</a:t>
                      </a:r>
                      <a:endParaRPr lang="en-IN" dirty="0"/>
                    </a:p>
                  </a:txBody>
                  <a:tcPr>
                    <a:solidFill>
                      <a:schemeClr val="accent4"/>
                    </a:solidFill>
                  </a:tcPr>
                </a:tc>
                <a:tc>
                  <a:txBody>
                    <a:bodyPr/>
                    <a:lstStyle/>
                    <a:p>
                      <a:r>
                        <a:rPr lang="en-US" dirty="0"/>
                        <a:t>Methodology Adapted</a:t>
                      </a:r>
                      <a:endParaRPr lang="en-IN" dirty="0"/>
                    </a:p>
                  </a:txBody>
                  <a:tcPr>
                    <a:solidFill>
                      <a:schemeClr val="accent4"/>
                    </a:solidFill>
                  </a:tcPr>
                </a:tc>
                <a:tc>
                  <a:txBody>
                    <a:bodyPr/>
                    <a:lstStyle/>
                    <a:p>
                      <a:r>
                        <a:rPr lang="en-US" dirty="0"/>
                        <a:t>Key Findings</a:t>
                      </a:r>
                      <a:endParaRPr lang="en-IN" dirty="0"/>
                    </a:p>
                  </a:txBody>
                  <a:tcPr>
                    <a:solidFill>
                      <a:schemeClr val="accent4"/>
                    </a:solidFill>
                  </a:tcPr>
                </a:tc>
                <a:tc>
                  <a:txBody>
                    <a:bodyPr/>
                    <a:lstStyle/>
                    <a:p>
                      <a:r>
                        <a:rPr lang="en-US" dirty="0"/>
                        <a:t>Gaps</a:t>
                      </a:r>
                      <a:endParaRPr lang="en-IN" dirty="0"/>
                    </a:p>
                  </a:txBody>
                  <a:tcPr>
                    <a:solidFill>
                      <a:schemeClr val="accent4"/>
                    </a:solidFill>
                  </a:tcPr>
                </a:tc>
                <a:extLst>
                  <a:ext uri="{0D108BD9-81ED-4DB2-BD59-A6C34878D82A}">
                    <a16:rowId xmlns:a16="http://schemas.microsoft.com/office/drawing/2014/main" val="1183199517"/>
                  </a:ext>
                </a:extLst>
              </a:tr>
              <a:tr h="1814511">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Improved validation framework and R-package for artificial neural network models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Humphrey</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Environmental Modelling &amp; Software, 92, 82-106.2017</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development and application of a validation framework for Artificial Neural Network (ANN) models. It includes predictive validity, replicative validity, and structural validity.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Highlighting the importance of considering replicative and structural validation in addition to predictive validation when developing Artificial Neural Network (ANN) models for environmental modeling</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Limited focus on replicative and structural validity in </a:t>
                      </a:r>
                      <a:r>
                        <a:rPr lang="en-US" sz="1200" dirty="0">
                          <a:highlight>
                            <a:srgbClr val="FFFF00"/>
                          </a:highlight>
                          <a:latin typeface="Times New Roman" panose="02020603050405020304" pitchFamily="18" charset="0"/>
                          <a:cs typeface="Times New Roman" panose="02020603050405020304" pitchFamily="18" charset="0"/>
                        </a:rPr>
                        <a:t>ANN model assessment</a:t>
                      </a:r>
                      <a:r>
                        <a:rPr lang="en-US" sz="1200" dirty="0">
                          <a:latin typeface="Times New Roman" panose="02020603050405020304" pitchFamily="18" charset="0"/>
                          <a:cs typeface="Times New Roman" panose="02020603050405020304" pitchFamily="18" charset="0"/>
                        </a:rPr>
                        <a:t>. Lack of standardized protocols and user-friendly tools for consistent validation. Validation frameworks are restricted to regression, limiting broader applicability.</a:t>
                      </a:r>
                      <a:endParaRPr lang="en-IN" sz="1200" dirty="0">
                        <a:latin typeface="Times New Roman" panose="02020603050405020304" pitchFamily="18" charset="0"/>
                        <a:cs typeface="Times New Roman" panose="02020603050405020304" pitchFamily="18" charset="0"/>
                      </a:endParaRPr>
                    </a:p>
                    <a:p>
                      <a:endParaRPr lang="en-IN" sz="1200" dirty="0"/>
                    </a:p>
                  </a:txBody>
                  <a:tcPr/>
                </a:tc>
                <a:extLst>
                  <a:ext uri="{0D108BD9-81ED-4DB2-BD59-A6C34878D82A}">
                    <a16:rowId xmlns:a16="http://schemas.microsoft.com/office/drawing/2014/main" val="3330065350"/>
                  </a:ext>
                </a:extLst>
              </a:tr>
              <a:tr h="2591379">
                <a:tc>
                  <a:txBody>
                    <a:bodyPr/>
                    <a:lstStyle/>
                    <a:p>
                      <a:r>
                        <a:rPr lang="en-US" dirty="0"/>
                        <a:t>6</a:t>
                      </a:r>
                      <a:endParaRPr lang="en-IN" dirty="0"/>
                    </a:p>
                  </a:txBody>
                  <a:tcPr/>
                </a:tc>
                <a:tc>
                  <a:txBody>
                    <a:bodyPr/>
                    <a:lstStyle/>
                    <a:p>
                      <a:r>
                        <a:rPr lang="en-US" sz="1400" dirty="0"/>
                        <a:t>Recurrent Neural Networks &amp; Deep Neural Networks Based on Intrusion Detection System</a:t>
                      </a:r>
                      <a:endParaRPr lang="en-IN" sz="1400" dirty="0"/>
                    </a:p>
                  </a:txBody>
                  <a:tcPr/>
                </a:tc>
                <a:tc>
                  <a:txBody>
                    <a:bodyPr/>
                    <a:lstStyle/>
                    <a:p>
                      <a:r>
                        <a:rPr lang="en-US" sz="1400" dirty="0" err="1">
                          <a:latin typeface="Times New Roman" panose="02020603050405020304" pitchFamily="18" charset="0"/>
                          <a:cs typeface="Times New Roman" panose="02020603050405020304" pitchFamily="18" charset="0"/>
                        </a:rPr>
                        <a:t>Zarai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Open Access Library, </a:t>
                      </a:r>
                      <a:r>
                        <a:rPr lang="en-IN" sz="1400" dirty="0">
                          <a:latin typeface="Times New Roman" panose="02020603050405020304" pitchFamily="18" charset="0"/>
                          <a:cs typeface="Times New Roman" panose="02020603050405020304" pitchFamily="18" charset="0"/>
                        </a:rPr>
                        <a:t>7(03), 1, 2020</a:t>
                      </a:r>
                    </a:p>
                  </a:txBody>
                  <a:tcPr/>
                </a:tc>
                <a:tc>
                  <a:txBody>
                    <a:bodyPr/>
                    <a:lstStyle/>
                    <a:p>
                      <a:r>
                        <a:rPr lang="en-US" sz="1200" dirty="0">
                          <a:latin typeface="Times New Roman" panose="02020603050405020304" pitchFamily="18" charset="0"/>
                          <a:cs typeface="Times New Roman" panose="02020603050405020304" pitchFamily="18" charset="0"/>
                        </a:rPr>
                        <a:t>implementing deep learning algorithms (DNN and RNN) for intrusion detection system based on the KDD-CUP 99 database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integration of Deep Neural Networks (DNN) and Recurrent Neural Networks (RNN), specifically Long Short-Term Memory (LSTM), to enhance the performance of Intrusion Detection Systems (IDS) in detecting and responding to cyber-attacks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Current models rely on limited datasets like CICIDS 2017 and UNSW-NB15, reducing real-world applicability. Scalability remains a challenge for real-time deployment in large cloud environments. Additionally, existing methods lack multi-modal threat detection, limiting adaptability to diverse attack types.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5732590"/>
                  </a:ext>
                </a:extLst>
              </a:tr>
            </a:tbl>
          </a:graphicData>
        </a:graphic>
      </p:graphicFrame>
      <p:sp>
        <p:nvSpPr>
          <p:cNvPr id="4" name="Footer Placeholder 3">
            <a:extLst>
              <a:ext uri="{FF2B5EF4-FFF2-40B4-BE49-F238E27FC236}">
                <a16:creationId xmlns:a16="http://schemas.microsoft.com/office/drawing/2014/main" id="{C41C9D28-B407-496D-B0F4-6F5916808753}"/>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E2C76B3F-1A01-43DB-A41B-8F2381CDB4DA}"/>
              </a:ext>
            </a:extLst>
          </p:cNvPr>
          <p:cNvSpPr>
            <a:spLocks noGrp="1"/>
          </p:cNvSpPr>
          <p:nvPr>
            <p:ph type="sldNum" sz="quarter" idx="12"/>
          </p:nvPr>
        </p:nvSpPr>
        <p:spPr/>
        <p:txBody>
          <a:bodyPr/>
          <a:lstStyle/>
          <a:p>
            <a:fld id="{CEBFF320-59D2-4567-AD4F-729A0F9119A0}" type="slidenum">
              <a:rPr lang="en-IN" smtClean="0"/>
              <a:t>8</a:t>
            </a:fld>
            <a:endParaRPr lang="en-IN"/>
          </a:p>
        </p:txBody>
      </p:sp>
      <p:pic>
        <p:nvPicPr>
          <p:cNvPr id="7" name="Picture 6" descr="C:\Users\91939\AppData\Local\Microsoft\Windows\INetCache\Content.MSO\20E6BE00.tmp">
            <a:extLst>
              <a:ext uri="{FF2B5EF4-FFF2-40B4-BE49-F238E27FC236}">
                <a16:creationId xmlns:a16="http://schemas.microsoft.com/office/drawing/2014/main" id="{1E270F67-B7F7-42FE-B3ED-C09D7E4E3C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35859"/>
            <a:ext cx="4374778" cy="510987"/>
          </a:xfrm>
          <a:prstGeom prst="rect">
            <a:avLst/>
          </a:prstGeom>
          <a:noFill/>
          <a:ln>
            <a:noFill/>
          </a:ln>
        </p:spPr>
      </p:pic>
    </p:spTree>
    <p:extLst>
      <p:ext uri="{BB962C8B-B14F-4D97-AF65-F5344CB8AC3E}">
        <p14:creationId xmlns:p14="http://schemas.microsoft.com/office/powerpoint/2010/main" val="304265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BFA6DBF-3D46-4487-9376-13FBB5A65E37}"/>
              </a:ext>
            </a:extLst>
          </p:cNvPr>
          <p:cNvGraphicFramePr>
            <a:graphicFrameLocks noGrp="1"/>
          </p:cNvGraphicFramePr>
          <p:nvPr>
            <p:ph idx="1"/>
            <p:extLst>
              <p:ext uri="{D42A27DB-BD31-4B8C-83A1-F6EECF244321}">
                <p14:modId xmlns:p14="http://schemas.microsoft.com/office/powerpoint/2010/main" val="2842577442"/>
              </p:ext>
            </p:extLst>
          </p:nvPr>
        </p:nvGraphicFramePr>
        <p:xfrm>
          <a:off x="592138" y="752474"/>
          <a:ext cx="11312525" cy="5603876"/>
        </p:xfrm>
        <a:graphic>
          <a:graphicData uri="http://schemas.openxmlformats.org/drawingml/2006/table">
            <a:tbl>
              <a:tblPr firstRow="1" bandRow="1">
                <a:tableStyleId>{5940675A-B579-460E-94D1-54222C63F5DA}</a:tableStyleId>
              </a:tblPr>
              <a:tblGrid>
                <a:gridCol w="752568">
                  <a:extLst>
                    <a:ext uri="{9D8B030D-6E8A-4147-A177-3AD203B41FA5}">
                      <a16:colId xmlns:a16="http://schemas.microsoft.com/office/drawing/2014/main" val="976590189"/>
                    </a:ext>
                  </a:extLst>
                </a:gridCol>
                <a:gridCol w="1398494">
                  <a:extLst>
                    <a:ext uri="{9D8B030D-6E8A-4147-A177-3AD203B41FA5}">
                      <a16:colId xmlns:a16="http://schemas.microsoft.com/office/drawing/2014/main" val="1087111574"/>
                    </a:ext>
                  </a:extLst>
                </a:gridCol>
                <a:gridCol w="1075765">
                  <a:extLst>
                    <a:ext uri="{9D8B030D-6E8A-4147-A177-3AD203B41FA5}">
                      <a16:colId xmlns:a16="http://schemas.microsoft.com/office/drawing/2014/main" val="3350834593"/>
                    </a:ext>
                  </a:extLst>
                </a:gridCol>
                <a:gridCol w="1541929">
                  <a:extLst>
                    <a:ext uri="{9D8B030D-6E8A-4147-A177-3AD203B41FA5}">
                      <a16:colId xmlns:a16="http://schemas.microsoft.com/office/drawing/2014/main" val="53875964"/>
                    </a:ext>
                  </a:extLst>
                </a:gridCol>
                <a:gridCol w="2026024">
                  <a:extLst>
                    <a:ext uri="{9D8B030D-6E8A-4147-A177-3AD203B41FA5}">
                      <a16:colId xmlns:a16="http://schemas.microsoft.com/office/drawing/2014/main" val="1755434760"/>
                    </a:ext>
                  </a:extLst>
                </a:gridCol>
                <a:gridCol w="2429435">
                  <a:extLst>
                    <a:ext uri="{9D8B030D-6E8A-4147-A177-3AD203B41FA5}">
                      <a16:colId xmlns:a16="http://schemas.microsoft.com/office/drawing/2014/main" val="3130163758"/>
                    </a:ext>
                  </a:extLst>
                </a:gridCol>
                <a:gridCol w="2088310">
                  <a:extLst>
                    <a:ext uri="{9D8B030D-6E8A-4147-A177-3AD203B41FA5}">
                      <a16:colId xmlns:a16="http://schemas.microsoft.com/office/drawing/2014/main" val="1657699122"/>
                    </a:ext>
                  </a:extLst>
                </a:gridCol>
              </a:tblGrid>
              <a:tr h="1168630">
                <a:tc>
                  <a:txBody>
                    <a:bodyPr/>
                    <a:lstStyle/>
                    <a:p>
                      <a:r>
                        <a:rPr lang="en-US" dirty="0"/>
                        <a:t>SNO</a:t>
                      </a:r>
                      <a:endParaRPr lang="en-IN" dirty="0"/>
                    </a:p>
                  </a:txBody>
                  <a:tcPr>
                    <a:solidFill>
                      <a:schemeClr val="accent4"/>
                    </a:solidFill>
                  </a:tcPr>
                </a:tc>
                <a:tc>
                  <a:txBody>
                    <a:bodyPr/>
                    <a:lstStyle/>
                    <a:p>
                      <a:r>
                        <a:rPr lang="en-US" dirty="0"/>
                        <a:t>Title</a:t>
                      </a:r>
                      <a:endParaRPr lang="en-IN" dirty="0"/>
                    </a:p>
                  </a:txBody>
                  <a:tcPr>
                    <a:solidFill>
                      <a:schemeClr val="accent4"/>
                    </a:solidFill>
                  </a:tcPr>
                </a:tc>
                <a:tc>
                  <a:txBody>
                    <a:bodyPr/>
                    <a:lstStyle/>
                    <a:p>
                      <a:r>
                        <a:rPr lang="en-US" dirty="0"/>
                        <a:t>Author</a:t>
                      </a:r>
                      <a:endParaRPr lang="en-IN" dirty="0"/>
                    </a:p>
                  </a:txBody>
                  <a:tcPr>
                    <a:solidFill>
                      <a:schemeClr val="accent4"/>
                    </a:solidFill>
                  </a:tcPr>
                </a:tc>
                <a:tc>
                  <a:txBody>
                    <a:bodyPr/>
                    <a:lstStyle/>
                    <a:p>
                      <a:r>
                        <a:rPr lang="en-US" dirty="0"/>
                        <a:t>Journal Published &amp; Year</a:t>
                      </a:r>
                      <a:endParaRPr lang="en-IN" dirty="0"/>
                    </a:p>
                  </a:txBody>
                  <a:tcPr>
                    <a:solidFill>
                      <a:schemeClr val="accent4"/>
                    </a:solidFill>
                  </a:tcPr>
                </a:tc>
                <a:tc>
                  <a:txBody>
                    <a:bodyPr/>
                    <a:lstStyle/>
                    <a:p>
                      <a:r>
                        <a:rPr lang="en-US" dirty="0"/>
                        <a:t>Methodology Adapted</a:t>
                      </a:r>
                      <a:endParaRPr lang="en-IN" dirty="0"/>
                    </a:p>
                  </a:txBody>
                  <a:tcPr>
                    <a:solidFill>
                      <a:schemeClr val="accent4"/>
                    </a:solidFill>
                  </a:tcPr>
                </a:tc>
                <a:tc>
                  <a:txBody>
                    <a:bodyPr/>
                    <a:lstStyle/>
                    <a:p>
                      <a:r>
                        <a:rPr lang="en-US" dirty="0"/>
                        <a:t>Key Findings</a:t>
                      </a:r>
                      <a:endParaRPr lang="en-IN" dirty="0"/>
                    </a:p>
                  </a:txBody>
                  <a:tcPr>
                    <a:solidFill>
                      <a:schemeClr val="accent4"/>
                    </a:solidFill>
                  </a:tcPr>
                </a:tc>
                <a:tc>
                  <a:txBody>
                    <a:bodyPr/>
                    <a:lstStyle/>
                    <a:p>
                      <a:r>
                        <a:rPr lang="en-US" dirty="0"/>
                        <a:t>Gaps</a:t>
                      </a:r>
                      <a:endParaRPr lang="en-IN" dirty="0"/>
                    </a:p>
                  </a:txBody>
                  <a:tcPr>
                    <a:solidFill>
                      <a:schemeClr val="accent4"/>
                    </a:solidFill>
                  </a:tcPr>
                </a:tc>
                <a:extLst>
                  <a:ext uri="{0D108BD9-81ED-4DB2-BD59-A6C34878D82A}">
                    <a16:rowId xmlns:a16="http://schemas.microsoft.com/office/drawing/2014/main" val="1169792782"/>
                  </a:ext>
                </a:extLst>
              </a:tr>
              <a:tr h="2097747">
                <a:tc>
                  <a:txBody>
                    <a:bodyPr/>
                    <a:lstStyle/>
                    <a:p>
                      <a:r>
                        <a:rPr lang="en-US" dirty="0"/>
                        <a:t>7</a:t>
                      </a:r>
                      <a:endParaRPr lang="en-IN" dirty="0"/>
                    </a:p>
                  </a:txBody>
                  <a:tcPr/>
                </a:tc>
                <a:tc>
                  <a:txBody>
                    <a:bodyPr/>
                    <a:lstStyle/>
                    <a:p>
                      <a:r>
                        <a:rPr lang="en-US" sz="1200" dirty="0">
                          <a:latin typeface="Times New Roman" panose="02020603050405020304" pitchFamily="18" charset="0"/>
                          <a:cs typeface="Times New Roman" panose="02020603050405020304" pitchFamily="18" charset="0"/>
                        </a:rPr>
                        <a:t>A Review on Data Preprocessing Techniques Toward Efficient and Reliable Knowledge Discovery From Building Operational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Wang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Frontiers in Energy Research, 9, 652801, 2021.</a:t>
                      </a:r>
                      <a:endParaRPr lang="en-IN" sz="1600" dirty="0"/>
                    </a:p>
                  </a:txBody>
                  <a:tcPr/>
                </a:tc>
                <a:tc>
                  <a:txBody>
                    <a:bodyPr/>
                    <a:lstStyle/>
                    <a:p>
                      <a:r>
                        <a:rPr lang="en-US" sz="1400" dirty="0">
                          <a:latin typeface="Times New Roman" panose="02020603050405020304" pitchFamily="18" charset="0"/>
                          <a:cs typeface="Times New Roman" panose="02020603050405020304" pitchFamily="18" charset="0"/>
                        </a:rPr>
                        <a:t>It covers data preprocessing techniques like </a:t>
                      </a:r>
                      <a:r>
                        <a:rPr lang="en-US" sz="1400" b="1" dirty="0">
                          <a:latin typeface="Times New Roman" panose="02020603050405020304" pitchFamily="18" charset="0"/>
                          <a:cs typeface="Times New Roman" panose="02020603050405020304" pitchFamily="18" charset="0"/>
                        </a:rPr>
                        <a:t>cleaning, reduction, scaling, transformation, partitioning, augmentation, transfer learning, and semi-supervised learning</a:t>
                      </a:r>
                      <a:r>
                        <a:rPr lang="en-US" sz="1400" dirty="0">
                          <a:latin typeface="Times New Roman" panose="02020603050405020304" pitchFamily="18" charset="0"/>
                          <a:cs typeface="Times New Roman" panose="02020603050405020304" pitchFamily="18" charset="0"/>
                        </a:rPr>
                        <a:t> for operational data analysis.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Key data preprocessing techniques include </a:t>
                      </a:r>
                      <a:r>
                        <a:rPr lang="en-US" sz="1200" b="1" dirty="0">
                          <a:latin typeface="Times New Roman" panose="02020603050405020304" pitchFamily="18" charset="0"/>
                          <a:cs typeface="Times New Roman" panose="02020603050405020304" pitchFamily="18" charset="0"/>
                        </a:rPr>
                        <a:t>imputation, outlier detection, reduction, scaling, transformation, and partitioning</a:t>
                      </a:r>
                      <a:r>
                        <a:rPr lang="en-US" sz="1200" dirty="0">
                          <a:latin typeface="Times New Roman" panose="02020603050405020304" pitchFamily="18" charset="0"/>
                          <a:cs typeface="Times New Roman" panose="02020603050405020304" pitchFamily="18" charset="0"/>
                        </a:rPr>
                        <a:t>, while </a:t>
                      </a:r>
                      <a:r>
                        <a:rPr lang="en-US" sz="1200" b="1" dirty="0">
                          <a:latin typeface="Times New Roman" panose="02020603050405020304" pitchFamily="18" charset="0"/>
                          <a:cs typeface="Times New Roman" panose="02020603050405020304" pitchFamily="18" charset="0"/>
                        </a:rPr>
                        <a:t>augmentation, transfer learning, and semi-supervised learning</a:t>
                      </a:r>
                      <a:r>
                        <a:rPr lang="en-US" sz="1200" dirty="0">
                          <a:latin typeface="Times New Roman" panose="02020603050405020304" pitchFamily="18" charset="0"/>
                          <a:cs typeface="Times New Roman" panose="02020603050405020304" pitchFamily="18" charset="0"/>
                        </a:rPr>
                        <a:t> tackle practical data challenges.</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ANN model needs </a:t>
                      </a:r>
                      <a:r>
                        <a:rPr lang="en-US" sz="1200" b="1" dirty="0">
                          <a:latin typeface="Times New Roman" panose="02020603050405020304" pitchFamily="18" charset="0"/>
                          <a:cs typeface="Times New Roman" panose="02020603050405020304" pitchFamily="18" charset="0"/>
                        </a:rPr>
                        <a:t>real-time adaptability</a:t>
                      </a:r>
                      <a:r>
                        <a:rPr lang="en-US" sz="1200" dirty="0">
                          <a:latin typeface="Times New Roman" panose="02020603050405020304" pitchFamily="18" charset="0"/>
                          <a:cs typeface="Times New Roman" panose="02020603050405020304" pitchFamily="18" charset="0"/>
                        </a:rPr>
                        <a:t> and more </a:t>
                      </a:r>
                      <a:r>
                        <a:rPr lang="en-US" sz="1200" b="1" dirty="0">
                          <a:latin typeface="Times New Roman" panose="02020603050405020304" pitchFamily="18" charset="0"/>
                          <a:cs typeface="Times New Roman" panose="02020603050405020304" pitchFamily="18" charset="0"/>
                        </a:rPr>
                        <a:t>diverse datasets</a:t>
                      </a:r>
                      <a:r>
                        <a:rPr lang="en-US" sz="1200" dirty="0">
                          <a:latin typeface="Times New Roman" panose="02020603050405020304" pitchFamily="18" charset="0"/>
                          <a:cs typeface="Times New Roman" panose="02020603050405020304" pitchFamily="18" charset="0"/>
                        </a:rPr>
                        <a:t> beyond UNSW-NB15 and CICIDS 2017 for better threat detection. It also requires </a:t>
                      </a:r>
                      <a:r>
                        <a:rPr lang="en-US" sz="1200" b="1" dirty="0">
                          <a:latin typeface="Times New Roman" panose="02020603050405020304" pitchFamily="18" charset="0"/>
                          <a:cs typeface="Times New Roman" panose="02020603050405020304" pitchFamily="18" charset="0"/>
                        </a:rPr>
                        <a:t>scalability improvements</a:t>
                      </a:r>
                      <a:r>
                        <a:rPr lang="en-US" sz="1200" dirty="0">
                          <a:latin typeface="Times New Roman" panose="02020603050405020304" pitchFamily="18" charset="0"/>
                          <a:cs typeface="Times New Roman" panose="02020603050405020304" pitchFamily="18" charset="0"/>
                        </a:rPr>
                        <a:t> using distributed computing for large cloud environments.</a:t>
                      </a:r>
                    </a:p>
                    <a:p>
                      <a:endParaRPr lang="en-IN" sz="1600" dirty="0"/>
                    </a:p>
                  </a:txBody>
                  <a:tcPr/>
                </a:tc>
                <a:extLst>
                  <a:ext uri="{0D108BD9-81ED-4DB2-BD59-A6C34878D82A}">
                    <a16:rowId xmlns:a16="http://schemas.microsoft.com/office/drawing/2014/main" val="404830609"/>
                  </a:ext>
                </a:extLst>
              </a:tr>
              <a:tr h="2337499">
                <a:tc>
                  <a:txBody>
                    <a:bodyPr/>
                    <a:lstStyle/>
                    <a:p>
                      <a:r>
                        <a:rPr lang="en-US" dirty="0"/>
                        <a:t>8</a:t>
                      </a: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Visualizing the Hidden Activity of Artificial Neural Networks,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Rauber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IEEE transactions on visualization and computer graphics, 23(1), 101-110, 2016</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Training uses </a:t>
                      </a:r>
                      <a:r>
                        <a:rPr lang="en-US" sz="1400" b="1" dirty="0">
                          <a:latin typeface="Times New Roman" panose="02020603050405020304" pitchFamily="18" charset="0"/>
                          <a:cs typeface="Times New Roman" panose="02020603050405020304" pitchFamily="18" charset="0"/>
                        </a:rPr>
                        <a:t>momentum-based mini-batch SGD</a:t>
                      </a:r>
                      <a:r>
                        <a:rPr lang="en-US" sz="1400" dirty="0">
                          <a:latin typeface="Times New Roman" panose="02020603050405020304" pitchFamily="18" charset="0"/>
                          <a:cs typeface="Times New Roman" panose="02020603050405020304" pitchFamily="18" charset="0"/>
                        </a:rPr>
                        <a:t>, with </a:t>
                      </a:r>
                      <a:r>
                        <a:rPr lang="en-US" sz="1400" b="1" dirty="0">
                          <a:latin typeface="Times New Roman" panose="02020603050405020304" pitchFamily="18" charset="0"/>
                          <a:cs typeface="Times New Roman" panose="02020603050405020304" pitchFamily="18" charset="0"/>
                        </a:rPr>
                        <a:t>hyperparameter selection via cross-validation</a:t>
                      </a:r>
                      <a:r>
                        <a:rPr lang="en-US" sz="1400" dirty="0">
                          <a:latin typeface="Times New Roman" panose="02020603050405020304" pitchFamily="18" charset="0"/>
                          <a:cs typeface="Times New Roman" panose="02020603050405020304" pitchFamily="18" charset="0"/>
                        </a:rPr>
                        <a:t> on validation sets. The final model is retrained using all data except test sets.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Visualization uses </a:t>
                      </a:r>
                      <a:r>
                        <a:rPr lang="en-US" sz="1400" b="1" dirty="0">
                          <a:latin typeface="Times New Roman" panose="02020603050405020304" pitchFamily="18" charset="0"/>
                          <a:cs typeface="Times New Roman" panose="02020603050405020304" pitchFamily="18" charset="0"/>
                        </a:rPr>
                        <a:t>projection-based techniques</a:t>
                      </a:r>
                      <a:r>
                        <a:rPr lang="en-US" sz="1400" dirty="0">
                          <a:latin typeface="Times New Roman" panose="02020603050405020304" pitchFamily="18" charset="0"/>
                          <a:cs typeface="Times New Roman" panose="02020603050405020304" pitchFamily="18" charset="0"/>
                        </a:rPr>
                        <a:t> to analyze learned representations and training effects on neural networks with MNIST. Clear class separation is observed in untrained multilayer </a:t>
                      </a:r>
                      <a:r>
                        <a:rPr lang="en-US" sz="1400" dirty="0" err="1">
                          <a:latin typeface="Times New Roman" panose="02020603050405020304" pitchFamily="18" charset="0"/>
                          <a:cs typeface="Times New Roman" panose="02020603050405020304" pitchFamily="18" charset="0"/>
                        </a:rPr>
                        <a:t>perceptrons</a:t>
                      </a:r>
                      <a:r>
                        <a:rPr lang="en-US" sz="1400" dirty="0">
                          <a:latin typeface="Times New Roman" panose="02020603050405020304" pitchFamily="18" charset="0"/>
                          <a:cs typeface="Times New Roman" panose="02020603050405020304" pitchFamily="18" charset="0"/>
                        </a:rPr>
                        <a:t>.</a:t>
                      </a:r>
                    </a:p>
                    <a:p>
                      <a:endParaRPr lang="en-IN" dirty="0"/>
                    </a:p>
                  </a:txBody>
                  <a:tcPr/>
                </a:tc>
                <a:tc>
                  <a:txBody>
                    <a:bodyPr/>
                    <a:lstStyle/>
                    <a:p>
                      <a:r>
                        <a:rPr lang="en-US" sz="1100" dirty="0">
                          <a:latin typeface="Times New Roman" panose="02020603050405020304" pitchFamily="18" charset="0"/>
                          <a:cs typeface="Times New Roman" panose="02020603050405020304" pitchFamily="18" charset="0"/>
                        </a:rPr>
                        <a:t>Current ANN-based threat detection lacks </a:t>
                      </a:r>
                      <a:r>
                        <a:rPr lang="en-US" sz="1100" b="1" dirty="0">
                          <a:latin typeface="Times New Roman" panose="02020603050405020304" pitchFamily="18" charset="0"/>
                          <a:cs typeface="Times New Roman" panose="02020603050405020304" pitchFamily="18" charset="0"/>
                        </a:rPr>
                        <a:t>real-time adaptability</a:t>
                      </a:r>
                      <a:r>
                        <a:rPr lang="en-US" sz="1100" dirty="0">
                          <a:latin typeface="Times New Roman" panose="02020603050405020304" pitchFamily="18" charset="0"/>
                          <a:cs typeface="Times New Roman" panose="02020603050405020304" pitchFamily="18" charset="0"/>
                        </a:rPr>
                        <a:t> and optimized architectures for large-scale cyber threats. </a:t>
                      </a:r>
                      <a:r>
                        <a:rPr lang="en-US" sz="1100" b="1" dirty="0">
                          <a:latin typeface="Times New Roman" panose="02020603050405020304" pitchFamily="18" charset="0"/>
                          <a:cs typeface="Times New Roman" panose="02020603050405020304" pitchFamily="18" charset="0"/>
                        </a:rPr>
                        <a:t>Automated data preprocessing</a:t>
                      </a:r>
                      <a:r>
                        <a:rPr lang="en-US" sz="1100" dirty="0">
                          <a:latin typeface="Times New Roman" panose="02020603050405020304" pitchFamily="18" charset="0"/>
                          <a:cs typeface="Times New Roman" panose="02020603050405020304" pitchFamily="18" charset="0"/>
                        </a:rPr>
                        <a:t> remains a challenge, requiring better handling of </a:t>
                      </a:r>
                      <a:r>
                        <a:rPr lang="en-US" sz="1100" dirty="0" err="1">
                          <a:latin typeface="Times New Roman" panose="02020603050405020304" pitchFamily="18" charset="0"/>
                          <a:cs typeface="Times New Roman" panose="02020603050405020304" pitchFamily="18" charset="0"/>
                        </a:rPr>
                        <a:t>unlabelled</a:t>
                      </a:r>
                      <a:r>
                        <a:rPr lang="en-US" sz="1100" dirty="0">
                          <a:latin typeface="Times New Roman" panose="02020603050405020304" pitchFamily="18" charset="0"/>
                          <a:cs typeface="Times New Roman" panose="02020603050405020304" pitchFamily="18" charset="0"/>
                        </a:rPr>
                        <a:t> data with semi-supervised learning. Neural network </a:t>
                      </a:r>
                      <a:r>
                        <a:rPr lang="en-US" sz="1100" b="1" dirty="0">
                          <a:latin typeface="Times New Roman" panose="02020603050405020304" pitchFamily="18" charset="0"/>
                          <a:cs typeface="Times New Roman" panose="02020603050405020304" pitchFamily="18" charset="0"/>
                        </a:rPr>
                        <a:t>visualization techniques</a:t>
                      </a:r>
                      <a:r>
                        <a:rPr lang="en-US" sz="1100" dirty="0">
                          <a:latin typeface="Times New Roman" panose="02020603050405020304" pitchFamily="18" charset="0"/>
                          <a:cs typeface="Times New Roman" panose="02020603050405020304" pitchFamily="18" charset="0"/>
                        </a:rPr>
                        <a:t> need improvements for recurrent models and time-dependent datasets.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5695162"/>
                  </a:ext>
                </a:extLst>
              </a:tr>
            </a:tbl>
          </a:graphicData>
        </a:graphic>
      </p:graphicFrame>
      <p:sp>
        <p:nvSpPr>
          <p:cNvPr id="4" name="Footer Placeholder 3">
            <a:extLst>
              <a:ext uri="{FF2B5EF4-FFF2-40B4-BE49-F238E27FC236}">
                <a16:creationId xmlns:a16="http://schemas.microsoft.com/office/drawing/2014/main" id="{6913CAB4-3B80-4BAD-BE28-1807BF4A87EC}"/>
              </a:ext>
            </a:extLst>
          </p:cNvPr>
          <p:cNvSpPr>
            <a:spLocks noGrp="1"/>
          </p:cNvSpPr>
          <p:nvPr>
            <p:ph type="ftr" sz="quarter" idx="11"/>
          </p:nvPr>
        </p:nvSpPr>
        <p:spPr/>
        <p:txBody>
          <a:bodyPr/>
          <a:lstStyle/>
          <a:p>
            <a:r>
              <a:rPr lang="en-US"/>
              <a:t>10-02-2025   Review No:02   Batch No:AG7   Department of CSE</a:t>
            </a:r>
            <a:endParaRPr lang="en-IN"/>
          </a:p>
        </p:txBody>
      </p:sp>
      <p:sp>
        <p:nvSpPr>
          <p:cNvPr id="5" name="Slide Number Placeholder 4">
            <a:extLst>
              <a:ext uri="{FF2B5EF4-FFF2-40B4-BE49-F238E27FC236}">
                <a16:creationId xmlns:a16="http://schemas.microsoft.com/office/drawing/2014/main" id="{49DDD94F-CB19-4ECC-AB86-5E2D76C6EF07}"/>
              </a:ext>
            </a:extLst>
          </p:cNvPr>
          <p:cNvSpPr>
            <a:spLocks noGrp="1"/>
          </p:cNvSpPr>
          <p:nvPr>
            <p:ph type="sldNum" sz="quarter" idx="12"/>
          </p:nvPr>
        </p:nvSpPr>
        <p:spPr/>
        <p:txBody>
          <a:bodyPr/>
          <a:lstStyle/>
          <a:p>
            <a:fld id="{CEBFF320-59D2-4567-AD4F-729A0F9119A0}" type="slidenum">
              <a:rPr lang="en-IN" smtClean="0"/>
              <a:t>9</a:t>
            </a:fld>
            <a:endParaRPr lang="en-IN"/>
          </a:p>
        </p:txBody>
      </p:sp>
      <p:pic>
        <p:nvPicPr>
          <p:cNvPr id="6" name="Picture 5" descr="C:\Users\91939\AppData\Local\Microsoft\Windows\INetCache\Content.MSO\20E6BE00.tmp">
            <a:extLst>
              <a:ext uri="{FF2B5EF4-FFF2-40B4-BE49-F238E27FC236}">
                <a16:creationId xmlns:a16="http://schemas.microsoft.com/office/drawing/2014/main" id="{9A648608-09D0-46B2-AD6F-486B65A397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47" y="35859"/>
            <a:ext cx="4374778" cy="510987"/>
          </a:xfrm>
          <a:prstGeom prst="rect">
            <a:avLst/>
          </a:prstGeom>
          <a:noFill/>
          <a:ln>
            <a:noFill/>
          </a:ln>
        </p:spPr>
      </p:pic>
    </p:spTree>
    <p:extLst>
      <p:ext uri="{BB962C8B-B14F-4D97-AF65-F5344CB8AC3E}">
        <p14:creationId xmlns:p14="http://schemas.microsoft.com/office/powerpoint/2010/main" val="2951275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4797</Words>
  <Application>Microsoft Office PowerPoint</Application>
  <PresentationFormat>Widescreen</PresentationFormat>
  <Paragraphs>350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Department of Computer Science and Engineering Enhancing Cloud Security with Deep Learning - An ANN Approach for Cyber Threat Detection  PRESENTED BY Bojja Sobharani                     (21471A0509) Gattu Thanuja                        (21471A0522) Thalapaneni Suma Durga      (21471A0564)   Under  the Guidance of,   Mothe Sathyam Reddy Assistant Professor  Department of Computer Science and Engineering,  Narasaraopeta Engineering College(Autonomous),  Narasaraopeta-522 601                 </vt:lpstr>
      <vt:lpstr>OUTLINE</vt:lpstr>
      <vt:lpstr>ABSTRACT</vt:lpstr>
      <vt:lpstr>INTRODUCTION</vt:lpstr>
      <vt:lpstr>PowerPoint Presentation</vt:lpstr>
      <vt:lpstr>LITERATURE SURVEY</vt:lpstr>
      <vt:lpstr>PowerPoint Presentation</vt:lpstr>
      <vt:lpstr>PowerPoint Presentation</vt:lpstr>
      <vt:lpstr>PowerPoint Presentation</vt:lpstr>
      <vt:lpstr>PowerPoint Presentation</vt:lpstr>
      <vt:lpstr>RESEARCH GAPS</vt:lpstr>
      <vt:lpstr>PROBLEM STATEMENT</vt:lpstr>
      <vt:lpstr>PowerPoint Presentation</vt:lpstr>
      <vt:lpstr>OBJECTIVES</vt:lpstr>
      <vt:lpstr>BLOCK DIAGRAM</vt:lpstr>
      <vt:lpstr>PowerPoint Presentation</vt:lpstr>
      <vt:lpstr>PowerPoint Presentation</vt:lpstr>
      <vt:lpstr>Methodology</vt:lpstr>
      <vt:lpstr>Algorithms used in this model:</vt:lpstr>
      <vt:lpstr>How it detects cyber threats:</vt:lpstr>
      <vt:lpstr>Implementation</vt:lpstr>
      <vt:lpstr>PowerPoint Presentation</vt:lpstr>
      <vt:lpstr>PowerPoint Presentation</vt:lpstr>
      <vt:lpstr>PowerPoint Presentation</vt:lpstr>
      <vt:lpstr>Results and Analysis</vt:lpstr>
      <vt:lpstr>PowerPoint Presentation</vt:lpstr>
      <vt:lpstr>Conclusion</vt:lpstr>
      <vt:lpstr>References</vt:lpstr>
      <vt:lpstr>PowerPoint Presentation</vt:lpstr>
      <vt:lpstr>ANY QUESTIONS?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Gattu Thanuja</dc:creator>
  <cp:lastModifiedBy>Gattu Thanuja</cp:lastModifiedBy>
  <cp:revision>54</cp:revision>
  <dcterms:created xsi:type="dcterms:W3CDTF">2024-12-26T04:44:35Z</dcterms:created>
  <dcterms:modified xsi:type="dcterms:W3CDTF">2025-02-08T10:47:47Z</dcterms:modified>
</cp:coreProperties>
</file>