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59" r:id="rId6"/>
    <p:sldId id="261" r:id="rId7"/>
    <p:sldId id="266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142" autoAdjust="0"/>
  </p:normalViewPr>
  <p:slideViewPr>
    <p:cSldViewPr snapToGrid="0">
      <p:cViewPr varScale="1">
        <p:scale>
          <a:sx n="74" d="100"/>
          <a:sy n="74" d="100"/>
        </p:scale>
        <p:origin x="19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19C1-7E1E-4860-9CBD-53F3DE17B6BB}" type="datetimeFigureOut"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262C-6B7C-48B5-8155-DFA46F6695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stroke/about.htm#:~:text=A%20stroke%2C%20sometimes%20called%20a,term%20disability%2C%20or%20even%20death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dc.gov/stroke/facts.htm" TargetMode="External"/><Relationship Id="rId4" Type="http://schemas.openxmlformats.org/officeDocument/2006/relationships/hyperlink" Target="https://www.cdc.gov/obesity/basics/adult-defining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?page=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eeshanusmani.com/2019/10/06/how-to-compete-for-zillow-prize-at-kaggl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basics/adult-defin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dc.gov/stroke/facts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hlinkClick r:id="rId3"/>
              </a:rPr>
              <a:t>https://www.cdc.gov/stroke/about.htm#:~:text=A%20stroke%2C%20sometimes%20called%20a,term%20disability%2C%20or%20even%20death</a:t>
            </a:r>
            <a:r>
              <a:rPr lang="en-US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hlinkClick r:id="rId4"/>
              </a:rPr>
              <a:t>https://www.cdc.gov/obesity/basics/adult-defining.html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hlinkClick r:id="rId5"/>
              </a:rPr>
              <a:t>https://www.cdc.gov/stroke/facts.htm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262C-6B7C-48B5-8155-DFA46F6695D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https://www.kaggle.com/datasets/fedesoriano/stroke-prediction-dataset?page=2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hlinkClick r:id="rId4"/>
              </a:rPr>
              <a:t>https://zeeshanusmani.com/2019/10/06/how-to-compete-for-zillow-prize-at-kaggle/</a:t>
            </a:r>
            <a:endParaRPr lang="en-US" dirty="0">
              <a:ea typeface="Calibri"/>
              <a:cs typeface="Calibri"/>
              <a:hlinkClick r:id="rId4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262C-6B7C-48B5-8155-DFA46F6695D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https://www.cdc.gov/obesity/basics/adult-defining.html</a:t>
            </a:r>
            <a:endParaRPr lang="en-US"/>
          </a:p>
          <a:p>
            <a:r>
              <a:rPr lang="en-US">
                <a:hlinkClick r:id="rId4"/>
              </a:rPr>
              <a:t>https://www.cdc.gov/stroke/facts.htm</a:t>
            </a:r>
            <a:endParaRPr lang="en-US">
              <a:cs typeface="Calibri"/>
              <a:hlinkClick r:id="rId4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262C-6B7C-48B5-8155-DFA46F6695D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Hypothesis:</a:t>
            </a:r>
          </a:p>
          <a:p>
            <a:r>
              <a:rPr lang="en-US">
                <a:cs typeface="Calibri"/>
              </a:rPr>
              <a:t>If you have a BMI Score of 30.0 or higher (obesity range) and have hypertension, you will have a stroke.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262C-6B7C-48B5-8155-DFA46F6695DD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8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12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1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2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2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9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43E39-6F45-55A6-542D-D06E9091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Gaty, [GROUPMATE 1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], [GROUPMATE 2]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13636-B86F-190F-C956-34BCC0910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Stroke Analysis &amp; Prediction</a:t>
            </a:r>
            <a:endParaRPr lang="en-US">
              <a:cs typeface="Calibri Light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03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631-970F-7668-A0FF-EAA2EF73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12F3-BAAA-9300-76C4-8327F836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CE77-0D41-CB60-9792-F033AE73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BAD3-7F5D-62B8-498C-4D45705C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66F1-8F06-4ADF-A5F6-839517A3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Strokes</a:t>
            </a: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0900E6-EBF7-3A41-79BE-96E43E1E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860739"/>
            <a:ext cx="5449889" cy="513651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BB26-164A-8787-3746-C374AF33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01515"/>
            <a:ext cx="4566246" cy="47223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  <a:cs typeface="Calibri"/>
              </a:rPr>
              <a:t>Strokes can occur in two ways:</a:t>
            </a:r>
            <a:endParaRPr lang="en-US">
              <a:solidFill>
                <a:srgbClr val="EBEBEB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  <a:cs typeface="Calibri"/>
              </a:rPr>
              <a:t>Blocker which stops blood supply to part of the brain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EBEBEB"/>
                </a:solidFill>
                <a:cs typeface="Calibri"/>
              </a:rPr>
              <a:t>Blood vessel bursts in the brain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  <a:cs typeface="Calibri"/>
              </a:rPr>
              <a:t>When stroke occurs, brain cells do not receive oxygen and start to die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  <a:cs typeface="Calibri"/>
              </a:rPr>
              <a:t>Strokes are one of leading cause of death in the world</a:t>
            </a:r>
            <a:endParaRPr lang="en-US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  <a:cs typeface="Calibri"/>
              </a:rPr>
              <a:t>Various health factors can increase the odds of having a stroke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14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709-9EC3-2752-6CB7-AB003725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E129-B4BE-52AF-4CEE-060BE5D3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705"/>
            <a:ext cx="8934050" cy="46326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Confidential Source (Educational Purposes)</a:t>
            </a:r>
          </a:p>
          <a:p>
            <a:pPr lvl="1"/>
            <a:r>
              <a:rPr lang="en-US" sz="2400" dirty="0">
                <a:cs typeface="Calibri"/>
              </a:rPr>
              <a:t>From reliable author on Kaggle with other cited sources</a:t>
            </a:r>
          </a:p>
          <a:p>
            <a:r>
              <a:rPr lang="en-US" sz="2800" dirty="0">
                <a:cs typeface="Calibri"/>
              </a:rPr>
              <a:t>5,000+ patients</a:t>
            </a:r>
          </a:p>
          <a:p>
            <a:r>
              <a:rPr lang="en-US" sz="2800" dirty="0">
                <a:cs typeface="Calibri"/>
              </a:rPr>
              <a:t>Various attribute information regarding patient</a:t>
            </a:r>
          </a:p>
          <a:p>
            <a:r>
              <a:rPr lang="en-US" sz="2800" dirty="0">
                <a:cs typeface="Calibri"/>
              </a:rPr>
              <a:t>Contains if patient had a stroke in past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Both ischemic and hemorrhagic strokes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D201755-EDF3-8403-A298-CD259DB3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438" y="5253062"/>
            <a:ext cx="2743200" cy="9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DCA8-736B-B362-81CE-4BD278E6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 Feature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B844-FBF2-56C6-D85D-EB7B9B58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15" y="1665673"/>
            <a:ext cx="9771000" cy="48950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Gender – Male, Female, Other (Categorical)</a:t>
            </a:r>
          </a:p>
          <a:p>
            <a:r>
              <a:rPr lang="en-US">
                <a:cs typeface="Calibri"/>
              </a:rPr>
              <a:t>Age – Age of patient (Numerical)</a:t>
            </a:r>
          </a:p>
          <a:p>
            <a:r>
              <a:rPr lang="en-US">
                <a:cs typeface="Calibri"/>
              </a:rPr>
              <a:t>Hypertension – Yes, No (Abnormally high blood pressure; Categorical)</a:t>
            </a:r>
          </a:p>
          <a:p>
            <a:r>
              <a:rPr lang="en-US">
                <a:cs typeface="Calibri"/>
              </a:rPr>
              <a:t>Heart Disease – Yes</a:t>
            </a:r>
            <a:r>
              <a:rPr lang="en-US">
                <a:ea typeface="+mn-lt"/>
                <a:cs typeface="+mn-lt"/>
              </a:rPr>
              <a:t>, No (Patient has any heart diseases; Categorical)</a:t>
            </a:r>
          </a:p>
          <a:p>
            <a:r>
              <a:rPr lang="en-US">
                <a:cs typeface="Calibri"/>
              </a:rPr>
              <a:t>Ever Married – Yes or No (Categorical)</a:t>
            </a:r>
          </a:p>
          <a:p>
            <a:r>
              <a:rPr lang="en-US">
                <a:cs typeface="Calibri"/>
              </a:rPr>
              <a:t>Work Type – Children, Government, Never Worked, Private, Self-employed (Categorical)</a:t>
            </a:r>
          </a:p>
          <a:p>
            <a:r>
              <a:rPr lang="en-US">
                <a:cs typeface="Calibri"/>
              </a:rPr>
              <a:t>Residence Type – Rural, Urban (Categorical)</a:t>
            </a:r>
          </a:p>
          <a:p>
            <a:r>
              <a:rPr lang="en-US">
                <a:cs typeface="Calibri"/>
              </a:rPr>
              <a:t>Average Glucose Level – Glucose level in blood (Numerical)</a:t>
            </a:r>
          </a:p>
          <a:p>
            <a:r>
              <a:rPr lang="en-US">
                <a:cs typeface="Calibri"/>
              </a:rPr>
              <a:t>BMI – Body mass index (Numerical)</a:t>
            </a:r>
          </a:p>
          <a:p>
            <a:r>
              <a:rPr lang="en-US">
                <a:cs typeface="Calibri"/>
              </a:rPr>
              <a:t>Smoking Status – Formerly Smoked, Never Smoked, Smokes, Unknown </a:t>
            </a:r>
            <a:r>
              <a:rPr lang="en-US">
                <a:ea typeface="+mn-lt"/>
                <a:cs typeface="+mn-lt"/>
              </a:rPr>
              <a:t>(Unknown means unavailable for patient; Categorical)</a:t>
            </a:r>
          </a:p>
          <a:p>
            <a:r>
              <a:rPr lang="en-US">
                <a:cs typeface="Calibri"/>
              </a:rPr>
              <a:t>Stroke – Yes, No (Hade a stroke; Categorical)</a:t>
            </a:r>
          </a:p>
        </p:txBody>
      </p:sp>
    </p:spTree>
    <p:extLst>
      <p:ext uri="{BB962C8B-B14F-4D97-AF65-F5344CB8AC3E}">
        <p14:creationId xmlns:p14="http://schemas.microsoft.com/office/powerpoint/2010/main" val="84589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5F90-83F9-BA30-0883-9DB7FBB8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D7A9-DE46-1A20-6B23-6D4B67B5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cs typeface="Calibri"/>
              </a:rPr>
              <a:t>Want to look at which health factors and other personal induvial factors play a role in determining if some will have a stroke or not</a:t>
            </a:r>
          </a:p>
          <a:p>
            <a:pPr>
              <a:buClr>
                <a:srgbClr val="8AD0D6"/>
              </a:buClr>
            </a:pPr>
            <a:endParaRPr lang="en-US" sz="2800" dirty="0">
              <a:cs typeface="Calibri"/>
            </a:endParaRPr>
          </a:p>
          <a:p>
            <a:pPr>
              <a:buClr>
                <a:srgbClr val="8AD0D6"/>
              </a:buClr>
            </a:pPr>
            <a:r>
              <a:rPr lang="en-US" sz="2800" b="1" dirty="0">
                <a:cs typeface="Calibri"/>
              </a:rPr>
              <a:t>Hypothesis</a:t>
            </a:r>
            <a:r>
              <a:rPr lang="en-US" sz="2800" dirty="0">
                <a:cs typeface="Calibri"/>
              </a:rPr>
              <a:t>: If you have a BMI Score of 30.0 or higher (obesity range) and have hypertension (high blood pressure), you will have a stroke.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Graphic 4" descr="Thought outline">
            <a:extLst>
              <a:ext uri="{FF2B5EF4-FFF2-40B4-BE49-F238E27FC236}">
                <a16:creationId xmlns:a16="http://schemas.microsoft.com/office/drawing/2014/main" id="{C3AAB1F0-4B97-187F-CE2A-5197589F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8506" y="4208490"/>
            <a:ext cx="2038661" cy="20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132-5B6C-D9B5-78D6-C3A39C9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C1F0-6408-0CCA-2934-12F89F16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cs typeface="Calibri" panose="020F0502020204030204"/>
              </a:rPr>
              <a:t>Steps for our Experiment:</a:t>
            </a:r>
            <a:endParaRPr lang="en-US" sz="3200"/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 sz="2800" dirty="0">
                <a:cs typeface="Calibri" panose="020F0502020204030204"/>
              </a:rPr>
              <a:t>Data Pre-processing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 sz="2800" dirty="0">
                <a:cs typeface="Calibri" panose="020F0502020204030204"/>
              </a:rPr>
              <a:t>Data Analysis and Visualization</a:t>
            </a:r>
          </a:p>
          <a:p>
            <a:pPr lvl="1">
              <a:lnSpc>
                <a:spcPct val="150000"/>
              </a:lnSpc>
              <a:buClr>
                <a:srgbClr val="8AD0D6"/>
              </a:buClr>
            </a:pPr>
            <a:r>
              <a:rPr lang="en-US" sz="2800" dirty="0">
                <a:cs typeface="Calibri" panose="020F0502020204030204"/>
              </a:rPr>
              <a:t>Data Modeling and Prediction</a:t>
            </a:r>
          </a:p>
          <a:p>
            <a:pPr lvl="1">
              <a:buClr>
                <a:srgbClr val="8AD0D6"/>
              </a:buClr>
            </a:pP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73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EF40-415B-50DC-1379-87B9092C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Pre-processing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C11B-8D37-3DAD-72D5-FA6C5686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9" y="1715639"/>
            <a:ext cx="9583622" cy="4795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Wanted to get a basic overview of the data we will be dealing with: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n-lt"/>
                <a:cs typeface="+mn-lt"/>
              </a:rPr>
              <a:t>Removed data with null values to ensure every patient has all the proper data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Converted features containing 1/0 or Yes/No to True/False for consistency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Convert features to categories where relevant</a:t>
            </a:r>
          </a:p>
          <a:p>
            <a:pPr>
              <a:buClr>
                <a:srgbClr val="8AD0D6"/>
              </a:buClr>
            </a:pPr>
            <a:r>
              <a:rPr lang="en-US" sz="2400" dirty="0"/>
              <a:t>Saw that the dataset was imbalanced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Patients who did have a stroke: 209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Patients who did not have a stroke: 4700</a:t>
            </a:r>
          </a:p>
          <a:p>
            <a:pPr lvl="1">
              <a:buClr>
                <a:srgbClr val="8AD0D6"/>
              </a:buClr>
            </a:pPr>
            <a:r>
              <a:rPr lang="en-US" sz="2000" dirty="0"/>
              <a:t>Balanced later in the modeling section</a:t>
            </a:r>
          </a:p>
        </p:txBody>
      </p:sp>
      <p:pic>
        <p:nvPicPr>
          <p:cNvPr id="7" name="Graphic 7" descr="Research outline">
            <a:extLst>
              <a:ext uri="{FF2B5EF4-FFF2-40B4-BE49-F238E27FC236}">
                <a16:creationId xmlns:a16="http://schemas.microsoft.com/office/drawing/2014/main" id="{15066188-F3AC-CB96-C30D-3829DCA0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260" y="211112"/>
            <a:ext cx="1339121" cy="13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5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2D0-4B96-35BE-0CFF-1A2C2E79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6BDB-3E2F-0BA2-5033-46A118C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31" y="1549711"/>
            <a:ext cx="6746806" cy="49287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Variable Characterization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Convert Age, Average Glucose Levels, and BMI to categories (bins) and compared to stroke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Compare categorical count to stroke count</a:t>
            </a:r>
          </a:p>
          <a:p>
            <a:r>
              <a:rPr lang="en-US" dirty="0">
                <a:cs typeface="Calibri"/>
              </a:rPr>
              <a:t>EDA (Statistical Tests and Visuals)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Compared continuous features for p-value with scatter plots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Compare continuous to categorical features for p-value with box plots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Compare categorical features for p-value with heat maps</a:t>
            </a:r>
            <a:endParaRPr lang="en-US" dirty="0"/>
          </a:p>
          <a:p>
            <a:r>
              <a:rPr lang="en-US" dirty="0">
                <a:cs typeface="Calibri"/>
              </a:rPr>
              <a:t>ROC Curve</a:t>
            </a:r>
          </a:p>
          <a:p>
            <a:pPr lvl="1"/>
            <a:r>
              <a:rPr lang="en-US" dirty="0">
                <a:cs typeface="Calibri"/>
              </a:rPr>
              <a:t>Seen within machine learning models to test accuracy comparisons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E425EA7-B38C-8889-5DBA-92B90180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54" y="257098"/>
            <a:ext cx="3942411" cy="2833608"/>
          </a:xfrm>
          <a:prstGeom prst="rect">
            <a:avLst/>
          </a:prstGeom>
        </p:spPr>
      </p:pic>
      <p:pic>
        <p:nvPicPr>
          <p:cNvPr id="7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C8172E-D0CB-E0CA-7FB1-1D589BE4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8" y="3206557"/>
            <a:ext cx="3680084" cy="34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96C-87B0-DBEE-2F6D-4575A00F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AC99-44F9-D739-86CD-204D08F9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Null</a:t>
            </a:r>
          </a:p>
          <a:p>
            <a:pPr lvl="1"/>
            <a:r>
              <a:rPr lang="en-US">
                <a:cs typeface="Calibri"/>
              </a:rPr>
              <a:t>Predict everything is not a stroke, good accuracy when data is imbalanced</a:t>
            </a:r>
          </a:p>
          <a:p>
            <a:pPr lvl="1"/>
            <a:r>
              <a:rPr lang="en-US">
                <a:cs typeface="Calibri"/>
              </a:rPr>
              <a:t>Accuracy approaches 50% when removing non-stroke, or adding stroke data</a:t>
            </a:r>
          </a:p>
          <a:p>
            <a:r>
              <a:rPr lang="en-US">
                <a:cs typeface="Calibri"/>
              </a:rPr>
              <a:t>Greedy</a:t>
            </a:r>
          </a:p>
          <a:p>
            <a:pPr lvl="1"/>
            <a:r>
              <a:rPr lang="en-US">
                <a:cs typeface="Calibri"/>
              </a:rPr>
              <a:t>Predict based on sorting by effectiveness, then checking in order which columns benefit the accuracy</a:t>
            </a:r>
          </a:p>
          <a:p>
            <a:pPr lvl="1"/>
            <a:r>
              <a:rPr lang="en-US">
                <a:cs typeface="Calibri"/>
              </a:rPr>
              <a:t>Does not always predict optimal</a:t>
            </a:r>
          </a:p>
          <a:p>
            <a:r>
              <a:rPr lang="en-US">
                <a:cs typeface="Calibri"/>
              </a:rPr>
              <a:t>All</a:t>
            </a:r>
          </a:p>
          <a:p>
            <a:pPr lvl="1"/>
            <a:r>
              <a:rPr lang="en-US">
                <a:cs typeface="Calibri"/>
              </a:rPr>
              <a:t>Uses all columns to predict the stroke values</a:t>
            </a:r>
          </a:p>
          <a:p>
            <a:r>
              <a:rPr lang="en-US">
                <a:cs typeface="Calibri"/>
              </a:rPr>
              <a:t>BMI and Hypertension</a:t>
            </a:r>
          </a:p>
          <a:p>
            <a:pPr lvl="1"/>
            <a:r>
              <a:rPr lang="en-US">
                <a:cs typeface="Calibri"/>
              </a:rPr>
              <a:t>Uses only BMI and Hypertension values to 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335525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Stroke Analysis &amp; Prediction</vt:lpstr>
      <vt:lpstr>Strokes</vt:lpstr>
      <vt:lpstr>The Dataset</vt:lpstr>
      <vt:lpstr>Dataset Feature Information</vt:lpstr>
      <vt:lpstr>Hypothesis</vt:lpstr>
      <vt:lpstr>Experimental Design</vt:lpstr>
      <vt:lpstr>Pre-processing</vt:lpstr>
      <vt:lpstr>Data Visualization</vt:lpstr>
      <vt:lpstr>Machine Learning Models</vt:lpstr>
      <vt:lpstr>Results</vt:lpstr>
      <vt:lpstr>Discussion</vt:lpstr>
    </vt:vector>
  </TitlesOfParts>
  <Company>Milwaukee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Gibson, Tyler</dc:creator>
  <cp:lastModifiedBy>Will Gaty</cp:lastModifiedBy>
  <cp:revision>150</cp:revision>
  <dcterms:created xsi:type="dcterms:W3CDTF">2023-02-07T13:20:36Z</dcterms:created>
  <dcterms:modified xsi:type="dcterms:W3CDTF">2024-07-27T16:58:10Z</dcterms:modified>
</cp:coreProperties>
</file>