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25" r:id="rId2"/>
    <p:sldId id="2128" r:id="rId3"/>
    <p:sldId id="2129" r:id="rId4"/>
    <p:sldId id="2130" r:id="rId5"/>
    <p:sldId id="2131" r:id="rId6"/>
    <p:sldId id="2132" r:id="rId7"/>
    <p:sldId id="2134" r:id="rId8"/>
    <p:sldId id="2135" r:id="rId9"/>
    <p:sldId id="2137" r:id="rId10"/>
    <p:sldId id="2138" r:id="rId11"/>
    <p:sldId id="2139" r:id="rId12"/>
    <p:sldId id="2140" r:id="rId13"/>
    <p:sldId id="2141" r:id="rId14"/>
    <p:sldId id="2142" r:id="rId15"/>
    <p:sldId id="214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2827" y="6429330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6083" y="6512304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/>
              <a:t>KIT – Die Forschungsuniversität in der Helmholtz-Gemeinschaft</a:t>
            </a:r>
            <a:endParaRPr lang="en-US" sz="1100" noProof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466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/>
              <a:t>Folientitel: Arial 26pt </a:t>
            </a:r>
            <a:r>
              <a:rPr lang="de-DE" err="1"/>
              <a:t>bold</a:t>
            </a:r>
            <a:endParaRPr lang="de-DE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/>
              <a:t>Unterzeile: Arial 18pt </a:t>
            </a:r>
            <a:r>
              <a:rPr lang="de-DE" err="1"/>
              <a:t>bold</a:t>
            </a:r>
            <a:br>
              <a:rPr lang="de-DE"/>
            </a:br>
            <a:r>
              <a:rPr lang="de-DE"/>
              <a:t>(Auch zweizeilig möglich)</a:t>
            </a:r>
          </a:p>
        </p:txBody>
      </p:sp>
      <p:pic>
        <p:nvPicPr>
          <p:cNvPr id="4" name="Picture 34">
            <a:extLst>
              <a:ext uri="{FF2B5EF4-FFF2-40B4-BE49-F238E27FC236}">
                <a16:creationId xmlns:a16="http://schemas.microsoft.com/office/drawing/2014/main" id="{207EF617-65AE-4DCD-88C5-F11124CE71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83" y="3539246"/>
            <a:ext cx="4399639" cy="2707437"/>
          </a:xfrm>
          <a:prstGeom prst="round2DiagRect">
            <a:avLst>
              <a:gd name="adj1" fmla="val 0"/>
              <a:gd name="adj2" fmla="val 17819"/>
            </a:avLst>
          </a:prstGeom>
          <a:ln w="28575">
            <a:solidFill>
              <a:schemeClr val="bg1"/>
            </a:solidFill>
          </a:ln>
        </p:spPr>
      </p:pic>
      <p:pic>
        <p:nvPicPr>
          <p:cNvPr id="3" name="Picture 32">
            <a:extLst>
              <a:ext uri="{FF2B5EF4-FFF2-40B4-BE49-F238E27FC236}">
                <a16:creationId xmlns:a16="http://schemas.microsoft.com/office/drawing/2014/main" id="{4408C2F4-0AFE-40A5-83EF-B6EEE2389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" b="6512"/>
          <a:stretch/>
        </p:blipFill>
        <p:spPr>
          <a:xfrm>
            <a:off x="4032222" y="3539247"/>
            <a:ext cx="4309679" cy="27074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-170540" y="719237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/>
              <a:t>Fügen Sie auf der Masterfolie ein frei wählbares Bild ein.</a:t>
            </a:r>
          </a:p>
        </p:txBody>
      </p:sp>
      <p:pic>
        <p:nvPicPr>
          <p:cNvPr id="5" name="Picture 37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8DA2AADA-0BCB-42F4-9C94-30CE325AD3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249" y="3539246"/>
            <a:ext cx="3628703" cy="2707436"/>
          </a:xfrm>
          <a:prstGeom prst="round1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4886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37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599"/>
            </a:lvl3pPr>
            <a:lvl4pPr>
              <a:defRPr sz="1599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/>
          <a:lstStyle>
            <a:lvl1pPr marL="0" indent="0">
              <a:buNone/>
              <a:defRPr sz="1599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/>
              <a:t>Click to add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/>
              <a:t>Bild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95962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3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3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D474-804B-7AA3-BA5B-2A7BFBF0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D830-7CCB-145F-ACFE-FDFAC8C5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3C2DA-29D1-FE84-22BA-3A76E4F2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3919-6553-DC51-E2D6-386D5712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4458-E088-6D87-9552-47636CD9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D587-4051-4F6B-BF71-22E5152EC379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556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15FAE-C5F8-465A-A8EB-48190F22F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6F7A97-442A-4342-B71F-A04D7B90A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71BF7-0304-4B78-B025-0E5482E0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F7AE66-EE33-4471-9D82-09ABFDB0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D179E3-199D-40EA-AC37-2D1EE110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9DB9-1FFB-4F36-9535-BD5AF68F70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87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33"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39314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3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/>
              <a:t>Fügen Sie auf der Masterfolie ein frei wählbares Bild ein.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4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66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66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66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66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4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de-DE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251105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de-DE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28147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/>
              <a:t>Karlsruher Institut für Technologie (KIT)</a:t>
            </a:r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en-US" altLang="de-DE" sz="120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2" y="441464"/>
            <a:ext cx="1448387" cy="666959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BF142E7D-AA29-4930-9F34-AAD6D72538DC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en-US" altLang="de-DE" sz="1200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27FDD8CF-5D3A-4F17-9B79-2BC46F52A5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6054" y="6397027"/>
            <a:ext cx="3649133" cy="36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chemeClr val="tx1"/>
                </a:solidFill>
              </a:rPr>
              <a:t>Institute of Information Systems and Marketing</a:t>
            </a:r>
            <a:br>
              <a:rPr lang="de-DE" sz="1200">
                <a:solidFill>
                  <a:schemeClr val="tx1"/>
                </a:solidFill>
              </a:rPr>
            </a:br>
            <a:r>
              <a:rPr lang="en-US" sz="1200" noProof="0">
                <a:solidFill>
                  <a:schemeClr val="tx1"/>
                </a:solidFill>
              </a:rPr>
              <a:t>We create value from information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81CD9D4-CB1C-472A-887C-FA3B7D709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41"/>
          <a:stretch/>
        </p:blipFill>
        <p:spPr>
          <a:xfrm>
            <a:off x="10257254" y="6451197"/>
            <a:ext cx="1410084" cy="346220"/>
          </a:xfrm>
          <a:prstGeom prst="rect">
            <a:avLst/>
          </a:prstGeom>
        </p:spPr>
      </p:pic>
      <p:sp>
        <p:nvSpPr>
          <p:cNvPr id="4" name="Text Box 11">
            <a:extLst>
              <a:ext uri="{FF2B5EF4-FFF2-40B4-BE49-F238E27FC236}">
                <a16:creationId xmlns:a16="http://schemas.microsoft.com/office/drawing/2014/main" id="{C9FF221C-9798-4967-86FC-C90D11D30A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758" y="6469236"/>
            <a:ext cx="433917" cy="21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1200" b="1">
                <a:solidFill>
                  <a:srgbClr val="000000"/>
                </a:solidFill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2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5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2399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66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3" orient="horz" pos="464">
          <p15:clr>
            <a:srgbClr val="F26B43"/>
          </p15:clr>
        </p15:guide>
        <p15:guide id="4" pos="2880">
          <p15:clr>
            <a:srgbClr val="F26B43"/>
          </p15:clr>
        </p15:guide>
        <p15:guide id="5" pos="551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122D512-BAE6-3BDE-E46F-4639B20E68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Hidden Profile – Experiment 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1E1807-BD22-2AFF-54FC-47A5106AC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07AD6DF-646F-3FBC-BF78-3068E13C11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83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GoalSetting</a:t>
            </a:r>
            <a:r>
              <a:rPr lang="de-DE" dirty="0"/>
              <a:t> - Plan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your obstacle, identify and plan a behavior to overcome it in your negotiation with your team member(s)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2B6900-8A6A-209F-DC55-E199508D1A74}"/>
              </a:ext>
            </a:extLst>
          </p:cNvPr>
          <p:cNvSpPr txBox="1"/>
          <p:nvPr/>
        </p:nvSpPr>
        <p:spPr>
          <a:xfrm>
            <a:off x="10196423" y="1854679"/>
            <a:ext cx="168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Wording?!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5CB78A-E0B1-F548-83AB-7BEA718E7EDD}"/>
              </a:ext>
            </a:extLst>
          </p:cNvPr>
          <p:cNvSpPr/>
          <p:nvPr/>
        </p:nvSpPr>
        <p:spPr>
          <a:xfrm>
            <a:off x="1017917" y="4373592"/>
            <a:ext cx="6883879" cy="96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textfield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771FC0E-4E97-80CA-FCEF-E4CABA1C2750}"/>
              </a:ext>
            </a:extLst>
          </p:cNvPr>
          <p:cNvSpPr txBox="1"/>
          <p:nvPr/>
        </p:nvSpPr>
        <p:spPr>
          <a:xfrm>
            <a:off x="9981849" y="2943861"/>
            <a:ext cx="168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App: WOOP</a:t>
            </a:r>
          </a:p>
        </p:txBody>
      </p:sp>
    </p:spTree>
    <p:extLst>
      <p:ext uri="{BB962C8B-B14F-4D97-AF65-F5344CB8AC3E}">
        <p14:creationId xmlns:p14="http://schemas.microsoft.com/office/powerpoint/2010/main" val="428802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HiddenProfilePart1 - </a:t>
            </a:r>
            <a:r>
              <a:rPr lang="de-DE" dirty="0" err="1"/>
              <a:t>MatrixIndividual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771FC0E-4E97-80CA-FCEF-E4CABA1C2750}"/>
              </a:ext>
            </a:extLst>
          </p:cNvPr>
          <p:cNvSpPr txBox="1"/>
          <p:nvPr/>
        </p:nvSpPr>
        <p:spPr>
          <a:xfrm>
            <a:off x="9782355" y="2980498"/>
            <a:ext cx="208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App: </a:t>
            </a:r>
            <a:r>
              <a:rPr lang="de-DE" sz="1400" dirty="0" err="1">
                <a:solidFill>
                  <a:srgbClr val="FF0000"/>
                </a:solidFill>
              </a:rPr>
              <a:t>Projectbygoalindividual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935A57-7E3C-B8AE-1077-960EB4855FCA}"/>
              </a:ext>
            </a:extLst>
          </p:cNvPr>
          <p:cNvSpPr/>
          <p:nvPr/>
        </p:nvSpPr>
        <p:spPr>
          <a:xfrm flipH="1">
            <a:off x="692987" y="1365902"/>
            <a:ext cx="2523576" cy="42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Infopanel </a:t>
            </a:r>
            <a:r>
              <a:rPr lang="de-DE" dirty="0" err="1"/>
              <a:t>with</a:t>
            </a:r>
            <a:r>
              <a:rPr lang="de-DE" dirty="0"/>
              <a:t> individual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810727-3A24-33B8-83B7-FA8A479C1AEA}"/>
              </a:ext>
            </a:extLst>
          </p:cNvPr>
          <p:cNvSpPr/>
          <p:nvPr/>
        </p:nvSpPr>
        <p:spPr>
          <a:xfrm flipH="1">
            <a:off x="3343821" y="1362980"/>
            <a:ext cx="5162910" cy="42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A4365E-9963-0968-1CE6-85FA43EA54EF}"/>
              </a:ext>
            </a:extLst>
          </p:cNvPr>
          <p:cNvSpPr/>
          <p:nvPr/>
        </p:nvSpPr>
        <p:spPr>
          <a:xfrm>
            <a:off x="6323161" y="1575860"/>
            <a:ext cx="1922079" cy="8912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individual </a:t>
            </a:r>
            <a:br>
              <a:rPr lang="de-DE" sz="1600" dirty="0"/>
            </a:br>
            <a:r>
              <a:rPr lang="de-DE" sz="1600" dirty="0" err="1"/>
              <a:t>criteria</a:t>
            </a:r>
            <a:r>
              <a:rPr lang="de-DE" sz="1600" dirty="0"/>
              <a:t>-goal-matrix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checkboxes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1997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HiddenProfilePart1 - </a:t>
            </a:r>
            <a:r>
              <a:rPr lang="de-DE" dirty="0" err="1"/>
              <a:t>MatrixTeam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771FC0E-4E97-80CA-FCEF-E4CABA1C2750}"/>
              </a:ext>
            </a:extLst>
          </p:cNvPr>
          <p:cNvSpPr txBox="1"/>
          <p:nvPr/>
        </p:nvSpPr>
        <p:spPr>
          <a:xfrm>
            <a:off x="9782355" y="2980498"/>
            <a:ext cx="208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App: </a:t>
            </a:r>
            <a:r>
              <a:rPr lang="de-DE" sz="1400" dirty="0" err="1">
                <a:solidFill>
                  <a:srgbClr val="FF0000"/>
                </a:solidFill>
              </a:rPr>
              <a:t>Projectbygoalindividual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935A57-7E3C-B8AE-1077-960EB4855FCA}"/>
              </a:ext>
            </a:extLst>
          </p:cNvPr>
          <p:cNvSpPr/>
          <p:nvPr/>
        </p:nvSpPr>
        <p:spPr>
          <a:xfrm flipH="1">
            <a:off x="692987" y="1365902"/>
            <a:ext cx="2523576" cy="42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Infopanel </a:t>
            </a:r>
            <a:r>
              <a:rPr lang="de-DE" dirty="0" err="1"/>
              <a:t>with</a:t>
            </a:r>
            <a:r>
              <a:rPr lang="de-DE" dirty="0"/>
              <a:t> individual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810727-3A24-33B8-83B7-FA8A479C1AEA}"/>
              </a:ext>
            </a:extLst>
          </p:cNvPr>
          <p:cNvSpPr/>
          <p:nvPr/>
        </p:nvSpPr>
        <p:spPr>
          <a:xfrm flipH="1">
            <a:off x="3343821" y="1362980"/>
            <a:ext cx="5162910" cy="42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2AD7A5-099E-B923-B624-0DD1D93F4F2E}"/>
              </a:ext>
            </a:extLst>
          </p:cNvPr>
          <p:cNvSpPr/>
          <p:nvPr/>
        </p:nvSpPr>
        <p:spPr>
          <a:xfrm>
            <a:off x="6357668" y="1472328"/>
            <a:ext cx="2027208" cy="753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pre-filled</a:t>
            </a:r>
            <a:r>
              <a:rPr lang="de-DE" sz="1600" dirty="0"/>
              <a:t> </a:t>
            </a:r>
            <a:r>
              <a:rPr lang="de-DE" sz="1600" dirty="0" err="1"/>
              <a:t>team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 err="1"/>
              <a:t>criteria</a:t>
            </a:r>
            <a:r>
              <a:rPr lang="de-DE" sz="1600" dirty="0"/>
              <a:t>-goal-matrix</a:t>
            </a:r>
            <a:br>
              <a:rPr lang="de-DE" sz="1600" dirty="0"/>
            </a:b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checkboxes</a:t>
            </a:r>
            <a:endParaRPr lang="de-DE" sz="1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0A99D66-64C8-4651-99B0-587569CD2B82}"/>
              </a:ext>
            </a:extLst>
          </p:cNvPr>
          <p:cNvSpPr/>
          <p:nvPr/>
        </p:nvSpPr>
        <p:spPr>
          <a:xfrm>
            <a:off x="6357668" y="2882751"/>
            <a:ext cx="2027208" cy="753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Jitsi</a:t>
            </a:r>
            <a:r>
              <a:rPr lang="de-DE" sz="1600" dirty="0"/>
              <a:t> </a:t>
            </a:r>
            <a:r>
              <a:rPr lang="de-DE" sz="1600" dirty="0" err="1"/>
              <a:t>video</a:t>
            </a:r>
            <a:r>
              <a:rPr lang="de-DE" sz="1600" dirty="0"/>
              <a:t> </a:t>
            </a:r>
            <a:r>
              <a:rPr lang="de-DE" sz="1600" dirty="0" err="1"/>
              <a:t>meeting</a:t>
            </a:r>
            <a:endParaRPr lang="de-DE" sz="16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80AE27-6DB6-2488-278F-0107CBF6F3E6}"/>
              </a:ext>
            </a:extLst>
          </p:cNvPr>
          <p:cNvSpPr/>
          <p:nvPr/>
        </p:nvSpPr>
        <p:spPr>
          <a:xfrm>
            <a:off x="6357668" y="4293174"/>
            <a:ext cx="2027208" cy="753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Agree</a:t>
            </a:r>
            <a:r>
              <a:rPr lang="de-DE" sz="1600" dirty="0"/>
              <a:t>-button</a:t>
            </a:r>
          </a:p>
        </p:txBody>
      </p:sp>
    </p:spTree>
    <p:extLst>
      <p:ext uri="{BB962C8B-B14F-4D97-AF65-F5344CB8AC3E}">
        <p14:creationId xmlns:p14="http://schemas.microsoft.com/office/powerpoint/2010/main" val="86869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HiddenProfilePart2 A/B/C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771FC0E-4E97-80CA-FCEF-E4CABA1C2750}"/>
              </a:ext>
            </a:extLst>
          </p:cNvPr>
          <p:cNvSpPr txBox="1"/>
          <p:nvPr/>
        </p:nvSpPr>
        <p:spPr>
          <a:xfrm>
            <a:off x="9782355" y="2980498"/>
            <a:ext cx="208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App: </a:t>
            </a:r>
            <a:r>
              <a:rPr lang="de-DE" sz="1400" dirty="0" err="1">
                <a:solidFill>
                  <a:srgbClr val="FF0000"/>
                </a:solidFill>
              </a:rPr>
              <a:t>MeetingA</a:t>
            </a:r>
            <a:r>
              <a:rPr lang="de-DE" sz="1400" dirty="0">
                <a:solidFill>
                  <a:srgbClr val="FF0000"/>
                </a:solidFill>
              </a:rPr>
              <a:t>/B/C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935A57-7E3C-B8AE-1077-960EB4855FCA}"/>
              </a:ext>
            </a:extLst>
          </p:cNvPr>
          <p:cNvSpPr/>
          <p:nvPr/>
        </p:nvSpPr>
        <p:spPr>
          <a:xfrm flipH="1">
            <a:off x="692987" y="1365902"/>
            <a:ext cx="2523576" cy="42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Infopanel </a:t>
            </a:r>
            <a:r>
              <a:rPr lang="de-DE" dirty="0" err="1"/>
              <a:t>with</a:t>
            </a:r>
            <a:r>
              <a:rPr lang="de-DE" dirty="0"/>
              <a:t> individual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810727-3A24-33B8-83B7-FA8A479C1AEA}"/>
              </a:ext>
            </a:extLst>
          </p:cNvPr>
          <p:cNvSpPr/>
          <p:nvPr/>
        </p:nvSpPr>
        <p:spPr>
          <a:xfrm flipH="1">
            <a:off x="3343821" y="1362980"/>
            <a:ext cx="5162910" cy="42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A489AF9-D337-3EAC-1DEA-F9DAD1D9FC39}"/>
              </a:ext>
            </a:extLst>
          </p:cNvPr>
          <p:cNvSpPr/>
          <p:nvPr/>
        </p:nvSpPr>
        <p:spPr>
          <a:xfrm>
            <a:off x="6032384" y="1637146"/>
            <a:ext cx="2088680" cy="693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Filled</a:t>
            </a:r>
            <a:r>
              <a:rPr lang="de-DE" sz="1600" dirty="0"/>
              <a:t> </a:t>
            </a:r>
            <a:r>
              <a:rPr lang="de-DE" sz="1600" dirty="0" err="1"/>
              <a:t>team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 err="1"/>
              <a:t>criteria</a:t>
            </a:r>
            <a:r>
              <a:rPr lang="de-DE" sz="1600" dirty="0"/>
              <a:t>-goal-matrix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EFBCBCA-1CE4-B29A-F277-16C478D61248}"/>
              </a:ext>
            </a:extLst>
          </p:cNvPr>
          <p:cNvSpPr/>
          <p:nvPr/>
        </p:nvSpPr>
        <p:spPr>
          <a:xfrm>
            <a:off x="6032384" y="2810107"/>
            <a:ext cx="2088680" cy="693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Jitsi</a:t>
            </a:r>
            <a:r>
              <a:rPr lang="de-DE" sz="1600" dirty="0"/>
              <a:t> </a:t>
            </a:r>
            <a:r>
              <a:rPr lang="de-DE" sz="1600" dirty="0" err="1"/>
              <a:t>video</a:t>
            </a:r>
            <a:r>
              <a:rPr lang="de-DE" sz="1600" dirty="0"/>
              <a:t> </a:t>
            </a:r>
            <a:r>
              <a:rPr lang="de-DE" sz="1600" dirty="0" err="1"/>
              <a:t>meeting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32A1A83-205D-310C-78F4-B026F8254649}"/>
              </a:ext>
            </a:extLst>
          </p:cNvPr>
          <p:cNvSpPr/>
          <p:nvPr/>
        </p:nvSpPr>
        <p:spPr>
          <a:xfrm>
            <a:off x="6032384" y="3768808"/>
            <a:ext cx="2088680" cy="693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SpiderGraph</a:t>
            </a:r>
            <a:endParaRPr lang="de-DE" sz="16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48C09F-411A-AA69-C144-BD3609011ECC}"/>
              </a:ext>
            </a:extLst>
          </p:cNvPr>
          <p:cNvSpPr/>
          <p:nvPr/>
        </p:nvSpPr>
        <p:spPr>
          <a:xfrm>
            <a:off x="6032384" y="4706527"/>
            <a:ext cx="2088680" cy="693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Project-Choice-</a:t>
            </a:r>
            <a:r>
              <a:rPr lang="de-DE" sz="1600" dirty="0" err="1"/>
              <a:t>Section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 err="1"/>
              <a:t>Agree</a:t>
            </a:r>
            <a:r>
              <a:rPr lang="de-DE" sz="1600" dirty="0"/>
              <a:t>-Button</a:t>
            </a:r>
          </a:p>
        </p:txBody>
      </p:sp>
    </p:spTree>
    <p:extLst>
      <p:ext uri="{BB962C8B-B14F-4D97-AF65-F5344CB8AC3E}">
        <p14:creationId xmlns:p14="http://schemas.microsoft.com/office/powerpoint/2010/main" val="217591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Outro – [QUESTIONNAIRES]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Questionnaires, could be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207251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Outro – </a:t>
            </a:r>
            <a:r>
              <a:rPr lang="de-DE" dirty="0" err="1"/>
              <a:t>ThankYou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 </a:t>
            </a:r>
            <a:r>
              <a:rPr lang="en-US" dirty="0" err="1"/>
              <a:t>ThankYou</a:t>
            </a:r>
            <a:r>
              <a:rPr lang="en-US" dirty="0"/>
              <a:t> Page </a:t>
            </a:r>
            <a:r>
              <a:rPr lang="en-US"/>
              <a:t>of Pilot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6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D9922-DCB1-3956-394C-04E56ECB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Session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7BF805-74C1-DA18-FF2F-8989EE38F209}"/>
              </a:ext>
            </a:extLst>
          </p:cNvPr>
          <p:cNvSpPr/>
          <p:nvPr/>
        </p:nvSpPr>
        <p:spPr>
          <a:xfrm>
            <a:off x="2009953" y="2799272"/>
            <a:ext cx="1429109" cy="62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Goalranking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A80BB4-AA6E-F6B1-7684-BDD10BF7FD2E}"/>
              </a:ext>
            </a:extLst>
          </p:cNvPr>
          <p:cNvSpPr/>
          <p:nvPr/>
        </p:nvSpPr>
        <p:spPr>
          <a:xfrm>
            <a:off x="3568538" y="2799272"/>
            <a:ext cx="1429109" cy="62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Woop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851D38E-C212-9776-3799-F40C289D9F64}"/>
              </a:ext>
            </a:extLst>
          </p:cNvPr>
          <p:cNvSpPr/>
          <p:nvPr/>
        </p:nvSpPr>
        <p:spPr>
          <a:xfrm>
            <a:off x="5273690" y="2799272"/>
            <a:ext cx="1429109" cy="62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Projectbygoalindividual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FE354B5-FA7F-2111-D390-751579CE9E0B}"/>
              </a:ext>
            </a:extLst>
          </p:cNvPr>
          <p:cNvSpPr/>
          <p:nvPr/>
        </p:nvSpPr>
        <p:spPr>
          <a:xfrm>
            <a:off x="6832356" y="2799272"/>
            <a:ext cx="1429109" cy="62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Premeeting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4EB648-2D67-B35B-AFFC-1D0A819A84A3}"/>
              </a:ext>
            </a:extLst>
          </p:cNvPr>
          <p:cNvSpPr/>
          <p:nvPr/>
        </p:nvSpPr>
        <p:spPr>
          <a:xfrm>
            <a:off x="2009953" y="4233204"/>
            <a:ext cx="2987694" cy="629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GoalSetting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A58C5E-5F29-EFB5-7193-A79E0D29190C}"/>
              </a:ext>
            </a:extLst>
          </p:cNvPr>
          <p:cNvSpPr/>
          <p:nvPr/>
        </p:nvSpPr>
        <p:spPr>
          <a:xfrm>
            <a:off x="5273691" y="4233204"/>
            <a:ext cx="2987694" cy="629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HiddenProfilePart1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9C19CA-37D5-74D7-6F4E-9733C6B084AE}"/>
              </a:ext>
            </a:extLst>
          </p:cNvPr>
          <p:cNvSpPr/>
          <p:nvPr/>
        </p:nvSpPr>
        <p:spPr>
          <a:xfrm>
            <a:off x="8427447" y="4233204"/>
            <a:ext cx="1682151" cy="629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Meeting A/B/C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92D1726-5C68-B05E-BFCE-DBDC734A0A1A}"/>
              </a:ext>
            </a:extLst>
          </p:cNvPr>
          <p:cNvSpPr/>
          <p:nvPr/>
        </p:nvSpPr>
        <p:spPr>
          <a:xfrm>
            <a:off x="10307368" y="4215952"/>
            <a:ext cx="1682151" cy="629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Outro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4368DC-9493-1ADD-7781-D8318AD223CF}"/>
              </a:ext>
            </a:extLst>
          </p:cNvPr>
          <p:cNvSpPr/>
          <p:nvPr/>
        </p:nvSpPr>
        <p:spPr>
          <a:xfrm>
            <a:off x="95604" y="4233204"/>
            <a:ext cx="1682151" cy="629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Intro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8D0670AA-7FF8-A16C-6D93-63E8F99ACF10}"/>
              </a:ext>
            </a:extLst>
          </p:cNvPr>
          <p:cNvSpPr/>
          <p:nvPr/>
        </p:nvSpPr>
        <p:spPr>
          <a:xfrm rot="5400000">
            <a:off x="3256764" y="2322159"/>
            <a:ext cx="494072" cy="2987694"/>
          </a:xfrm>
          <a:prstGeom prst="rightBrace">
            <a:avLst>
              <a:gd name="adj1" fmla="val 8333"/>
              <a:gd name="adj2" fmla="val 497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9F448DB7-2269-F68C-25EB-74129156884C}"/>
              </a:ext>
            </a:extLst>
          </p:cNvPr>
          <p:cNvSpPr/>
          <p:nvPr/>
        </p:nvSpPr>
        <p:spPr>
          <a:xfrm rot="5400000">
            <a:off x="6520502" y="2337255"/>
            <a:ext cx="494072" cy="2987694"/>
          </a:xfrm>
          <a:prstGeom prst="rightBrace">
            <a:avLst>
              <a:gd name="adj1" fmla="val 8333"/>
              <a:gd name="adj2" fmla="val 497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C264E8-0F29-E8AD-CD9C-63B493DA52B1}"/>
              </a:ext>
            </a:extLst>
          </p:cNvPr>
          <p:cNvSpPr txBox="1"/>
          <p:nvPr/>
        </p:nvSpPr>
        <p:spPr>
          <a:xfrm>
            <a:off x="2456695" y="3504502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TODO: Apps zusammenfasen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6561B4-6257-9BF0-67B1-8A8B27F64735}"/>
              </a:ext>
            </a:extLst>
          </p:cNvPr>
          <p:cNvSpPr txBox="1"/>
          <p:nvPr/>
        </p:nvSpPr>
        <p:spPr>
          <a:xfrm>
            <a:off x="5590956" y="352225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TODO: Apps zusammenfasen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7E35672-8878-A520-A05D-2A4E74E4ABE9}"/>
              </a:ext>
            </a:extLst>
          </p:cNvPr>
          <p:cNvSpPr txBox="1"/>
          <p:nvPr/>
        </p:nvSpPr>
        <p:spPr>
          <a:xfrm>
            <a:off x="7739096" y="5279164"/>
            <a:ext cx="3058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TODO: </a:t>
            </a:r>
            <a:r>
              <a:rPr lang="de-DE" sz="1200" dirty="0" err="1">
                <a:solidFill>
                  <a:srgbClr val="FF0000"/>
                </a:solidFill>
              </a:rPr>
              <a:t>Rename</a:t>
            </a:r>
            <a:r>
              <a:rPr lang="de-DE" sz="1200" dirty="0">
                <a:solidFill>
                  <a:srgbClr val="FF0000"/>
                </a:solidFill>
              </a:rPr>
              <a:t> HiddenProfilePart2 A/B/C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B171E26-34AD-DB01-0FD3-A3106DF315B4}"/>
              </a:ext>
            </a:extLst>
          </p:cNvPr>
          <p:cNvCxnSpPr>
            <a:stCxn id="19" idx="0"/>
          </p:cNvCxnSpPr>
          <p:nvPr/>
        </p:nvCxnSpPr>
        <p:spPr>
          <a:xfrm flipV="1">
            <a:off x="9268522" y="4701396"/>
            <a:ext cx="229161" cy="577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 – </a:t>
            </a:r>
            <a:r>
              <a:rPr lang="de-DE" dirty="0" err="1"/>
              <a:t>PreIntroducion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EFDA30C-3092-D76A-4D00-C3FCC42631AF}"/>
              </a:ext>
            </a:extLst>
          </p:cNvPr>
          <p:cNvSpPr/>
          <p:nvPr/>
        </p:nvSpPr>
        <p:spPr>
          <a:xfrm>
            <a:off x="528000" y="1259461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General Information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Agreement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Data </a:t>
            </a:r>
            <a:r>
              <a:rPr lang="de-DE" dirty="0" err="1"/>
              <a:t>collection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/>
              <a:t>Audio and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recording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/>
              <a:t>???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agreet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(</a:t>
            </a:r>
            <a:r>
              <a:rPr lang="de-DE" dirty="0" err="1"/>
              <a:t>necessary</a:t>
            </a:r>
            <a:r>
              <a:rPr lang="de-DE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0EE8661-F6DD-2FCC-72AB-EEB5E412942E}"/>
              </a:ext>
            </a:extLst>
          </p:cNvPr>
          <p:cNvSpPr/>
          <p:nvPr/>
        </p:nvSpPr>
        <p:spPr>
          <a:xfrm>
            <a:off x="7875917" y="4779031"/>
            <a:ext cx="4002657" cy="15009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initialize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session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and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participant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variables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for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hidden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profile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task</a:t>
            </a:r>
            <a:endParaRPr lang="de-DE" sz="1400" dirty="0">
              <a:latin typeface="David" panose="020F0502020204030204" pitchFamily="34" charset="-79"/>
              <a:cs typeface="David" panose="020F0502020204030204" pitchFamily="34" charset="-79"/>
            </a:endParaRPr>
          </a:p>
          <a:p>
            <a:pPr algn="ctr"/>
            <a:endParaRPr lang="de-DE" sz="1400" dirty="0">
              <a:latin typeface="David" panose="020F0502020204030204" pitchFamily="34" charset="-79"/>
              <a:cs typeface="David" panose="020F0502020204030204" pitchFamily="34" charset="-79"/>
            </a:endParaRPr>
          </a:p>
          <a:p>
            <a:pPr algn="ctr"/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Changes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on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the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Project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information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or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goals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should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be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made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here</a:t>
            </a:r>
            <a:endParaRPr lang="de-DE" sz="1400" dirty="0">
              <a:latin typeface="David" panose="020F0502020204030204" pitchFamily="34" charset="-79"/>
              <a:cs typeface="David" panose="020F0502020204030204" pitchFamily="34" charset="-79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424459-5DF7-A1D5-44BE-574AE3160936}"/>
              </a:ext>
            </a:extLst>
          </p:cNvPr>
          <p:cNvSpPr txBox="1">
            <a:spLocks/>
          </p:cNvSpPr>
          <p:nvPr/>
        </p:nvSpPr>
        <p:spPr>
          <a:xfrm>
            <a:off x="588385" y="194561"/>
            <a:ext cx="9158904" cy="40061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dirty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App – Page</a:t>
            </a:r>
          </a:p>
        </p:txBody>
      </p:sp>
    </p:spTree>
    <p:extLst>
      <p:ext uri="{BB962C8B-B14F-4D97-AF65-F5344CB8AC3E}">
        <p14:creationId xmlns:p14="http://schemas.microsoft.com/office/powerpoint/2010/main" val="14243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 – </a:t>
            </a:r>
            <a:r>
              <a:rPr lang="de-DE" dirty="0" err="1"/>
              <a:t>AudioVideoCheck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[TODO]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whether the audio is working</a:t>
            </a:r>
          </a:p>
          <a:p>
            <a:pPr algn="ctr"/>
            <a:r>
              <a:rPr lang="en-US" dirty="0"/>
              <a:t>Check whether the microphone is working</a:t>
            </a:r>
          </a:p>
          <a:p>
            <a:pPr algn="ctr"/>
            <a:r>
              <a:rPr lang="en-US" dirty="0"/>
              <a:t>Check whether the camera is working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Continue only if it works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9D56BF-9BA6-8D23-6058-DE92ACE8AEAD}"/>
              </a:ext>
            </a:extLst>
          </p:cNvPr>
          <p:cNvSpPr txBox="1"/>
          <p:nvPr/>
        </p:nvSpPr>
        <p:spPr>
          <a:xfrm>
            <a:off x="10196423" y="1854679"/>
            <a:ext cx="16821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In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current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version</a:t>
            </a:r>
            <a:r>
              <a:rPr lang="de-DE" sz="1400" dirty="0">
                <a:solidFill>
                  <a:srgbClr val="FF0000"/>
                </a:solidFill>
              </a:rPr>
              <a:t> a </a:t>
            </a:r>
            <a:r>
              <a:rPr lang="de-DE" sz="1400" dirty="0" err="1">
                <a:solidFill>
                  <a:srgbClr val="FF0000"/>
                </a:solidFill>
              </a:rPr>
              <a:t>page</a:t>
            </a:r>
            <a:r>
              <a:rPr lang="de-DE" sz="1400" dirty="0">
                <a:solidFill>
                  <a:srgbClr val="FF0000"/>
                </a:solidFill>
              </a:rPr>
              <a:t> in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app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premeeting</a:t>
            </a:r>
            <a:r>
              <a:rPr lang="de-DE" sz="1400" dirty="0">
                <a:solidFill>
                  <a:srgbClr val="FF0000"/>
                </a:solidFill>
              </a:rPr>
              <a:t>, but </a:t>
            </a:r>
            <a:r>
              <a:rPr lang="de-DE" sz="1400" dirty="0" err="1">
                <a:solidFill>
                  <a:srgbClr val="FF0000"/>
                </a:solidFill>
              </a:rPr>
              <a:t>have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to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be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moved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05B8A1-D6EB-DDCD-7DAE-CBE3AFB0A2EC}"/>
              </a:ext>
            </a:extLst>
          </p:cNvPr>
          <p:cNvSpPr txBox="1">
            <a:spLocks/>
          </p:cNvSpPr>
          <p:nvPr/>
        </p:nvSpPr>
        <p:spPr>
          <a:xfrm>
            <a:off x="588385" y="194561"/>
            <a:ext cx="9158904" cy="40061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dirty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App – Page</a:t>
            </a:r>
          </a:p>
        </p:txBody>
      </p:sp>
    </p:spTree>
    <p:extLst>
      <p:ext uri="{BB962C8B-B14F-4D97-AF65-F5344CB8AC3E}">
        <p14:creationId xmlns:p14="http://schemas.microsoft.com/office/powerpoint/2010/main" val="394837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 – </a:t>
            </a:r>
            <a:r>
              <a:rPr lang="de-DE" dirty="0" err="1"/>
              <a:t>Introduction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 them about what happens in the experiment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D2662B1-2E89-3ED1-5699-FAAF1A6914CD}"/>
              </a:ext>
            </a:extLst>
          </p:cNvPr>
          <p:cNvSpPr txBox="1">
            <a:spLocks/>
          </p:cNvSpPr>
          <p:nvPr/>
        </p:nvSpPr>
        <p:spPr>
          <a:xfrm>
            <a:off x="588385" y="194561"/>
            <a:ext cx="9158904" cy="40061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dirty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App – Page</a:t>
            </a:r>
          </a:p>
        </p:txBody>
      </p:sp>
    </p:spTree>
    <p:extLst>
      <p:ext uri="{BB962C8B-B14F-4D97-AF65-F5344CB8AC3E}">
        <p14:creationId xmlns:p14="http://schemas.microsoft.com/office/powerpoint/2010/main" val="374633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 – </a:t>
            </a:r>
            <a:r>
              <a:rPr lang="de-DE" dirty="0" err="1"/>
              <a:t>PreQuestionnaire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 data such as age, gender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..maybe previous experience with goal setting and virtual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92285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GoalSetting</a:t>
            </a:r>
            <a:r>
              <a:rPr lang="de-DE" dirty="0"/>
              <a:t> - </a:t>
            </a:r>
            <a:r>
              <a:rPr lang="de-DE" dirty="0" err="1"/>
              <a:t>Wish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[TODO]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31789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CD6DB4-4438-E683-1946-AE82F3CC1B13}"/>
              </a:ext>
            </a:extLst>
          </p:cNvPr>
          <p:cNvSpPr txBox="1"/>
          <p:nvPr/>
        </p:nvSpPr>
        <p:spPr>
          <a:xfrm>
            <a:off x="767751" y="1595887"/>
            <a:ext cx="6124755" cy="261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Imagen you must choose a innovative project, but not necessarily working on it. </a:t>
            </a:r>
            <a:r>
              <a:rPr lang="de-DE" sz="1800" dirty="0" err="1"/>
              <a:t>Depending</a:t>
            </a:r>
            <a:r>
              <a:rPr lang="de-DE" sz="1800" dirty="0"/>
              <a:t> on </a:t>
            </a:r>
            <a:r>
              <a:rPr lang="de-DE" sz="1800" dirty="0" err="1"/>
              <a:t>your</a:t>
            </a:r>
            <a:r>
              <a:rPr lang="de-DE" sz="1800" dirty="0"/>
              <a:t> own </a:t>
            </a:r>
            <a:r>
              <a:rPr lang="de-DE" sz="1800" dirty="0" err="1"/>
              <a:t>preferences</a:t>
            </a:r>
            <a:r>
              <a:rPr lang="de-DE" sz="1800" dirty="0"/>
              <a:t>, </a:t>
            </a:r>
            <a:r>
              <a:rPr lang="de-DE" sz="1800" dirty="0" err="1"/>
              <a:t>please</a:t>
            </a:r>
            <a:r>
              <a:rPr lang="de-DE" sz="1800" dirty="0"/>
              <a:t> rank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goals</a:t>
            </a:r>
            <a:r>
              <a:rPr lang="de-DE" sz="1800" dirty="0"/>
              <a:t> </a:t>
            </a:r>
            <a:r>
              <a:rPr lang="de-DE" sz="1800" dirty="0" err="1"/>
              <a:t>shown</a:t>
            </a:r>
            <a:r>
              <a:rPr lang="de-DE" sz="1800" dirty="0"/>
              <a:t> </a:t>
            </a:r>
            <a:r>
              <a:rPr lang="de-DE" sz="1800" dirty="0" err="1"/>
              <a:t>beneath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positioning</a:t>
            </a:r>
            <a:r>
              <a:rPr lang="de-DE" sz="1800" dirty="0"/>
              <a:t> </a:t>
            </a:r>
            <a:r>
              <a:rPr lang="de-DE" sz="1800" dirty="0" err="1"/>
              <a:t>them</a:t>
            </a:r>
            <a:r>
              <a:rPr lang="de-DE" sz="1800" dirty="0"/>
              <a:t> via </a:t>
            </a:r>
            <a:r>
              <a:rPr lang="de-DE" sz="1800" dirty="0" err="1"/>
              <a:t>drag</a:t>
            </a:r>
            <a:r>
              <a:rPr lang="de-DE" sz="1800" dirty="0"/>
              <a:t> and </a:t>
            </a:r>
            <a:r>
              <a:rPr lang="de-DE" sz="1800" dirty="0" err="1"/>
              <a:t>drop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fields</a:t>
            </a:r>
            <a:r>
              <a:rPr lang="de-DE" sz="1800" dirty="0"/>
              <a:t> 1 </a:t>
            </a:r>
            <a:r>
              <a:rPr lang="de-DE" sz="1800" dirty="0" err="1"/>
              <a:t>to</a:t>
            </a:r>
            <a:r>
              <a:rPr lang="de-DE" sz="1800" dirty="0"/>
              <a:t> 6.</a:t>
            </a:r>
          </a:p>
          <a:p>
            <a:endParaRPr lang="de-DE" sz="1800" dirty="0"/>
          </a:p>
          <a:p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dirty="0" err="1"/>
              <a:t>means</a:t>
            </a:r>
            <a:r>
              <a:rPr lang="de-DE" sz="1800" dirty="0"/>
              <a:t>,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archive</a:t>
            </a:r>
            <a:r>
              <a:rPr lang="de-DE" sz="1800" dirty="0"/>
              <a:t> </a:t>
            </a:r>
            <a:r>
              <a:rPr lang="de-DE" sz="1800" dirty="0" err="1"/>
              <a:t>this</a:t>
            </a:r>
            <a:r>
              <a:rPr lang="de-DE" sz="1800" dirty="0"/>
              <a:t> </a:t>
            </a:r>
            <a:r>
              <a:rPr lang="de-DE" sz="1800" dirty="0" err="1"/>
              <a:t>goal</a:t>
            </a:r>
            <a:r>
              <a:rPr lang="de-DE" sz="1800" dirty="0"/>
              <a:t> in an innovative </a:t>
            </a:r>
            <a:r>
              <a:rPr lang="de-DE" sz="1800" dirty="0" err="1"/>
              <a:t>project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highly</a:t>
            </a:r>
            <a:r>
              <a:rPr lang="de-DE" sz="1800" dirty="0"/>
              <a:t> </a:t>
            </a:r>
            <a:r>
              <a:rPr lang="de-DE" sz="1800" dirty="0" err="1"/>
              <a:t>importent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you</a:t>
            </a:r>
            <a:r>
              <a:rPr lang="de-DE" sz="1800" dirty="0"/>
              <a:t>. </a:t>
            </a:r>
            <a:r>
              <a:rPr lang="en-US" sz="1800" dirty="0"/>
              <a:t>The goal in position six shows that this goal is less important to you.</a:t>
            </a:r>
            <a:endParaRPr lang="de-DE" sz="1800" dirty="0"/>
          </a:p>
          <a:p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2F30081-2B37-D2EA-AECD-30F3C192BE54}"/>
              </a:ext>
            </a:extLst>
          </p:cNvPr>
          <p:cNvGrpSpPr/>
          <p:nvPr/>
        </p:nvGrpSpPr>
        <p:grpSpPr>
          <a:xfrm>
            <a:off x="1175264" y="4509580"/>
            <a:ext cx="4414108" cy="820760"/>
            <a:chOff x="7654247" y="5277136"/>
            <a:chExt cx="3487757" cy="52262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F84BE3A-F42D-2AF6-B8D0-87DF0DA03C95}"/>
                </a:ext>
              </a:extLst>
            </p:cNvPr>
            <p:cNvSpPr/>
            <p:nvPr/>
          </p:nvSpPr>
          <p:spPr>
            <a:xfrm>
              <a:off x="7654247" y="5626812"/>
              <a:ext cx="443073" cy="1729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DD39165-3BBF-22FD-3CD1-901456228EB7}"/>
                </a:ext>
              </a:extLst>
            </p:cNvPr>
            <p:cNvSpPr/>
            <p:nvPr/>
          </p:nvSpPr>
          <p:spPr>
            <a:xfrm>
              <a:off x="8263184" y="5626812"/>
              <a:ext cx="443073" cy="1729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3C6A408-77AF-E976-67BF-269A1E92300C}"/>
                </a:ext>
              </a:extLst>
            </p:cNvPr>
            <p:cNvSpPr/>
            <p:nvPr/>
          </p:nvSpPr>
          <p:spPr>
            <a:xfrm>
              <a:off x="8872121" y="5626812"/>
              <a:ext cx="443073" cy="1729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0B9B6B5-569A-5AB7-5EB7-9145C3389AE1}"/>
                </a:ext>
              </a:extLst>
            </p:cNvPr>
            <p:cNvSpPr/>
            <p:nvPr/>
          </p:nvSpPr>
          <p:spPr>
            <a:xfrm>
              <a:off x="9481058" y="5626812"/>
              <a:ext cx="443073" cy="1729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404D1F1-5DE5-0714-F949-04E04FC974F0}"/>
                </a:ext>
              </a:extLst>
            </p:cNvPr>
            <p:cNvSpPr/>
            <p:nvPr/>
          </p:nvSpPr>
          <p:spPr>
            <a:xfrm>
              <a:off x="10698931" y="5626812"/>
              <a:ext cx="443073" cy="1729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8683903-524E-5F03-779C-93E7059BF024}"/>
                </a:ext>
              </a:extLst>
            </p:cNvPr>
            <p:cNvSpPr/>
            <p:nvPr/>
          </p:nvSpPr>
          <p:spPr>
            <a:xfrm>
              <a:off x="10089995" y="5626812"/>
              <a:ext cx="443073" cy="1729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75A2A50-52FA-8A2D-A8EE-D0782CB6753C}"/>
                </a:ext>
              </a:extLst>
            </p:cNvPr>
            <p:cNvSpPr txBox="1"/>
            <p:nvPr/>
          </p:nvSpPr>
          <p:spPr>
            <a:xfrm>
              <a:off x="7742219" y="5277136"/>
              <a:ext cx="267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1</a:t>
              </a:r>
              <a:endParaRPr lang="de-DE" b="1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241D223-700A-7074-0DF7-ED6D6E5DCCF6}"/>
                </a:ext>
              </a:extLst>
            </p:cNvPr>
            <p:cNvSpPr txBox="1"/>
            <p:nvPr/>
          </p:nvSpPr>
          <p:spPr>
            <a:xfrm>
              <a:off x="8346631" y="5277136"/>
              <a:ext cx="267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2</a:t>
              </a:r>
              <a:endParaRPr lang="de-DE" b="1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4394128-E241-D2F2-45C6-BF636BD16D49}"/>
                </a:ext>
              </a:extLst>
            </p:cNvPr>
            <p:cNvSpPr txBox="1"/>
            <p:nvPr/>
          </p:nvSpPr>
          <p:spPr>
            <a:xfrm>
              <a:off x="8951043" y="5277136"/>
              <a:ext cx="267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3</a:t>
              </a:r>
              <a:endParaRPr lang="de-DE" b="1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2494888-1557-6741-7EDF-59C54968C13F}"/>
                </a:ext>
              </a:extLst>
            </p:cNvPr>
            <p:cNvSpPr txBox="1"/>
            <p:nvPr/>
          </p:nvSpPr>
          <p:spPr>
            <a:xfrm>
              <a:off x="9555455" y="5277136"/>
              <a:ext cx="267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4</a:t>
              </a:r>
              <a:endParaRPr lang="de-DE" b="1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81AABFE-E3C3-71C7-00B1-F7479F53EECF}"/>
                </a:ext>
              </a:extLst>
            </p:cNvPr>
            <p:cNvSpPr txBox="1"/>
            <p:nvPr/>
          </p:nvSpPr>
          <p:spPr>
            <a:xfrm>
              <a:off x="10159867" y="5277136"/>
              <a:ext cx="267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5</a:t>
              </a:r>
              <a:endParaRPr lang="de-DE" b="1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FE80AD7-5A50-2497-7055-7EE8E70F4217}"/>
                </a:ext>
              </a:extLst>
            </p:cNvPr>
            <p:cNvSpPr txBox="1"/>
            <p:nvPr/>
          </p:nvSpPr>
          <p:spPr>
            <a:xfrm>
              <a:off x="10764280" y="5277136"/>
              <a:ext cx="267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6</a:t>
              </a:r>
              <a:endParaRPr lang="de-DE" b="1" dirty="0"/>
            </a:p>
          </p:txBody>
        </p:sp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04AC122B-542A-F3A5-1728-7A192ED57C85}"/>
              </a:ext>
            </a:extLst>
          </p:cNvPr>
          <p:cNvSpPr/>
          <p:nvPr/>
        </p:nvSpPr>
        <p:spPr>
          <a:xfrm>
            <a:off x="6761672" y="2739415"/>
            <a:ext cx="741170" cy="3803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Goal1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A866C2C-F0F8-37E7-D8C1-C49365F4C69F}"/>
              </a:ext>
            </a:extLst>
          </p:cNvPr>
          <p:cNvSpPr/>
          <p:nvPr/>
        </p:nvSpPr>
        <p:spPr>
          <a:xfrm>
            <a:off x="7315709" y="3495200"/>
            <a:ext cx="741170" cy="3696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Goal2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1F3351A-5A47-EACC-B671-B289EEFB69AD}"/>
              </a:ext>
            </a:extLst>
          </p:cNvPr>
          <p:cNvSpPr/>
          <p:nvPr/>
        </p:nvSpPr>
        <p:spPr>
          <a:xfrm>
            <a:off x="7703195" y="4304041"/>
            <a:ext cx="741170" cy="3803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Goal3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2DA890-B00B-8F60-4C1A-A4C3B21E6649}"/>
              </a:ext>
            </a:extLst>
          </p:cNvPr>
          <p:cNvSpPr/>
          <p:nvPr/>
        </p:nvSpPr>
        <p:spPr>
          <a:xfrm>
            <a:off x="1085054" y="5004355"/>
            <a:ext cx="741170" cy="3803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Goal4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5242027-B5FF-F431-59D2-99F80841D0E3}"/>
              </a:ext>
            </a:extLst>
          </p:cNvPr>
          <p:cNvSpPr/>
          <p:nvPr/>
        </p:nvSpPr>
        <p:spPr>
          <a:xfrm>
            <a:off x="6471565" y="4059492"/>
            <a:ext cx="741170" cy="3803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Goal5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9AC2B42-37C5-0CF3-7DEC-E84C25BD82BF}"/>
              </a:ext>
            </a:extLst>
          </p:cNvPr>
          <p:cNvSpPr/>
          <p:nvPr/>
        </p:nvSpPr>
        <p:spPr>
          <a:xfrm>
            <a:off x="7638848" y="1997539"/>
            <a:ext cx="741170" cy="3803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Goal6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63C1A-AFF1-A89A-E5B6-E3A7508DA07F}"/>
              </a:ext>
            </a:extLst>
          </p:cNvPr>
          <p:cNvSpPr txBox="1"/>
          <p:nvPr/>
        </p:nvSpPr>
        <p:spPr>
          <a:xfrm>
            <a:off x="10196423" y="1854679"/>
            <a:ext cx="168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Wording?!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943BD8-1D57-DDAD-8717-75FBE6F84EAB}"/>
              </a:ext>
            </a:extLst>
          </p:cNvPr>
          <p:cNvSpPr txBox="1"/>
          <p:nvPr/>
        </p:nvSpPr>
        <p:spPr>
          <a:xfrm>
            <a:off x="9981849" y="2943861"/>
            <a:ext cx="168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App: Goalranking</a:t>
            </a:r>
          </a:p>
        </p:txBody>
      </p:sp>
    </p:spTree>
    <p:extLst>
      <p:ext uri="{BB962C8B-B14F-4D97-AF65-F5344CB8AC3E}">
        <p14:creationId xmlns:p14="http://schemas.microsoft.com/office/powerpoint/2010/main" val="106743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GoalSetting</a:t>
            </a:r>
            <a:r>
              <a:rPr lang="de-DE" dirty="0"/>
              <a:t> - Outcome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Taking your wish [VARIABLE ] into mind. Identify one aspect of the outcome you would like to achieve for your organization during or upon completion of the project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2B6900-8A6A-209F-DC55-E199508D1A74}"/>
              </a:ext>
            </a:extLst>
          </p:cNvPr>
          <p:cNvSpPr txBox="1"/>
          <p:nvPr/>
        </p:nvSpPr>
        <p:spPr>
          <a:xfrm>
            <a:off x="10196423" y="1854679"/>
            <a:ext cx="168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Wording?!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5CB78A-E0B1-F548-83AB-7BEA718E7EDD}"/>
              </a:ext>
            </a:extLst>
          </p:cNvPr>
          <p:cNvSpPr/>
          <p:nvPr/>
        </p:nvSpPr>
        <p:spPr>
          <a:xfrm>
            <a:off x="1017917" y="4373592"/>
            <a:ext cx="6883879" cy="96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textfield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AF32EAB-138D-2AD3-D4D3-30B23E7E9AA2}"/>
              </a:ext>
            </a:extLst>
          </p:cNvPr>
          <p:cNvSpPr txBox="1"/>
          <p:nvPr/>
        </p:nvSpPr>
        <p:spPr>
          <a:xfrm>
            <a:off x="9981849" y="2943861"/>
            <a:ext cx="168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App: WOOP</a:t>
            </a:r>
          </a:p>
        </p:txBody>
      </p:sp>
    </p:spTree>
    <p:extLst>
      <p:ext uri="{BB962C8B-B14F-4D97-AF65-F5344CB8AC3E}">
        <p14:creationId xmlns:p14="http://schemas.microsoft.com/office/powerpoint/2010/main" val="101889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GoalSetting</a:t>
            </a:r>
            <a:r>
              <a:rPr lang="de-DE" dirty="0"/>
              <a:t> - Obstacle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Elaborate one obstacle about the defined wish, based on present reality, standing in the way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2B6900-8A6A-209F-DC55-E199508D1A74}"/>
              </a:ext>
            </a:extLst>
          </p:cNvPr>
          <p:cNvSpPr txBox="1"/>
          <p:nvPr/>
        </p:nvSpPr>
        <p:spPr>
          <a:xfrm>
            <a:off x="10196423" y="1854679"/>
            <a:ext cx="168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Wording?!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5CB78A-E0B1-F548-83AB-7BEA718E7EDD}"/>
              </a:ext>
            </a:extLst>
          </p:cNvPr>
          <p:cNvSpPr/>
          <p:nvPr/>
        </p:nvSpPr>
        <p:spPr>
          <a:xfrm>
            <a:off x="1017917" y="4373592"/>
            <a:ext cx="6883879" cy="96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textfield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EECD84-79BB-D9BF-3C81-8A02C2E2C5D1}"/>
              </a:ext>
            </a:extLst>
          </p:cNvPr>
          <p:cNvSpPr txBox="1"/>
          <p:nvPr/>
        </p:nvSpPr>
        <p:spPr>
          <a:xfrm>
            <a:off x="9981849" y="2943861"/>
            <a:ext cx="168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App: WOOP</a:t>
            </a:r>
          </a:p>
        </p:txBody>
      </p:sp>
    </p:spTree>
    <p:extLst>
      <p:ext uri="{BB962C8B-B14F-4D97-AF65-F5344CB8AC3E}">
        <p14:creationId xmlns:p14="http://schemas.microsoft.com/office/powerpoint/2010/main" val="82526856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Breitbild</PresentationFormat>
  <Paragraphs>97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David</vt:lpstr>
      <vt:lpstr>Design1</vt:lpstr>
      <vt:lpstr>PowerPoint-Präsentation</vt:lpstr>
      <vt:lpstr>Session</vt:lpstr>
      <vt:lpstr>Intro – PreIntroducion</vt:lpstr>
      <vt:lpstr>Intro – AudioVideoCheck [TODO]</vt:lpstr>
      <vt:lpstr>Intro – Introduction</vt:lpstr>
      <vt:lpstr>Intro – PreQuestionnaire</vt:lpstr>
      <vt:lpstr>GoalSetting - Wish [TODO] </vt:lpstr>
      <vt:lpstr>GoalSetting - Outcome</vt:lpstr>
      <vt:lpstr>GoalSetting - Obstacle</vt:lpstr>
      <vt:lpstr>GoalSetting - Plan</vt:lpstr>
      <vt:lpstr>HiddenProfilePart1 - MatrixIndividual</vt:lpstr>
      <vt:lpstr>HiddenProfilePart1 - MatrixTeam</vt:lpstr>
      <vt:lpstr>HiddenProfilePart2 A/B/C</vt:lpstr>
      <vt:lpstr>Outro – [QUESTIONNAIRES]</vt:lpstr>
      <vt:lpstr>Outro –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venugopal</dc:creator>
  <cp:lastModifiedBy>Gaube, Benjamin (IISM)</cp:lastModifiedBy>
  <cp:revision>16</cp:revision>
  <dcterms:created xsi:type="dcterms:W3CDTF">2024-03-18T14:33:30Z</dcterms:created>
  <dcterms:modified xsi:type="dcterms:W3CDTF">2024-05-02T12:52:46Z</dcterms:modified>
</cp:coreProperties>
</file>