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25" r:id="rId2"/>
    <p:sldId id="2128" r:id="rId3"/>
    <p:sldId id="2129" r:id="rId4"/>
    <p:sldId id="2130" r:id="rId5"/>
    <p:sldId id="2131" r:id="rId6"/>
    <p:sldId id="2132" r:id="rId7"/>
    <p:sldId id="2134" r:id="rId8"/>
    <p:sldId id="2135" r:id="rId9"/>
    <p:sldId id="2137" r:id="rId10"/>
    <p:sldId id="2138" r:id="rId11"/>
    <p:sldId id="2139" r:id="rId12"/>
    <p:sldId id="2140" r:id="rId13"/>
    <p:sldId id="2141" r:id="rId14"/>
    <p:sldId id="2144" r:id="rId15"/>
    <p:sldId id="2142" r:id="rId16"/>
    <p:sldId id="214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827" y="6429330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6083" y="6512304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/>
              <a:t>KIT – Die Forschungsuniversität in der Helmholtz-Gemeinschaft</a:t>
            </a:r>
            <a:endParaRPr lang="en-US" sz="1100" noProof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66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Folientitel: Arial 26pt </a:t>
            </a:r>
            <a:r>
              <a:rPr lang="de-DE" err="1"/>
              <a:t>bold</a:t>
            </a:r>
            <a:endParaRPr lang="de-DE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Unterzeile: Arial 18pt </a:t>
            </a:r>
            <a:r>
              <a:rPr lang="de-DE" err="1"/>
              <a:t>bold</a:t>
            </a:r>
            <a:br>
              <a:rPr lang="de-DE"/>
            </a:br>
            <a:r>
              <a:rPr lang="de-DE"/>
              <a:t>(Auch zweizeilig möglich)</a:t>
            </a:r>
          </a:p>
        </p:txBody>
      </p:sp>
      <p:pic>
        <p:nvPicPr>
          <p:cNvPr id="4" name="Picture 34">
            <a:extLst>
              <a:ext uri="{FF2B5EF4-FFF2-40B4-BE49-F238E27FC236}">
                <a16:creationId xmlns:a16="http://schemas.microsoft.com/office/drawing/2014/main" id="{207EF617-65AE-4DCD-88C5-F11124CE71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83" y="3539246"/>
            <a:ext cx="4399639" cy="2707437"/>
          </a:xfrm>
          <a:prstGeom prst="round2DiagRect">
            <a:avLst>
              <a:gd name="adj1" fmla="val 0"/>
              <a:gd name="adj2" fmla="val 17819"/>
            </a:avLst>
          </a:prstGeom>
          <a:ln w="28575">
            <a:solidFill>
              <a:schemeClr val="bg1"/>
            </a:solidFill>
          </a:ln>
        </p:spPr>
      </p:pic>
      <p:pic>
        <p:nvPicPr>
          <p:cNvPr id="3" name="Picture 32">
            <a:extLst>
              <a:ext uri="{FF2B5EF4-FFF2-40B4-BE49-F238E27FC236}">
                <a16:creationId xmlns:a16="http://schemas.microsoft.com/office/drawing/2014/main" id="{4408C2F4-0AFE-40A5-83EF-B6EEE2389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" b="6512"/>
          <a:stretch/>
        </p:blipFill>
        <p:spPr>
          <a:xfrm>
            <a:off x="4032222" y="3539247"/>
            <a:ext cx="4309679" cy="27074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-170540" y="719237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pic>
        <p:nvPicPr>
          <p:cNvPr id="5" name="Picture 3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8DA2AADA-0BCB-42F4-9C94-30CE325AD3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249" y="3539246"/>
            <a:ext cx="3628703" cy="2707436"/>
          </a:xfrm>
          <a:prstGeom prst="round1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4886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3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599"/>
            </a:lvl3pPr>
            <a:lvl4pPr>
              <a:defRPr sz="1599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/>
          <a:lstStyle>
            <a:lvl1pPr marL="0" indent="0">
              <a:buNone/>
              <a:defRPr sz="1599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/>
              <a:t>Click to add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5962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3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D474-804B-7AA3-BA5B-2A7BFBF0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D830-7CCB-145F-ACFE-FDFAC8C5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C2DA-29D1-FE84-22BA-3A76E4F2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3919-6553-DC51-E2D6-386D5712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4458-E088-6D87-9552-47636CD9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D587-4051-4F6B-BF71-22E5152EC379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5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15FAE-C5F8-465A-A8EB-48190F22F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F7A97-442A-4342-B71F-A04D7B90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71BF7-0304-4B78-B025-0E5482E0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7AE66-EE33-4471-9D82-09ABFDB0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179E3-199D-40EA-AC37-2D1EE110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9DB9-1FFB-4F36-9535-BD5AF68F70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7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33"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39314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6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6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6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66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de-DE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5110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08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de-DE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8147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/>
              <a:t>Karlsruher Institut für Technologie (KIT)</a:t>
            </a:r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altLang="de-DE" sz="120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BF142E7D-AA29-4930-9F34-AAD6D72538DC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altLang="de-DE" sz="120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27FDD8CF-5D3A-4F17-9B79-2BC46F52A5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6054" y="6397027"/>
            <a:ext cx="3649133" cy="36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chemeClr val="tx1"/>
                </a:solidFill>
              </a:rPr>
              <a:t>Institute of Information Systems and Marketing</a:t>
            </a:r>
            <a:br>
              <a:rPr lang="de-DE" sz="1200">
                <a:solidFill>
                  <a:schemeClr val="tx1"/>
                </a:solidFill>
              </a:rPr>
            </a:br>
            <a:r>
              <a:rPr lang="en-US" sz="1200" noProof="0">
                <a:solidFill>
                  <a:schemeClr val="tx1"/>
                </a:solidFill>
              </a:rPr>
              <a:t>We create value from information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81CD9D4-CB1C-472A-887C-FA3B7D709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41"/>
          <a:stretch/>
        </p:blipFill>
        <p:spPr>
          <a:xfrm>
            <a:off x="10257254" y="6451197"/>
            <a:ext cx="1410084" cy="346220"/>
          </a:xfrm>
          <a:prstGeom prst="rect">
            <a:avLst/>
          </a:prstGeom>
        </p:spPr>
      </p:pic>
      <p:sp>
        <p:nvSpPr>
          <p:cNvPr id="4" name="Text Box 11">
            <a:extLst>
              <a:ext uri="{FF2B5EF4-FFF2-40B4-BE49-F238E27FC236}">
                <a16:creationId xmlns:a16="http://schemas.microsoft.com/office/drawing/2014/main" id="{C9FF221C-9798-4967-86FC-C90D11D30A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758" y="6469236"/>
            <a:ext cx="433917" cy="21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>
                <a:solidFill>
                  <a:srgbClr val="000000"/>
                </a:solidFill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23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66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>
          <p15:clr>
            <a:srgbClr val="F26B43"/>
          </p15:clr>
        </p15:guide>
        <p15:guide id="4" pos="2880">
          <p15:clr>
            <a:srgbClr val="F26B43"/>
          </p15:clr>
        </p15:guide>
        <p15:guide id="5" pos="55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22D512-BAE6-3BDE-E46F-4639B20E6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Hidden Profile – Page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E1807-BD22-2AFF-54FC-47A5106AC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07AD6DF-646F-3FBC-BF78-3068E13C11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83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GoalSetting</a:t>
            </a:r>
            <a:r>
              <a:rPr lang="de-DE" dirty="0"/>
              <a:t> - Plan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your obstacle, identify and plan a behavior to overcome it in your negotiation with your team member(s)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5CB78A-E0B1-F548-83AB-7BEA718E7EDD}"/>
              </a:ext>
            </a:extLst>
          </p:cNvPr>
          <p:cNvSpPr/>
          <p:nvPr/>
        </p:nvSpPr>
        <p:spPr>
          <a:xfrm>
            <a:off x="1017917" y="4373592"/>
            <a:ext cx="6883879" cy="96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CCDE1F-81A4-FFA1-6EEB-A0942AAE30DB}"/>
              </a:ext>
            </a:extLst>
          </p:cNvPr>
          <p:cNvSpPr txBox="1"/>
          <p:nvPr/>
        </p:nvSpPr>
        <p:spPr>
          <a:xfrm>
            <a:off x="9241971" y="1332165"/>
            <a:ext cx="249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Individual </a:t>
            </a:r>
            <a:r>
              <a:rPr lang="de-DE" sz="1400" dirty="0" err="1">
                <a:solidFill>
                  <a:srgbClr val="FF0000"/>
                </a:solidFill>
              </a:rPr>
              <a:t>level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unspecific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future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project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Todo</a:t>
            </a:r>
            <a:r>
              <a:rPr lang="de-DE" sz="1400" dirty="0">
                <a:solidFill>
                  <a:srgbClr val="FF0000"/>
                </a:solidFill>
              </a:rPr>
              <a:t>: Wording?!</a:t>
            </a:r>
          </a:p>
        </p:txBody>
      </p:sp>
    </p:spTree>
    <p:extLst>
      <p:ext uri="{BB962C8B-B14F-4D97-AF65-F5344CB8AC3E}">
        <p14:creationId xmlns:p14="http://schemas.microsoft.com/office/powerpoint/2010/main" val="428802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Alternative1: HiddenProfile1 - </a:t>
            </a:r>
            <a:r>
              <a:rPr lang="de-DE" dirty="0" err="1"/>
              <a:t>ProjectRatingIndividual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935A57-7E3C-B8AE-1077-960EB4855FCA}"/>
              </a:ext>
            </a:extLst>
          </p:cNvPr>
          <p:cNvSpPr/>
          <p:nvPr/>
        </p:nvSpPr>
        <p:spPr>
          <a:xfrm flipH="1">
            <a:off x="692987" y="1365902"/>
            <a:ext cx="2523576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Infopanel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810727-3A24-33B8-83B7-FA8A479C1AEA}"/>
              </a:ext>
            </a:extLst>
          </p:cNvPr>
          <p:cNvSpPr/>
          <p:nvPr/>
        </p:nvSpPr>
        <p:spPr>
          <a:xfrm flipH="1">
            <a:off x="3343821" y="1362980"/>
            <a:ext cx="5162910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A4365E-9963-0968-1CE6-85FA43EA54EF}"/>
              </a:ext>
            </a:extLst>
          </p:cNvPr>
          <p:cNvSpPr/>
          <p:nvPr/>
        </p:nvSpPr>
        <p:spPr>
          <a:xfrm>
            <a:off x="3565030" y="3869870"/>
            <a:ext cx="4634674" cy="1436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individual </a:t>
            </a:r>
            <a:br>
              <a:rPr lang="de-DE" sz="1600" dirty="0"/>
            </a:br>
            <a:r>
              <a:rPr lang="de-DE" sz="1600" dirty="0" err="1"/>
              <a:t>criteria</a:t>
            </a:r>
            <a:r>
              <a:rPr lang="de-DE" sz="1600" dirty="0"/>
              <a:t>-goal-matrix (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checkboxes</a:t>
            </a:r>
            <a:r>
              <a:rPr lang="de-DE" sz="1600" dirty="0"/>
              <a:t>)</a:t>
            </a:r>
          </a:p>
          <a:p>
            <a:pPr algn="ctr"/>
            <a:endParaRPr lang="de-DE" sz="1600" dirty="0"/>
          </a:p>
          <a:p>
            <a:pPr algn="ctr"/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the</a:t>
            </a:r>
            <a:r>
              <a:rPr lang="de-DE" sz="1200" i="1" dirty="0"/>
              <a:t> </a:t>
            </a:r>
            <a:r>
              <a:rPr lang="de-DE" sz="1200" i="1" dirty="0" err="1"/>
              <a:t>information</a:t>
            </a:r>
            <a:r>
              <a:rPr lang="de-DE" sz="1200" i="1" dirty="0"/>
              <a:t> </a:t>
            </a:r>
            <a:r>
              <a:rPr lang="de-DE" sz="1200" i="1" dirty="0" err="1"/>
              <a:t>given</a:t>
            </a:r>
            <a:r>
              <a:rPr lang="de-DE" sz="1200" i="1" dirty="0"/>
              <a:t> </a:t>
            </a:r>
            <a:r>
              <a:rPr lang="de-DE" sz="1200" i="1" dirty="0" err="1"/>
              <a:t>by</a:t>
            </a:r>
            <a:r>
              <a:rPr lang="de-DE" sz="1200" i="1" dirty="0"/>
              <a:t> </a:t>
            </a:r>
            <a:r>
              <a:rPr lang="de-DE" sz="1200" i="1" dirty="0" err="1"/>
              <a:t>hidden</a:t>
            </a:r>
            <a:r>
              <a:rPr lang="de-DE" sz="1200" i="1" dirty="0"/>
              <a:t> </a:t>
            </a:r>
            <a:r>
              <a:rPr lang="de-DE" sz="1200" i="1" dirty="0" err="1"/>
              <a:t>profile</a:t>
            </a:r>
            <a:r>
              <a:rPr lang="de-DE" sz="1200" i="1" dirty="0"/>
              <a:t> -&gt; </a:t>
            </a:r>
            <a:r>
              <a:rPr lang="de-DE" sz="1200" i="1" dirty="0" err="1"/>
              <a:t>Which</a:t>
            </a:r>
            <a:r>
              <a:rPr lang="de-DE" sz="1200" i="1" dirty="0"/>
              <a:t> </a:t>
            </a:r>
            <a:r>
              <a:rPr lang="de-DE" sz="1200" i="1" dirty="0" err="1"/>
              <a:t>projects</a:t>
            </a:r>
            <a:r>
              <a:rPr lang="de-DE" sz="1200" i="1" dirty="0"/>
              <a:t> </a:t>
            </a:r>
            <a:r>
              <a:rPr lang="de-DE" sz="1200" i="1" dirty="0" err="1"/>
              <a:t>fits</a:t>
            </a:r>
            <a:r>
              <a:rPr lang="de-DE" sz="1200" i="1" dirty="0"/>
              <a:t> criterium1 and criterium2 </a:t>
            </a:r>
            <a:r>
              <a:rPr lang="de-DE" sz="1200" i="1" dirty="0" err="1"/>
              <a:t>best</a:t>
            </a:r>
            <a:r>
              <a:rPr lang="de-DE" sz="1200" i="1" dirty="0"/>
              <a:t>?</a:t>
            </a:r>
            <a:endParaRPr lang="de-DE" sz="1600" i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E4EBA6-9FE8-0EBC-DD02-F36630A94AAD}"/>
              </a:ext>
            </a:extLst>
          </p:cNvPr>
          <p:cNvSpPr/>
          <p:nvPr/>
        </p:nvSpPr>
        <p:spPr>
          <a:xfrm>
            <a:off x="3565030" y="1677817"/>
            <a:ext cx="4634674" cy="187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Task </a:t>
            </a:r>
            <a:r>
              <a:rPr lang="de-DE" sz="1600" dirty="0" err="1"/>
              <a:t>Introduction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997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Alternative1: HiddenProfile1 - </a:t>
            </a:r>
            <a:r>
              <a:rPr lang="de-DE" dirty="0" err="1"/>
              <a:t>ProjectRatingTeam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935A57-7E3C-B8AE-1077-960EB4855FCA}"/>
              </a:ext>
            </a:extLst>
          </p:cNvPr>
          <p:cNvSpPr/>
          <p:nvPr/>
        </p:nvSpPr>
        <p:spPr>
          <a:xfrm flipH="1">
            <a:off x="692987" y="1365902"/>
            <a:ext cx="2523576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Infopanel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810727-3A24-33B8-83B7-FA8A479C1AEA}"/>
              </a:ext>
            </a:extLst>
          </p:cNvPr>
          <p:cNvSpPr/>
          <p:nvPr/>
        </p:nvSpPr>
        <p:spPr>
          <a:xfrm flipH="1">
            <a:off x="3343821" y="1362980"/>
            <a:ext cx="5162910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2AD7A5-099E-B923-B624-0DD1D93F4F2E}"/>
              </a:ext>
            </a:extLst>
          </p:cNvPr>
          <p:cNvSpPr/>
          <p:nvPr/>
        </p:nvSpPr>
        <p:spPr>
          <a:xfrm>
            <a:off x="3585168" y="3840645"/>
            <a:ext cx="4566631" cy="7956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pre-filled</a:t>
            </a:r>
            <a:r>
              <a:rPr lang="de-DE" sz="1600" dirty="0"/>
              <a:t> </a:t>
            </a:r>
            <a:r>
              <a:rPr lang="de-DE" sz="1600" dirty="0" err="1"/>
              <a:t>team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criteria</a:t>
            </a:r>
            <a:r>
              <a:rPr lang="de-DE" sz="1600" dirty="0"/>
              <a:t>-goal-matrix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80AE27-6DB6-2488-278F-0107CBF6F3E6}"/>
              </a:ext>
            </a:extLst>
          </p:cNvPr>
          <p:cNvSpPr/>
          <p:nvPr/>
        </p:nvSpPr>
        <p:spPr>
          <a:xfrm>
            <a:off x="3585169" y="4724554"/>
            <a:ext cx="4566630" cy="753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Agree</a:t>
            </a:r>
            <a:r>
              <a:rPr lang="de-DE" sz="1600" dirty="0"/>
              <a:t>-button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8DE3062-8001-1F3E-1C38-847AD0240B64}"/>
              </a:ext>
            </a:extLst>
          </p:cNvPr>
          <p:cNvSpPr/>
          <p:nvPr/>
        </p:nvSpPr>
        <p:spPr>
          <a:xfrm>
            <a:off x="3554432" y="1552807"/>
            <a:ext cx="4566631" cy="20980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Jitsi</a:t>
            </a:r>
            <a:r>
              <a:rPr lang="de-DE" sz="1600" dirty="0"/>
              <a:t> </a:t>
            </a:r>
            <a:r>
              <a:rPr lang="de-DE" sz="1600" dirty="0" err="1"/>
              <a:t>video</a:t>
            </a:r>
            <a:r>
              <a:rPr lang="de-DE" sz="1600" dirty="0"/>
              <a:t> </a:t>
            </a:r>
            <a:r>
              <a:rPr lang="de-DE" sz="1600" dirty="0" err="1"/>
              <a:t>meeting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6869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Alternative1: HiddenProfile2 AB / C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935A57-7E3C-B8AE-1077-960EB4855FCA}"/>
              </a:ext>
            </a:extLst>
          </p:cNvPr>
          <p:cNvSpPr/>
          <p:nvPr/>
        </p:nvSpPr>
        <p:spPr>
          <a:xfrm flipH="1">
            <a:off x="692987" y="1365902"/>
            <a:ext cx="2523576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Infopanel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810727-3A24-33B8-83B7-FA8A479C1AEA}"/>
              </a:ext>
            </a:extLst>
          </p:cNvPr>
          <p:cNvSpPr/>
          <p:nvPr/>
        </p:nvSpPr>
        <p:spPr>
          <a:xfrm flipH="1">
            <a:off x="3343821" y="1362980"/>
            <a:ext cx="5162910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489AF9-D337-3EAC-1DEA-F9DAD1D9FC39}"/>
              </a:ext>
            </a:extLst>
          </p:cNvPr>
          <p:cNvSpPr/>
          <p:nvPr/>
        </p:nvSpPr>
        <p:spPr>
          <a:xfrm>
            <a:off x="3554432" y="3733936"/>
            <a:ext cx="2355303" cy="1110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Filled</a:t>
            </a:r>
            <a:r>
              <a:rPr lang="de-DE" sz="1600" dirty="0"/>
              <a:t> </a:t>
            </a:r>
            <a:r>
              <a:rPr lang="de-DE" sz="1600" dirty="0" err="1"/>
              <a:t>team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criteria</a:t>
            </a:r>
            <a:r>
              <a:rPr lang="de-DE" sz="1600" dirty="0"/>
              <a:t>-goal-matrix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EFBCBCA-1CE4-B29A-F277-16C478D61248}"/>
              </a:ext>
            </a:extLst>
          </p:cNvPr>
          <p:cNvSpPr/>
          <p:nvPr/>
        </p:nvSpPr>
        <p:spPr>
          <a:xfrm>
            <a:off x="3554432" y="1552807"/>
            <a:ext cx="4566631" cy="20980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Jitsi</a:t>
            </a:r>
            <a:r>
              <a:rPr lang="de-DE" sz="1600" dirty="0"/>
              <a:t> </a:t>
            </a:r>
            <a:r>
              <a:rPr lang="de-DE" sz="1600" dirty="0" err="1"/>
              <a:t>video</a:t>
            </a:r>
            <a:r>
              <a:rPr lang="de-DE" sz="1600" dirty="0"/>
              <a:t> </a:t>
            </a:r>
            <a:r>
              <a:rPr lang="de-DE" sz="1600" dirty="0" err="1"/>
              <a:t>meeting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2A1A83-205D-310C-78F4-B026F8254649}"/>
              </a:ext>
            </a:extLst>
          </p:cNvPr>
          <p:cNvSpPr/>
          <p:nvPr/>
        </p:nvSpPr>
        <p:spPr>
          <a:xfrm>
            <a:off x="5978202" y="3733936"/>
            <a:ext cx="2142861" cy="1110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SpiderGraph</a:t>
            </a:r>
            <a:endParaRPr lang="de-DE" sz="16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48C09F-411A-AA69-C144-BD3609011ECC}"/>
              </a:ext>
            </a:extLst>
          </p:cNvPr>
          <p:cNvSpPr/>
          <p:nvPr/>
        </p:nvSpPr>
        <p:spPr>
          <a:xfrm>
            <a:off x="3558037" y="4963884"/>
            <a:ext cx="4563026" cy="5306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Project-Choice-</a:t>
            </a:r>
            <a:r>
              <a:rPr lang="de-DE" sz="1600" dirty="0" err="1"/>
              <a:t>Section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Agree</a:t>
            </a:r>
            <a:r>
              <a:rPr lang="de-DE" sz="1600" dirty="0"/>
              <a:t>-Button</a:t>
            </a:r>
          </a:p>
        </p:txBody>
      </p:sp>
    </p:spTree>
    <p:extLst>
      <p:ext uri="{BB962C8B-B14F-4D97-AF65-F5344CB8AC3E}">
        <p14:creationId xmlns:p14="http://schemas.microsoft.com/office/powerpoint/2010/main" val="217591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244-A50A-41FC-1E5D-729BAA68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Alternative2: </a:t>
            </a:r>
            <a:r>
              <a:rPr lang="de-DE" dirty="0" err="1">
                <a:highlight>
                  <a:srgbClr val="FFFF00"/>
                </a:highlight>
              </a:rPr>
              <a:t>HiddenProfile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de-DE" dirty="0" err="1">
                <a:highlight>
                  <a:srgbClr val="FFFF00"/>
                </a:highlight>
              </a:rPr>
              <a:t>without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criteria</a:t>
            </a:r>
            <a:r>
              <a:rPr lang="de-DE" dirty="0">
                <a:highlight>
                  <a:srgbClr val="FFFF00"/>
                </a:highlight>
              </a:rPr>
              <a:t>-project </a:t>
            </a:r>
            <a:r>
              <a:rPr lang="de-DE" dirty="0" err="1">
                <a:highlight>
                  <a:srgbClr val="FFFF00"/>
                </a:highlight>
              </a:rPr>
              <a:t>ranking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3CE83A-6A29-E263-B6FC-55E5695997C8}"/>
              </a:ext>
            </a:extLst>
          </p:cNvPr>
          <p:cNvSpPr/>
          <p:nvPr/>
        </p:nvSpPr>
        <p:spPr>
          <a:xfrm>
            <a:off x="993364" y="1544750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68D789-C567-F08E-A589-A30311F77C62}"/>
              </a:ext>
            </a:extLst>
          </p:cNvPr>
          <p:cNvSpPr/>
          <p:nvPr/>
        </p:nvSpPr>
        <p:spPr>
          <a:xfrm flipH="1">
            <a:off x="1158351" y="1659817"/>
            <a:ext cx="2523576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Infopanel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81354A-C264-1525-AE1C-681DAA68AD17}"/>
              </a:ext>
            </a:extLst>
          </p:cNvPr>
          <p:cNvSpPr/>
          <p:nvPr/>
        </p:nvSpPr>
        <p:spPr>
          <a:xfrm flipH="1">
            <a:off x="3809185" y="1656895"/>
            <a:ext cx="5162910" cy="42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4E5583-1429-7BA7-39D8-1C82E4CE17AB}"/>
              </a:ext>
            </a:extLst>
          </p:cNvPr>
          <p:cNvSpPr/>
          <p:nvPr/>
        </p:nvSpPr>
        <p:spPr>
          <a:xfrm>
            <a:off x="3966992" y="1765030"/>
            <a:ext cx="3118516" cy="2135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Jitsi</a:t>
            </a:r>
            <a:r>
              <a:rPr lang="de-DE" sz="1600" dirty="0"/>
              <a:t>-Video-Meeting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67FD608-B7C2-28FD-BFD4-756998407949}"/>
              </a:ext>
            </a:extLst>
          </p:cNvPr>
          <p:cNvSpPr/>
          <p:nvPr/>
        </p:nvSpPr>
        <p:spPr>
          <a:xfrm flipH="1">
            <a:off x="7177334" y="1753049"/>
            <a:ext cx="1365829" cy="21475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Spider </a:t>
            </a:r>
            <a:r>
              <a:rPr lang="de-DE" sz="1600" dirty="0" err="1">
                <a:solidFill>
                  <a:schemeClr val="tx1"/>
                </a:solidFill>
              </a:rPr>
              <a:t>graph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534B9F-B510-BC7F-C946-C2346AF13B63}"/>
              </a:ext>
            </a:extLst>
          </p:cNvPr>
          <p:cNvSpPr/>
          <p:nvPr/>
        </p:nvSpPr>
        <p:spPr>
          <a:xfrm>
            <a:off x="3966992" y="4007504"/>
            <a:ext cx="4634674" cy="187721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Section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endParaRPr lang="de-DE" sz="1600" dirty="0"/>
          </a:p>
          <a:p>
            <a:pPr algn="ctr"/>
            <a:r>
              <a:rPr lang="de-DE" sz="1600" dirty="0"/>
              <a:t>Personal Notes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7891593-2ACC-0E35-B343-DC32DBB5408D}"/>
              </a:ext>
            </a:extLst>
          </p:cNvPr>
          <p:cNvSpPr txBox="1"/>
          <p:nvPr/>
        </p:nvSpPr>
        <p:spPr>
          <a:xfrm>
            <a:off x="9560379" y="1656895"/>
            <a:ext cx="1983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participants only receive the information on the left-hand side without being guided through the project criteria matrix.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Instead of the matrix, we only offer an area for personal notes during the collaboration.</a:t>
            </a:r>
            <a:endParaRPr lang="de-D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Outro – [QUESTIONNAIRES]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Questionnaires, could be multiple pages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252469-745F-7720-88F8-7D22EBEE68C1}"/>
              </a:ext>
            </a:extLst>
          </p:cNvPr>
          <p:cNvSpPr txBox="1"/>
          <p:nvPr/>
        </p:nvSpPr>
        <p:spPr>
          <a:xfrm>
            <a:off x="2481943" y="2744843"/>
            <a:ext cx="53802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600" dirty="0"/>
              <a:t>Perceived team cohesion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Perceived process conflict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Perceived relationship conflict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Perceived cooperation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>
                <a:highlight>
                  <a:srgbClr val="FFFF00"/>
                </a:highlight>
              </a:rPr>
              <a:t>TBD: information sharing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Satisfaction with outcome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Usefulness of spider graph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>
                <a:highlight>
                  <a:srgbClr val="FFFF00"/>
                </a:highlight>
              </a:rPr>
              <a:t>TBD: psychological safety or interpersonal trust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7251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Outro – </a:t>
            </a:r>
            <a:r>
              <a:rPr lang="de-DE" dirty="0" err="1"/>
              <a:t>ThankYou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ThankYou</a:t>
            </a:r>
            <a:endParaRPr lang="en-US" dirty="0"/>
          </a:p>
          <a:p>
            <a:pPr algn="ctr"/>
            <a:r>
              <a:rPr lang="en-US" dirty="0"/>
              <a:t>Updates to Project?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B9CD0B-B0A0-7F2C-BDF8-A11D92B169C6}"/>
              </a:ext>
            </a:extLst>
          </p:cNvPr>
          <p:cNvSpPr txBox="1"/>
          <p:nvPr/>
        </p:nvSpPr>
        <p:spPr>
          <a:xfrm>
            <a:off x="9686904" y="2817213"/>
            <a:ext cx="208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See „</a:t>
            </a:r>
            <a:r>
              <a:rPr lang="de-DE" sz="1400" dirty="0" err="1">
                <a:solidFill>
                  <a:srgbClr val="FF0000"/>
                </a:solidFill>
              </a:rPr>
              <a:t>Thank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You</a:t>
            </a:r>
            <a:r>
              <a:rPr lang="de-DE" sz="1400" dirty="0">
                <a:solidFill>
                  <a:srgbClr val="FF0000"/>
                </a:solidFill>
              </a:rPr>
              <a:t>“ Page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Session „Pilot“</a:t>
            </a:r>
          </a:p>
        </p:txBody>
      </p:sp>
    </p:spTree>
    <p:extLst>
      <p:ext uri="{BB962C8B-B14F-4D97-AF65-F5344CB8AC3E}">
        <p14:creationId xmlns:p14="http://schemas.microsoft.com/office/powerpoint/2010/main" val="8730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9922-DCB1-3956-394C-04E56ECB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Session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7BF805-74C1-DA18-FF2F-8989EE38F209}"/>
              </a:ext>
            </a:extLst>
          </p:cNvPr>
          <p:cNvSpPr/>
          <p:nvPr/>
        </p:nvSpPr>
        <p:spPr>
          <a:xfrm>
            <a:off x="2064480" y="2344567"/>
            <a:ext cx="1713859" cy="62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Goalranking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A80BB4-AA6E-F6B1-7684-BDD10BF7FD2E}"/>
              </a:ext>
            </a:extLst>
          </p:cNvPr>
          <p:cNvSpPr/>
          <p:nvPr/>
        </p:nvSpPr>
        <p:spPr>
          <a:xfrm>
            <a:off x="3880391" y="2351874"/>
            <a:ext cx="1713859" cy="62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Woop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51D38E-C212-9776-3799-F40C289D9F64}"/>
              </a:ext>
            </a:extLst>
          </p:cNvPr>
          <p:cNvSpPr/>
          <p:nvPr/>
        </p:nvSpPr>
        <p:spPr>
          <a:xfrm>
            <a:off x="4089252" y="1225963"/>
            <a:ext cx="1429109" cy="62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Projectbygoalindividual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E354B5-FA7F-2111-D390-751579CE9E0B}"/>
              </a:ext>
            </a:extLst>
          </p:cNvPr>
          <p:cNvSpPr/>
          <p:nvPr/>
        </p:nvSpPr>
        <p:spPr>
          <a:xfrm>
            <a:off x="5647918" y="1225963"/>
            <a:ext cx="1429109" cy="62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Premeeting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A58C5E-5F29-EFB5-7193-A79E0D29190C}"/>
              </a:ext>
            </a:extLst>
          </p:cNvPr>
          <p:cNvSpPr/>
          <p:nvPr/>
        </p:nvSpPr>
        <p:spPr>
          <a:xfrm>
            <a:off x="5696303" y="2351874"/>
            <a:ext cx="1684390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HiddenProfile1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9C19CA-37D5-74D7-6F4E-9733C6B084AE}"/>
              </a:ext>
            </a:extLst>
          </p:cNvPr>
          <p:cNvSpPr/>
          <p:nvPr/>
        </p:nvSpPr>
        <p:spPr>
          <a:xfrm>
            <a:off x="7902561" y="1087272"/>
            <a:ext cx="1668063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Meeting A/B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92D1726-5C68-B05E-BFCE-DBDC734A0A1A}"/>
              </a:ext>
            </a:extLst>
          </p:cNvPr>
          <p:cNvSpPr/>
          <p:nvPr/>
        </p:nvSpPr>
        <p:spPr>
          <a:xfrm>
            <a:off x="10023740" y="2344567"/>
            <a:ext cx="1697531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Outro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4368DC-9493-1ADD-7781-D8318AD223CF}"/>
              </a:ext>
            </a:extLst>
          </p:cNvPr>
          <p:cNvSpPr/>
          <p:nvPr/>
        </p:nvSpPr>
        <p:spPr>
          <a:xfrm>
            <a:off x="217448" y="2361819"/>
            <a:ext cx="1713859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Intro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9F448DB7-2269-F68C-25EB-74129156884C}"/>
              </a:ext>
            </a:extLst>
          </p:cNvPr>
          <p:cNvSpPr/>
          <p:nvPr/>
        </p:nvSpPr>
        <p:spPr>
          <a:xfrm rot="5400000">
            <a:off x="5412494" y="601568"/>
            <a:ext cx="341291" cy="2987774"/>
          </a:xfrm>
          <a:prstGeom prst="rightBrace">
            <a:avLst>
              <a:gd name="adj1" fmla="val 51297"/>
              <a:gd name="adj2" fmla="val 201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6561B4-6257-9BF0-67B1-8A8B27F64735}"/>
              </a:ext>
            </a:extLst>
          </p:cNvPr>
          <p:cNvSpPr txBox="1"/>
          <p:nvPr/>
        </p:nvSpPr>
        <p:spPr>
          <a:xfrm>
            <a:off x="4428108" y="1819655"/>
            <a:ext cx="166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TODO: </a:t>
            </a:r>
            <a:r>
              <a:rPr lang="de-DE" sz="1200" dirty="0" err="1">
                <a:solidFill>
                  <a:srgbClr val="FF0000"/>
                </a:solidFill>
              </a:rPr>
              <a:t>combine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apps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E35672-8878-A520-A05D-2A4E74E4ABE9}"/>
              </a:ext>
            </a:extLst>
          </p:cNvPr>
          <p:cNvSpPr txBox="1"/>
          <p:nvPr/>
        </p:nvSpPr>
        <p:spPr>
          <a:xfrm>
            <a:off x="7803959" y="591385"/>
            <a:ext cx="162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TODO: </a:t>
            </a:r>
            <a:r>
              <a:rPr lang="de-DE" sz="1200" dirty="0" err="1">
                <a:solidFill>
                  <a:srgbClr val="FF0000"/>
                </a:solidFill>
              </a:rPr>
              <a:t>Rename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into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</a:p>
          <a:p>
            <a:r>
              <a:rPr lang="de-DE" sz="1200" dirty="0">
                <a:solidFill>
                  <a:srgbClr val="FF0000"/>
                </a:solidFill>
              </a:rPr>
              <a:t>HiddenProfile2 A/B/C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85AB300-98C5-81F4-4E22-9D9CBC3BA5BC}"/>
              </a:ext>
            </a:extLst>
          </p:cNvPr>
          <p:cNvGrpSpPr/>
          <p:nvPr/>
        </p:nvGrpSpPr>
        <p:grpSpPr>
          <a:xfrm>
            <a:off x="233776" y="3112911"/>
            <a:ext cx="1682151" cy="1283359"/>
            <a:chOff x="111932" y="4984296"/>
            <a:chExt cx="1682151" cy="128335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60AA4E-5F1A-30E8-555C-8AE565A89787}"/>
                </a:ext>
              </a:extLst>
            </p:cNvPr>
            <p:cNvSpPr/>
            <p:nvPr/>
          </p:nvSpPr>
          <p:spPr>
            <a:xfrm>
              <a:off x="111932" y="4984296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CF9D9B6-941F-3043-FC8C-40DFAB7E6E8E}"/>
                </a:ext>
              </a:extLst>
            </p:cNvPr>
            <p:cNvSpPr/>
            <p:nvPr/>
          </p:nvSpPr>
          <p:spPr>
            <a:xfrm>
              <a:off x="111932" y="5322275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Spider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672DA41-1A5C-677A-4D22-1567F6B7AB00}"/>
                </a:ext>
              </a:extLst>
            </p:cNvPr>
            <p:cNvSpPr/>
            <p:nvPr/>
          </p:nvSpPr>
          <p:spPr>
            <a:xfrm>
              <a:off x="111932" y="5660254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6790336-160B-E3CA-B686-9677E1D894BD}"/>
                </a:ext>
              </a:extLst>
            </p:cNvPr>
            <p:cNvSpPr/>
            <p:nvPr/>
          </p:nvSpPr>
          <p:spPr>
            <a:xfrm>
              <a:off x="111932" y="5998233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Spider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FE32721-6873-3F35-3D19-C54B150B1957}"/>
              </a:ext>
            </a:extLst>
          </p:cNvPr>
          <p:cNvGrpSpPr/>
          <p:nvPr/>
        </p:nvGrpSpPr>
        <p:grpSpPr>
          <a:xfrm>
            <a:off x="2064480" y="3087579"/>
            <a:ext cx="1682151" cy="1283359"/>
            <a:chOff x="111932" y="4984296"/>
            <a:chExt cx="1682151" cy="128335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95A4555-7E22-6CB3-4E87-1244837F43FF}"/>
                </a:ext>
              </a:extLst>
            </p:cNvPr>
            <p:cNvSpPr/>
            <p:nvPr/>
          </p:nvSpPr>
          <p:spPr>
            <a:xfrm>
              <a:off x="111932" y="4984296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32A7EC6-02D2-13CF-340E-81EC1B0AAB75}"/>
                </a:ext>
              </a:extLst>
            </p:cNvPr>
            <p:cNvSpPr/>
            <p:nvPr/>
          </p:nvSpPr>
          <p:spPr>
            <a:xfrm>
              <a:off x="111932" y="5322275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Spider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4F1C6DF-4ACA-3107-CEF8-852C908B4EAB}"/>
                </a:ext>
              </a:extLst>
            </p:cNvPr>
            <p:cNvSpPr/>
            <p:nvPr/>
          </p:nvSpPr>
          <p:spPr>
            <a:xfrm>
              <a:off x="111932" y="5660254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820A84B-78AA-9F7A-9059-188ED95C56F9}"/>
                </a:ext>
              </a:extLst>
            </p:cNvPr>
            <p:cNvSpPr/>
            <p:nvPr/>
          </p:nvSpPr>
          <p:spPr>
            <a:xfrm>
              <a:off x="111932" y="5998233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Spider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0DF9E86-2C06-2495-AB2D-49F8C2B6B872}"/>
              </a:ext>
            </a:extLst>
          </p:cNvPr>
          <p:cNvGrpSpPr/>
          <p:nvPr/>
        </p:nvGrpSpPr>
        <p:grpSpPr>
          <a:xfrm>
            <a:off x="3880391" y="3763537"/>
            <a:ext cx="1682151" cy="607401"/>
            <a:chOff x="111932" y="5660254"/>
            <a:chExt cx="1682151" cy="60740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6A036ECD-D325-8BD7-1366-C69D88765B05}"/>
                </a:ext>
              </a:extLst>
            </p:cNvPr>
            <p:cNvSpPr/>
            <p:nvPr/>
          </p:nvSpPr>
          <p:spPr>
            <a:xfrm>
              <a:off x="111932" y="5660254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C116410-50DD-6C1E-FA15-FEE65258B335}"/>
                </a:ext>
              </a:extLst>
            </p:cNvPr>
            <p:cNvSpPr/>
            <p:nvPr/>
          </p:nvSpPr>
          <p:spPr>
            <a:xfrm>
              <a:off x="111932" y="5998233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Spider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8BA717E-D240-8A0E-55D5-F39756572983}"/>
              </a:ext>
            </a:extLst>
          </p:cNvPr>
          <p:cNvGrpSpPr/>
          <p:nvPr/>
        </p:nvGrpSpPr>
        <p:grpSpPr>
          <a:xfrm>
            <a:off x="5698541" y="3087579"/>
            <a:ext cx="1682151" cy="1283359"/>
            <a:chOff x="111932" y="4984296"/>
            <a:chExt cx="1682151" cy="1283359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A8E9656C-922D-1207-159B-5C5E56B084AA}"/>
                </a:ext>
              </a:extLst>
            </p:cNvPr>
            <p:cNvSpPr/>
            <p:nvPr/>
          </p:nvSpPr>
          <p:spPr>
            <a:xfrm>
              <a:off x="111932" y="4984296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89A669F-92DC-D799-579C-6B33F66E3316}"/>
                </a:ext>
              </a:extLst>
            </p:cNvPr>
            <p:cNvSpPr/>
            <p:nvPr/>
          </p:nvSpPr>
          <p:spPr>
            <a:xfrm>
              <a:off x="111932" y="5322275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Spider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8CC5EDA-7099-7CF5-455C-EB3873B2AA3A}"/>
                </a:ext>
              </a:extLst>
            </p:cNvPr>
            <p:cNvSpPr/>
            <p:nvPr/>
          </p:nvSpPr>
          <p:spPr>
            <a:xfrm>
              <a:off x="111932" y="5660254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8581BCC-15C8-E8BB-0453-E0E04818DF66}"/>
                </a:ext>
              </a:extLst>
            </p:cNvPr>
            <p:cNvSpPr/>
            <p:nvPr/>
          </p:nvSpPr>
          <p:spPr>
            <a:xfrm>
              <a:off x="111932" y="5998233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Spider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FE46C94-06D7-B7A0-23D0-276FBAE6BB4F}"/>
              </a:ext>
            </a:extLst>
          </p:cNvPr>
          <p:cNvGrpSpPr/>
          <p:nvPr/>
        </p:nvGrpSpPr>
        <p:grpSpPr>
          <a:xfrm>
            <a:off x="7902561" y="1785443"/>
            <a:ext cx="1682151" cy="945380"/>
            <a:chOff x="111932" y="4984296"/>
            <a:chExt cx="1682151" cy="94538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B2616BFD-8B49-0640-1A40-13ED212872B9}"/>
                </a:ext>
              </a:extLst>
            </p:cNvPr>
            <p:cNvSpPr/>
            <p:nvPr/>
          </p:nvSpPr>
          <p:spPr>
            <a:xfrm>
              <a:off x="111932" y="4984296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99ED7DD-D950-9BB7-EC11-60B1C357D7BD}"/>
                </a:ext>
              </a:extLst>
            </p:cNvPr>
            <p:cNvSpPr/>
            <p:nvPr/>
          </p:nvSpPr>
          <p:spPr>
            <a:xfrm>
              <a:off x="111932" y="5660254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0BADF50-2E1D-18AB-FC71-21277329F299}"/>
              </a:ext>
            </a:extLst>
          </p:cNvPr>
          <p:cNvGrpSpPr/>
          <p:nvPr/>
        </p:nvGrpSpPr>
        <p:grpSpPr>
          <a:xfrm>
            <a:off x="10039120" y="3062247"/>
            <a:ext cx="1682151" cy="1283359"/>
            <a:chOff x="111932" y="4984296"/>
            <a:chExt cx="1682151" cy="1283359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8B6F9C3-6FCC-4E20-B367-140F87F18CAC}"/>
                </a:ext>
              </a:extLst>
            </p:cNvPr>
            <p:cNvSpPr/>
            <p:nvPr/>
          </p:nvSpPr>
          <p:spPr>
            <a:xfrm>
              <a:off x="111932" y="4984296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24B5653-B12E-3ED8-7A52-2B0C5505B820}"/>
                </a:ext>
              </a:extLst>
            </p:cNvPr>
            <p:cNvSpPr/>
            <p:nvPr/>
          </p:nvSpPr>
          <p:spPr>
            <a:xfrm>
              <a:off x="111932" y="5322275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Spider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F563D94-38B9-737E-D261-B92C042D1401}"/>
                </a:ext>
              </a:extLst>
            </p:cNvPr>
            <p:cNvSpPr/>
            <p:nvPr/>
          </p:nvSpPr>
          <p:spPr>
            <a:xfrm>
              <a:off x="111932" y="5660254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</a:t>
              </a:r>
              <a:r>
                <a:rPr lang="de-DE" sz="1200" dirty="0" err="1"/>
                <a:t>No</a:t>
              </a:r>
              <a:r>
                <a:rPr lang="de-DE" sz="1200" dirty="0"/>
                <a:t> Spider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421E7A7-FB7E-4FA9-5DFB-862283F87C57}"/>
                </a:ext>
              </a:extLst>
            </p:cNvPr>
            <p:cNvSpPr/>
            <p:nvPr/>
          </p:nvSpPr>
          <p:spPr>
            <a:xfrm>
              <a:off x="111932" y="5998233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Spider</a:t>
              </a:r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3F84ABFE-D972-28AD-EA1A-0E9B110945A7}"/>
              </a:ext>
            </a:extLst>
          </p:cNvPr>
          <p:cNvSpPr/>
          <p:nvPr/>
        </p:nvSpPr>
        <p:spPr>
          <a:xfrm>
            <a:off x="7902561" y="3539093"/>
            <a:ext cx="1682151" cy="629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Meeting C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70F1B53-7B74-A0DB-DBC3-03A9E25DF32F}"/>
              </a:ext>
            </a:extLst>
          </p:cNvPr>
          <p:cNvGrpSpPr/>
          <p:nvPr/>
        </p:nvGrpSpPr>
        <p:grpSpPr>
          <a:xfrm>
            <a:off x="7902561" y="4502718"/>
            <a:ext cx="1682151" cy="945380"/>
            <a:chOff x="111932" y="5322275"/>
            <a:chExt cx="1682151" cy="945380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5FF7524-2D65-3117-994D-D0C8C26338BB}"/>
                </a:ext>
              </a:extLst>
            </p:cNvPr>
            <p:cNvSpPr/>
            <p:nvPr/>
          </p:nvSpPr>
          <p:spPr>
            <a:xfrm>
              <a:off x="111932" y="5322275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No</a:t>
              </a:r>
              <a:r>
                <a:rPr lang="de-DE" sz="1200" dirty="0"/>
                <a:t> MCII x Spider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EA77E1F-5CAA-D2E6-2568-6DAD837CEEC2}"/>
                </a:ext>
              </a:extLst>
            </p:cNvPr>
            <p:cNvSpPr/>
            <p:nvPr/>
          </p:nvSpPr>
          <p:spPr>
            <a:xfrm>
              <a:off x="111932" y="5998233"/>
              <a:ext cx="1682151" cy="2694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MCII x Spider</a:t>
              </a:r>
            </a:p>
          </p:txBody>
        </p:sp>
      </p:grp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5ED5213-53D0-43DE-0FAB-8D87E0B645E2}"/>
              </a:ext>
            </a:extLst>
          </p:cNvPr>
          <p:cNvCxnSpPr>
            <a:stCxn id="9" idx="3"/>
            <a:endCxn id="48" idx="1"/>
          </p:cNvCxnSpPr>
          <p:nvPr/>
        </p:nvCxnSpPr>
        <p:spPr>
          <a:xfrm>
            <a:off x="7380693" y="2666738"/>
            <a:ext cx="521868" cy="1187219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266E722-1066-1002-B66C-95C15BC637B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7380693" y="1402136"/>
            <a:ext cx="521868" cy="1264602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84C0D61-04F3-32F5-6F6D-F85DFE39CD3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570624" y="1402136"/>
            <a:ext cx="453116" cy="1257295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29BF244-DF02-1ACE-FEC1-A3458B1B4EB6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9584712" y="2659431"/>
            <a:ext cx="439028" cy="119452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0EE8661-F6DD-2FCC-72AB-EEB5E412942E}"/>
              </a:ext>
            </a:extLst>
          </p:cNvPr>
          <p:cNvSpPr/>
          <p:nvPr/>
        </p:nvSpPr>
        <p:spPr>
          <a:xfrm>
            <a:off x="8496843" y="5037364"/>
            <a:ext cx="2745819" cy="12788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initialize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session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and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participant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variables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for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hidden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profile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task</a:t>
            </a:r>
            <a:endParaRPr lang="de-DE" sz="1400" dirty="0">
              <a:latin typeface="David" panose="020F0502020204030204" pitchFamily="34" charset="-79"/>
              <a:cs typeface="David" panose="020F0502020204030204" pitchFamily="34" charset="-79"/>
            </a:endParaRPr>
          </a:p>
          <a:p>
            <a:pPr algn="ctr"/>
            <a:endParaRPr lang="de-DE" sz="1400" dirty="0">
              <a:latin typeface="David" panose="020F0502020204030204" pitchFamily="34" charset="-79"/>
              <a:cs typeface="David" panose="020F0502020204030204" pitchFamily="34" charset="-79"/>
            </a:endParaRPr>
          </a:p>
          <a:p>
            <a:pPr algn="ctr"/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Changes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on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the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Project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information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or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goals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should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be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made</a:t>
            </a:r>
            <a:r>
              <a:rPr lang="de-DE" sz="1400" dirty="0">
                <a:latin typeface="David" panose="020F0502020204030204" pitchFamily="34" charset="-79"/>
                <a:cs typeface="David" panose="020F0502020204030204" pitchFamily="34" charset="-79"/>
              </a:rPr>
              <a:t> </a:t>
            </a:r>
            <a:r>
              <a:rPr lang="de-DE" sz="1400" dirty="0" err="1">
                <a:latin typeface="David" panose="020F0502020204030204" pitchFamily="34" charset="-79"/>
                <a:cs typeface="David" panose="020F0502020204030204" pitchFamily="34" charset="-79"/>
              </a:rPr>
              <a:t>here</a:t>
            </a:r>
            <a:endParaRPr lang="de-DE" sz="1400" dirty="0">
              <a:latin typeface="David" panose="020F0502020204030204" pitchFamily="34" charset="-79"/>
              <a:cs typeface="David" panose="020F0502020204030204" pitchFamily="34" charset="-79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PreIntroducion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EFDA30C-3092-D76A-4D00-C3FCC42631AF}"/>
              </a:ext>
            </a:extLst>
          </p:cNvPr>
          <p:cNvSpPr/>
          <p:nvPr/>
        </p:nvSpPr>
        <p:spPr>
          <a:xfrm>
            <a:off x="528000" y="1259461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General Information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</a:t>
            </a:r>
            <a:r>
              <a:rPr lang="de-DE" dirty="0" err="1"/>
              <a:t>founding</a:t>
            </a:r>
            <a:r>
              <a:rPr lang="de-DE" dirty="0"/>
              <a:t>, Data </a:t>
            </a:r>
            <a:r>
              <a:rPr lang="de-DE" dirty="0" err="1"/>
              <a:t>collection</a:t>
            </a:r>
            <a:r>
              <a:rPr lang="de-DE" dirty="0"/>
              <a:t> etc.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Agreement </a:t>
            </a:r>
            <a:r>
              <a:rPr lang="de-DE" dirty="0" err="1"/>
              <a:t>to</a:t>
            </a:r>
            <a:r>
              <a:rPr lang="de-DE" dirty="0"/>
              <a:t>..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collection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Audio and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recording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???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agreet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(</a:t>
            </a:r>
            <a:r>
              <a:rPr lang="de-DE" dirty="0" err="1"/>
              <a:t>necessary</a:t>
            </a:r>
            <a:r>
              <a:rPr lang="de-DE" dirty="0"/>
              <a:t>)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424459-5DF7-A1D5-44BE-574AE3160936}"/>
              </a:ext>
            </a:extLst>
          </p:cNvPr>
          <p:cNvSpPr txBox="1">
            <a:spLocks/>
          </p:cNvSpPr>
          <p:nvPr/>
        </p:nvSpPr>
        <p:spPr>
          <a:xfrm>
            <a:off x="588385" y="194561"/>
            <a:ext cx="9158904" cy="40061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App – Page</a:t>
            </a:r>
          </a:p>
        </p:txBody>
      </p:sp>
    </p:spTree>
    <p:extLst>
      <p:ext uri="{BB962C8B-B14F-4D97-AF65-F5344CB8AC3E}">
        <p14:creationId xmlns:p14="http://schemas.microsoft.com/office/powerpoint/2010/main" val="14243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AudioVideoCheck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[TODO]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whether the audio is working</a:t>
            </a:r>
          </a:p>
          <a:p>
            <a:pPr algn="ctr"/>
            <a:r>
              <a:rPr lang="en-US" dirty="0"/>
              <a:t>Check whether the microphone is working</a:t>
            </a:r>
          </a:p>
          <a:p>
            <a:pPr algn="ctr"/>
            <a:r>
              <a:rPr lang="en-US" dirty="0"/>
              <a:t>Check whether the camera is working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Continue only if it works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9D56BF-9BA6-8D23-6058-DE92ACE8AEAD}"/>
              </a:ext>
            </a:extLst>
          </p:cNvPr>
          <p:cNvSpPr txBox="1"/>
          <p:nvPr/>
        </p:nvSpPr>
        <p:spPr>
          <a:xfrm>
            <a:off x="9747289" y="1854679"/>
            <a:ext cx="2131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In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current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version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</a:t>
            </a:r>
            <a:r>
              <a:rPr lang="de-DE" sz="1400" dirty="0">
                <a:solidFill>
                  <a:srgbClr val="FF0000"/>
                </a:solidFill>
              </a:rPr>
              <a:t> a </a:t>
            </a:r>
            <a:r>
              <a:rPr lang="de-DE" sz="1400" dirty="0" err="1">
                <a:solidFill>
                  <a:srgbClr val="FF0000"/>
                </a:solidFill>
              </a:rPr>
              <a:t>page</a:t>
            </a:r>
            <a:r>
              <a:rPr lang="de-DE" sz="1400" dirty="0">
                <a:solidFill>
                  <a:srgbClr val="FF0000"/>
                </a:solidFill>
              </a:rPr>
              <a:t> in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app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premeeting</a:t>
            </a:r>
            <a:r>
              <a:rPr lang="de-DE" sz="1400" dirty="0">
                <a:solidFill>
                  <a:srgbClr val="FF0000"/>
                </a:solidFill>
              </a:rPr>
              <a:t>, but was </a:t>
            </a:r>
            <a:r>
              <a:rPr lang="de-DE" sz="1400" dirty="0" err="1">
                <a:solidFill>
                  <a:srgbClr val="FF0000"/>
                </a:solidFill>
              </a:rPr>
              <a:t>already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moved</a:t>
            </a:r>
            <a:r>
              <a:rPr lang="de-DE" sz="1400" dirty="0">
                <a:solidFill>
                  <a:srgbClr val="FF0000"/>
                </a:solidFill>
              </a:rPr>
              <a:t> at </a:t>
            </a:r>
            <a:r>
              <a:rPr lang="de-DE" sz="1400" dirty="0" err="1">
                <a:solidFill>
                  <a:srgbClr val="FF0000"/>
                </a:solidFill>
              </a:rPr>
              <a:t>branch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dev_benjamin</a:t>
            </a:r>
            <a:endParaRPr lang="de-DE" sz="1400" dirty="0">
              <a:solidFill>
                <a:srgbClr val="FF0000"/>
              </a:solidFill>
            </a:endParaRPr>
          </a:p>
          <a:p>
            <a:endParaRPr lang="de-DE" sz="1400" dirty="0">
              <a:solidFill>
                <a:srgbClr val="FF0000"/>
              </a:solidFill>
            </a:endParaRPr>
          </a:p>
          <a:p>
            <a:r>
              <a:rPr lang="de-DE" sz="1400" dirty="0">
                <a:solidFill>
                  <a:srgbClr val="FF0000"/>
                </a:solidFill>
              </a:rPr>
              <a:t>Use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chrome</a:t>
            </a:r>
            <a:r>
              <a:rPr lang="de-DE" sz="1400" dirty="0">
                <a:solidFill>
                  <a:srgbClr val="FF0000"/>
                </a:solidFill>
              </a:rPr>
              <a:t> in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lab, </a:t>
            </a:r>
            <a:r>
              <a:rPr lang="de-DE" sz="1400" dirty="0" err="1">
                <a:solidFill>
                  <a:srgbClr val="FF0000"/>
                </a:solidFill>
              </a:rPr>
              <a:t>because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there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are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issues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with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firefox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05B8A1-D6EB-DDCD-7DAE-CBE3AFB0A2EC}"/>
              </a:ext>
            </a:extLst>
          </p:cNvPr>
          <p:cNvSpPr txBox="1">
            <a:spLocks/>
          </p:cNvSpPr>
          <p:nvPr/>
        </p:nvSpPr>
        <p:spPr>
          <a:xfrm>
            <a:off x="588385" y="194561"/>
            <a:ext cx="9158904" cy="40061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App – Page</a:t>
            </a:r>
          </a:p>
        </p:txBody>
      </p:sp>
    </p:spTree>
    <p:extLst>
      <p:ext uri="{BB962C8B-B14F-4D97-AF65-F5344CB8AC3E}">
        <p14:creationId xmlns:p14="http://schemas.microsoft.com/office/powerpoint/2010/main" val="394837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Introduction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 the participants about what will happen in the experiment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D2662B1-2E89-3ED1-5699-FAAF1A6914CD}"/>
              </a:ext>
            </a:extLst>
          </p:cNvPr>
          <p:cNvSpPr txBox="1">
            <a:spLocks/>
          </p:cNvSpPr>
          <p:nvPr/>
        </p:nvSpPr>
        <p:spPr>
          <a:xfrm>
            <a:off x="588385" y="194561"/>
            <a:ext cx="9158904" cy="40061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App – Page</a:t>
            </a:r>
          </a:p>
        </p:txBody>
      </p:sp>
    </p:spTree>
    <p:extLst>
      <p:ext uri="{BB962C8B-B14F-4D97-AF65-F5344CB8AC3E}">
        <p14:creationId xmlns:p14="http://schemas.microsoft.com/office/powerpoint/2010/main" val="374633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PreQuestionnaire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data such as age, gender, [</a:t>
            </a:r>
            <a:r>
              <a:rPr lang="en-US" dirty="0">
                <a:highlight>
                  <a:srgbClr val="FFFF00"/>
                </a:highlight>
              </a:rPr>
              <a:t>TBD: Education</a:t>
            </a:r>
            <a:r>
              <a:rPr lang="en-US" dirty="0"/>
              <a:t>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</a:t>
            </a:r>
            <a:r>
              <a:rPr lang="en-US" dirty="0">
                <a:highlight>
                  <a:srgbClr val="FFFF00"/>
                </a:highlight>
              </a:rPr>
              <a:t>TBD:  previous experience with goal setting and/or virtual collaboration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2285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GoalSetting</a:t>
            </a:r>
            <a:r>
              <a:rPr lang="de-DE" dirty="0"/>
              <a:t> - </a:t>
            </a:r>
            <a:r>
              <a:rPr lang="de-DE" dirty="0" err="1"/>
              <a:t>Wish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[TODO]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31789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CD6DB4-4438-E683-1946-AE82F3CC1B13}"/>
              </a:ext>
            </a:extLst>
          </p:cNvPr>
          <p:cNvSpPr txBox="1"/>
          <p:nvPr/>
        </p:nvSpPr>
        <p:spPr>
          <a:xfrm>
            <a:off x="767752" y="1595887"/>
            <a:ext cx="5796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Imagine you are part of a decision-making team in a company and have to choose one of three projects. Beneath are six objectives that could be important when deciding on future projects. </a:t>
            </a:r>
          </a:p>
          <a:p>
            <a:endParaRPr lang="en-US" sz="1800" dirty="0"/>
          </a:p>
          <a:p>
            <a:r>
              <a:rPr lang="en-US" sz="1800" dirty="0"/>
              <a:t>Please rank these goals in order from 1 (very important) to 6 (least important) by dragging them to the appropriate boxes.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2F30081-2B37-D2EA-AECD-30F3C192BE54}"/>
              </a:ext>
            </a:extLst>
          </p:cNvPr>
          <p:cNvGrpSpPr/>
          <p:nvPr/>
        </p:nvGrpSpPr>
        <p:grpSpPr>
          <a:xfrm>
            <a:off x="1175264" y="4509580"/>
            <a:ext cx="4414108" cy="820760"/>
            <a:chOff x="7654247" y="5277136"/>
            <a:chExt cx="3487757" cy="52262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F84BE3A-F42D-2AF6-B8D0-87DF0DA03C95}"/>
                </a:ext>
              </a:extLst>
            </p:cNvPr>
            <p:cNvSpPr/>
            <p:nvPr/>
          </p:nvSpPr>
          <p:spPr>
            <a:xfrm>
              <a:off x="7654247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DD39165-3BBF-22FD-3CD1-901456228EB7}"/>
                </a:ext>
              </a:extLst>
            </p:cNvPr>
            <p:cNvSpPr/>
            <p:nvPr/>
          </p:nvSpPr>
          <p:spPr>
            <a:xfrm>
              <a:off x="8263184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C6A408-77AF-E976-67BF-269A1E92300C}"/>
                </a:ext>
              </a:extLst>
            </p:cNvPr>
            <p:cNvSpPr/>
            <p:nvPr/>
          </p:nvSpPr>
          <p:spPr>
            <a:xfrm>
              <a:off x="8872121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B9B6B5-569A-5AB7-5EB7-9145C3389AE1}"/>
                </a:ext>
              </a:extLst>
            </p:cNvPr>
            <p:cNvSpPr/>
            <p:nvPr/>
          </p:nvSpPr>
          <p:spPr>
            <a:xfrm>
              <a:off x="9481058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404D1F1-5DE5-0714-F949-04E04FC974F0}"/>
                </a:ext>
              </a:extLst>
            </p:cNvPr>
            <p:cNvSpPr/>
            <p:nvPr/>
          </p:nvSpPr>
          <p:spPr>
            <a:xfrm>
              <a:off x="10698931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8683903-524E-5F03-779C-93E7059BF024}"/>
                </a:ext>
              </a:extLst>
            </p:cNvPr>
            <p:cNvSpPr/>
            <p:nvPr/>
          </p:nvSpPr>
          <p:spPr>
            <a:xfrm>
              <a:off x="10089995" y="5626812"/>
              <a:ext cx="443073" cy="1729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75A2A50-52FA-8A2D-A8EE-D0782CB6753C}"/>
                </a:ext>
              </a:extLst>
            </p:cNvPr>
            <p:cNvSpPr txBox="1"/>
            <p:nvPr/>
          </p:nvSpPr>
          <p:spPr>
            <a:xfrm>
              <a:off x="7742219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1</a:t>
              </a:r>
              <a:endParaRPr lang="de-DE" b="1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241D223-700A-7074-0DF7-ED6D6E5DCCF6}"/>
                </a:ext>
              </a:extLst>
            </p:cNvPr>
            <p:cNvSpPr txBox="1"/>
            <p:nvPr/>
          </p:nvSpPr>
          <p:spPr>
            <a:xfrm>
              <a:off x="8346631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2</a:t>
              </a:r>
              <a:endParaRPr lang="de-DE" b="1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4394128-E241-D2F2-45C6-BF636BD16D49}"/>
                </a:ext>
              </a:extLst>
            </p:cNvPr>
            <p:cNvSpPr txBox="1"/>
            <p:nvPr/>
          </p:nvSpPr>
          <p:spPr>
            <a:xfrm>
              <a:off x="8951043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3</a:t>
              </a:r>
              <a:endParaRPr lang="de-DE" b="1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2494888-1557-6741-7EDF-59C54968C13F}"/>
                </a:ext>
              </a:extLst>
            </p:cNvPr>
            <p:cNvSpPr txBox="1"/>
            <p:nvPr/>
          </p:nvSpPr>
          <p:spPr>
            <a:xfrm>
              <a:off x="9555455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4</a:t>
              </a:r>
              <a:endParaRPr lang="de-DE" b="1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81AABFE-E3C3-71C7-00B1-F7479F53EECF}"/>
                </a:ext>
              </a:extLst>
            </p:cNvPr>
            <p:cNvSpPr txBox="1"/>
            <p:nvPr/>
          </p:nvSpPr>
          <p:spPr>
            <a:xfrm>
              <a:off x="10159867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5</a:t>
              </a:r>
              <a:endParaRPr lang="de-DE" b="1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FE80AD7-5A50-2497-7055-7EE8E70F4217}"/>
                </a:ext>
              </a:extLst>
            </p:cNvPr>
            <p:cNvSpPr txBox="1"/>
            <p:nvPr/>
          </p:nvSpPr>
          <p:spPr>
            <a:xfrm>
              <a:off x="10764280" y="5277136"/>
              <a:ext cx="267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6</a:t>
              </a:r>
              <a:endParaRPr lang="de-DE" b="1" dirty="0"/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04AC122B-542A-F3A5-1728-7A192ED57C85}"/>
              </a:ext>
            </a:extLst>
          </p:cNvPr>
          <p:cNvSpPr/>
          <p:nvPr/>
        </p:nvSpPr>
        <p:spPr>
          <a:xfrm>
            <a:off x="6739555" y="1984380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866C2C-F0F8-37E7-D8C1-C49365F4C69F}"/>
              </a:ext>
            </a:extLst>
          </p:cNvPr>
          <p:cNvSpPr/>
          <p:nvPr/>
        </p:nvSpPr>
        <p:spPr>
          <a:xfrm>
            <a:off x="7656194" y="2003450"/>
            <a:ext cx="741170" cy="36967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1F3351A-5A47-EACC-B671-B289EEFB69AD}"/>
              </a:ext>
            </a:extLst>
          </p:cNvPr>
          <p:cNvSpPr/>
          <p:nvPr/>
        </p:nvSpPr>
        <p:spPr>
          <a:xfrm>
            <a:off x="6739555" y="2586476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2DA890-B00B-8F60-4C1A-A4C3B21E6649}"/>
              </a:ext>
            </a:extLst>
          </p:cNvPr>
          <p:cNvSpPr/>
          <p:nvPr/>
        </p:nvSpPr>
        <p:spPr>
          <a:xfrm>
            <a:off x="1085054" y="5004355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5242027-B5FF-F431-59D2-99F80841D0E3}"/>
              </a:ext>
            </a:extLst>
          </p:cNvPr>
          <p:cNvSpPr/>
          <p:nvPr/>
        </p:nvSpPr>
        <p:spPr>
          <a:xfrm>
            <a:off x="6739555" y="3193340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Goal5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9AC2B42-37C5-0CF3-7DEC-E84C25BD82BF}"/>
              </a:ext>
            </a:extLst>
          </p:cNvPr>
          <p:cNvSpPr/>
          <p:nvPr/>
        </p:nvSpPr>
        <p:spPr>
          <a:xfrm>
            <a:off x="7656194" y="3191217"/>
            <a:ext cx="741170" cy="380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Goal6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117333D-F588-CE96-94B3-0AD077893477}"/>
              </a:ext>
            </a:extLst>
          </p:cNvPr>
          <p:cNvSpPr/>
          <p:nvPr/>
        </p:nvSpPr>
        <p:spPr>
          <a:xfrm>
            <a:off x="7656194" y="2586476"/>
            <a:ext cx="741170" cy="3803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6245D71-199D-C338-460D-4409AAD0D054}"/>
              </a:ext>
            </a:extLst>
          </p:cNvPr>
          <p:cNvSpPr txBox="1"/>
          <p:nvPr/>
        </p:nvSpPr>
        <p:spPr>
          <a:xfrm>
            <a:off x="9299121" y="3097709"/>
            <a:ext cx="27513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Goals </a:t>
            </a:r>
            <a:r>
              <a:rPr lang="de-DE" sz="1400" dirty="0" err="1">
                <a:solidFill>
                  <a:srgbClr val="FF0000"/>
                </a:solidFill>
              </a:rPr>
              <a:t>has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to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be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defined</a:t>
            </a:r>
            <a:r>
              <a:rPr lang="de-DE" sz="1400" dirty="0">
                <a:solidFill>
                  <a:srgbClr val="FF0000"/>
                </a:solidFill>
              </a:rPr>
              <a:t>:</a:t>
            </a:r>
          </a:p>
          <a:p>
            <a:r>
              <a:rPr lang="de-DE" sz="1400" dirty="0" err="1">
                <a:solidFill>
                  <a:srgbClr val="FF0000"/>
                </a:solidFill>
              </a:rPr>
              <a:t>Current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ideas</a:t>
            </a:r>
            <a:r>
              <a:rPr lang="de-DE" sz="14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Human </a:t>
            </a:r>
            <a:r>
              <a:rPr lang="de-DE" sz="1400" dirty="0" err="1">
                <a:solidFill>
                  <a:srgbClr val="FF0000"/>
                </a:solidFill>
              </a:rPr>
              <a:t>resources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New Technology/Innovative</a:t>
            </a:r>
          </a:p>
          <a:p>
            <a:pPr marL="285750" indent="-285750">
              <a:buFontTx/>
              <a:buChar char="-"/>
            </a:pPr>
            <a:r>
              <a:rPr lang="de-DE" sz="1400" dirty="0" err="1">
                <a:solidFill>
                  <a:srgbClr val="FF0000"/>
                </a:solidFill>
              </a:rPr>
              <a:t>Cost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Duration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Revenue</a:t>
            </a:r>
          </a:p>
          <a:p>
            <a:pPr marL="285750" indent="-285750">
              <a:buFontTx/>
              <a:buChar char="-"/>
            </a:pPr>
            <a:r>
              <a:rPr lang="de-DE" sz="1400" dirty="0" err="1">
                <a:solidFill>
                  <a:srgbClr val="FF0000"/>
                </a:solidFill>
              </a:rPr>
              <a:t>Social</a:t>
            </a:r>
            <a:r>
              <a:rPr lang="de-DE" sz="1400" dirty="0">
                <a:solidFill>
                  <a:srgbClr val="FF0000"/>
                </a:solidFill>
              </a:rPr>
              <a:t> Benefits</a:t>
            </a:r>
          </a:p>
          <a:p>
            <a:endParaRPr lang="de-DE" dirty="0"/>
          </a:p>
          <a:p>
            <a:r>
              <a:rPr lang="de-DE" sz="1400" dirty="0">
                <a:solidFill>
                  <a:srgbClr val="FF0000"/>
                </a:solidFill>
              </a:rPr>
              <a:t>TODO: </a:t>
            </a:r>
            <a:r>
              <a:rPr lang="de-DE" sz="1400" dirty="0" err="1">
                <a:solidFill>
                  <a:srgbClr val="FF0000"/>
                </a:solidFill>
              </a:rPr>
              <a:t>Mentimeter</a:t>
            </a:r>
            <a:r>
              <a:rPr lang="de-DE" sz="1400" dirty="0">
                <a:solidFill>
                  <a:srgbClr val="FF0000"/>
                </a:solidFill>
              </a:rPr>
              <a:t> in </a:t>
            </a:r>
            <a:r>
              <a:rPr lang="de-DE" sz="1400" dirty="0" err="1">
                <a:solidFill>
                  <a:srgbClr val="FF0000"/>
                </a:solidFill>
              </a:rPr>
              <a:t>Anujas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lecture</a:t>
            </a:r>
            <a:r>
              <a:rPr lang="de-DE" sz="1400" dirty="0">
                <a:solidFill>
                  <a:srgbClr val="FF0000"/>
                </a:solidFill>
              </a:rPr>
              <a:t> WI II (27th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Mai)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E195AB-FAF7-6857-CCFB-3D6128D957F2}"/>
              </a:ext>
            </a:extLst>
          </p:cNvPr>
          <p:cNvSpPr txBox="1"/>
          <p:nvPr/>
        </p:nvSpPr>
        <p:spPr>
          <a:xfrm>
            <a:off x="9241971" y="1332165"/>
            <a:ext cx="249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Individual </a:t>
            </a:r>
            <a:r>
              <a:rPr lang="de-DE" sz="1400" dirty="0" err="1">
                <a:solidFill>
                  <a:srgbClr val="FF0000"/>
                </a:solidFill>
              </a:rPr>
              <a:t>level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unspecific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future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project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Todo</a:t>
            </a:r>
            <a:r>
              <a:rPr lang="de-DE" sz="1400" dirty="0">
                <a:solidFill>
                  <a:srgbClr val="FF0000"/>
                </a:solidFill>
              </a:rPr>
              <a:t>: Wording?!</a:t>
            </a:r>
          </a:p>
        </p:txBody>
      </p:sp>
    </p:spTree>
    <p:extLst>
      <p:ext uri="{BB962C8B-B14F-4D97-AF65-F5344CB8AC3E}">
        <p14:creationId xmlns:p14="http://schemas.microsoft.com/office/powerpoint/2010/main" val="106743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GoalSetting</a:t>
            </a:r>
            <a:r>
              <a:rPr lang="de-DE" dirty="0"/>
              <a:t> - Outcome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Taking your wish </a:t>
            </a:r>
            <a:r>
              <a:rPr lang="en-US" dirty="0">
                <a:solidFill>
                  <a:srgbClr val="FF0000"/>
                </a:solidFill>
              </a:rPr>
              <a:t>[VARIABLE] </a:t>
            </a:r>
            <a:r>
              <a:rPr lang="en-US" dirty="0">
                <a:solidFill>
                  <a:schemeClr val="tx1"/>
                </a:solidFill>
              </a:rPr>
              <a:t>for a future project </a:t>
            </a:r>
            <a:r>
              <a:rPr lang="en-US" dirty="0"/>
              <a:t>into mind: Identify one aspect of the outcome you would like to achieve for the organization during or upon completion of a future project.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2B6900-8A6A-209F-DC55-E199508D1A74}"/>
              </a:ext>
            </a:extLst>
          </p:cNvPr>
          <p:cNvSpPr txBox="1"/>
          <p:nvPr/>
        </p:nvSpPr>
        <p:spPr>
          <a:xfrm>
            <a:off x="9241971" y="1332165"/>
            <a:ext cx="249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Individual </a:t>
            </a:r>
            <a:r>
              <a:rPr lang="de-DE" sz="1400" dirty="0" err="1">
                <a:solidFill>
                  <a:srgbClr val="FF0000"/>
                </a:solidFill>
              </a:rPr>
              <a:t>level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unspecific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future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project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Todo</a:t>
            </a:r>
            <a:r>
              <a:rPr lang="de-DE" sz="1400" dirty="0">
                <a:solidFill>
                  <a:srgbClr val="FF0000"/>
                </a:solidFill>
              </a:rPr>
              <a:t>: Wording?!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5CB78A-E0B1-F548-83AB-7BEA718E7EDD}"/>
              </a:ext>
            </a:extLst>
          </p:cNvPr>
          <p:cNvSpPr/>
          <p:nvPr/>
        </p:nvSpPr>
        <p:spPr>
          <a:xfrm>
            <a:off x="1017917" y="4373592"/>
            <a:ext cx="6883879" cy="96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89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A7F26-C681-151C-0D57-53EE25B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GoalSetting</a:t>
            </a:r>
            <a:r>
              <a:rPr lang="de-DE" dirty="0"/>
              <a:t> - Obstacle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E3BAA4-2330-BE5A-4EA6-4538158FEFEE}"/>
              </a:ext>
            </a:extLst>
          </p:cNvPr>
          <p:cNvSpPr/>
          <p:nvPr/>
        </p:nvSpPr>
        <p:spPr>
          <a:xfrm>
            <a:off x="528000" y="1250835"/>
            <a:ext cx="8141547" cy="4511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Elaborate one obstacle about the defined wish, based on present reality, standing in the way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5CB78A-E0B1-F548-83AB-7BEA718E7EDD}"/>
              </a:ext>
            </a:extLst>
          </p:cNvPr>
          <p:cNvSpPr/>
          <p:nvPr/>
        </p:nvSpPr>
        <p:spPr>
          <a:xfrm>
            <a:off x="1017917" y="4373592"/>
            <a:ext cx="6883879" cy="96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1522DC-03A2-BA32-AD5D-852430EB4F43}"/>
              </a:ext>
            </a:extLst>
          </p:cNvPr>
          <p:cNvSpPr txBox="1"/>
          <p:nvPr/>
        </p:nvSpPr>
        <p:spPr>
          <a:xfrm>
            <a:off x="9241971" y="1332165"/>
            <a:ext cx="249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</a:rPr>
              <a:t>Individual </a:t>
            </a:r>
            <a:r>
              <a:rPr lang="de-DE" sz="1400" dirty="0" err="1">
                <a:solidFill>
                  <a:srgbClr val="FF0000"/>
                </a:solidFill>
              </a:rPr>
              <a:t>level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unspecific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future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project</a:t>
            </a: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FF0000"/>
                </a:solidFill>
              </a:rPr>
              <a:t>Todo</a:t>
            </a:r>
            <a:r>
              <a:rPr lang="de-DE" sz="1400" dirty="0">
                <a:solidFill>
                  <a:srgbClr val="FF0000"/>
                </a:solidFill>
              </a:rPr>
              <a:t>: Wording?!</a:t>
            </a:r>
          </a:p>
        </p:txBody>
      </p:sp>
    </p:spTree>
    <p:extLst>
      <p:ext uri="{BB962C8B-B14F-4D97-AF65-F5344CB8AC3E}">
        <p14:creationId xmlns:p14="http://schemas.microsoft.com/office/powerpoint/2010/main" val="8252685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Breitbild</PresentationFormat>
  <Paragraphs>170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David</vt:lpstr>
      <vt:lpstr>Wingdings</vt:lpstr>
      <vt:lpstr>Design1</vt:lpstr>
      <vt:lpstr>PowerPoint-Präsentation</vt:lpstr>
      <vt:lpstr>Session Overview</vt:lpstr>
      <vt:lpstr>Intro – PreIntroducion</vt:lpstr>
      <vt:lpstr>Intro – AudioVideoCheck [TODO]</vt:lpstr>
      <vt:lpstr>Intro – Introduction</vt:lpstr>
      <vt:lpstr>Intro – PreQuestionnaire</vt:lpstr>
      <vt:lpstr>GoalSetting - Wish [TODO] </vt:lpstr>
      <vt:lpstr>GoalSetting - Outcome</vt:lpstr>
      <vt:lpstr>GoalSetting - Obstacle</vt:lpstr>
      <vt:lpstr>GoalSetting - Plan</vt:lpstr>
      <vt:lpstr>Alternative1: HiddenProfile1 - ProjectRatingIndividual</vt:lpstr>
      <vt:lpstr>Alternative1: HiddenProfile1 - ProjectRatingTeam</vt:lpstr>
      <vt:lpstr>Alternative1: HiddenProfile2 AB / C</vt:lpstr>
      <vt:lpstr>Alternative2: HiddenProfile  without criteria-project ranking</vt:lpstr>
      <vt:lpstr>Outro – [QUESTIONNAIRES]</vt:lpstr>
      <vt:lpstr>Outro –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venugopal</dc:creator>
  <cp:lastModifiedBy>Gaube, Benjamin (IISM)</cp:lastModifiedBy>
  <cp:revision>40</cp:revision>
  <dcterms:created xsi:type="dcterms:W3CDTF">2024-03-18T14:33:30Z</dcterms:created>
  <dcterms:modified xsi:type="dcterms:W3CDTF">2024-05-08T11:34:47Z</dcterms:modified>
</cp:coreProperties>
</file>