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74" r:id="rId3"/>
    <p:sldId id="267" r:id="rId4"/>
    <p:sldId id="303" r:id="rId5"/>
    <p:sldId id="257" r:id="rId6"/>
    <p:sldId id="304" r:id="rId7"/>
    <p:sldId id="259" r:id="rId8"/>
    <p:sldId id="305" r:id="rId9"/>
    <p:sldId id="268" r:id="rId10"/>
    <p:sldId id="306" r:id="rId11"/>
    <p:sldId id="280" r:id="rId12"/>
    <p:sldId id="281" r:id="rId13"/>
    <p:sldId id="307" r:id="rId14"/>
    <p:sldId id="292" r:id="rId15"/>
    <p:sldId id="283" r:id="rId16"/>
    <p:sldId id="284" r:id="rId17"/>
    <p:sldId id="285" r:id="rId18"/>
    <p:sldId id="286" r:id="rId19"/>
    <p:sldId id="287" r:id="rId20"/>
    <p:sldId id="288" r:id="rId21"/>
    <p:sldId id="308" r:id="rId22"/>
    <p:sldId id="291" r:id="rId23"/>
    <p:sldId id="302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Estrategias</a:t>
          </a:r>
          <a:endParaRPr lang="es-MX" sz="1600" b="1" dirty="0">
            <a:latin typeface="Calibri" pitchFamily="34" charset="0"/>
          </a:endParaRPr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Nuevos procesos de mediación de transacciones</a:t>
          </a:r>
          <a:endParaRPr lang="es-MX" sz="1600" b="1" dirty="0">
            <a:latin typeface="Calibri" pitchFamily="34" charset="0"/>
          </a:endParaRPr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Fidelización y atracción de clientes</a:t>
          </a:r>
          <a:endParaRPr lang="es-MX" sz="1600" b="1" dirty="0">
            <a:latin typeface="Calibri" pitchFamily="34" charset="0"/>
          </a:endParaRPr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dirty="0">
            <a:latin typeface="Calibri" pitchFamily="34" charset="0"/>
          </a:endParaRPr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Panel de control de manejo de transacciones activas</a:t>
          </a:r>
          <a:endParaRPr lang="es-MX" sz="1600" b="1" dirty="0">
            <a:latin typeface="Calibri" pitchFamily="34" charset="0"/>
          </a:endParaRPr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Gestión automática de acuerdos de servicio</a:t>
          </a:r>
          <a:endParaRPr lang="es-MX" sz="1600" b="1" dirty="0">
            <a:latin typeface="Calibri" pitchFamily="34" charset="0"/>
          </a:endParaRPr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24410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4714174" y="2338910"/>
          <a:ext cx="1477537" cy="1352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Estrategias</a:t>
          </a:r>
          <a:endParaRPr lang="es-MX" sz="1600" b="1" kern="1200" dirty="0">
            <a:latin typeface="Calibri" pitchFamily="34" charset="0"/>
          </a:endParaRPr>
        </a:p>
      </dsp:txBody>
      <dsp:txXfrm>
        <a:off x="4930554" y="2536923"/>
        <a:ext cx="1044777" cy="956089"/>
      </dsp:txXfrm>
    </dsp:sp>
    <dsp:sp modelId="{32296CC6-F759-49F0-8B9A-71F8F477E60F}">
      <dsp:nvSpPr>
        <dsp:cNvPr id="0" name=""/>
        <dsp:cNvSpPr/>
      </dsp:nvSpPr>
      <dsp:spPr>
        <a:xfrm rot="16200000">
          <a:off x="5282063" y="1755369"/>
          <a:ext cx="341758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333327" y="1914953"/>
        <a:ext cx="239231" cy="324958"/>
      </dsp:txXfrm>
    </dsp:sp>
    <dsp:sp modelId="{B452DAF4-D683-41F4-8200-37F93A7CE999}">
      <dsp:nvSpPr>
        <dsp:cNvPr id="0" name=""/>
        <dsp:cNvSpPr/>
      </dsp:nvSpPr>
      <dsp:spPr>
        <a:xfrm>
          <a:off x="4544571" y="-122660"/>
          <a:ext cx="1816742" cy="1816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Nuevos procesos de mediación de transacciones</a:t>
          </a:r>
          <a:endParaRPr lang="es-MX" sz="1600" b="1" kern="1200" dirty="0">
            <a:latin typeface="Calibri" pitchFamily="34" charset="0"/>
          </a:endParaRPr>
        </a:p>
      </dsp:txBody>
      <dsp:txXfrm>
        <a:off x="4810627" y="143396"/>
        <a:ext cx="1284630" cy="1284630"/>
      </dsp:txXfrm>
    </dsp:sp>
    <dsp:sp modelId="{7BF757C0-DA30-4BBA-8A3D-A657E1AF8EF3}">
      <dsp:nvSpPr>
        <dsp:cNvPr id="0" name=""/>
        <dsp:cNvSpPr/>
      </dsp:nvSpPr>
      <dsp:spPr>
        <a:xfrm rot="20520000">
          <a:off x="6257754" y="2435014"/>
          <a:ext cx="293333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6259908" y="2556931"/>
        <a:ext cx="205333" cy="324958"/>
      </dsp:txXfrm>
    </dsp:sp>
    <dsp:sp modelId="{C868F3B3-1E68-4D62-9834-4FCC5ED1E381}">
      <dsp:nvSpPr>
        <dsp:cNvPr id="0" name=""/>
        <dsp:cNvSpPr/>
      </dsp:nvSpPr>
      <dsp:spPr>
        <a:xfrm>
          <a:off x="6629309" y="1382307"/>
          <a:ext cx="1887564" cy="18875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Fidelización y atracción de clientes</a:t>
          </a:r>
          <a:endParaRPr lang="es-MX" sz="1600" b="1" kern="1200" dirty="0">
            <a:latin typeface="Calibri" pitchFamily="34" charset="0"/>
          </a:endParaRPr>
        </a:p>
      </dsp:txBody>
      <dsp:txXfrm>
        <a:off x="6905736" y="1658734"/>
        <a:ext cx="1334710" cy="1334710"/>
      </dsp:txXfrm>
    </dsp:sp>
    <dsp:sp modelId="{0273920B-0C3F-4B02-BB12-6FF90FDFC127}">
      <dsp:nvSpPr>
        <dsp:cNvPr id="0" name=""/>
        <dsp:cNvSpPr/>
      </dsp:nvSpPr>
      <dsp:spPr>
        <a:xfrm rot="3240000">
          <a:off x="5873609" y="3534586"/>
          <a:ext cx="307211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892604" y="3605625"/>
        <a:ext cx="215048" cy="324958"/>
      </dsp:txXfrm>
    </dsp:sp>
    <dsp:sp modelId="{8E70CDF1-3760-4E99-8F73-F685ED0023F5}">
      <dsp:nvSpPr>
        <dsp:cNvPr id="0" name=""/>
        <dsp:cNvSpPr/>
      </dsp:nvSpPr>
      <dsp:spPr>
        <a:xfrm>
          <a:off x="5772381" y="3882744"/>
          <a:ext cx="1981770" cy="18714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Medios de retroalimentación y reconocimiento de clientes y productos</a:t>
          </a:r>
          <a:endParaRPr lang="es-MX" sz="1600" b="1" kern="1200" dirty="0">
            <a:latin typeface="Calibri" pitchFamily="34" charset="0"/>
          </a:endParaRPr>
        </a:p>
      </dsp:txBody>
      <dsp:txXfrm>
        <a:off x="6062604" y="4156813"/>
        <a:ext cx="1401324" cy="1323322"/>
      </dsp:txXfrm>
    </dsp:sp>
    <dsp:sp modelId="{48CC926B-2533-4038-871B-E94AD18D1C68}">
      <dsp:nvSpPr>
        <dsp:cNvPr id="0" name=""/>
        <dsp:cNvSpPr/>
      </dsp:nvSpPr>
      <dsp:spPr>
        <a:xfrm rot="7560000">
          <a:off x="4708553" y="3546364"/>
          <a:ext cx="323120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785510" y="3615473"/>
        <a:ext cx="226184" cy="324958"/>
      </dsp:txXfrm>
    </dsp:sp>
    <dsp:sp modelId="{2FD5B4D8-55DE-47B6-BB84-A7D108542BA6}">
      <dsp:nvSpPr>
        <dsp:cNvPr id="0" name=""/>
        <dsp:cNvSpPr/>
      </dsp:nvSpPr>
      <dsp:spPr>
        <a:xfrm>
          <a:off x="3223423" y="3892349"/>
          <a:ext cx="1838390" cy="1852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Panel de control de manejo de transacciones activas</a:t>
          </a:r>
          <a:endParaRPr lang="es-MX" sz="1600" b="1" kern="1200" dirty="0">
            <a:latin typeface="Calibri" pitchFamily="34" charset="0"/>
          </a:endParaRPr>
        </a:p>
      </dsp:txBody>
      <dsp:txXfrm>
        <a:off x="3492649" y="4163605"/>
        <a:ext cx="1299938" cy="1309737"/>
      </dsp:txXfrm>
    </dsp:sp>
    <dsp:sp modelId="{083F439F-3B93-4A7A-9E85-73E945FA600E}">
      <dsp:nvSpPr>
        <dsp:cNvPr id="0" name=""/>
        <dsp:cNvSpPr/>
      </dsp:nvSpPr>
      <dsp:spPr>
        <a:xfrm rot="11880000">
          <a:off x="4351223" y="2434277"/>
          <a:ext cx="295942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437833" y="2556315"/>
        <a:ext cx="207159" cy="324958"/>
      </dsp:txXfrm>
    </dsp:sp>
    <dsp:sp modelId="{E8DC3AD7-A98D-4A49-95A7-06B6A4753F02}">
      <dsp:nvSpPr>
        <dsp:cNvPr id="0" name=""/>
        <dsp:cNvSpPr/>
      </dsp:nvSpPr>
      <dsp:spPr>
        <a:xfrm>
          <a:off x="2393933" y="1387229"/>
          <a:ext cx="1877720" cy="1877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Gestión automática de acuerdos de servicio</a:t>
          </a:r>
          <a:endParaRPr lang="es-MX" sz="1600" b="1" kern="1200" dirty="0">
            <a:latin typeface="Calibri" pitchFamily="34" charset="0"/>
          </a:endParaRPr>
        </a:p>
      </dsp:txBody>
      <dsp:txXfrm>
        <a:off x="2668919" y="1662215"/>
        <a:ext cx="1327748" cy="132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214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2149"/>
          <a:ext cx="1625600" cy="11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sz="3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0" y="2149"/>
        <a:ext cx="1625600" cy="1170594"/>
      </dsp:txXfrm>
    </dsp:sp>
    <dsp:sp modelId="{0B9978B4-C064-4BBD-96FD-DEAA51A88282}">
      <dsp:nvSpPr>
        <dsp:cNvPr id="0" name=""/>
        <dsp:cNvSpPr/>
      </dsp:nvSpPr>
      <dsp:spPr>
        <a:xfrm>
          <a:off x="1747520" y="6584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Después de que el proyecto fue "completado" , muchos cambios fueron requeridos antes de la aprobación del cliente</a:t>
          </a:r>
          <a:endParaRPr lang="es-CO" sz="2400" kern="1200" dirty="0">
            <a:latin typeface="Calibri" pitchFamily="34" charset="0"/>
          </a:endParaRPr>
        </a:p>
      </dsp:txBody>
      <dsp:txXfrm>
        <a:off x="1747520" y="65848"/>
        <a:ext cx="6380480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981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20" y="140351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kern="1200" dirty="0">
            <a:latin typeface="Calibri" pitchFamily="34" charset="0"/>
          </a:endParaRPr>
        </a:p>
      </dsp:txBody>
      <dsp:txXfrm>
        <a:off x="1747520" y="1403515"/>
        <a:ext cx="6380480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748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20" y="274118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El sistema complejo fue diseñado en partes, cuando la integración falló fue necesario rediseñar todo</a:t>
          </a:r>
          <a:endParaRPr lang="es-CO" sz="2400" kern="1200" dirty="0">
            <a:latin typeface="Calibri" pitchFamily="34" charset="0"/>
          </a:endParaRPr>
        </a:p>
      </dsp:txBody>
      <dsp:txXfrm>
        <a:off x="1747520" y="2741182"/>
        <a:ext cx="6380480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51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20" y="4078849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kern="1200" dirty="0">
            <a:latin typeface="Calibri" pitchFamily="34" charset="0"/>
          </a:endParaRPr>
        </a:p>
      </dsp:txBody>
      <dsp:txXfrm>
        <a:off x="1747520" y="4078849"/>
        <a:ext cx="6380480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28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13/05/2013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13/05/2013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hdphoto" Target="../media/hdphoto2.wdp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smtClean="0">
                <a:latin typeface="Calibri" pitchFamily="34" charset="0"/>
              </a:rPr>
              <a:t>Arquitectura </a:t>
            </a:r>
            <a:r>
              <a:rPr lang="es-MX" sz="2900" b="1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0143" y="902478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535922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3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114" y="-607266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2" y="1304937"/>
            <a:ext cx="819407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9498704" y="1853415"/>
            <a:ext cx="130837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474 </a:t>
            </a:r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horas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89699" y="4158734"/>
            <a:ext cx="18245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$ 142.200.000.00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59469941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¿Por qué cambiar?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516130" y="2811026"/>
            <a:ext cx="10018713" cy="1920632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alibri" pitchFamily="34" charset="0"/>
              </a:rPr>
              <a:t>Motivador principal: Enfocar </a:t>
            </a:r>
            <a:r>
              <a:rPr lang="es-MX" dirty="0">
                <a:latin typeface="Calibri" pitchFamily="34" charset="0"/>
              </a:rPr>
              <a:t>la operación de la empresa hacia las necesidades de los clientes</a:t>
            </a:r>
            <a:r>
              <a:rPr lang="es-MX" dirty="0" smtClean="0">
                <a:latin typeface="Calibri" pitchFamily="34" charset="0"/>
              </a:rPr>
              <a:t>.</a:t>
            </a:r>
          </a:p>
          <a:p>
            <a:r>
              <a:rPr lang="es-MX" dirty="0" smtClean="0">
                <a:latin typeface="Calibri" pitchFamily="34" charset="0"/>
              </a:rPr>
              <a:t>Plan estratégico MPLA 2013: Proveer </a:t>
            </a:r>
            <a:r>
              <a:rPr lang="es-MX" dirty="0">
                <a:latin typeface="Calibri" pitchFamily="34" charset="0"/>
              </a:rPr>
              <a:t>a los clientes de </a:t>
            </a:r>
            <a:r>
              <a:rPr lang="es-MX" dirty="0" smtClean="0">
                <a:latin typeface="Calibri" pitchFamily="34" charset="0"/>
              </a:rPr>
              <a:t>nuevas </a:t>
            </a:r>
            <a:r>
              <a:rPr lang="es-MX" dirty="0" smtClean="0">
                <a:latin typeface="Calibri" pitchFamily="34" charset="0"/>
              </a:rPr>
              <a:t>funcionalidades.</a:t>
            </a:r>
            <a:endParaRPr lang="es-MX" dirty="0" smtClean="0"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b="1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964" y="174171"/>
            <a:ext cx="3886179" cy="17525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Estrategias (Oportunidades de mejora)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0620632"/>
              </p:ext>
            </p:extLst>
          </p:nvPr>
        </p:nvGraphicFramePr>
        <p:xfrm>
          <a:off x="802221" y="537028"/>
          <a:ext cx="10910808" cy="56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b="1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lipe\Google Drive\Andes ECOS\git\Proyecto I\04  -Archivar\Macroarquitec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90" y="277900"/>
            <a:ext cx="8441162" cy="62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8 Imagen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412</Words>
  <Application>Microsoft Office PowerPoint</Application>
  <PresentationFormat>Custom</PresentationFormat>
  <Paragraphs>133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Equidad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PowerPoint Presentation</vt:lpstr>
      <vt:lpstr>Agenda</vt:lpstr>
      <vt:lpstr>PowerPoint Presentation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Felipe</cp:lastModifiedBy>
  <cp:revision>199</cp:revision>
  <dcterms:created xsi:type="dcterms:W3CDTF">2013-05-07T01:08:27Z</dcterms:created>
  <dcterms:modified xsi:type="dcterms:W3CDTF">2013-05-14T00:26:33Z</dcterms:modified>
</cp:coreProperties>
</file>