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87195" y="1030605"/>
            <a:ext cx="9144000" cy="1145540"/>
          </a:xfrm>
        </p:spPr>
        <p:txBody>
          <a:bodyPr/>
          <a:p>
            <a:r>
              <a:rPr lang="en-IN" altLang="en-US"/>
              <a:t>Task 3</a:t>
            </a:r>
            <a:endParaRPr lang="en-IN" altLang="en-US"/>
          </a:p>
        </p:txBody>
      </p:sp>
      <p:sp>
        <p:nvSpPr>
          <p:cNvPr id="3" name="Subtitle 2"/>
          <p:cNvSpPr>
            <a:spLocks noGrp="1"/>
          </p:cNvSpPr>
          <p:nvPr>
            <p:ph type="subTitle" idx="1"/>
          </p:nvPr>
        </p:nvSpPr>
        <p:spPr/>
        <p:txBody>
          <a:bodyPr/>
          <a:p>
            <a:r>
              <a:rPr lang="en-IN" altLang="en-US" sz="2800"/>
              <a:t>Finding Vulnerabilities in the given url(</a:t>
            </a:r>
            <a:r>
              <a:rPr lang="en-US" sz="2800">
                <a:solidFill>
                  <a:srgbClr val="00B0F0"/>
                </a:solidFill>
                <a:sym typeface="+mn-ea"/>
              </a:rPr>
              <a:t>http://testasp.vulnweb.com/</a:t>
            </a:r>
            <a:r>
              <a:rPr lang="en-IN" altLang="en-US" sz="2800"/>
              <a:t>)</a:t>
            </a:r>
            <a:endParaRPr lang="en-I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5" y="0"/>
            <a:ext cx="12052935" cy="1814830"/>
          </a:xfrm>
          <a:prstGeom prst="rect">
            <a:avLst/>
          </a:prstGeom>
          <a:noFill/>
        </p:spPr>
        <p:txBody>
          <a:bodyPr wrap="square" rtlCol="0" anchor="t">
            <a:spAutoFit/>
          </a:bodyPr>
          <a:p>
            <a:r>
              <a:rPr lang="en-IN" altLang="en-US" sz="2800">
                <a:sym typeface="+mn-ea"/>
              </a:rPr>
              <a:t>Step 8: In Intruder you have to click on Payloads. Now copy all the XSS payloads you have in your mousepad and paste them in the dialogue box named as “Payload Options”.</a:t>
            </a:r>
            <a:endParaRPr lang="en-IN" altLang="en-US" sz="2800"/>
          </a:p>
          <a:p>
            <a:endParaRPr lang="en-US" sz="2800"/>
          </a:p>
        </p:txBody>
      </p:sp>
      <p:pic>
        <p:nvPicPr>
          <p:cNvPr id="5" name="Content Placeholder 4"/>
          <p:cNvPicPr>
            <a:picLocks noChangeAspect="1"/>
          </p:cNvPicPr>
          <p:nvPr>
            <p:ph idx="1"/>
          </p:nvPr>
        </p:nvPicPr>
        <p:blipFill>
          <a:blip r:embed="rId1"/>
          <a:stretch>
            <a:fillRect/>
          </a:stretch>
        </p:blipFill>
        <p:spPr>
          <a:xfrm>
            <a:off x="478155" y="1398270"/>
            <a:ext cx="11051540" cy="51549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0650" y="212090"/>
            <a:ext cx="10617200" cy="953135"/>
          </a:xfrm>
          <a:prstGeom prst="rect">
            <a:avLst/>
          </a:prstGeom>
          <a:noFill/>
        </p:spPr>
        <p:txBody>
          <a:bodyPr wrap="square" rtlCol="0" anchor="t">
            <a:spAutoFit/>
          </a:bodyPr>
          <a:p>
            <a:r>
              <a:rPr lang="en-IN" altLang="en-US" sz="2800">
                <a:sym typeface="+mn-ea"/>
              </a:rPr>
              <a:t>Step 9: Click on Start Attack and BurpSuit will start finding vulnerabilities.</a:t>
            </a:r>
            <a:endParaRPr lang="en-IN" altLang="en-US" sz="2800"/>
          </a:p>
          <a:p>
            <a:endParaRPr lang="en-US" sz="2800"/>
          </a:p>
        </p:txBody>
      </p:sp>
      <p:pic>
        <p:nvPicPr>
          <p:cNvPr id="5" name="Content Placeholder 4"/>
          <p:cNvPicPr>
            <a:picLocks noChangeAspect="1"/>
          </p:cNvPicPr>
          <p:nvPr>
            <p:ph idx="1"/>
          </p:nvPr>
        </p:nvPicPr>
        <p:blipFill>
          <a:blip r:embed="rId1"/>
          <a:stretch>
            <a:fillRect/>
          </a:stretch>
        </p:blipFill>
        <p:spPr>
          <a:xfrm>
            <a:off x="600710" y="868680"/>
            <a:ext cx="10714990" cy="5716270"/>
          </a:xfrm>
          <a:prstGeom prst="rect">
            <a:avLst/>
          </a:prstGeom>
        </p:spPr>
      </p:pic>
      <p:cxnSp>
        <p:nvCxnSpPr>
          <p:cNvPr id="8" name="Straight Connector 7"/>
          <p:cNvCxnSpPr/>
          <p:nvPr/>
        </p:nvCxnSpPr>
        <p:spPr>
          <a:xfrm>
            <a:off x="10205720" y="2037715"/>
            <a:ext cx="1456055" cy="20320"/>
          </a:xfrm>
          <a:prstGeom prst="line">
            <a:avLst/>
          </a:prstGeom>
          <a:ln w="4762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0490" y="63500"/>
            <a:ext cx="12080875" cy="2245360"/>
          </a:xfrm>
          <a:prstGeom prst="rect">
            <a:avLst/>
          </a:prstGeom>
          <a:noFill/>
        </p:spPr>
        <p:txBody>
          <a:bodyPr wrap="square" rtlCol="0" anchor="t">
            <a:spAutoFit/>
          </a:bodyPr>
          <a:p>
            <a:r>
              <a:rPr lang="en-IN" altLang="en-US" sz="2800">
                <a:sym typeface="+mn-ea"/>
              </a:rPr>
              <a:t>Step 10: In Intruder attack window you will see some list of requests send by BurpSuit to the website and also the length of these requests is listed in the Intruder window. Click on that request which have a large difference in length from the previous or next request.</a:t>
            </a:r>
            <a:endParaRPr lang="en-IN" altLang="en-US" sz="2800"/>
          </a:p>
          <a:p>
            <a:endParaRPr lang="en-US" sz="2800"/>
          </a:p>
        </p:txBody>
      </p:sp>
      <p:pic>
        <p:nvPicPr>
          <p:cNvPr id="5" name="Content Placeholder 4" descr="ta9"/>
          <p:cNvPicPr>
            <a:picLocks noChangeAspect="1"/>
          </p:cNvPicPr>
          <p:nvPr>
            <p:ph idx="1"/>
          </p:nvPr>
        </p:nvPicPr>
        <p:blipFill>
          <a:blip r:embed="rId1"/>
          <a:stretch>
            <a:fillRect/>
          </a:stretch>
        </p:blipFill>
        <p:spPr>
          <a:xfrm>
            <a:off x="513715" y="1825625"/>
            <a:ext cx="11336020" cy="4808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2192000" cy="1814830"/>
          </a:xfrm>
          <a:prstGeom prst="rect">
            <a:avLst/>
          </a:prstGeom>
          <a:noFill/>
        </p:spPr>
        <p:txBody>
          <a:bodyPr wrap="square" rtlCol="0" anchor="t">
            <a:spAutoFit/>
          </a:bodyPr>
          <a:p>
            <a:r>
              <a:rPr lang="en-IN" altLang="en-US" sz="2800">
                <a:sym typeface="+mn-ea"/>
              </a:rPr>
              <a:t>Step 11: In request/response box right click and then click on requent in browser (In original session). After clicking you will get a link copy that link and paste it in your browser and it will direct you to the vulnerability result.</a:t>
            </a:r>
            <a:endParaRPr lang="en-IN" altLang="en-US" sz="2800"/>
          </a:p>
          <a:p>
            <a:endParaRPr lang="en-US" sz="2800"/>
          </a:p>
        </p:txBody>
      </p:sp>
      <p:pic>
        <p:nvPicPr>
          <p:cNvPr id="8" name="Content Placeholder 7" descr="ta10"/>
          <p:cNvPicPr>
            <a:picLocks noChangeAspect="1"/>
          </p:cNvPicPr>
          <p:nvPr>
            <p:ph sz="half" idx="1"/>
          </p:nvPr>
        </p:nvPicPr>
        <p:blipFill>
          <a:blip r:embed="rId1"/>
          <a:stretch>
            <a:fillRect/>
          </a:stretch>
        </p:blipFill>
        <p:spPr>
          <a:xfrm>
            <a:off x="287655" y="1296035"/>
            <a:ext cx="7463155" cy="5043805"/>
          </a:xfrm>
          <a:prstGeom prst="rect">
            <a:avLst/>
          </a:prstGeom>
        </p:spPr>
      </p:pic>
      <p:pic>
        <p:nvPicPr>
          <p:cNvPr id="10" name="Content Placeholder 9" descr="ta11"/>
          <p:cNvPicPr>
            <a:picLocks noChangeAspect="1"/>
          </p:cNvPicPr>
          <p:nvPr>
            <p:ph sz="half" idx="2"/>
          </p:nvPr>
        </p:nvPicPr>
        <p:blipFill>
          <a:blip r:embed="rId2"/>
          <a:stretch>
            <a:fillRect/>
          </a:stretch>
        </p:blipFill>
        <p:spPr>
          <a:xfrm>
            <a:off x="8053705" y="2317115"/>
            <a:ext cx="4013835" cy="18402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0333990" cy="521970"/>
          </a:xfrm>
          <a:prstGeom prst="rect">
            <a:avLst/>
          </a:prstGeom>
          <a:noFill/>
        </p:spPr>
        <p:txBody>
          <a:bodyPr wrap="none" rtlCol="0" anchor="t">
            <a:spAutoFit/>
          </a:bodyPr>
          <a:p>
            <a:r>
              <a:rPr lang="en-IN" altLang="en-US" sz="2800">
                <a:sym typeface="+mn-ea"/>
              </a:rPr>
              <a:t>Step 12: All these steps are present in the video attached with the ppt.</a:t>
            </a:r>
            <a:endParaRPr lang="en-US" sz="2800"/>
          </a:p>
        </p:txBody>
      </p:sp>
      <p:sp>
        <p:nvSpPr>
          <p:cNvPr id="3" name="Text Box 2"/>
          <p:cNvSpPr txBox="1"/>
          <p:nvPr/>
        </p:nvSpPr>
        <p:spPr>
          <a:xfrm>
            <a:off x="0" y="1642110"/>
            <a:ext cx="11958320" cy="829945"/>
          </a:xfrm>
          <a:prstGeom prst="rect">
            <a:avLst/>
          </a:prstGeom>
          <a:noFill/>
        </p:spPr>
        <p:txBody>
          <a:bodyPr wrap="square" rtlCol="0" anchor="t">
            <a:spAutoFit/>
          </a:bodyPr>
          <a:p>
            <a:r>
              <a:rPr lang="en-IN" altLang="en-US" sz="2400"/>
              <a:t>Video Link:</a:t>
            </a:r>
            <a:endParaRPr lang="en-US" sz="2400"/>
          </a:p>
          <a:p>
            <a:r>
              <a:rPr lang="en-US" sz="2400"/>
              <a:t>https://drive.google.com/file/d/1xD8ZriRD</a:t>
            </a:r>
            <a:r>
              <a:rPr lang="en-IN" altLang="en-US" sz="2400"/>
              <a:t>-</a:t>
            </a:r>
            <a:r>
              <a:rPr lang="en-US" sz="2400"/>
              <a:t>U9A1wqDMkCtStoCda3iu0mW/view?usp=sharing</a:t>
            </a:r>
            <a:endParaRPr 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Impact</a:t>
            </a:r>
            <a:endParaRPr lang="en-US" b="1"/>
          </a:p>
        </p:txBody>
      </p:sp>
      <p:sp>
        <p:nvSpPr>
          <p:cNvPr id="3" name="Content Placeholder 2"/>
          <p:cNvSpPr>
            <a:spLocks noGrp="1"/>
          </p:cNvSpPr>
          <p:nvPr>
            <p:ph idx="1"/>
          </p:nvPr>
        </p:nvSpPr>
        <p:spPr/>
        <p:txBody>
          <a:bodyPr/>
          <a:p>
            <a:r>
              <a:rPr lang="en-US"/>
              <a:t>With user interaction, an attacker could execute arbitrary Javascript code in a victim's browser.</a:t>
            </a:r>
            <a:endParaRPr lang="en-US"/>
          </a:p>
          <a:p>
            <a:r>
              <a:rPr lang="en-US"/>
              <a:t>This would allow an attacker to unwillingly make a victim:</a:t>
            </a:r>
            <a:endParaRPr lang="en-US"/>
          </a:p>
          <a:p>
            <a:r>
              <a:rPr lang="en-US"/>
              <a:t>Perform any action in the identified endpoint</a:t>
            </a:r>
            <a:endParaRPr lang="en-US"/>
          </a:p>
          <a:p>
            <a:r>
              <a:rPr lang="en-US"/>
              <a:t>View any information that the user is able to view</a:t>
            </a:r>
            <a:endParaRPr lang="en-US"/>
          </a:p>
          <a:p>
            <a:r>
              <a:rPr lang="en-US"/>
              <a:t>Modify any information that the user is able to modify (not sure if applicable in this case)</a:t>
            </a:r>
            <a:endParaRPr lang="en-US"/>
          </a:p>
          <a:p>
            <a:r>
              <a:rPr lang="en-US"/>
              <a:t>Interact with other application users as if it were him - impersonation (not sure if applicable in this case)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0050" y="283210"/>
            <a:ext cx="11330305" cy="6009640"/>
          </a:xfrm>
        </p:spPr>
        <p:txBody>
          <a:bodyPr>
            <a:normAutofit/>
          </a:bodyPr>
          <a:p>
            <a:r>
              <a:rPr lang="en-IN" altLang="en-US"/>
              <a:t>**We can also use Netsparker for finding vulnerabilities but as a hacker manual searching is more important.**</a:t>
            </a:r>
            <a:br>
              <a:rPr lang="en-IN" altLang="en-US"/>
            </a:br>
            <a:br>
              <a:rPr lang="en-IN" altLang="en-US"/>
            </a:br>
            <a:br>
              <a:rPr lang="en-IN" altLang="en-US"/>
            </a:br>
            <a:br>
              <a:rPr lang="en-IN" altLang="en-US"/>
            </a:br>
            <a:r>
              <a:rPr lang="en-IN" altLang="en-US"/>
              <a:t>                                  </a:t>
            </a:r>
            <a:r>
              <a:rPr lang="en-IN" altLang="en-US" b="1"/>
              <a:t>THANK YOU!</a:t>
            </a:r>
            <a:endParaRPr lang="en-IN"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SUMMERY</a:t>
            </a:r>
            <a:endParaRPr lang="en-IN" altLang="en-US"/>
          </a:p>
        </p:txBody>
      </p:sp>
      <p:sp>
        <p:nvSpPr>
          <p:cNvPr id="3" name="Content Placeholder 2"/>
          <p:cNvSpPr>
            <a:spLocks noGrp="1"/>
          </p:cNvSpPr>
          <p:nvPr>
            <p:ph idx="1"/>
          </p:nvPr>
        </p:nvSpPr>
        <p:spPr/>
        <p:txBody>
          <a:bodyPr/>
          <a:p>
            <a:r>
              <a:rPr lang="en-US"/>
              <a:t>  </a:t>
            </a:r>
            <a:r>
              <a:rPr lang="en-US">
                <a:solidFill>
                  <a:srgbClr val="00B0F0"/>
                </a:solidFill>
              </a:rPr>
              <a:t>http://testasp.vulnweb.com/</a:t>
            </a:r>
            <a:r>
              <a:rPr lang="en-IN" altLang="en-US"/>
              <a:t> </a:t>
            </a:r>
            <a:r>
              <a:rPr lang="en-US"/>
              <a:t> website has an endpoint that is vulnerable to an injection vulnerability - namely a reflected injection of JavaScript, also known as Reflected Cross Site Scripting (XSS). As per OWASP's definition: "Cross-Site Scripting (XSS) attacks are a type of injection, in which malicious scripts are injected into otherwise benign and trusted websites. "</a:t>
            </a:r>
            <a:endParaRPr lang="en-US"/>
          </a:p>
          <a:p>
            <a:r>
              <a:rPr lang="en-US"/>
              <a:t>This happens because one of the GET parameters "p" does not properly sanitize/escape user input, allowing an injection to occur.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000" b="1"/>
              <a:t>Steps To Reproduce:</a:t>
            </a:r>
            <a:endParaRPr lang="en-US" sz="4000" b="1"/>
          </a:p>
        </p:txBody>
      </p:sp>
      <p:sp>
        <p:nvSpPr>
          <p:cNvPr id="3" name="Content Placeholder 2"/>
          <p:cNvSpPr>
            <a:spLocks noGrp="1"/>
          </p:cNvSpPr>
          <p:nvPr>
            <p:ph sz="half" idx="1"/>
          </p:nvPr>
        </p:nvSpPr>
        <p:spPr>
          <a:xfrm>
            <a:off x="420370" y="1764665"/>
            <a:ext cx="5181600" cy="4351338"/>
          </a:xfrm>
        </p:spPr>
        <p:txBody>
          <a:bodyPr>
            <a:normAutofit/>
          </a:bodyPr>
          <a:p>
            <a:pPr marL="0" indent="0">
              <a:buNone/>
            </a:pPr>
            <a:r>
              <a:rPr lang="en-US" b="1"/>
              <a:t>To reproduce this, an attacker has to:</a:t>
            </a:r>
            <a:endParaRPr lang="en-US"/>
          </a:p>
          <a:p>
            <a:r>
              <a:rPr lang="en-IN" altLang="en-US"/>
              <a:t>Step 1: Search for XSS payloads on your browser and copy them to mousepad.</a:t>
            </a:r>
            <a:endParaRPr lang="en-IN" altLang="en-US"/>
          </a:p>
          <a:p>
            <a:endParaRPr lang="en-IN" altLang="en-US"/>
          </a:p>
        </p:txBody>
      </p:sp>
      <p:pic>
        <p:nvPicPr>
          <p:cNvPr id="4" name="Content Placeholder 3" descr="ta"/>
          <p:cNvPicPr>
            <a:picLocks noChangeAspect="1"/>
          </p:cNvPicPr>
          <p:nvPr>
            <p:ph sz="half" idx="2"/>
          </p:nvPr>
        </p:nvPicPr>
        <p:blipFill>
          <a:blip r:embed="rId1"/>
          <a:stretch>
            <a:fillRect/>
          </a:stretch>
        </p:blipFill>
        <p:spPr>
          <a:xfrm>
            <a:off x="5846445" y="430530"/>
            <a:ext cx="6240780" cy="59283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1025" y="356235"/>
            <a:ext cx="10536555" cy="953135"/>
          </a:xfrm>
          <a:prstGeom prst="rect">
            <a:avLst/>
          </a:prstGeom>
          <a:noFill/>
        </p:spPr>
        <p:txBody>
          <a:bodyPr wrap="square" rtlCol="0" anchor="t">
            <a:spAutoFit/>
          </a:bodyPr>
          <a:p>
            <a:r>
              <a:rPr lang="en-IN" altLang="en-US" sz="2800">
                <a:sym typeface="+mn-ea"/>
              </a:rPr>
              <a:t>Step 2: Now open BurpSuit.</a:t>
            </a:r>
            <a:endParaRPr lang="en-IN" altLang="en-US" sz="2800"/>
          </a:p>
          <a:p>
            <a:endParaRPr lang="en-US" sz="2800"/>
          </a:p>
        </p:txBody>
      </p:sp>
      <p:pic>
        <p:nvPicPr>
          <p:cNvPr id="5" name="Content Placeholder 4" descr="ta1"/>
          <p:cNvPicPr>
            <a:picLocks noChangeAspect="1"/>
          </p:cNvPicPr>
          <p:nvPr>
            <p:ph sz="half" idx="1"/>
          </p:nvPr>
        </p:nvPicPr>
        <p:blipFill>
          <a:blip r:embed="rId1"/>
          <a:stretch>
            <a:fillRect/>
          </a:stretch>
        </p:blipFill>
        <p:spPr>
          <a:xfrm>
            <a:off x="309245" y="1310005"/>
            <a:ext cx="5710555" cy="4932045"/>
          </a:xfrm>
          <a:prstGeom prst="rect">
            <a:avLst/>
          </a:prstGeom>
        </p:spPr>
      </p:pic>
      <p:pic>
        <p:nvPicPr>
          <p:cNvPr id="7" name="Content Placeholder 6" descr="ta2"/>
          <p:cNvPicPr>
            <a:picLocks noChangeAspect="1"/>
          </p:cNvPicPr>
          <p:nvPr>
            <p:ph sz="half" idx="2"/>
          </p:nvPr>
        </p:nvPicPr>
        <p:blipFill>
          <a:blip r:embed="rId2"/>
          <a:stretch>
            <a:fillRect/>
          </a:stretch>
        </p:blipFill>
        <p:spPr>
          <a:xfrm>
            <a:off x="6182360" y="1309370"/>
            <a:ext cx="5690235" cy="4933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32410" y="193675"/>
            <a:ext cx="10993120" cy="798830"/>
          </a:xfrm>
          <a:prstGeom prst="rect">
            <a:avLst/>
          </a:prstGeom>
          <a:noFill/>
        </p:spPr>
        <p:txBody>
          <a:bodyPr wrap="square" rtlCol="0" anchor="t">
            <a:spAutoFit/>
          </a:bodyPr>
          <a:p>
            <a:r>
              <a:rPr lang="en-IN" altLang="en-US" sz="2800">
                <a:sym typeface="+mn-ea"/>
              </a:rPr>
              <a:t>Step 3: Click on Proxy in menu bar.</a:t>
            </a:r>
            <a:endParaRPr lang="en-IN" altLang="en-US"/>
          </a:p>
          <a:p>
            <a:endParaRPr lang="en-US"/>
          </a:p>
        </p:txBody>
      </p:sp>
      <p:pic>
        <p:nvPicPr>
          <p:cNvPr id="5" name="Content Placeholder 4" descr="tai"/>
          <p:cNvPicPr>
            <a:picLocks noChangeAspect="1"/>
          </p:cNvPicPr>
          <p:nvPr>
            <p:ph idx="1"/>
          </p:nvPr>
        </p:nvPicPr>
        <p:blipFill>
          <a:blip r:embed="rId1"/>
          <a:stretch>
            <a:fillRect/>
          </a:stretch>
        </p:blipFill>
        <p:spPr>
          <a:xfrm>
            <a:off x="366395" y="746125"/>
            <a:ext cx="11591290" cy="5817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614150" cy="1814830"/>
          </a:xfrm>
          <a:prstGeom prst="rect">
            <a:avLst/>
          </a:prstGeom>
          <a:noFill/>
        </p:spPr>
        <p:txBody>
          <a:bodyPr wrap="square" rtlCol="0" anchor="t">
            <a:spAutoFit/>
          </a:bodyPr>
          <a:p>
            <a:r>
              <a:rPr lang="en-IN" altLang="en-US" sz="2800">
                <a:sym typeface="+mn-ea"/>
              </a:rPr>
              <a:t>Step 4: Open browser through BurpSuit and search the url-”</a:t>
            </a:r>
            <a:r>
              <a:rPr lang="en-US" sz="2800">
                <a:solidFill>
                  <a:srgbClr val="00B0F0"/>
                </a:solidFill>
                <a:sym typeface="+mn-ea"/>
              </a:rPr>
              <a:t>http://testasp.vulnweb.com/</a:t>
            </a:r>
            <a:r>
              <a:rPr lang="en-IN" altLang="en-US" sz="2800">
                <a:sym typeface="+mn-ea"/>
              </a:rPr>
              <a:t>” you can turn intercept off while searching this url because it lessens the search time.</a:t>
            </a:r>
            <a:endParaRPr lang="en-IN" altLang="en-US" sz="2800"/>
          </a:p>
          <a:p>
            <a:endParaRPr lang="en-US" sz="2800"/>
          </a:p>
        </p:txBody>
      </p:sp>
      <p:pic>
        <p:nvPicPr>
          <p:cNvPr id="5" name="Content Placeholder 4" descr="ta3"/>
          <p:cNvPicPr>
            <a:picLocks noChangeAspect="1"/>
          </p:cNvPicPr>
          <p:nvPr>
            <p:ph idx="1"/>
          </p:nvPr>
        </p:nvPicPr>
        <p:blipFill>
          <a:blip r:embed="rId1"/>
          <a:stretch>
            <a:fillRect/>
          </a:stretch>
        </p:blipFill>
        <p:spPr>
          <a:xfrm>
            <a:off x="776605" y="1937385"/>
            <a:ext cx="1063879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0015" y="80645"/>
            <a:ext cx="11918950" cy="1814830"/>
          </a:xfrm>
          <a:prstGeom prst="rect">
            <a:avLst/>
          </a:prstGeom>
          <a:noFill/>
        </p:spPr>
        <p:txBody>
          <a:bodyPr wrap="square" rtlCol="0" anchor="t">
            <a:spAutoFit/>
          </a:bodyPr>
          <a:p>
            <a:r>
              <a:rPr lang="en-IN" altLang="en-US" sz="2800">
                <a:sym typeface="+mn-ea"/>
              </a:rPr>
              <a:t>Step 5: Now click on Search in the menu bar of the website. If you have turned off the intercept you can now turn it on, in search bar type anything you want to search and press Enter.</a:t>
            </a:r>
            <a:endParaRPr lang="en-IN" altLang="en-US" sz="2800"/>
          </a:p>
          <a:p>
            <a:endParaRPr lang="en-US" sz="2800"/>
          </a:p>
        </p:txBody>
      </p:sp>
      <p:pic>
        <p:nvPicPr>
          <p:cNvPr id="8" name="Content Placeholder 7" descr="ta5"/>
          <p:cNvPicPr>
            <a:picLocks noChangeAspect="1"/>
          </p:cNvPicPr>
          <p:nvPr>
            <p:ph idx="1"/>
          </p:nvPr>
        </p:nvPicPr>
        <p:blipFill>
          <a:blip r:embed="rId1"/>
          <a:stretch>
            <a:fillRect/>
          </a:stretch>
        </p:blipFill>
        <p:spPr>
          <a:xfrm>
            <a:off x="718820" y="1540510"/>
            <a:ext cx="11202670" cy="4982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0443845" cy="953135"/>
          </a:xfrm>
          <a:prstGeom prst="rect">
            <a:avLst/>
          </a:prstGeom>
          <a:noFill/>
        </p:spPr>
        <p:txBody>
          <a:bodyPr wrap="square" rtlCol="0" anchor="t">
            <a:spAutoFit/>
          </a:bodyPr>
          <a:p>
            <a:r>
              <a:rPr lang="en-IN" altLang="en-US" sz="2800">
                <a:sym typeface="+mn-ea"/>
              </a:rPr>
              <a:t>Step 6: BurpSuit will intercept this action.</a:t>
            </a:r>
            <a:endParaRPr lang="en-IN" altLang="en-US" sz="2800"/>
          </a:p>
          <a:p>
            <a:endParaRPr lang="en-US" sz="2800"/>
          </a:p>
        </p:txBody>
      </p:sp>
      <p:pic>
        <p:nvPicPr>
          <p:cNvPr id="5" name="Content Placeholder 4"/>
          <p:cNvPicPr>
            <a:picLocks noChangeAspect="1"/>
          </p:cNvPicPr>
          <p:nvPr>
            <p:ph idx="1"/>
          </p:nvPr>
        </p:nvPicPr>
        <p:blipFill>
          <a:blip r:embed="rId1"/>
          <a:stretch>
            <a:fillRect/>
          </a:stretch>
        </p:blipFill>
        <p:spPr>
          <a:xfrm>
            <a:off x="746760" y="827405"/>
            <a:ext cx="10585450" cy="5349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0010" y="69850"/>
            <a:ext cx="11868785" cy="1383665"/>
          </a:xfrm>
          <a:prstGeom prst="rect">
            <a:avLst/>
          </a:prstGeom>
          <a:noFill/>
        </p:spPr>
        <p:txBody>
          <a:bodyPr wrap="square" rtlCol="0" anchor="t">
            <a:spAutoFit/>
          </a:bodyPr>
          <a:p>
            <a:r>
              <a:rPr lang="en-IN" altLang="en-US" sz="2800">
                <a:sym typeface="+mn-ea"/>
              </a:rPr>
              <a:t>Step 7: Send this Intercepted information to intruder by right clicking on the intercepted information. Intruder is used for brute force attack on website.</a:t>
            </a:r>
            <a:endParaRPr lang="en-IN" altLang="en-US" sz="2800"/>
          </a:p>
          <a:p>
            <a:endParaRPr lang="en-US" sz="2800"/>
          </a:p>
        </p:txBody>
      </p:sp>
      <p:pic>
        <p:nvPicPr>
          <p:cNvPr id="5" name="Content Placeholder 4"/>
          <p:cNvPicPr>
            <a:picLocks noChangeAspect="1"/>
          </p:cNvPicPr>
          <p:nvPr>
            <p:ph idx="1"/>
          </p:nvPr>
        </p:nvPicPr>
        <p:blipFill>
          <a:blip r:embed="rId1"/>
          <a:stretch>
            <a:fillRect/>
          </a:stretch>
        </p:blipFill>
        <p:spPr>
          <a:xfrm>
            <a:off x="1011555" y="1154430"/>
            <a:ext cx="10412095" cy="53682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2866</Words>
  <Application>WPS Presentation</Application>
  <PresentationFormat>Widescreen</PresentationFormat>
  <Paragraphs>61</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Task 3</vt:lpstr>
      <vt:lpstr>SUMMERY</vt:lpstr>
      <vt:lpstr>Steps To Reproduce: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Impact</vt:lpstr>
      <vt:lpstr>**We can also use Netsparker for finding vulnerabilities but as a hacker manual searching is more important.**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dc:creator/>
  <cp:lastModifiedBy>shash</cp:lastModifiedBy>
  <cp:revision>4</cp:revision>
  <dcterms:created xsi:type="dcterms:W3CDTF">2021-08-05T09:28:00Z</dcterms:created>
  <dcterms:modified xsi:type="dcterms:W3CDTF">2021-08-05T17:13:46Z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