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IN" altLang="en-US"/>
              <a:t>Task 1</a:t>
            </a:r>
            <a:endParaRPr lang="en-IN" altLang="en-US"/>
          </a:p>
        </p:txBody>
      </p:sp>
      <p:sp>
        <p:nvSpPr>
          <p:cNvPr id="3" name="Subtitle 2"/>
          <p:cNvSpPr>
            <a:spLocks noGrp="1"/>
          </p:cNvSpPr>
          <p:nvPr>
            <p:ph type="subTitle" idx="1"/>
          </p:nvPr>
        </p:nvSpPr>
        <p:spPr/>
        <p:txBody>
          <a:bodyPr/>
          <a:p>
            <a:r>
              <a:rPr lang="en-IN" altLang="en-US"/>
              <a:t>Solve any 5 of Portswigger Lab</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7"/>
          <p:cNvPicPr>
            <a:picLocks noChangeAspect="1"/>
          </p:cNvPicPr>
          <p:nvPr>
            <p:ph idx="1"/>
          </p:nvPr>
        </p:nvPicPr>
        <p:blipFill>
          <a:blip r:embed="rId1"/>
          <a:stretch>
            <a:fillRect/>
          </a:stretch>
        </p:blipFill>
        <p:spPr>
          <a:xfrm>
            <a:off x="847090" y="226695"/>
            <a:ext cx="10793730" cy="63074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8"/>
          <p:cNvPicPr>
            <a:picLocks noChangeAspect="1"/>
          </p:cNvPicPr>
          <p:nvPr>
            <p:ph idx="1"/>
          </p:nvPr>
        </p:nvPicPr>
        <p:blipFill>
          <a:blip r:embed="rId1"/>
          <a:stretch>
            <a:fillRect/>
          </a:stretch>
        </p:blipFill>
        <p:spPr>
          <a:xfrm>
            <a:off x="512445" y="297815"/>
            <a:ext cx="11452860" cy="61544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Problem 4: Reflected XSS in canonical link tag</a:t>
            </a:r>
            <a:endParaRPr lang="en-IN" altLang="en-US"/>
          </a:p>
        </p:txBody>
      </p:sp>
      <p:sp>
        <p:nvSpPr>
          <p:cNvPr id="3" name="Content Placeholder 2"/>
          <p:cNvSpPr>
            <a:spLocks noGrp="1"/>
          </p:cNvSpPr>
          <p:nvPr>
            <p:ph idx="1"/>
          </p:nvPr>
        </p:nvSpPr>
        <p:spPr/>
        <p:txBody>
          <a:bodyPr>
            <a:normAutofit lnSpcReduction="20000"/>
          </a:bodyPr>
          <a:p>
            <a:pPr marL="0" indent="0">
              <a:buNone/>
            </a:pPr>
            <a:r>
              <a:rPr lang="en-US"/>
              <a:t> Visit the following URL, replacing your-lab-id with your lab ID:</a:t>
            </a:r>
            <a:endParaRPr lang="en-US"/>
          </a:p>
          <a:p>
            <a:pPr marL="0" indent="0">
              <a:buNone/>
            </a:pPr>
            <a:r>
              <a:rPr lang="en-US"/>
              <a:t>https://your-lab-id.web-security-academy.net/?%27accesskey=%27x%27onclick=%27alert(1) </a:t>
            </a:r>
            <a:endParaRPr lang="en-US"/>
          </a:p>
          <a:p>
            <a:pPr marL="0" indent="0">
              <a:buNone/>
            </a:pPr>
            <a:r>
              <a:rPr lang="en-US"/>
              <a:t>This sets the X key as an access key for the whole page. When a user presses the access key, the alert function is called. To trigger the exploit on yourself, press one of the following key combinations:</a:t>
            </a:r>
            <a:endParaRPr lang="en-US"/>
          </a:p>
          <a:p>
            <a:r>
              <a:rPr lang="en-US"/>
              <a:t>        On Windows: ALT+SHIFT+X</a:t>
            </a:r>
            <a:endParaRPr lang="en-US"/>
          </a:p>
          <a:p>
            <a:r>
              <a:rPr lang="en-US"/>
              <a:t>        On MacOS: CTRL+ALT+X</a:t>
            </a:r>
            <a:endParaRPr lang="en-US"/>
          </a:p>
          <a:p>
            <a:r>
              <a:rPr lang="en-US"/>
              <a:t>        On Linux: Alt+X</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9"/>
          <p:cNvPicPr>
            <a:picLocks noChangeAspect="1"/>
          </p:cNvPicPr>
          <p:nvPr>
            <p:ph idx="1"/>
          </p:nvPr>
        </p:nvPicPr>
        <p:blipFill>
          <a:blip r:embed="rId1"/>
          <a:stretch>
            <a:fillRect/>
          </a:stretch>
        </p:blipFill>
        <p:spPr>
          <a:xfrm>
            <a:off x="662305" y="307975"/>
            <a:ext cx="11008995" cy="60115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t>Problem 5: Reflected XSS into a JavaScript string with angle brackets HTML encoded</a:t>
            </a:r>
            <a:endParaRPr lang="en-IN" altLang="en-US"/>
          </a:p>
        </p:txBody>
      </p:sp>
      <p:sp>
        <p:nvSpPr>
          <p:cNvPr id="3" name="Content Placeholder 2"/>
          <p:cNvSpPr>
            <a:spLocks noGrp="1"/>
          </p:cNvSpPr>
          <p:nvPr>
            <p:ph idx="1"/>
          </p:nvPr>
        </p:nvSpPr>
        <p:spPr/>
        <p:txBody>
          <a:bodyPr/>
          <a:p>
            <a:r>
              <a:rPr lang="en-US"/>
              <a:t>Submit a random alphanumeric string in the search box, then use Burp Suite to intercept the search request and send it to Burp Repeater. </a:t>
            </a:r>
            <a:endParaRPr lang="en-US"/>
          </a:p>
          <a:p>
            <a:r>
              <a:rPr lang="en-US"/>
              <a:t>Observe that the random string has been reflected inside a JavaScript string. </a:t>
            </a:r>
            <a:endParaRPr lang="en-US"/>
          </a:p>
          <a:p>
            <a:r>
              <a:rPr lang="en-US"/>
              <a:t>Replace your input with the following payload to break out of the JavaScript string and inject an alert: '-alert(1)-' </a:t>
            </a:r>
            <a:endParaRPr lang="en-US"/>
          </a:p>
          <a:p>
            <a:r>
              <a:rPr lang="en-US"/>
              <a:t>Verify the technique worked by right clicking, selecting "Copy URL", and pasting the URL in your browser. When you load the page it should trigger an alert. </a:t>
            </a:r>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043305" y="360045"/>
            <a:ext cx="10776585" cy="58172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10"/>
          <p:cNvPicPr>
            <a:picLocks noChangeAspect="1"/>
          </p:cNvPicPr>
          <p:nvPr>
            <p:ph idx="1"/>
          </p:nvPr>
        </p:nvPicPr>
        <p:blipFill>
          <a:blip r:embed="rId1"/>
          <a:stretch>
            <a:fillRect/>
          </a:stretch>
        </p:blipFill>
        <p:spPr>
          <a:xfrm>
            <a:off x="616585" y="297815"/>
            <a:ext cx="10937240" cy="62668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11"/>
          <p:cNvPicPr>
            <a:picLocks noChangeAspect="1"/>
          </p:cNvPicPr>
          <p:nvPr>
            <p:ph idx="1"/>
          </p:nvPr>
        </p:nvPicPr>
        <p:blipFill>
          <a:blip r:embed="rId1"/>
          <a:stretch>
            <a:fillRect/>
          </a:stretch>
        </p:blipFill>
        <p:spPr>
          <a:xfrm>
            <a:off x="594360" y="226695"/>
            <a:ext cx="10912475" cy="63379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13"/>
          <p:cNvPicPr>
            <a:picLocks noChangeAspect="1"/>
          </p:cNvPicPr>
          <p:nvPr>
            <p:ph idx="1"/>
          </p:nvPr>
        </p:nvPicPr>
        <p:blipFill>
          <a:blip r:embed="rId1"/>
          <a:stretch>
            <a:fillRect/>
          </a:stretch>
        </p:blipFill>
        <p:spPr>
          <a:xfrm>
            <a:off x="575945" y="236855"/>
            <a:ext cx="11141075" cy="59201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700405" y="360045"/>
            <a:ext cx="10842625" cy="60915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t>Problem 1: Reflected XSS into HTML context with nothing encoded</a:t>
            </a:r>
            <a:endParaRPr lang="en-IN" altLang="en-US"/>
          </a:p>
        </p:txBody>
      </p:sp>
      <p:sp>
        <p:nvSpPr>
          <p:cNvPr id="3" name="Content Placeholder 2"/>
          <p:cNvSpPr>
            <a:spLocks noGrp="1"/>
          </p:cNvSpPr>
          <p:nvPr>
            <p:ph sz="half" idx="1"/>
          </p:nvPr>
        </p:nvSpPr>
        <p:spPr/>
        <p:txBody>
          <a:bodyPr/>
          <a:p>
            <a:pPr marL="0" indent="0">
              <a:buNone/>
            </a:pPr>
            <a:r>
              <a:rPr lang="en-IN" altLang="en-US"/>
              <a:t>1.</a:t>
            </a:r>
            <a:r>
              <a:rPr lang="en-US"/>
              <a:t> Copy and paste the following into the search box: &lt;script&gt;alert(1)&lt;/script&gt; </a:t>
            </a:r>
            <a:endParaRPr lang="en-US"/>
          </a:p>
          <a:p>
            <a:pPr marL="0" indent="0">
              <a:buNone/>
            </a:pPr>
            <a:r>
              <a:rPr lang="en-IN" altLang="en-US"/>
              <a:t>2. </a:t>
            </a:r>
            <a:r>
              <a:rPr lang="en-US"/>
              <a:t>Click "Search". </a:t>
            </a:r>
            <a:endParaRPr lang="en-US"/>
          </a:p>
          <a:p>
            <a:endParaRPr lang="en-US"/>
          </a:p>
        </p:txBody>
      </p:sp>
      <p:pic>
        <p:nvPicPr>
          <p:cNvPr id="4" name="Content Placeholder 3" descr="1"/>
          <p:cNvPicPr>
            <a:picLocks noChangeAspect="1"/>
          </p:cNvPicPr>
          <p:nvPr>
            <p:ph sz="half" idx="2"/>
          </p:nvPr>
        </p:nvPicPr>
        <p:blipFill>
          <a:blip r:embed="rId1"/>
          <a:stretch>
            <a:fillRect/>
          </a:stretch>
        </p:blipFill>
        <p:spPr>
          <a:xfrm>
            <a:off x="5800090" y="1393190"/>
            <a:ext cx="6087110" cy="48926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Thank You!</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2"/>
          <p:cNvPicPr>
            <a:picLocks noChangeAspect="1"/>
          </p:cNvPicPr>
          <p:nvPr>
            <p:ph sz="half" idx="1"/>
          </p:nvPr>
        </p:nvPicPr>
        <p:blipFill>
          <a:blip r:embed="rId1"/>
          <a:stretch>
            <a:fillRect/>
          </a:stretch>
        </p:blipFill>
        <p:spPr>
          <a:xfrm>
            <a:off x="828675" y="265430"/>
            <a:ext cx="10898505" cy="58769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3"/>
          <p:cNvPicPr>
            <a:picLocks noChangeAspect="1"/>
          </p:cNvPicPr>
          <p:nvPr>
            <p:ph idx="1"/>
          </p:nvPr>
        </p:nvPicPr>
        <p:blipFill>
          <a:blip r:embed="rId1"/>
          <a:stretch>
            <a:fillRect/>
          </a:stretch>
        </p:blipFill>
        <p:spPr>
          <a:xfrm>
            <a:off x="758190" y="273050"/>
            <a:ext cx="10825480" cy="61563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t>Problem 2: Reflected XSS into HTML context with all tags blocked except custom ones</a:t>
            </a:r>
            <a:endParaRPr lang="en-IN" altLang="en-US"/>
          </a:p>
        </p:txBody>
      </p:sp>
      <p:sp>
        <p:nvSpPr>
          <p:cNvPr id="3" name="Content Placeholder 2"/>
          <p:cNvSpPr>
            <a:spLocks noGrp="1"/>
          </p:cNvSpPr>
          <p:nvPr>
            <p:ph idx="1"/>
          </p:nvPr>
        </p:nvSpPr>
        <p:spPr/>
        <p:txBody>
          <a:bodyPr>
            <a:normAutofit fontScale="80000"/>
          </a:bodyPr>
          <a:p>
            <a:endParaRPr lang="en-US"/>
          </a:p>
          <a:p>
            <a:endParaRPr lang="en-US"/>
          </a:p>
          <a:p>
            <a:r>
              <a:rPr lang="en-US"/>
              <a:t>Go to the exploit server and paste the following code, replacing your-lab-id with your lab ID: &lt;script&gt;</a:t>
            </a:r>
            <a:r>
              <a:rPr lang="en-IN" altLang="en-US"/>
              <a:t> </a:t>
            </a:r>
            <a:r>
              <a:rPr lang="en-US"/>
              <a:t>location = 'https://your-lab-id.web-security-academy.net/?search=%3Cxss+id%3Dx+onfocus%3Dalert%28document.cookie%29%20tabindex=1%3E#x';</a:t>
            </a:r>
            <a:r>
              <a:rPr lang="en-IN" altLang="en-US"/>
              <a:t> </a:t>
            </a:r>
            <a:r>
              <a:rPr lang="en-US"/>
              <a:t>&lt;/script&gt; Click "Store" and "Deliver exploit to victim". </a:t>
            </a:r>
            <a:endParaRPr lang="en-US"/>
          </a:p>
          <a:p>
            <a:endParaRPr lang="en-US"/>
          </a:p>
          <a:p>
            <a:r>
              <a:rPr lang="en-US"/>
              <a:t>This injection creates a custom tag with the ID x, which contains an onfocus event handler that triggers the alert function. The hash at the end of the URL focuses on this element as soon as the page is loaded, causing the alert payload to be called.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4"/>
          <p:cNvPicPr>
            <a:picLocks noChangeAspect="1"/>
          </p:cNvPicPr>
          <p:nvPr>
            <p:ph idx="1"/>
          </p:nvPr>
        </p:nvPicPr>
        <p:blipFill>
          <a:blip r:embed="rId1"/>
          <a:stretch>
            <a:fillRect/>
          </a:stretch>
        </p:blipFill>
        <p:spPr>
          <a:xfrm>
            <a:off x="428625" y="358775"/>
            <a:ext cx="11283950" cy="58185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5"/>
          <p:cNvPicPr>
            <a:picLocks noChangeAspect="1"/>
          </p:cNvPicPr>
          <p:nvPr>
            <p:ph idx="1"/>
          </p:nvPr>
        </p:nvPicPr>
        <p:blipFill>
          <a:blip r:embed="rId1"/>
          <a:stretch>
            <a:fillRect/>
          </a:stretch>
        </p:blipFill>
        <p:spPr>
          <a:xfrm>
            <a:off x="767715" y="328295"/>
            <a:ext cx="10514330" cy="58185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t>Problem 3: Reflected XSS with event handlers and href attributes blocked</a:t>
            </a:r>
            <a:endParaRPr lang="en-IN" altLang="en-US"/>
          </a:p>
        </p:txBody>
      </p:sp>
      <p:sp>
        <p:nvSpPr>
          <p:cNvPr id="3" name="Content Placeholder 2"/>
          <p:cNvSpPr>
            <a:spLocks noGrp="1"/>
          </p:cNvSpPr>
          <p:nvPr>
            <p:ph idx="1"/>
          </p:nvPr>
        </p:nvSpPr>
        <p:spPr>
          <a:xfrm>
            <a:off x="838200" y="1795780"/>
            <a:ext cx="10515600" cy="3302000"/>
          </a:xfrm>
        </p:spPr>
        <p:txBody>
          <a:bodyPr>
            <a:normAutofit/>
          </a:bodyPr>
          <a:p>
            <a:pPr marL="0" indent="0">
              <a:buNone/>
            </a:pPr>
            <a:r>
              <a:rPr lang="en-US"/>
              <a:t>Visit the following URL, replacing your-lab-id with your lab ID:</a:t>
            </a:r>
            <a:r>
              <a:rPr lang="en-IN" altLang="en-US"/>
              <a:t>    </a:t>
            </a:r>
            <a:r>
              <a:rPr lang="en-US"/>
              <a:t>https://your-lab-id.web-security</a:t>
            </a:r>
            <a:r>
              <a:rPr lang="en-IN" altLang="en-US"/>
              <a:t>     </a:t>
            </a:r>
            <a:r>
              <a:rPr lang="en-US"/>
              <a:t>academy.net/?search=%3Csvg%3E%3Ca%3E%3Canimate+attributeName%3Dhref+values%3Djavascript%3Aalert(1)+%2F%3E%3Ctext+x%3D20+y%3D20%3EClick%20me%3C%2Ftext%3E%3C%2Fa%3E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6"/>
          <p:cNvPicPr>
            <a:picLocks noChangeAspect="1"/>
          </p:cNvPicPr>
          <p:nvPr>
            <p:ph idx="1"/>
          </p:nvPr>
        </p:nvPicPr>
        <p:blipFill>
          <a:blip r:embed="rId1"/>
          <a:stretch>
            <a:fillRect/>
          </a:stretch>
        </p:blipFill>
        <p:spPr>
          <a:xfrm>
            <a:off x="807720" y="257175"/>
            <a:ext cx="10708640" cy="60718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2231</Words>
  <Application>WPS Presentation</Application>
  <PresentationFormat>Widescreen</PresentationFormat>
  <Paragraphs>41</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SimSun</vt:lpstr>
      <vt:lpstr>Wingdings</vt:lpstr>
      <vt:lpstr>Arial Unicode MS</vt:lpstr>
      <vt:lpstr>Calibri Light</vt:lpstr>
      <vt:lpstr>Calibri</vt:lpstr>
      <vt:lpstr>Microsoft YaHei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1</dc:title>
  <dc:creator/>
  <cp:lastModifiedBy>shash</cp:lastModifiedBy>
  <cp:revision>1</cp:revision>
  <dcterms:created xsi:type="dcterms:W3CDTF">2021-08-05T16:52:49Z</dcterms:created>
  <dcterms:modified xsi:type="dcterms:W3CDTF">2021-08-05T16:52:49Z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