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065" y="1212215"/>
            <a:ext cx="10515600" cy="3947795"/>
          </a:xfrm>
        </p:spPr>
        <p:txBody>
          <a:bodyPr>
            <a:normAutofit/>
          </a:bodyPr>
          <a:p>
            <a:r>
              <a:rPr lang="en-IN" altLang="en-US" b="1" u="sng">
                <a:ln/>
                <a:solidFill>
                  <a:schemeClr val="tx1"/>
                </a:solidFill>
                <a:effectLst>
                  <a:outerShdw blurRad="38100" dist="19050" dir="2700000" algn="tl" rotWithShape="0">
                    <a:schemeClr val="dk1">
                      <a:alpha val="40000"/>
                    </a:schemeClr>
                  </a:outerShdw>
                </a:effectLst>
                <a:latin typeface="+mn-lt"/>
                <a:cs typeface="+mn-lt"/>
              </a:rPr>
              <a:t>TASK:</a:t>
            </a:r>
            <a:r>
              <a:rPr lang="en-IN" altLang="en-US">
                <a:latin typeface="+mn-lt"/>
                <a:cs typeface="+mn-lt"/>
              </a:rPr>
              <a:t>  </a:t>
            </a:r>
            <a:br>
              <a:rPr lang="en-IN" altLang="en-US">
                <a:latin typeface="+mn-lt"/>
                <a:cs typeface="+mn-lt"/>
              </a:rPr>
            </a:br>
            <a:br>
              <a:rPr lang="en-IN" altLang="en-US">
                <a:latin typeface="+mn-lt"/>
                <a:cs typeface="+mn-lt"/>
              </a:rPr>
            </a:br>
            <a:r>
              <a:rPr lang="en-IN" altLang="en-US">
                <a:latin typeface="+mn-lt"/>
                <a:cs typeface="+mn-lt"/>
              </a:rPr>
              <a:t>Test  http://zero.webappsecurity.com/ website and find all possible vulnerabilities and loopholes in it.</a:t>
            </a:r>
            <a:endParaRPr lang="en-IN" altLang="en-US">
              <a:latin typeface="+mn-lt"/>
              <a:cs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67005"/>
            <a:ext cx="10515600" cy="1325563"/>
          </a:xfrm>
        </p:spPr>
        <p:txBody>
          <a:bodyPr>
            <a:normAutofit fontScale="90000"/>
          </a:bodyPr>
          <a:p>
            <a:r>
              <a:rPr lang="en-IN" altLang="en-US" b="1">
                <a:latin typeface="+mn-lt"/>
                <a:cs typeface="+mn-lt"/>
              </a:rPr>
              <a:t>Step1:</a:t>
            </a:r>
            <a:r>
              <a:rPr lang="en-IN" altLang="en-US">
                <a:latin typeface="+mn-lt"/>
                <a:cs typeface="+mn-lt"/>
              </a:rPr>
              <a:t> Enter the url in Netsparker and start scanning.....</a:t>
            </a:r>
            <a:endParaRPr lang="en-IN" altLang="en-US">
              <a:latin typeface="+mn-lt"/>
              <a:cs typeface="+mn-lt"/>
            </a:endParaRPr>
          </a:p>
        </p:txBody>
      </p:sp>
      <p:pic>
        <p:nvPicPr>
          <p:cNvPr id="4" name="Content Placeholder 3" descr="ns5"/>
          <p:cNvPicPr>
            <a:picLocks noChangeAspect="1"/>
          </p:cNvPicPr>
          <p:nvPr>
            <p:ph idx="1"/>
          </p:nvPr>
        </p:nvPicPr>
        <p:blipFill>
          <a:blip r:embed="rId1"/>
          <a:stretch>
            <a:fillRect/>
          </a:stretch>
        </p:blipFill>
        <p:spPr>
          <a:xfrm>
            <a:off x="838200" y="1492885"/>
            <a:ext cx="10515600" cy="51682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03835"/>
            <a:ext cx="10515600" cy="1325563"/>
          </a:xfrm>
        </p:spPr>
        <p:txBody>
          <a:bodyPr>
            <a:normAutofit fontScale="90000"/>
          </a:bodyPr>
          <a:p>
            <a:r>
              <a:rPr lang="en-IN" altLang="en-US" b="1">
                <a:ln/>
                <a:solidFill>
                  <a:schemeClr val="tx1"/>
                </a:solidFill>
                <a:effectLst/>
                <a:latin typeface="+mn-lt"/>
                <a:cs typeface="+mn-lt"/>
              </a:rPr>
              <a:t>Step2: </a:t>
            </a:r>
            <a:r>
              <a:rPr lang="en-IN" altLang="en-US">
                <a:ln/>
                <a:solidFill>
                  <a:schemeClr val="tx1"/>
                </a:solidFill>
                <a:effectLst/>
                <a:latin typeface="+mn-lt"/>
                <a:cs typeface="+mn-lt"/>
              </a:rPr>
              <a:t>Netsparker will start crawling and attacking the websites for vulnerabilities....</a:t>
            </a:r>
            <a:endParaRPr lang="en-IN" altLang="en-US">
              <a:ln/>
              <a:solidFill>
                <a:schemeClr val="tx1"/>
              </a:solidFill>
              <a:effectLst/>
              <a:latin typeface="+mn-lt"/>
              <a:cs typeface="+mn-lt"/>
            </a:endParaRPr>
          </a:p>
        </p:txBody>
      </p:sp>
      <p:pic>
        <p:nvPicPr>
          <p:cNvPr id="4" name="Content Placeholder 3" descr="ns4"/>
          <p:cNvPicPr>
            <a:picLocks noChangeAspect="1"/>
          </p:cNvPicPr>
          <p:nvPr>
            <p:ph idx="1"/>
          </p:nvPr>
        </p:nvPicPr>
        <p:blipFill>
          <a:blip r:embed="rId1"/>
          <a:stretch>
            <a:fillRect/>
          </a:stretch>
        </p:blipFill>
        <p:spPr>
          <a:xfrm>
            <a:off x="951230" y="1529715"/>
            <a:ext cx="10402570" cy="51720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68045" y="0"/>
            <a:ext cx="10515600" cy="1325563"/>
          </a:xfrm>
        </p:spPr>
        <p:txBody>
          <a:bodyPr>
            <a:normAutofit fontScale="90000"/>
          </a:bodyPr>
          <a:p>
            <a:r>
              <a:rPr lang="en-IN" altLang="en-US" b="1">
                <a:latin typeface="+mn-lt"/>
                <a:cs typeface="+mn-lt"/>
              </a:rPr>
              <a:t>Step3:</a:t>
            </a:r>
            <a:r>
              <a:rPr lang="en-IN" altLang="en-US">
                <a:latin typeface="+mn-lt"/>
                <a:cs typeface="+mn-lt"/>
              </a:rPr>
              <a:t> Netsparker will generate reports for all vulnerabilities...</a:t>
            </a:r>
            <a:endParaRPr lang="en-IN" altLang="en-US">
              <a:latin typeface="+mn-lt"/>
              <a:cs typeface="+mn-lt"/>
            </a:endParaRPr>
          </a:p>
        </p:txBody>
      </p:sp>
      <p:pic>
        <p:nvPicPr>
          <p:cNvPr id="4" name="Content Placeholder 3" descr="ns2"/>
          <p:cNvPicPr>
            <a:picLocks noChangeAspect="1"/>
          </p:cNvPicPr>
          <p:nvPr>
            <p:ph idx="1"/>
          </p:nvPr>
        </p:nvPicPr>
        <p:blipFill>
          <a:blip r:embed="rId1"/>
          <a:stretch>
            <a:fillRect/>
          </a:stretch>
        </p:blipFill>
        <p:spPr>
          <a:xfrm>
            <a:off x="965200" y="1200785"/>
            <a:ext cx="10321290" cy="54400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63520" y="1984375"/>
            <a:ext cx="6788785" cy="2212340"/>
          </a:xfrm>
        </p:spPr>
        <p:txBody>
          <a:bodyPr/>
          <a:p>
            <a:r>
              <a:rPr lang="en-IN" altLang="en-US" b="1">
                <a:latin typeface="+mn-lt"/>
                <a:cs typeface="+mn-lt"/>
              </a:rPr>
              <a:t>Report generated by me:</a:t>
            </a:r>
            <a:endParaRPr lang="en-IN" altLang="en-US" b="1">
              <a:latin typeface="+mn-lt"/>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323215" y="83185"/>
            <a:ext cx="9144000" cy="762635"/>
          </a:xfrm>
        </p:spPr>
        <p:txBody>
          <a:bodyPr>
            <a:normAutofit/>
          </a:bodyPr>
          <a:p>
            <a:pPr algn="just"/>
            <a:r>
              <a:rPr lang="en-US" sz="4000" u="sng"/>
              <a:t>Password Transmitted over HTTP</a:t>
            </a:r>
            <a:endParaRPr lang="en-US" sz="4000" u="sng"/>
          </a:p>
        </p:txBody>
      </p:sp>
      <p:sp>
        <p:nvSpPr>
          <p:cNvPr id="3" name="Subtitle 2"/>
          <p:cNvSpPr>
            <a:spLocks noGrp="1"/>
          </p:cNvSpPr>
          <p:nvPr>
            <p:ph type="subTitle" idx="1"/>
          </p:nvPr>
        </p:nvSpPr>
        <p:spPr>
          <a:xfrm>
            <a:off x="485140" y="744855"/>
            <a:ext cx="10495280" cy="5974715"/>
          </a:xfrm>
        </p:spPr>
        <p:txBody>
          <a:bodyPr>
            <a:normAutofit fontScale="70000"/>
          </a:bodyPr>
          <a:p>
            <a:pPr algn="just"/>
            <a:r>
              <a:rPr lang="en-US" b="1"/>
              <a:t>URL </a:t>
            </a:r>
            <a:r>
              <a:rPr lang="en-IN" altLang="en-US" b="1"/>
              <a:t>:</a:t>
            </a:r>
            <a:r>
              <a:rPr lang="en-US"/>
              <a:t> http://zero.webappsecurity.com/login.html?login_error=true </a:t>
            </a:r>
            <a:endParaRPr lang="en-US"/>
          </a:p>
          <a:p>
            <a:pPr algn="just"/>
            <a:r>
              <a:rPr lang="en-US" b="1"/>
              <a:t>Form target action </a:t>
            </a:r>
            <a:r>
              <a:rPr lang="en-IN" altLang="en-US" b="1"/>
              <a:t>:</a:t>
            </a:r>
            <a:r>
              <a:rPr lang="en-US"/>
              <a:t> /signin.html  </a:t>
            </a:r>
            <a:endParaRPr lang="en-US"/>
          </a:p>
          <a:p>
            <a:pPr algn="just"/>
            <a:r>
              <a:rPr lang="en-US" b="1" u="sng"/>
              <a:t>Vulnerability Details</a:t>
            </a:r>
            <a:endParaRPr lang="en-US" b="1" u="sng"/>
          </a:p>
          <a:p>
            <a:pPr algn="just"/>
            <a:r>
              <a:rPr lang="en-IN" altLang="en-US"/>
              <a:t>Using </a:t>
            </a:r>
            <a:r>
              <a:rPr lang="en-US"/>
              <a:t>Netsparker</a:t>
            </a:r>
            <a:r>
              <a:rPr lang="en-IN" altLang="en-US"/>
              <a:t> I</a:t>
            </a:r>
            <a:r>
              <a:rPr lang="en-US"/>
              <a:t> </a:t>
            </a:r>
            <a:r>
              <a:rPr lang="en-IN" altLang="en-US"/>
              <a:t>found out</a:t>
            </a:r>
            <a:r>
              <a:rPr lang="en-US"/>
              <a:t> that</a:t>
            </a:r>
            <a:r>
              <a:rPr lang="en-IN" altLang="en-US"/>
              <a:t> the</a:t>
            </a:r>
            <a:r>
              <a:rPr lang="en-US"/>
              <a:t> password data is being transmitted over HTTP. If an attacker can intercept network traffic, he/she can steal users' credentials</a:t>
            </a:r>
            <a:r>
              <a:rPr lang="en-IN" altLang="en-US"/>
              <a:t>. And your users sensitive information can be exploited.</a:t>
            </a:r>
            <a:endParaRPr lang="en-IN" altLang="en-US"/>
          </a:p>
          <a:p>
            <a:pPr algn="just"/>
            <a:r>
              <a:rPr lang="en-IN" altLang="en-US" b="1" u="sng"/>
              <a:t>Impact</a:t>
            </a:r>
            <a:endParaRPr lang="en-IN" altLang="en-US" b="1" u="sng"/>
          </a:p>
          <a:p>
            <a:pPr algn="just"/>
            <a:r>
              <a:rPr lang="en-US">
                <a:sym typeface="+mn-ea"/>
              </a:rPr>
              <a:t>If an attacker can intercept network traffic, he/she can steal users' credentials</a:t>
            </a:r>
            <a:r>
              <a:rPr lang="en-IN" altLang="en-US">
                <a:sym typeface="+mn-ea"/>
              </a:rPr>
              <a:t>. Passwords transmitted over HTTP can be captured by an hacker and can be used to steal your users personal information which can be exploited in many different ways.</a:t>
            </a:r>
            <a:endParaRPr lang="en-IN" altLang="en-US">
              <a:sym typeface="+mn-ea"/>
            </a:endParaRPr>
          </a:p>
          <a:p>
            <a:pPr algn="just"/>
            <a:r>
              <a:rPr lang="en-IN" altLang="en-US" b="1" u="sng"/>
              <a:t>Actions to Take</a:t>
            </a:r>
            <a:endParaRPr lang="en-IN" altLang="en-US"/>
          </a:p>
          <a:p>
            <a:pPr marL="457200" indent="-457200" algn="just">
              <a:buFont typeface="+mj-lt"/>
              <a:buAutoNum type="arabicPeriod"/>
            </a:pPr>
            <a:r>
              <a:rPr lang="en-IN" altLang="en-US"/>
              <a:t>See the remedy for solution.</a:t>
            </a:r>
            <a:endParaRPr lang="en-IN" altLang="en-US"/>
          </a:p>
          <a:p>
            <a:pPr marL="457200" indent="-457200" algn="just">
              <a:buFont typeface="+mj-lt"/>
              <a:buAutoNum type="arabicPeriod"/>
            </a:pPr>
            <a:r>
              <a:rPr lang="en-IN" altLang="en-US"/>
              <a:t>Move all of your critical forms and pages to HTTPS and do not serve them over HTTP.</a:t>
            </a:r>
            <a:endParaRPr lang="en-IN" altLang="en-US"/>
          </a:p>
          <a:p>
            <a:pPr marL="457200" indent="-457200" algn="just">
              <a:buFont typeface="+mj-lt"/>
              <a:buAutoNum type="arabicPeriod"/>
            </a:pPr>
            <a:r>
              <a:rPr lang="en-IN" altLang="en-US"/>
              <a:t>Applications should use transport-level encryption (SSL or TLS) to protect all sensitive communications passing between the client and the server.</a:t>
            </a:r>
            <a:endParaRPr lang="en-IN" altLang="en-US"/>
          </a:p>
          <a:p>
            <a:pPr algn="just">
              <a:buFont typeface="+mj-lt"/>
            </a:pPr>
            <a:r>
              <a:rPr lang="en-IN" altLang="en-US" b="1" u="sng"/>
              <a:t>Remedy</a:t>
            </a:r>
            <a:endParaRPr lang="en-IN" altLang="en-US" b="1" u="sng"/>
          </a:p>
          <a:p>
            <a:pPr algn="just">
              <a:buFont typeface="+mj-lt"/>
            </a:pPr>
            <a:r>
              <a:rPr lang="en-IN" altLang="en-US"/>
              <a:t>All sensitive data should be transferred over HTTPS rather than HTTP. Forms should be served over HTTPS. All aspects of the application that accept user input, starting from the login process, should only be served over HTTPS.</a:t>
            </a:r>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1477</Words>
  <Application>WPS Presentation</Application>
  <PresentationFormat>Widescreen</PresentationFormat>
  <Paragraphs>25</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Arial Unicode MS</vt:lpstr>
      <vt:lpstr>Calibri Light</vt:lpstr>
      <vt:lpstr>Calibri</vt:lpstr>
      <vt:lpstr>Microsoft YaHei</vt:lpstr>
      <vt:lpstr>Bahnschrift Light</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Test  http://zero.webappsecurity.com/ website and find all possible vulnerabilities and loopholes in it.</dc:title>
  <dc:creator/>
  <cp:lastModifiedBy>shash</cp:lastModifiedBy>
  <cp:revision>1</cp:revision>
  <dcterms:created xsi:type="dcterms:W3CDTF">2021-08-04T18:03:39Z</dcterms:created>
  <dcterms:modified xsi:type="dcterms:W3CDTF">2021-08-04T18:03:39Z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