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5" r:id="rId6"/>
    <p:sldId id="321" r:id="rId7"/>
    <p:sldId id="322" r:id="rId8"/>
    <p:sldId id="323" r:id="rId9"/>
    <p:sldId id="324" r:id="rId10"/>
    <p:sldId id="306" r:id="rId11"/>
    <p:sldId id="325" r:id="rId12"/>
    <p:sldId id="326" r:id="rId13"/>
    <p:sldId id="327" r:id="rId14"/>
    <p:sldId id="328" r:id="rId15"/>
    <p:sldId id="32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otelo Pinheiro da Silva" userId="735f63d5-6b70-4892-b79d-159b0fe18b46" providerId="ADAL" clId="{B566F6A4-D5D9-494D-BFBB-99929520EF12}"/>
    <pc:docChg chg="delSld modSld">
      <pc:chgData name="David Sotelo Pinheiro da Silva" userId="735f63d5-6b70-4892-b79d-159b0fe18b46" providerId="ADAL" clId="{B566F6A4-D5D9-494D-BFBB-99929520EF12}" dt="2023-04-20T17:04:44.063" v="7" actId="47"/>
      <pc:docMkLst>
        <pc:docMk/>
      </pc:docMkLst>
      <pc:sldChg chg="modSp mod">
        <pc:chgData name="David Sotelo Pinheiro da Silva" userId="735f63d5-6b70-4892-b79d-159b0fe18b46" providerId="ADAL" clId="{B566F6A4-D5D9-494D-BFBB-99929520EF12}" dt="2023-04-20T17:04:26.209" v="1" actId="20577"/>
        <pc:sldMkLst>
          <pc:docMk/>
          <pc:sldMk cId="2118169588" sldId="256"/>
        </pc:sldMkLst>
        <pc:spChg chg="mod">
          <ac:chgData name="David Sotelo Pinheiro da Silva" userId="735f63d5-6b70-4892-b79d-159b0fe18b46" providerId="ADAL" clId="{B566F6A4-D5D9-494D-BFBB-99929520EF12}" dt="2023-04-20T17:04:26.209" v="1" actId="20577"/>
          <ac:spMkLst>
            <pc:docMk/>
            <pc:sldMk cId="2118169588" sldId="256"/>
            <ac:spMk id="9" creationId="{9147E5B5-CB5C-61E5-F1C0-0473C4ED5C7F}"/>
          </ac:spMkLst>
        </pc:spChg>
      </pc:sldChg>
      <pc:sldChg chg="del">
        <pc:chgData name="David Sotelo Pinheiro da Silva" userId="735f63d5-6b70-4892-b79d-159b0fe18b46" providerId="ADAL" clId="{B566F6A4-D5D9-494D-BFBB-99929520EF12}" dt="2023-04-20T17:04:37.025" v="2" actId="47"/>
        <pc:sldMkLst>
          <pc:docMk/>
          <pc:sldMk cId="1472024684" sldId="257"/>
        </pc:sldMkLst>
      </pc:sldChg>
      <pc:sldChg chg="del">
        <pc:chgData name="David Sotelo Pinheiro da Silva" userId="735f63d5-6b70-4892-b79d-159b0fe18b46" providerId="ADAL" clId="{B566F6A4-D5D9-494D-BFBB-99929520EF12}" dt="2023-04-20T17:04:37.025" v="2" actId="47"/>
        <pc:sldMkLst>
          <pc:docMk/>
          <pc:sldMk cId="1645803494" sldId="313"/>
        </pc:sldMkLst>
      </pc:sldChg>
      <pc:sldChg chg="del">
        <pc:chgData name="David Sotelo Pinheiro da Silva" userId="735f63d5-6b70-4892-b79d-159b0fe18b46" providerId="ADAL" clId="{B566F6A4-D5D9-494D-BFBB-99929520EF12}" dt="2023-04-20T17:04:37.025" v="2" actId="47"/>
        <pc:sldMkLst>
          <pc:docMk/>
          <pc:sldMk cId="2537825393" sldId="314"/>
        </pc:sldMkLst>
      </pc:sldChg>
      <pc:sldChg chg="del">
        <pc:chgData name="David Sotelo Pinheiro da Silva" userId="735f63d5-6b70-4892-b79d-159b0fe18b46" providerId="ADAL" clId="{B566F6A4-D5D9-494D-BFBB-99929520EF12}" dt="2023-04-20T17:04:37.025" v="2" actId="47"/>
        <pc:sldMkLst>
          <pc:docMk/>
          <pc:sldMk cId="4068665886" sldId="315"/>
        </pc:sldMkLst>
      </pc:sldChg>
      <pc:sldChg chg="del">
        <pc:chgData name="David Sotelo Pinheiro da Silva" userId="735f63d5-6b70-4892-b79d-159b0fe18b46" providerId="ADAL" clId="{B566F6A4-D5D9-494D-BFBB-99929520EF12}" dt="2023-04-20T17:04:38.907" v="3" actId="47"/>
        <pc:sldMkLst>
          <pc:docMk/>
          <pc:sldMk cId="3295340001" sldId="316"/>
        </pc:sldMkLst>
      </pc:sldChg>
      <pc:sldChg chg="del">
        <pc:chgData name="David Sotelo Pinheiro da Silva" userId="735f63d5-6b70-4892-b79d-159b0fe18b46" providerId="ADAL" clId="{B566F6A4-D5D9-494D-BFBB-99929520EF12}" dt="2023-04-20T17:04:39.969" v="4" actId="47"/>
        <pc:sldMkLst>
          <pc:docMk/>
          <pc:sldMk cId="2086420843" sldId="317"/>
        </pc:sldMkLst>
      </pc:sldChg>
      <pc:sldChg chg="del">
        <pc:chgData name="David Sotelo Pinheiro da Silva" userId="735f63d5-6b70-4892-b79d-159b0fe18b46" providerId="ADAL" clId="{B566F6A4-D5D9-494D-BFBB-99929520EF12}" dt="2023-04-20T17:04:40.972" v="5" actId="47"/>
        <pc:sldMkLst>
          <pc:docMk/>
          <pc:sldMk cId="4256455363" sldId="318"/>
        </pc:sldMkLst>
      </pc:sldChg>
      <pc:sldChg chg="del">
        <pc:chgData name="David Sotelo Pinheiro da Silva" userId="735f63d5-6b70-4892-b79d-159b0fe18b46" providerId="ADAL" clId="{B566F6A4-D5D9-494D-BFBB-99929520EF12}" dt="2023-04-20T17:04:42.002" v="6" actId="47"/>
        <pc:sldMkLst>
          <pc:docMk/>
          <pc:sldMk cId="3160198581" sldId="319"/>
        </pc:sldMkLst>
      </pc:sldChg>
      <pc:sldChg chg="del">
        <pc:chgData name="David Sotelo Pinheiro da Silva" userId="735f63d5-6b70-4892-b79d-159b0fe18b46" providerId="ADAL" clId="{B566F6A4-D5D9-494D-BFBB-99929520EF12}" dt="2023-04-20T17:04:44.063" v="7" actId="47"/>
        <pc:sldMkLst>
          <pc:docMk/>
          <pc:sldMk cId="2879187892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FFE2D-0AC0-4548-C0C3-A2234B98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1ABBDE-59EF-6B1D-FB20-55EE117FF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71384-9C79-D6EE-7B60-419D8AF6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3373B-D46D-E967-DED8-49483BC1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823C57-6331-0487-2AF3-EE31111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82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02B7C-087A-E3DE-E58F-E59223E1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918691-C880-FE3E-F2F5-296C9EA5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3386B-C0D2-86C0-32A6-90534D4D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60190-D4BC-ACD4-63F9-0A9AD528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FD900-BCD9-9671-AB7C-4AC39D8C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28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DBB7D4-89EF-A38D-D69E-EBBC2D018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BE0F81-7879-1DC4-1BAA-C8CA55904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23A01D-9548-2C8E-48FF-045910D1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7A739-6DC7-642E-D29B-9C148826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BFC31-7DF0-F98B-FDCF-43BF3A3B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AD715-2A17-885D-43AB-2EF26267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3FE97-32A4-0BA6-BB08-43817685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25568-D35A-B5DB-0283-CD8B867B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F115D-9AE1-7A11-8D56-B7CD2F09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5EDA9-734A-39B8-221D-BD6A1301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A6769-69F9-8E7F-E487-9DC082D0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D1EEF7-2CD1-A9D0-9E57-AA5E5653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0338E5-A7A1-7373-0707-A85B9E73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404CD-C69D-6454-7FA2-B91D987E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FEA42-2EB6-F275-3638-811B7650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8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49EB4-64FF-76CA-21DA-0C0444FF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1776D-05A6-1F19-4932-E7A8A55F4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CE5446-1C27-D781-9F5E-17E814F5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270E1E-B756-4D00-A19C-44BF1C64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29FD88-42B3-2488-B454-6F4C71FD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A770A-6CD4-6F6D-C2A4-D35E1AA8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1B68B-BA62-7335-C653-A08817B1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24976B-9E10-19D4-2521-A50F58F3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045A22-E93C-4E3C-A54F-0BF4C158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F1929A-77D7-3A4E-E92F-8869DC45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2C0ECC-A661-D5A9-FD1B-ED65F26FF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E42603-3DE3-54F0-F597-5AA9A46B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6B5CFC-D126-77FF-9A2C-1C875E4E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358AFA-DFF2-43B2-AF88-CF933780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62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5A5BF-E63F-B767-3B27-00B5163E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D31CAE-1F5A-FF36-37EE-CCC6FEA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CAEF0-E5A4-FAD8-63CD-D0E31C19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5BF9AD-CDDA-6863-9CEA-DC286DA5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75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3B62D1-A07D-A4B6-0EAE-774F7827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ED9361-B742-1E19-C79C-7DA507D1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5D89B9-5EEA-5340-7E97-DE7DCD10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BB2C7-843A-E460-4C21-78128EED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3EE7F-1A9C-0EE1-B497-8FD9E013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FD00B2-0A19-798A-C10C-FBAD24A4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1ADA66-AE22-15E2-8A5B-A4D0E688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C1D66-6E4E-A9CD-8BFF-603719AA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C5D3B6-83DB-635C-8847-0D626639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4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621BE-8260-704E-1467-38E050E0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30381A-D46D-F508-0E86-D54195721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47ABCF-80E9-EC98-1E7B-E7A970F44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5CC0F-0AEC-3C8A-3CFE-FB517BC5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BDFA3-FBDF-E7D8-14AD-2B359379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3B5739-C534-AD4B-1F40-9EB86DFF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26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408B92-6C18-1583-F7B4-4F65009C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2D89BE-D1FB-47C7-08F2-6DF9DADF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DEBCD6-513E-2712-E519-D7A8F9034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1BA7-AE97-4FFC-88F8-173DE47A2DB4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F8A998-153C-CCC5-00EE-8E8B81EF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E6277-7910-A696-25D3-4E5E350E8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488334424,&quot;Placement&quot;:&quot;Footer&quot;,&quot;Top&quot;:515.9133,&quot;Left&quot;:381.2681,&quot;SlideWidth&quot;:960,&quot;SlideHeight&quot;:540}">
            <a:extLst>
              <a:ext uri="{FF2B5EF4-FFF2-40B4-BE49-F238E27FC236}">
                <a16:creationId xmlns:a16="http://schemas.microsoft.com/office/drawing/2014/main" id="{8CBAE992-3A1D-4851-258B-1934197477EA}"/>
              </a:ext>
            </a:extLst>
          </p:cNvPr>
          <p:cNvSpPr txBox="1"/>
          <p:nvPr userDrawn="1"/>
        </p:nvSpPr>
        <p:spPr>
          <a:xfrm>
            <a:off x="4842105" y="6552099"/>
            <a:ext cx="2507791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008542"/>
                </a:solidFill>
                <a:latin typeface="Arial Black" panose="020B0A04020102020204" pitchFamily="34" charset="0"/>
              </a:rPr>
              <a:t>INTERNA \ Qualquer Usuário</a:t>
            </a:r>
          </a:p>
        </p:txBody>
      </p:sp>
    </p:spTree>
    <p:extLst>
      <p:ext uri="{BB962C8B-B14F-4D97-AF65-F5344CB8AC3E}">
        <p14:creationId xmlns:p14="http://schemas.microsoft.com/office/powerpoint/2010/main" val="90477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15487B5-8837-20D0-DBC2-16704DE88717}"/>
              </a:ext>
            </a:extLst>
          </p:cNvPr>
          <p:cNvSpPr/>
          <p:nvPr/>
        </p:nvSpPr>
        <p:spPr>
          <a:xfrm>
            <a:off x="872197" y="301195"/>
            <a:ext cx="10584396" cy="7484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199DB3-212C-A512-A19F-223861B10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943" y="481910"/>
            <a:ext cx="7766795" cy="387039"/>
          </a:xfrm>
        </p:spPr>
        <p:txBody>
          <a:bodyPr>
            <a:noAutofit/>
          </a:bodyPr>
          <a:lstStyle/>
          <a:p>
            <a:br>
              <a:rPr lang="pt-BR" sz="1900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</a:br>
            <a:br>
              <a:rPr lang="pt-BR" sz="1900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</a:br>
            <a:r>
              <a:rPr lang="pt-BR" sz="1900" b="1" dirty="0">
                <a:latin typeface="Book Antiqua" panose="02040602050305030304" pitchFamily="18" charset="0"/>
                <a:cs typeface="Arial" panose="020B0604020202020204" pitchFamily="34" charset="0"/>
              </a:rPr>
              <a:t>Programa de Formação de Especialistas em Algoritmos e Otimização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DC70C8-83E6-305D-3607-4965120C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8812" y="2875934"/>
            <a:ext cx="6521918" cy="880139"/>
          </a:xfrm>
        </p:spPr>
        <p:txBody>
          <a:bodyPr>
            <a:normAutofit lnSpcReduction="10000"/>
          </a:bodyPr>
          <a:lstStyle/>
          <a:p>
            <a:r>
              <a:rPr lang="pt-BR" sz="3800" b="1" dirty="0">
                <a:latin typeface="Book Antiqua" panose="02040602050305030304" pitchFamily="18" charset="0"/>
                <a:cs typeface="Arial" panose="020B0604020202020204" pitchFamily="34" charset="0"/>
              </a:rPr>
              <a:t>Data Structures</a:t>
            </a:r>
          </a:p>
          <a:p>
            <a:r>
              <a:rPr lang="pt-BR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https://www.coursera.org/learn/data-structures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E22015-C4B5-5951-C91E-C570A36865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7990" y="347724"/>
            <a:ext cx="2261813" cy="6554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47E5B5-CB5C-61E5-F1C0-0473C4ED5C7F}"/>
              </a:ext>
            </a:extLst>
          </p:cNvPr>
          <p:cNvSpPr txBox="1"/>
          <p:nvPr/>
        </p:nvSpPr>
        <p:spPr>
          <a:xfrm>
            <a:off x="4624167" y="5259176"/>
            <a:ext cx="4132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Reunião de Tutoria: </a:t>
            </a:r>
            <a:r>
              <a:rPr lang="pt-BR" b="1" dirty="0">
                <a:latin typeface="Book Antiqua" panose="02040602050305030304" pitchFamily="18" charset="0"/>
                <a:cs typeface="Arial" panose="020B0604020202020204" pitchFamily="34" charset="0"/>
              </a:rPr>
              <a:t>Semana 2</a:t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41A38CA-1721-4326-CD5B-043F2669ADEB}"/>
              </a:ext>
            </a:extLst>
          </p:cNvPr>
          <p:cNvCxnSpPr>
            <a:cxnSpLocks/>
          </p:cNvCxnSpPr>
          <p:nvPr/>
        </p:nvCxnSpPr>
        <p:spPr>
          <a:xfrm>
            <a:off x="8989256" y="301195"/>
            <a:ext cx="0" cy="7484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6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 5:  Maximum in Sliding Window</a:t>
            </a:r>
            <a:endParaRPr lang="pt-BR" sz="28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8633718" y="1278437"/>
            <a:ext cx="0" cy="527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95BBE4F-C81C-6981-C040-16F162C0C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9" t="9139" r="38230" b="61648"/>
          <a:stretch/>
        </p:blipFill>
        <p:spPr>
          <a:xfrm>
            <a:off x="237440" y="1886592"/>
            <a:ext cx="8004702" cy="30848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317C0C-6DE8-078B-E5DC-AFD8B7C3B2BA}"/>
              </a:ext>
            </a:extLst>
          </p:cNvPr>
          <p:cNvSpPr txBox="1"/>
          <p:nvPr/>
        </p:nvSpPr>
        <p:spPr>
          <a:xfrm>
            <a:off x="237439" y="1510358"/>
            <a:ext cx="8004699" cy="37623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(solução ineficiente)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275F577-CE26-15F8-5ECD-FE8D346BBB1A}"/>
                  </a:ext>
                </a:extLst>
              </p:cNvPr>
              <p:cNvSpPr txBox="1"/>
              <p:nvPr/>
            </p:nvSpPr>
            <p:spPr>
              <a:xfrm>
                <a:off x="9142560" y="2894715"/>
                <a:ext cx="1938698" cy="92461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1" dirty="0" smtClean="0">
                          <a:latin typeface="Book Antiqua" panose="02040602050305030304" pitchFamily="18" charset="0"/>
                        </a:rPr>
                        <m:t>Complexidade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Book Antiqua" panose="0204060205030503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Book Antiqua" panose="02040602050305030304" pitchFamily="18" charset="0"/>
                        </a:rPr>
                        <m:t>:</m:t>
                      </m:r>
                    </m:oMath>
                  </m:oMathPara>
                </a14:m>
                <a:endParaRPr lang="pt-BR" b="1" i="0" dirty="0">
                  <a:latin typeface="Book Antiqua" panose="020406020503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i="0" dirty="0" smtClean="0">
                        <a:latin typeface="Book Antiqua" panose="02040602050305030304" pitchFamily="18" charset="0"/>
                      </a:rPr>
                      <m:t>Tempo</m:t>
                    </m:r>
                    <m:r>
                      <m:rPr>
                        <m:nor/>
                      </m:rPr>
                      <a:rPr lang="pt-BR" dirty="0" smtClean="0">
                        <a:latin typeface="Book Antiqua" panose="02040602050305030304" pitchFamily="18" charset="0"/>
                      </a:rPr>
                      <m:t>: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>
                    <a:latin typeface="Book Antiqua" panose="02040602050305030304" pitchFamily="18" charset="0"/>
                  </a:rPr>
                  <a:t>Espaço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275F577-CE26-15F8-5ECD-FE8D346BB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60" y="2894715"/>
                <a:ext cx="1938698" cy="924612"/>
              </a:xfrm>
              <a:prstGeom prst="rect">
                <a:avLst/>
              </a:prstGeom>
              <a:blipFill>
                <a:blip r:embed="rId3"/>
                <a:stretch>
                  <a:fillRect l="-1875" b="-9740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70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 5:  Maximum in Sliding Window</a:t>
            </a:r>
            <a:endParaRPr lang="pt-BR" sz="28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8633718" y="1278437"/>
            <a:ext cx="0" cy="527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95BBE4F-C81C-6981-C040-16F162C0C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9" t="9139" r="38230" b="61648"/>
          <a:stretch/>
        </p:blipFill>
        <p:spPr>
          <a:xfrm>
            <a:off x="237440" y="1886592"/>
            <a:ext cx="8004702" cy="30848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317C0C-6DE8-078B-E5DC-AFD8B7C3B2BA}"/>
              </a:ext>
            </a:extLst>
          </p:cNvPr>
          <p:cNvSpPr txBox="1"/>
          <p:nvPr/>
        </p:nvSpPr>
        <p:spPr>
          <a:xfrm>
            <a:off x="237439" y="1510358"/>
            <a:ext cx="8004699" cy="37623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(solução ineficiente)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275F577-CE26-15F8-5ECD-FE8D346BBB1A}"/>
                  </a:ext>
                </a:extLst>
              </p:cNvPr>
              <p:cNvSpPr txBox="1"/>
              <p:nvPr/>
            </p:nvSpPr>
            <p:spPr>
              <a:xfrm>
                <a:off x="9142560" y="2894715"/>
                <a:ext cx="1938698" cy="92461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1" dirty="0" smtClean="0">
                          <a:latin typeface="Book Antiqua" panose="02040602050305030304" pitchFamily="18" charset="0"/>
                        </a:rPr>
                        <m:t>Complexidade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Book Antiqua" panose="0204060205030503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Book Antiqua" panose="02040602050305030304" pitchFamily="18" charset="0"/>
                        </a:rPr>
                        <m:t>:</m:t>
                      </m:r>
                    </m:oMath>
                  </m:oMathPara>
                </a14:m>
                <a:endParaRPr lang="pt-BR" b="1" i="0" dirty="0">
                  <a:latin typeface="Book Antiqua" panose="020406020503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i="0" dirty="0" smtClean="0">
                        <a:latin typeface="Book Antiqua" panose="02040602050305030304" pitchFamily="18" charset="0"/>
                      </a:rPr>
                      <m:t>Tempo</m:t>
                    </m:r>
                    <m:r>
                      <m:rPr>
                        <m:nor/>
                      </m:rPr>
                      <a:rPr lang="pt-BR" dirty="0" smtClean="0">
                        <a:latin typeface="Book Antiqua" panose="02040602050305030304" pitchFamily="18" charset="0"/>
                      </a:rPr>
                      <m:t>: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>
                    <a:latin typeface="Book Antiqua" panose="02040602050305030304" pitchFamily="18" charset="0"/>
                  </a:rPr>
                  <a:t>Espaço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275F577-CE26-15F8-5ECD-FE8D346BB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60" y="2894715"/>
                <a:ext cx="1938698" cy="924612"/>
              </a:xfrm>
              <a:prstGeom prst="rect">
                <a:avLst/>
              </a:prstGeom>
              <a:blipFill>
                <a:blip r:embed="rId3"/>
                <a:stretch>
                  <a:fillRect l="-1875" b="-9740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09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 5:  Maximum in Sliding Window</a:t>
            </a:r>
            <a:endParaRPr lang="pt-BR" sz="28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8551525" y="813532"/>
            <a:ext cx="0" cy="583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317C0C-6DE8-078B-E5DC-AFD8B7C3B2BA}"/>
              </a:ext>
            </a:extLst>
          </p:cNvPr>
          <p:cNvSpPr txBox="1"/>
          <p:nvPr/>
        </p:nvSpPr>
        <p:spPr>
          <a:xfrm>
            <a:off x="236888" y="1028667"/>
            <a:ext cx="78077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(solução eficiente usando deque)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275F577-CE26-15F8-5ECD-FE8D346BBB1A}"/>
                  </a:ext>
                </a:extLst>
              </p:cNvPr>
              <p:cNvSpPr txBox="1"/>
              <p:nvPr/>
            </p:nvSpPr>
            <p:spPr>
              <a:xfrm>
                <a:off x="9142560" y="2894715"/>
                <a:ext cx="1938698" cy="92461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1" dirty="0" smtClean="0">
                          <a:latin typeface="Book Antiqua" panose="02040602050305030304" pitchFamily="18" charset="0"/>
                        </a:rPr>
                        <m:t>Complexidade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Book Antiqua" panose="0204060205030503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Book Antiqua" panose="02040602050305030304" pitchFamily="18" charset="0"/>
                        </a:rPr>
                        <m:t>:</m:t>
                      </m:r>
                    </m:oMath>
                  </m:oMathPara>
                </a14:m>
                <a:endParaRPr lang="pt-BR" b="1" i="0" dirty="0">
                  <a:latin typeface="Book Antiqua" panose="020406020503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i="0" dirty="0" smtClean="0">
                        <a:latin typeface="Book Antiqua" panose="02040602050305030304" pitchFamily="18" charset="0"/>
                      </a:rPr>
                      <m:t>Tempo</m:t>
                    </m:r>
                    <m:r>
                      <m:rPr>
                        <m:nor/>
                      </m:rPr>
                      <a:rPr lang="pt-BR" dirty="0" smtClean="0">
                        <a:latin typeface="Book Antiqua" panose="02040602050305030304" pitchFamily="18" charset="0"/>
                      </a:rPr>
                      <m:t>: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>
                    <a:latin typeface="Book Antiqua" panose="02040602050305030304" pitchFamily="18" charset="0"/>
                  </a:rPr>
                  <a:t>Espaço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275F577-CE26-15F8-5ECD-FE8D346BB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60" y="2894715"/>
                <a:ext cx="1938698" cy="924612"/>
              </a:xfrm>
              <a:prstGeom prst="rect">
                <a:avLst/>
              </a:prstGeom>
              <a:blipFill>
                <a:blip r:embed="rId2"/>
                <a:stretch>
                  <a:fillRect l="-1875" b="-909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BBDEA7F4-2428-189D-F727-6971FE742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71" t="8240" r="34691" b="37827"/>
          <a:stretch/>
        </p:blipFill>
        <p:spPr>
          <a:xfrm>
            <a:off x="236887" y="1404901"/>
            <a:ext cx="7807778" cy="50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3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 3:  Network packet processing simulation</a:t>
            </a:r>
            <a:endParaRPr lang="pt-BR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88C117-11EA-B63F-A59D-209E2CE84C62}"/>
              </a:ext>
            </a:extLst>
          </p:cNvPr>
          <p:cNvSpPr txBox="1"/>
          <p:nvPr/>
        </p:nvSpPr>
        <p:spPr>
          <a:xfrm>
            <a:off x="391551" y="1087671"/>
            <a:ext cx="50783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Task</a:t>
            </a:r>
            <a:endParaRPr lang="en-US" sz="2000" dirty="0"/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You are given a series of incoming network packets, and your task is to simulate their processing. For each packet number 𝑖, you know the time when it arrived 𝐴</a:t>
            </a:r>
            <a:r>
              <a:rPr lang="en-US" baseline="-25000" dirty="0">
                <a:latin typeface="Book Antiqua" panose="02040602050305030304" pitchFamily="18" charset="0"/>
              </a:rPr>
              <a:t>𝑖</a:t>
            </a:r>
            <a:r>
              <a:rPr lang="en-US" dirty="0">
                <a:latin typeface="Book Antiqua" panose="02040602050305030304" pitchFamily="18" charset="0"/>
              </a:rPr>
              <a:t> and the time it takes the processor to process it 𝑃</a:t>
            </a:r>
            <a:r>
              <a:rPr lang="en-US" baseline="-25000" dirty="0">
                <a:latin typeface="Book Antiqua" panose="02040602050305030304" pitchFamily="18" charset="0"/>
              </a:rPr>
              <a:t>𝑖</a:t>
            </a:r>
            <a:r>
              <a:rPr lang="en-US" dirty="0">
                <a:latin typeface="Book Antiqua" panose="02040602050305030304" pitchFamily="18" charset="0"/>
              </a:rPr>
              <a:t>. There is only one processor, and it processes the incoming packets in the order of their arrival. The computer processing the packets has a network buffer of fixed size 𝑆.</a:t>
            </a:r>
            <a:endParaRPr lang="en-US" b="1" dirty="0">
              <a:latin typeface="Book Antiqua" panose="02040602050305030304" pitchFamily="18" charset="0"/>
            </a:endParaRPr>
          </a:p>
          <a:p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b="1" dirty="0">
                <a:latin typeface="Book Antiqua" panose="02040602050305030304" pitchFamily="18" charset="0"/>
              </a:rPr>
              <a:t>Input Format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The first line of the input contains the size 𝑆 of the buffer and the number 𝑛 of incoming network packets. Each of the next 𝑛 lines contains two numbers. 𝑖-th line contains the time of arrival 𝐴</a:t>
            </a:r>
            <a:r>
              <a:rPr lang="en-US" baseline="-25000" dirty="0">
                <a:latin typeface="Book Antiqua" panose="02040602050305030304" pitchFamily="18" charset="0"/>
              </a:rPr>
              <a:t>𝑖</a:t>
            </a:r>
            <a:r>
              <a:rPr lang="en-US" dirty="0">
                <a:latin typeface="Book Antiqua" panose="02040602050305030304" pitchFamily="18" charset="0"/>
              </a:rPr>
              <a:t> and the processing time 𝑃</a:t>
            </a:r>
            <a:r>
              <a:rPr lang="en-US" baseline="-25000" dirty="0">
                <a:latin typeface="Book Antiqua" panose="02040602050305030304" pitchFamily="18" charset="0"/>
              </a:rPr>
              <a:t>𝑖</a:t>
            </a:r>
            <a:r>
              <a:rPr lang="en-US" dirty="0">
                <a:latin typeface="Book Antiqua" panose="02040602050305030304" pitchFamily="18" charset="0"/>
              </a:rPr>
              <a:t> (both in milliseconds) of the 𝑖-th packet.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6AD72D-ECB1-92FC-AF68-DB77A2E70CD9}"/>
              </a:ext>
            </a:extLst>
          </p:cNvPr>
          <p:cNvSpPr txBox="1"/>
          <p:nvPr/>
        </p:nvSpPr>
        <p:spPr>
          <a:xfrm>
            <a:off x="6096000" y="1087671"/>
            <a:ext cx="58786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It is guaranteed that the sequence of arrival times is non-decreasing (however, it can contain the exact same times of arrival in milliseconds — in this case the packet which is earlier in the input is considered to have arrived earlier)</a:t>
            </a:r>
          </a:p>
          <a:p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b="1" dirty="0">
                <a:latin typeface="Book Antiqua" panose="02040602050305030304" pitchFamily="18" charset="0"/>
              </a:rPr>
              <a:t>Constraints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All the numbers in the input are integers.</a:t>
            </a:r>
          </a:p>
          <a:p>
            <a:r>
              <a:rPr lang="en-US" dirty="0">
                <a:latin typeface="Book Antiqua" panose="02040602050305030304" pitchFamily="18" charset="0"/>
              </a:rPr>
              <a:t>1 ≤ 𝑆 ≤ 10</a:t>
            </a:r>
            <a:r>
              <a:rPr lang="en-US" baseline="30000" dirty="0">
                <a:latin typeface="Book Antiqua" panose="02040602050305030304" pitchFamily="18" charset="0"/>
              </a:rPr>
              <a:t>5</a:t>
            </a:r>
            <a:r>
              <a:rPr lang="en-US" dirty="0">
                <a:latin typeface="Book Antiqua" panose="02040602050305030304" pitchFamily="18" charset="0"/>
              </a:rPr>
              <a:t> ; 0 ≤ 𝑛 ≤ 10</a:t>
            </a:r>
            <a:r>
              <a:rPr lang="en-US" baseline="30000" dirty="0">
                <a:latin typeface="Book Antiqua" panose="02040602050305030304" pitchFamily="18" charset="0"/>
              </a:rPr>
              <a:t>5</a:t>
            </a:r>
            <a:r>
              <a:rPr lang="en-US" dirty="0">
                <a:latin typeface="Book Antiqua" panose="02040602050305030304" pitchFamily="18" charset="0"/>
              </a:rPr>
              <a:t> ; 0 ≤ 𝐴</a:t>
            </a:r>
            <a:r>
              <a:rPr lang="en-US" baseline="-25000" dirty="0">
                <a:latin typeface="Book Antiqua" panose="02040602050305030304" pitchFamily="18" charset="0"/>
              </a:rPr>
              <a:t>𝑖</a:t>
            </a:r>
            <a:r>
              <a:rPr lang="en-US" dirty="0">
                <a:latin typeface="Book Antiqua" panose="02040602050305030304" pitchFamily="18" charset="0"/>
              </a:rPr>
              <a:t> ≤ 10</a:t>
            </a:r>
            <a:r>
              <a:rPr lang="en-US" baseline="30000" dirty="0">
                <a:latin typeface="Book Antiqua" panose="02040602050305030304" pitchFamily="18" charset="0"/>
              </a:rPr>
              <a:t>6</a:t>
            </a:r>
            <a:r>
              <a:rPr lang="en-US" dirty="0">
                <a:latin typeface="Book Antiqua" panose="02040602050305030304" pitchFamily="18" charset="0"/>
              </a:rPr>
              <a:t> ;</a:t>
            </a:r>
          </a:p>
          <a:p>
            <a:r>
              <a:rPr lang="en-US" dirty="0">
                <a:latin typeface="Book Antiqua" panose="02040602050305030304" pitchFamily="18" charset="0"/>
              </a:rPr>
              <a:t>0 ≤ 𝑃</a:t>
            </a:r>
            <a:r>
              <a:rPr lang="en-US" baseline="-25000" dirty="0">
                <a:latin typeface="Book Antiqua" panose="02040602050305030304" pitchFamily="18" charset="0"/>
              </a:rPr>
              <a:t>𝑖</a:t>
            </a:r>
            <a:r>
              <a:rPr lang="en-US" dirty="0">
                <a:latin typeface="Book Antiqua" panose="02040602050305030304" pitchFamily="18" charset="0"/>
              </a:rPr>
              <a:t> ≤ 10</a:t>
            </a:r>
            <a:r>
              <a:rPr lang="en-US" baseline="30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 ; 𝐴</a:t>
            </a:r>
            <a:r>
              <a:rPr lang="en-US" baseline="-25000" dirty="0">
                <a:latin typeface="Book Antiqua" panose="02040602050305030304" pitchFamily="18" charset="0"/>
              </a:rPr>
              <a:t>𝑖</a:t>
            </a:r>
            <a:r>
              <a:rPr lang="en-US" dirty="0">
                <a:latin typeface="Book Antiqua" panose="02040602050305030304" pitchFamily="18" charset="0"/>
              </a:rPr>
              <a:t> ≤ 𝐴</a:t>
            </a:r>
            <a:r>
              <a:rPr lang="en-US" baseline="-25000" dirty="0">
                <a:latin typeface="Book Antiqua" panose="02040602050305030304" pitchFamily="18" charset="0"/>
              </a:rPr>
              <a:t>𝑖+1</a:t>
            </a:r>
            <a:r>
              <a:rPr lang="en-US" dirty="0">
                <a:latin typeface="Book Antiqua" panose="02040602050305030304" pitchFamily="18" charset="0"/>
              </a:rPr>
              <a:t> for 1 ≤ 𝑖 ≤ 𝑛 − 1</a:t>
            </a:r>
          </a:p>
          <a:p>
            <a:endParaRPr lang="en-US" dirty="0"/>
          </a:p>
          <a:p>
            <a:r>
              <a:rPr lang="en-US" sz="2000" b="1" dirty="0">
                <a:latin typeface="Book Antiqua" panose="02040602050305030304" pitchFamily="18" charset="0"/>
              </a:rPr>
              <a:t>Output Format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For each packet output either the moment of time when the processor began processing it or −1 if the packet was dropped (output the answers for the packets in the same order as the packets are given in the input).</a:t>
            </a:r>
            <a:endParaRPr lang="pt-BR" dirty="0">
              <a:latin typeface="Book Antiqua" panose="02040602050305030304" pitchFamily="18" charset="0"/>
            </a:endParaRPr>
          </a:p>
          <a:p>
            <a:pPr algn="just"/>
            <a:endParaRPr lang="pt-BR" dirty="0">
              <a:latin typeface="Book Antiqua" panose="02040602050305030304" pitchFamily="18" charset="0"/>
            </a:endParaRPr>
          </a:p>
          <a:p>
            <a:pPr algn="just"/>
            <a:endParaRPr lang="pt-BR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66E597F-D9AB-EA7C-E70D-594DC913D65A}"/>
              </a:ext>
            </a:extLst>
          </p:cNvPr>
          <p:cNvCxnSpPr>
            <a:cxnSpLocks/>
          </p:cNvCxnSpPr>
          <p:nvPr/>
        </p:nvCxnSpPr>
        <p:spPr>
          <a:xfrm>
            <a:off x="5840057" y="1169865"/>
            <a:ext cx="0" cy="527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8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 3:  Network packet processing simulation</a:t>
            </a:r>
            <a:endParaRPr lang="pt-BR" sz="280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66E597F-D9AB-EA7C-E70D-594DC913D65A}"/>
              </a:ext>
            </a:extLst>
          </p:cNvPr>
          <p:cNvCxnSpPr>
            <a:cxnSpLocks/>
          </p:cNvCxnSpPr>
          <p:nvPr/>
        </p:nvCxnSpPr>
        <p:spPr>
          <a:xfrm>
            <a:off x="6004443" y="983839"/>
            <a:ext cx="0" cy="527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03AE85CF-95FF-6983-E9F8-DE9559E43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7" t="55431" r="52893" b="30636"/>
          <a:stretch/>
        </p:blipFill>
        <p:spPr>
          <a:xfrm>
            <a:off x="512662" y="1286079"/>
            <a:ext cx="5138406" cy="14794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2FCA62-69AA-E753-85E8-4525A850D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66" t="37903" r="52978" b="44269"/>
          <a:stretch/>
        </p:blipFill>
        <p:spPr>
          <a:xfrm>
            <a:off x="391551" y="3067798"/>
            <a:ext cx="5138404" cy="18699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BD6347C-E17F-F9D7-1BA6-A475E284A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82" t="37903" r="53146" b="39625"/>
          <a:stretch/>
        </p:blipFill>
        <p:spPr>
          <a:xfrm>
            <a:off x="6218036" y="1207213"/>
            <a:ext cx="4828686" cy="22217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9131DC9-5999-3770-A38F-17865AF9D8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45" t="47484" r="52725" b="30321"/>
          <a:stretch/>
        </p:blipFill>
        <p:spPr>
          <a:xfrm>
            <a:off x="6157990" y="3719202"/>
            <a:ext cx="4958648" cy="21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2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 3:  Network packet processing simulation</a:t>
            </a:r>
            <a:endParaRPr lang="pt-BR" sz="280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66E597F-D9AB-EA7C-E70D-594DC913D65A}"/>
              </a:ext>
            </a:extLst>
          </p:cNvPr>
          <p:cNvCxnSpPr>
            <a:cxnSpLocks/>
          </p:cNvCxnSpPr>
          <p:nvPr/>
        </p:nvCxnSpPr>
        <p:spPr>
          <a:xfrm>
            <a:off x="6004443" y="983839"/>
            <a:ext cx="0" cy="527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03AE85CF-95FF-6983-E9F8-DE9559E43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7" t="55431" r="52893" b="30636"/>
          <a:stretch/>
        </p:blipFill>
        <p:spPr>
          <a:xfrm>
            <a:off x="512662" y="1286079"/>
            <a:ext cx="5138406" cy="14794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2FCA62-69AA-E753-85E8-4525A850D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66" t="37903" r="52978" b="44269"/>
          <a:stretch/>
        </p:blipFill>
        <p:spPr>
          <a:xfrm>
            <a:off x="391551" y="3067798"/>
            <a:ext cx="5138404" cy="18699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BD6347C-E17F-F9D7-1BA6-A475E284A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82" t="37903" r="53146" b="39625"/>
          <a:stretch/>
        </p:blipFill>
        <p:spPr>
          <a:xfrm>
            <a:off x="6218036" y="1207213"/>
            <a:ext cx="4828686" cy="22217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9131DC9-5999-3770-A38F-17865AF9D8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45" t="47484" r="52725" b="30321"/>
          <a:stretch/>
        </p:blipFill>
        <p:spPr>
          <a:xfrm>
            <a:off x="6157990" y="3719202"/>
            <a:ext cx="4958648" cy="21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5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 3:  Network packet processing simulation</a:t>
            </a:r>
            <a:endParaRPr lang="pt-BR" sz="280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66E597F-D9AB-EA7C-E70D-594DC913D65A}"/>
              </a:ext>
            </a:extLst>
          </p:cNvPr>
          <p:cNvCxnSpPr>
            <a:cxnSpLocks/>
          </p:cNvCxnSpPr>
          <p:nvPr/>
        </p:nvCxnSpPr>
        <p:spPr>
          <a:xfrm>
            <a:off x="5449638" y="983839"/>
            <a:ext cx="0" cy="527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952CBE5-819B-034B-1B92-A739B6C02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8" t="12134" r="56517" b="62997"/>
          <a:stretch/>
        </p:blipFill>
        <p:spPr>
          <a:xfrm>
            <a:off x="495061" y="1376738"/>
            <a:ext cx="4489743" cy="24760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96C4A6E-87AF-152E-FD9E-02DE50F60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2" t="17379" r="55169" b="64943"/>
          <a:stretch/>
        </p:blipFill>
        <p:spPr>
          <a:xfrm>
            <a:off x="435349" y="4527018"/>
            <a:ext cx="4629811" cy="172885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366B05A-CBC2-4BE5-663D-874862F1A0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44" t="36405" r="43371" b="36045"/>
          <a:stretch/>
        </p:blipFill>
        <p:spPr>
          <a:xfrm>
            <a:off x="5714440" y="2168473"/>
            <a:ext cx="6374819" cy="252105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2F12037-AF94-1D8A-6D26-A9AC27F88706}"/>
              </a:ext>
            </a:extLst>
          </p:cNvPr>
          <p:cNvSpPr txBox="1"/>
          <p:nvPr/>
        </p:nvSpPr>
        <p:spPr>
          <a:xfrm>
            <a:off x="495061" y="1022158"/>
            <a:ext cx="44897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Classe Packet</a:t>
            </a:r>
            <a:endParaRPr lang="pt-BR" dirty="0">
              <a:latin typeface="Book Antiqua" panose="0204060205030503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7D0A900-4BB0-477A-5598-42401CD0CD4C}"/>
              </a:ext>
            </a:extLst>
          </p:cNvPr>
          <p:cNvSpPr txBox="1"/>
          <p:nvPr/>
        </p:nvSpPr>
        <p:spPr>
          <a:xfrm>
            <a:off x="435349" y="4157686"/>
            <a:ext cx="46298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Função print_packets</a:t>
            </a:r>
            <a:endParaRPr lang="pt-BR" dirty="0">
              <a:latin typeface="Book Antiqua" panose="0204060205030503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1FA980F-234A-6E70-A24E-7386C3C3F892}"/>
              </a:ext>
            </a:extLst>
          </p:cNvPr>
          <p:cNvSpPr txBox="1"/>
          <p:nvPr/>
        </p:nvSpPr>
        <p:spPr>
          <a:xfrm>
            <a:off x="5714439" y="1799141"/>
            <a:ext cx="63748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Programa principal</a:t>
            </a:r>
            <a:endParaRPr lang="pt-BR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5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 3:  Network packet processing simulation</a:t>
            </a:r>
            <a:endParaRPr lang="pt-BR" sz="280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66E597F-D9AB-EA7C-E70D-594DC913D65A}"/>
              </a:ext>
            </a:extLst>
          </p:cNvPr>
          <p:cNvCxnSpPr>
            <a:cxnSpLocks/>
          </p:cNvCxnSpPr>
          <p:nvPr/>
        </p:nvCxnSpPr>
        <p:spPr>
          <a:xfrm>
            <a:off x="9662043" y="1075641"/>
            <a:ext cx="0" cy="527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8100282E-C811-1FC5-A537-26CBDFF7B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4" t="17379" r="20112" b="31236"/>
          <a:stretch/>
        </p:blipFill>
        <p:spPr>
          <a:xfrm>
            <a:off x="112455" y="1805594"/>
            <a:ext cx="9234157" cy="43151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FB79D1A-2469-29A4-49F9-040770C9D2FD}"/>
              </a:ext>
            </a:extLst>
          </p:cNvPr>
          <p:cNvSpPr txBox="1"/>
          <p:nvPr/>
        </p:nvSpPr>
        <p:spPr>
          <a:xfrm>
            <a:off x="112458" y="1436262"/>
            <a:ext cx="92341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principal (função process_packets)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74C325B-AC3A-3CCE-CB77-3831178A85B9}"/>
                  </a:ext>
                </a:extLst>
              </p:cNvPr>
              <p:cNvSpPr txBox="1"/>
              <p:nvPr/>
            </p:nvSpPr>
            <p:spPr>
              <a:xfrm>
                <a:off x="9861751" y="3038554"/>
                <a:ext cx="1938698" cy="92461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1" dirty="0" smtClean="0">
                          <a:latin typeface="Book Antiqua" panose="02040602050305030304" pitchFamily="18" charset="0"/>
                        </a:rPr>
                        <m:t>Complexidade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Book Antiqua" panose="0204060205030503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Book Antiqua" panose="02040602050305030304" pitchFamily="18" charset="0"/>
                        </a:rPr>
                        <m:t>:</m:t>
                      </m:r>
                    </m:oMath>
                  </m:oMathPara>
                </a14:m>
                <a:endParaRPr lang="pt-BR" b="1" i="0" dirty="0">
                  <a:latin typeface="Book Antiqua" panose="020406020503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i="0" dirty="0" smtClean="0">
                        <a:latin typeface="Book Antiqua" panose="02040602050305030304" pitchFamily="18" charset="0"/>
                      </a:rPr>
                      <m:t>Tempo</m:t>
                    </m:r>
                    <m:r>
                      <m:rPr>
                        <m:nor/>
                      </m:rPr>
                      <a:rPr lang="pt-BR" dirty="0" smtClean="0">
                        <a:latin typeface="Book Antiqua" panose="02040602050305030304" pitchFamily="18" charset="0"/>
                      </a:rPr>
                      <m:t>: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>
                    <a:latin typeface="Book Antiqua" panose="02040602050305030304" pitchFamily="18" charset="0"/>
                  </a:rPr>
                  <a:t>Espaço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74C325B-AC3A-3CCE-CB77-3831178A8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751" y="3038554"/>
                <a:ext cx="1938698" cy="924612"/>
              </a:xfrm>
              <a:prstGeom prst="rect">
                <a:avLst/>
              </a:prstGeom>
              <a:blipFill>
                <a:blip r:embed="rId3"/>
                <a:stretch>
                  <a:fillRect l="-1875" b="-909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35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 4:  Extending Stack Interface</a:t>
            </a:r>
            <a:endParaRPr lang="pt-BR" sz="28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5840057" y="1169865"/>
            <a:ext cx="0" cy="527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CA419E-0B8B-F1AD-AF72-2B0120F65CD9}"/>
              </a:ext>
            </a:extLst>
          </p:cNvPr>
          <p:cNvSpPr txBox="1"/>
          <p:nvPr/>
        </p:nvSpPr>
        <p:spPr>
          <a:xfrm>
            <a:off x="391551" y="1272606"/>
            <a:ext cx="50783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Introduction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Stack is an abstract data type supporting the operations Push() and Pop(). It is not difficult to implement it in a way that both these operations work in constant time. In this problem, you goal will be to implement a stack that also supports finding the maximum value and to ensure that all operations still work in constant time.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sz="2000" b="1" dirty="0">
                <a:latin typeface="Book Antiqua" panose="02040602050305030304" pitchFamily="18" charset="0"/>
              </a:rPr>
              <a:t>Task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Implement a stack supporting the operations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push(), pop() </a:t>
            </a:r>
            <a:r>
              <a:rPr lang="en-US" dirty="0">
                <a:latin typeface="Book Antiqua" panose="02040602050305030304" pitchFamily="18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max().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EF19C9-CB06-E6A8-9571-3AADDEFD2A24}"/>
              </a:ext>
            </a:extLst>
          </p:cNvPr>
          <p:cNvSpPr txBox="1"/>
          <p:nvPr/>
        </p:nvSpPr>
        <p:spPr>
          <a:xfrm>
            <a:off x="6096000" y="1087671"/>
            <a:ext cx="587865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Input Format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The first line of the input contains the number 𝑞 of queries. Each of the following 𝑞 lines specifies a query of one of the following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v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latin typeface="Book Antiqua" panose="0204060205030503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>
                <a:latin typeface="Book Antiqua" panose="02040602050305030304" pitchFamily="18" charset="0"/>
              </a:rPr>
              <a:t>. 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sz="2000" b="1" dirty="0">
                <a:latin typeface="Book Antiqua" panose="02040602050305030304" pitchFamily="18" charset="0"/>
              </a:rPr>
              <a:t>Constraints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1 ≤ 𝑞 ≤ 400 000, 0 ≤ 𝑣 ≤ 10</a:t>
            </a:r>
            <a:r>
              <a:rPr lang="en-US" baseline="30000" dirty="0">
                <a:latin typeface="Book Antiqua" panose="02040602050305030304" pitchFamily="18" charset="0"/>
              </a:rPr>
              <a:t>5</a:t>
            </a:r>
            <a:r>
              <a:rPr lang="en-US" dirty="0">
                <a:latin typeface="Book Antiqua" panose="02040602050305030304" pitchFamily="18" charset="0"/>
              </a:rPr>
              <a:t> 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sz="2000" b="1" dirty="0">
                <a:latin typeface="Book Antiqua" panose="02040602050305030304" pitchFamily="18" charset="0"/>
              </a:rPr>
              <a:t>Output Format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For each max query, output (on a separate line) the maximum value of the stack.</a:t>
            </a:r>
            <a:endParaRPr lang="pt-BR" dirty="0">
              <a:latin typeface="Book Antiqua" panose="02040602050305030304" pitchFamily="18" charset="0"/>
            </a:endParaRPr>
          </a:p>
          <a:p>
            <a:pPr algn="just"/>
            <a:endParaRPr lang="pt-BR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8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 4:  Extending Stack Interface</a:t>
            </a:r>
            <a:endParaRPr lang="pt-BR" sz="28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7638035" y="983839"/>
            <a:ext cx="0" cy="527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99330031-BFB4-860E-F9B1-59D2FD133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1" t="12134" r="33089" b="34532"/>
          <a:stretch/>
        </p:blipFill>
        <p:spPr>
          <a:xfrm>
            <a:off x="237439" y="1576390"/>
            <a:ext cx="7207342" cy="44545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B2706-0031-A639-6F6E-BE073A6AD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24" t="46292" r="54663" b="23296"/>
          <a:stretch/>
        </p:blipFill>
        <p:spPr>
          <a:xfrm>
            <a:off x="7735022" y="1880172"/>
            <a:ext cx="4219539" cy="270210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006ABD-4F57-EBCE-75AB-A6445E45D8D4}"/>
              </a:ext>
            </a:extLst>
          </p:cNvPr>
          <p:cNvSpPr txBox="1"/>
          <p:nvPr/>
        </p:nvSpPr>
        <p:spPr>
          <a:xfrm>
            <a:off x="237438" y="1207058"/>
            <a:ext cx="7207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principal (classe StackWithMax)</a:t>
            </a:r>
            <a:endParaRPr lang="pt-BR" dirty="0">
              <a:latin typeface="Book Antiqua" panose="0204060205030503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FBD3E3-845A-94EE-3E00-69055788B09A}"/>
              </a:ext>
            </a:extLst>
          </p:cNvPr>
          <p:cNvSpPr txBox="1"/>
          <p:nvPr/>
        </p:nvSpPr>
        <p:spPr>
          <a:xfrm>
            <a:off x="7735023" y="1510840"/>
            <a:ext cx="42195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Programa principal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2F5C357-54AC-7D19-D5E4-776FDA27E5C4}"/>
                  </a:ext>
                </a:extLst>
              </p:cNvPr>
              <p:cNvSpPr txBox="1"/>
              <p:nvPr/>
            </p:nvSpPr>
            <p:spPr>
              <a:xfrm>
                <a:off x="7780543" y="5257772"/>
                <a:ext cx="4174015" cy="92461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1" dirty="0" smtClean="0">
                          <a:latin typeface="Book Antiqua" panose="02040602050305030304" pitchFamily="18" charset="0"/>
                        </a:rPr>
                        <m:t>Complexidade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Book Antiqua" panose="0204060205030503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Book Antiqua" panose="02040602050305030304" pitchFamily="18" charset="0"/>
                        </a:rPr>
                        <m:t>:</m:t>
                      </m:r>
                    </m:oMath>
                  </m:oMathPara>
                </a14:m>
                <a:endParaRPr lang="pt-BR" b="1" i="0" dirty="0">
                  <a:latin typeface="Book Antiqua" panose="020406020503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i="0" dirty="0" smtClean="0">
                        <a:latin typeface="Book Antiqua" panose="02040602050305030304" pitchFamily="18" charset="0"/>
                      </a:rPr>
                      <m:t>Tempo</m:t>
                    </m:r>
                    <m:r>
                      <m:rPr>
                        <m:nor/>
                      </m:rPr>
                      <a:rPr lang="pt-BR" dirty="0" smtClean="0">
                        <a:latin typeface="Book Antiqua" panose="020406020503050303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pt-BR" b="0" i="0" dirty="0" smtClean="0">
                        <a:latin typeface="Book Antiqua" panose="020406020503050303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 por operação.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>
                    <a:latin typeface="Book Antiqua" panose="02040602050305030304" pitchFamily="18" charset="0"/>
                  </a:rPr>
                  <a:t>Espaço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 para estrutura toda.</a:t>
                </a: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2F5C357-54AC-7D19-D5E4-776FDA27E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543" y="5257772"/>
                <a:ext cx="4174015" cy="924612"/>
              </a:xfrm>
              <a:prstGeom prst="rect">
                <a:avLst/>
              </a:prstGeom>
              <a:blipFill>
                <a:blip r:embed="rId4"/>
                <a:stretch>
                  <a:fillRect l="-728" b="-909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 5:  Maximum in Sliding Window</a:t>
            </a:r>
            <a:endParaRPr lang="pt-BR" sz="28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5840057" y="1169865"/>
            <a:ext cx="0" cy="527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CA419E-0B8B-F1AD-AF72-2B0120F65CD9}"/>
              </a:ext>
            </a:extLst>
          </p:cNvPr>
          <p:cNvSpPr txBox="1"/>
          <p:nvPr/>
        </p:nvSpPr>
        <p:spPr>
          <a:xfrm>
            <a:off x="391551" y="1272606"/>
            <a:ext cx="507839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Introduction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Given a sequence 𝑎</a:t>
            </a:r>
            <a:r>
              <a:rPr lang="en-US" baseline="-25000" dirty="0">
                <a:latin typeface="Book Antiqua" panose="02040602050305030304" pitchFamily="18" charset="0"/>
              </a:rPr>
              <a:t>1</a:t>
            </a:r>
            <a:r>
              <a:rPr lang="en-US" dirty="0">
                <a:latin typeface="Book Antiqua" panose="02040602050305030304" pitchFamily="18" charset="0"/>
              </a:rPr>
              <a:t>, . . . , 𝑎</a:t>
            </a:r>
            <a:r>
              <a:rPr lang="en-US" baseline="-25000" dirty="0">
                <a:latin typeface="Book Antiqua" panose="02040602050305030304" pitchFamily="18" charset="0"/>
              </a:rPr>
              <a:t>𝑛</a:t>
            </a:r>
            <a:r>
              <a:rPr lang="en-US" dirty="0">
                <a:latin typeface="Book Antiqua" panose="02040602050305030304" pitchFamily="18" charset="0"/>
              </a:rPr>
              <a:t> of integers and an integer 𝑚 ≤ 𝑛, find the maximum among</a:t>
            </a:r>
          </a:p>
          <a:p>
            <a:r>
              <a:rPr lang="en-US" dirty="0">
                <a:latin typeface="Book Antiqua" panose="02040602050305030304" pitchFamily="18" charset="0"/>
              </a:rPr>
              <a:t>{𝑎</a:t>
            </a:r>
            <a:r>
              <a:rPr lang="en-US" baseline="-25000" dirty="0">
                <a:latin typeface="Book Antiqua" panose="02040602050305030304" pitchFamily="18" charset="0"/>
              </a:rPr>
              <a:t>𝑖</a:t>
            </a:r>
            <a:r>
              <a:rPr lang="en-US" dirty="0">
                <a:latin typeface="Book Antiqua" panose="02040602050305030304" pitchFamily="18" charset="0"/>
              </a:rPr>
              <a:t> , . . . , 𝑎</a:t>
            </a:r>
            <a:r>
              <a:rPr lang="en-US" baseline="-25000" dirty="0">
                <a:latin typeface="Book Antiqua" panose="02040602050305030304" pitchFamily="18" charset="0"/>
              </a:rPr>
              <a:t>𝑖+𝑚−1</a:t>
            </a:r>
            <a:r>
              <a:rPr lang="en-US" dirty="0">
                <a:latin typeface="Book Antiqua" panose="02040602050305030304" pitchFamily="18" charset="0"/>
              </a:rPr>
              <a:t>} for every 1 ≤ 𝑖 ≤ 𝑛 − 𝑚 + 1.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A naive 𝑂(𝑛𝑚) algorithm for solving this problem scans each window separately. Your goal is to design an 𝑂(𝑛) algorithm.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sz="2000" b="1" dirty="0">
                <a:latin typeface="Book Antiqua" panose="02040602050305030304" pitchFamily="18" charset="0"/>
              </a:rPr>
              <a:t>Input Format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The first line contains an integer 𝑛, the second line contains 𝑛 integers 𝑎</a:t>
            </a:r>
            <a:r>
              <a:rPr lang="en-US" baseline="-25000" dirty="0">
                <a:latin typeface="Book Antiqua" panose="02040602050305030304" pitchFamily="18" charset="0"/>
              </a:rPr>
              <a:t>1</a:t>
            </a:r>
            <a:r>
              <a:rPr lang="en-US" dirty="0">
                <a:latin typeface="Book Antiqua" panose="02040602050305030304" pitchFamily="18" charset="0"/>
              </a:rPr>
              <a:t>, . . . , 𝑎</a:t>
            </a:r>
            <a:r>
              <a:rPr lang="en-US" baseline="-25000" dirty="0">
                <a:latin typeface="Book Antiqua" panose="02040602050305030304" pitchFamily="18" charset="0"/>
              </a:rPr>
              <a:t>𝑛</a:t>
            </a:r>
            <a:r>
              <a:rPr lang="en-US" dirty="0">
                <a:latin typeface="Book Antiqua" panose="02040602050305030304" pitchFamily="18" charset="0"/>
              </a:rPr>
              <a:t> separated by spaces, the third line contains an integer 𝑚. </a:t>
            </a:r>
            <a:endParaRPr lang="en-US" dirty="0">
              <a:latin typeface="Book Antiqua" panose="0204060205030503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EF19C9-CB06-E6A8-9571-3AADDEFD2A24}"/>
              </a:ext>
            </a:extLst>
          </p:cNvPr>
          <p:cNvSpPr txBox="1"/>
          <p:nvPr/>
        </p:nvSpPr>
        <p:spPr>
          <a:xfrm>
            <a:off x="6096000" y="1087671"/>
            <a:ext cx="587865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Book Antiqua" panose="02040602050305030304" pitchFamily="18" charset="0"/>
              </a:rPr>
              <a:t>Constraints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1 ≤ 𝑛 ≤ 10</a:t>
            </a:r>
            <a:r>
              <a:rPr lang="pt-BR" baseline="30000" dirty="0">
                <a:latin typeface="Book Antiqua" panose="02040602050305030304" pitchFamily="18" charset="0"/>
              </a:rPr>
              <a:t>5</a:t>
            </a:r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r>
              <a:rPr lang="pt-BR" dirty="0">
                <a:latin typeface="Book Antiqua" panose="02040602050305030304" pitchFamily="18" charset="0"/>
              </a:rPr>
              <a:t>1 ≤ 𝑚 ≤ 𝑛</a:t>
            </a:r>
          </a:p>
          <a:p>
            <a:r>
              <a:rPr lang="pt-BR" dirty="0">
                <a:latin typeface="Book Antiqua" panose="02040602050305030304" pitchFamily="18" charset="0"/>
              </a:rPr>
              <a:t>0 ≤ 𝑎</a:t>
            </a:r>
            <a:r>
              <a:rPr lang="pt-BR" baseline="-25000" dirty="0">
                <a:latin typeface="Book Antiqua" panose="02040602050305030304" pitchFamily="18" charset="0"/>
              </a:rPr>
              <a:t>𝑖</a:t>
            </a:r>
            <a:r>
              <a:rPr lang="pt-BR" dirty="0">
                <a:latin typeface="Book Antiqua" panose="02040602050305030304" pitchFamily="18" charset="0"/>
              </a:rPr>
              <a:t> ≤ 10</a:t>
            </a:r>
            <a:r>
              <a:rPr lang="pt-BR" baseline="30000" dirty="0">
                <a:latin typeface="Book Antiqua" panose="02040602050305030304" pitchFamily="18" charset="0"/>
              </a:rPr>
              <a:t>5</a:t>
            </a:r>
            <a:r>
              <a:rPr lang="pt-BR" dirty="0">
                <a:latin typeface="Book Antiqua" panose="02040602050305030304" pitchFamily="18" charset="0"/>
              </a:rPr>
              <a:t> for all 1 ≤ 𝑖 ≤ 𝑛.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sz="2000" b="1" dirty="0">
                <a:latin typeface="Book Antiqua" panose="02040602050305030304" pitchFamily="18" charset="0"/>
              </a:rPr>
              <a:t>Output Format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Output </a:t>
            </a:r>
            <a:r>
              <a:rPr lang="en-US" i="1" dirty="0">
                <a:latin typeface="Book Antiqua" panose="02040602050305030304" pitchFamily="18" charset="0"/>
              </a:rPr>
              <a:t>max</a:t>
            </a:r>
            <a:r>
              <a:rPr lang="pt-BR" dirty="0">
                <a:latin typeface="Book Antiqua" panose="02040602050305030304" pitchFamily="18" charset="0"/>
              </a:rPr>
              <a:t>{𝑎</a:t>
            </a:r>
            <a:r>
              <a:rPr lang="pt-BR" baseline="-25000" dirty="0">
                <a:latin typeface="Book Antiqua" panose="02040602050305030304" pitchFamily="18" charset="0"/>
              </a:rPr>
              <a:t>𝑖</a:t>
            </a:r>
            <a:r>
              <a:rPr lang="pt-BR" dirty="0">
                <a:latin typeface="Book Antiqua" panose="02040602050305030304" pitchFamily="18" charset="0"/>
              </a:rPr>
              <a:t> , . . . , 𝑎</a:t>
            </a:r>
            <a:r>
              <a:rPr lang="pt-BR" baseline="-25000" dirty="0">
                <a:latin typeface="Book Antiqua" panose="02040602050305030304" pitchFamily="18" charset="0"/>
              </a:rPr>
              <a:t>𝑖+𝑚−1</a:t>
            </a:r>
            <a:r>
              <a:rPr lang="pt-BR" dirty="0">
                <a:latin typeface="Book Antiqua" panose="02040602050305030304" pitchFamily="18" charset="0"/>
              </a:rPr>
              <a:t>} for </a:t>
            </a:r>
            <a:r>
              <a:rPr lang="en-US" dirty="0">
                <a:latin typeface="Book Antiqua" panose="02040602050305030304" pitchFamily="18" charset="0"/>
              </a:rPr>
              <a:t>every</a:t>
            </a:r>
            <a:r>
              <a:rPr lang="pt-BR" dirty="0">
                <a:latin typeface="Book Antiqua" panose="02040602050305030304" pitchFamily="18" charset="0"/>
              </a:rPr>
              <a:t> 1 ≤ 𝑖 ≤ 𝑛 − 𝑚 + 1.</a:t>
            </a:r>
            <a:endParaRPr lang="en-US" dirty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AE165D-8DD8-BEE0-8F7C-284C24CDC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7" t="48689" r="52099" b="30337"/>
          <a:stretch/>
        </p:blipFill>
        <p:spPr>
          <a:xfrm>
            <a:off x="6110615" y="3802873"/>
            <a:ext cx="5510844" cy="22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2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7091CD0DCBC240B64C83789D47FCA0" ma:contentTypeVersion="12" ma:contentTypeDescription="Crie um novo documento." ma:contentTypeScope="" ma:versionID="bbcaf180cec0513ae3c5276dfd9d1c8c">
  <xsd:schema xmlns:xsd="http://www.w3.org/2001/XMLSchema" xmlns:xs="http://www.w3.org/2001/XMLSchema" xmlns:p="http://schemas.microsoft.com/office/2006/metadata/properties" xmlns:ns2="1ed125a3-6a06-474e-bba3-c0159e3e78ba" xmlns:ns3="82d50200-b722-4948-868e-d23662ce2148" targetNamespace="http://schemas.microsoft.com/office/2006/metadata/properties" ma:root="true" ma:fieldsID="b07cfe5ab969f2bc87f480dc1700fa80" ns2:_="" ns3:_="">
    <xsd:import namespace="1ed125a3-6a06-474e-bba3-c0159e3e78ba"/>
    <xsd:import namespace="82d50200-b722-4948-868e-d23662ce2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125a3-6a06-474e-bba3-c0159e3e78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d566a8fd-94ed-4d49-8999-3a54f140f0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50200-b722-4948-868e-d23662ce214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3b1cb82-2f33-4cb8-8f6d-0731aa914f4a}" ma:internalName="TaxCatchAll" ma:showField="CatchAllData" ma:web="82d50200-b722-4948-868e-d23662ce21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2d50200-b722-4948-868e-d23662ce2148">
      <UserInfo>
        <DisplayName>Especialista em Algoritmos e Otimização Members</DisplayName>
        <AccountId>7</AccountId>
        <AccountType/>
      </UserInfo>
    </SharedWithUsers>
    <TaxCatchAll xmlns="82d50200-b722-4948-868e-d23662ce2148" xsi:nil="true"/>
    <lcf76f155ced4ddcb4097134ff3c332f xmlns="1ed125a3-6a06-474e-bba3-c0159e3e78b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C27F7-C75B-4FA0-8494-9E1F8F4752BD}"/>
</file>

<file path=customXml/itemProps2.xml><?xml version="1.0" encoding="utf-8"?>
<ds:datastoreItem xmlns:ds="http://schemas.openxmlformats.org/officeDocument/2006/customXml" ds:itemID="{8236551C-98FD-40C5-AE6C-7CE2CBC8121A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82d50200-b722-4948-868e-d23662ce2148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1ed125a3-6a06-474e-bba3-c0159e3e78ba"/>
  </ds:schemaRefs>
</ds:datastoreItem>
</file>

<file path=customXml/itemProps3.xml><?xml version="1.0" encoding="utf-8"?>
<ds:datastoreItem xmlns:ds="http://schemas.openxmlformats.org/officeDocument/2006/customXml" ds:itemID="{F9B9B613-504A-4D51-8AF4-0EE4F31DCF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818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Book Antiqua</vt:lpstr>
      <vt:lpstr>Calibri</vt:lpstr>
      <vt:lpstr>Calibri Light</vt:lpstr>
      <vt:lpstr>Cambria Math</vt:lpstr>
      <vt:lpstr>Courier New</vt:lpstr>
      <vt:lpstr>Tema do Office</vt:lpstr>
      <vt:lpstr>  Programa de Formação de Especialistas em Algoritmos e Otimização</vt:lpstr>
      <vt:lpstr>Problem 3:  Network packet processing simulation</vt:lpstr>
      <vt:lpstr>Problem 3:  Network packet processing simulation</vt:lpstr>
      <vt:lpstr>Problem 3:  Network packet processing simulation</vt:lpstr>
      <vt:lpstr>Problem 3:  Network packet processing simulation</vt:lpstr>
      <vt:lpstr>Problem 3:  Network packet processing simulation</vt:lpstr>
      <vt:lpstr>Problem 4:  Extending Stack Interface</vt:lpstr>
      <vt:lpstr>Problem 4:  Extending Stack Interface</vt:lpstr>
      <vt:lpstr>Problem 5:  Maximum in Sliding Window</vt:lpstr>
      <vt:lpstr>Problem 5:  Maximum in Sliding Window</vt:lpstr>
      <vt:lpstr>Problem 5:  Maximum in Sliding Window</vt:lpstr>
      <vt:lpstr>Problem 5:  Maximum in Sliding 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de Formação de Especialistas em Algoritmos e Otimização</dc:title>
  <dc:creator>David Sotelo Pinheiro da Silva</dc:creator>
  <cp:lastModifiedBy>David Sotelo Pinheiro da Silva</cp:lastModifiedBy>
  <cp:revision>6</cp:revision>
  <dcterms:created xsi:type="dcterms:W3CDTF">2023-02-23T20:11:02Z</dcterms:created>
  <dcterms:modified xsi:type="dcterms:W3CDTF">2023-04-20T17:04:44Z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0x010100687091CD0DCBC240B64C83789D47FCA0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_activity">
    <vt:lpwstr>{"FileActivityType":"9","FileActivityTimeStamp":"2023-02-24T19:20:18.567Z","FileActivityUsersOnPage":[{"DisplayName":"David Sotelo Pinheiro da Silva","Id":"david@petrobras.com.br"},{"DisplayName":"Especialista em Algoritmos e Otimização Members","Id":"fa1a0e77-5eb5-466d-80c1-89dae621703d"}],"FileActivityNavigationId":null}</vt:lpwstr>
  </property>
  <property fmtid="{D5CDD505-2E9C-101B-9397-08002B2CF9AE}" pid="8" name="MSIP_Label_4bab8652-cb8e-45ed-9aff-00ed76a575bf_Enabled">
    <vt:lpwstr>true</vt:lpwstr>
  </property>
  <property fmtid="{D5CDD505-2E9C-101B-9397-08002B2CF9AE}" pid="9" name="MSIP_Label_4bab8652-cb8e-45ed-9aff-00ed76a575bf_SetDate">
    <vt:lpwstr>2023-03-09T10:23:51Z</vt:lpwstr>
  </property>
  <property fmtid="{D5CDD505-2E9C-101B-9397-08002B2CF9AE}" pid="10" name="MSIP_Label_4bab8652-cb8e-45ed-9aff-00ed76a575bf_Method">
    <vt:lpwstr>Privileged</vt:lpwstr>
  </property>
  <property fmtid="{D5CDD505-2E9C-101B-9397-08002B2CF9AE}" pid="11" name="MSIP_Label_4bab8652-cb8e-45ed-9aff-00ed76a575bf_Name">
    <vt:lpwstr>INTERNA_SUBLABEL-2</vt:lpwstr>
  </property>
  <property fmtid="{D5CDD505-2E9C-101B-9397-08002B2CF9AE}" pid="12" name="MSIP_Label_4bab8652-cb8e-45ed-9aff-00ed76a575bf_SiteId">
    <vt:lpwstr>5b6f6241-9a57-4be4-8e50-1dfa72e79a57</vt:lpwstr>
  </property>
  <property fmtid="{D5CDD505-2E9C-101B-9397-08002B2CF9AE}" pid="13" name="MSIP_Label_4bab8652-cb8e-45ed-9aff-00ed76a575bf_ActionId">
    <vt:lpwstr>ccbf4703-2187-4c7b-8c7a-7b88d94b0c42</vt:lpwstr>
  </property>
  <property fmtid="{D5CDD505-2E9C-101B-9397-08002B2CF9AE}" pid="14" name="MSIP_Label_4bab8652-cb8e-45ed-9aff-00ed76a575bf_ContentBits">
    <vt:lpwstr>2</vt:lpwstr>
  </property>
</Properties>
</file>