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0" r:id="rId4"/>
    <p:sldId id="256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516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B3D5-A413-489E-8896-0A68437E7380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5822D-88EC-4010-AC22-18DC7544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*RIA: Rich Internet</a:t>
            </a:r>
            <a:r>
              <a:rPr lang="en-US" baseline="0" smtClean="0"/>
              <a:t> Application -&gt; hiện tại trong DnD chưa áp dụng sản phẩm dạng này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822D-88EC-4010-AC22-18DC75440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7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4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6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FEF0-9319-429C-A436-D970ADC2D8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3233-D3A9-4874-B461-2B4FABD4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241760" y="20331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Approaching</a:t>
            </a:r>
            <a:endParaRPr lang="en-US" sz="2400" u="sng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6283" y="766575"/>
            <a:ext cx="11716669" cy="3847207"/>
            <a:chOff x="693783" y="664975"/>
            <a:chExt cx="11716669" cy="3847207"/>
          </a:xfrm>
        </p:grpSpPr>
        <p:sp>
          <p:nvSpPr>
            <p:cNvPr id="3" name="TextBox 2"/>
            <p:cNvSpPr txBox="1"/>
            <p:nvPr/>
          </p:nvSpPr>
          <p:spPr>
            <a:xfrm>
              <a:off x="693783" y="664975"/>
              <a:ext cx="11716669" cy="3847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3200" smtClean="0"/>
                <a:t>#1. What is </a:t>
              </a:r>
              <a:r>
                <a:rPr lang="en-US" sz="3200" u="sng" smtClean="0"/>
                <a:t>Front-End Developer</a:t>
              </a:r>
              <a:r>
                <a:rPr lang="en-US" sz="3200" smtClean="0"/>
                <a:t>? </a:t>
              </a:r>
            </a:p>
            <a:p>
              <a:pPr>
                <a:lnSpc>
                  <a:spcPct val="200000"/>
                </a:lnSpc>
              </a:pPr>
              <a:r>
                <a:rPr lang="en-US" sz="2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#2. What we can produce(with which quality criteria?)</a:t>
              </a:r>
            </a:p>
            <a:p>
              <a:pPr>
                <a:lnSpc>
                  <a:spcPct val="200000"/>
                </a:lnSpc>
              </a:pPr>
              <a:r>
                <a:rPr lang="en-US" sz="2400" smtClean="0">
                  <a:solidFill>
                    <a:schemeClr val="bg1">
                      <a:lumMod val="65000"/>
                    </a:schemeClr>
                  </a:solidFill>
                </a:rPr>
                <a:t>		#3. Our skills development model(development philosophy) </a:t>
              </a:r>
            </a:p>
            <a:p>
              <a:pPr>
                <a:lnSpc>
                  <a:spcPct val="200000"/>
                </a:lnSpc>
              </a:pPr>
              <a:r>
                <a:rPr lang="en-US" sz="2000" smtClean="0">
                  <a:solidFill>
                    <a:schemeClr val="bg1">
                      <a:lumMod val="65000"/>
                    </a:schemeClr>
                  </a:solidFill>
                </a:rPr>
                <a:t>		     #4. Skill sets required(base on skills development model) </a:t>
              </a:r>
            </a:p>
            <a:p>
              <a:pPr>
                <a:lnSpc>
                  <a:spcPct val="200000"/>
                </a:lnSpc>
              </a:pPr>
              <a:r>
                <a:rPr lang="en-US" smtClean="0">
                  <a:solidFill>
                    <a:schemeClr val="bg1">
                      <a:lumMod val="65000"/>
                    </a:schemeClr>
                  </a:solidFill>
                </a:rPr>
                <a:t>			     #5. Skill sets level requirement break down 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Arc 36"/>
            <p:cNvSpPr/>
            <p:nvPr/>
          </p:nvSpPr>
          <p:spPr>
            <a:xfrm>
              <a:off x="829589" y="782541"/>
              <a:ext cx="1464271" cy="1464271"/>
            </a:xfrm>
            <a:prstGeom prst="arc">
              <a:avLst>
                <a:gd name="adj1" fmla="val 5364835"/>
                <a:gd name="adj2" fmla="val 10782347"/>
              </a:avLst>
            </a:pr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Arc 37"/>
            <p:cNvSpPr/>
            <p:nvPr/>
          </p:nvSpPr>
          <p:spPr>
            <a:xfrm>
              <a:off x="1645921" y="1623021"/>
              <a:ext cx="1397726" cy="1397726"/>
            </a:xfrm>
            <a:prstGeom prst="arc">
              <a:avLst>
                <a:gd name="adj1" fmla="val 4874273"/>
                <a:gd name="adj2" fmla="val 10782347"/>
              </a:avLst>
            </a:pr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Arc 39"/>
            <p:cNvSpPr/>
            <p:nvPr/>
          </p:nvSpPr>
          <p:spPr>
            <a:xfrm>
              <a:off x="2594220" y="2420990"/>
              <a:ext cx="1249673" cy="1249673"/>
            </a:xfrm>
            <a:prstGeom prst="arc">
              <a:avLst>
                <a:gd name="adj1" fmla="val 5320006"/>
                <a:gd name="adj2" fmla="val 10272318"/>
              </a:avLst>
            </a:pr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Arc 40"/>
            <p:cNvSpPr/>
            <p:nvPr/>
          </p:nvSpPr>
          <p:spPr>
            <a:xfrm>
              <a:off x="3291841" y="3200400"/>
              <a:ext cx="1240970" cy="1075621"/>
            </a:xfrm>
            <a:prstGeom prst="arc">
              <a:avLst>
                <a:gd name="adj1" fmla="val 4742046"/>
                <a:gd name="adj2" fmla="val 10782347"/>
              </a:avLst>
            </a:prstGeom>
            <a:no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241760" y="203310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Front-End Developer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#1</a:t>
            </a:r>
            <a:endParaRPr lang="en-US" sz="240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1337" y="1663700"/>
            <a:ext cx="10280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smtClean="0">
                <a:solidFill>
                  <a:schemeClr val="bg2">
                    <a:lumMod val="90000"/>
                  </a:schemeClr>
                </a:solidFill>
              </a:rPr>
              <a:t>&lt;blockquote&gt;</a:t>
            </a:r>
            <a:r>
              <a:rPr lang="en-US" sz="2400" smtClean="0"/>
              <a:t>On the web, pages and applications are built by </a:t>
            </a:r>
            <a:r>
              <a:rPr lang="en-US" sz="2400" smtClean="0">
                <a:solidFill>
                  <a:schemeClr val="bg2">
                    <a:lumMod val="90000"/>
                  </a:schemeClr>
                </a:solidFill>
              </a:rPr>
              <a:t>&lt;u&gt;</a:t>
            </a:r>
            <a:r>
              <a:rPr lang="en-US" sz="2400" u="sng" smtClean="0"/>
              <a:t>Front-End Developers</a:t>
            </a:r>
            <a:r>
              <a:rPr lang="en-US" sz="2400" smtClean="0">
                <a:solidFill>
                  <a:schemeClr val="bg2">
                    <a:lumMod val="90000"/>
                  </a:schemeClr>
                </a:solidFill>
              </a:rPr>
              <a:t>&lt;/u</a:t>
            </a:r>
            <a:r>
              <a:rPr lang="en-US" sz="240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sz="2400" smtClean="0"/>
              <a:t> to </a:t>
            </a:r>
            <a:r>
              <a:rPr lang="en-US" sz="2400" smtClean="0">
                <a:solidFill>
                  <a:schemeClr val="bg2">
                    <a:lumMod val="90000"/>
                  </a:schemeClr>
                </a:solidFill>
              </a:rPr>
              <a:t>&lt;strong&gt;</a:t>
            </a:r>
            <a:r>
              <a:rPr lang="en-US" sz="2400" b="1" smtClean="0"/>
              <a:t>present and put data or relationships in context</a:t>
            </a:r>
            <a:r>
              <a:rPr lang="en-US" sz="2400" smtClean="0">
                <a:solidFill>
                  <a:schemeClr val="bg2">
                    <a:lumMod val="90000"/>
                  </a:schemeClr>
                </a:solidFill>
              </a:rPr>
              <a:t>&lt;/strong&gt;&lt;/blockquote&gt;</a:t>
            </a:r>
            <a:endParaRPr lang="en-US" sz="240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760" y="203310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Front-End Developer</a:t>
            </a: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#2</a:t>
            </a:r>
            <a:endParaRPr lang="en-US" sz="2400" u="sng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360" y="723900"/>
            <a:ext cx="110231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smtClean="0"/>
              <a:t>What we can produce?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u="sng" smtClean="0"/>
              <a:t>Website templates</a:t>
            </a:r>
            <a:r>
              <a:rPr lang="en-US" sz="2000" smtClean="0"/>
              <a:t> -&gt; HTML, CSS, JS(lightweight)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u="sng" smtClean="0"/>
              <a:t>Mobile templates</a:t>
            </a:r>
            <a:r>
              <a:rPr lang="en-US" sz="2000" smtClean="0"/>
              <a:t> -&gt; HTML, CSS, JS(touch, gesture)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u="sng" smtClean="0"/>
              <a:t>Responsive templates</a:t>
            </a:r>
            <a:r>
              <a:rPr lang="en-US" sz="2000" smtClean="0"/>
              <a:t> -&gt; HTML, CSS, JS(lightweight, touch, gesture), Grid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/>
              <a:t>*</a:t>
            </a:r>
            <a:r>
              <a:rPr lang="en-US" sz="2000" u="sng" smtClean="0"/>
              <a:t>RIA</a:t>
            </a:r>
            <a:r>
              <a:rPr lang="en-US" sz="2000" smtClean="0"/>
              <a:t> -&gt; HTML, CSS, JS(heavy)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8360" y="3263900"/>
            <a:ext cx="101341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smtClean="0"/>
              <a:t>Quality criteria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Cross-browser</a:t>
            </a:r>
            <a:r>
              <a:rPr lang="en-US" sz="2000" smtClean="0"/>
              <a:t> -&gt; modern browser(Chrome, FF, Safari)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Cross-platform</a:t>
            </a:r>
            <a:r>
              <a:rPr lang="en-US" sz="2000" smtClean="0"/>
              <a:t> -&gt; Window, OSX, Linux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Cross-device</a:t>
            </a:r>
            <a:r>
              <a:rPr lang="en-US" sz="2000" smtClean="0"/>
              <a:t> -&gt; PC, laptop, tablet, mobile phone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Performance</a:t>
            </a:r>
            <a:r>
              <a:rPr lang="en-US" sz="2000" smtClean="0"/>
              <a:t> -&gt; Yslow, load time, runtime 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Tracking &amp; Ranking</a:t>
            </a:r>
            <a:r>
              <a:rPr lang="en-US" sz="2000" smtClean="0"/>
              <a:t> -&gt; GA, SEO/SEM, AdsWord</a:t>
            </a:r>
            <a:endParaRPr lang="en-US" sz="2000" u="sng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Usability</a:t>
            </a:r>
            <a:r>
              <a:rPr lang="en-US" sz="2000" smtClean="0"/>
              <a:t> -&gt; UI testing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449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/>
          <p:cNvSpPr/>
          <p:nvPr/>
        </p:nvSpPr>
        <p:spPr>
          <a:xfrm>
            <a:off x="2908300" y="939800"/>
            <a:ext cx="6400800" cy="6400800"/>
          </a:xfrm>
          <a:prstGeom prst="arc">
            <a:avLst>
              <a:gd name="adj1" fmla="val 10791269"/>
              <a:gd name="adj2" fmla="val 14612499"/>
            </a:avLst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68605" y="1887405"/>
            <a:ext cx="4581790" cy="4581790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16500" y="3035300"/>
            <a:ext cx="2286000" cy="2286000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flipH="1">
            <a:off x="5614795" y="3633595"/>
            <a:ext cx="1089410" cy="1089410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348" y="94623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R&amp;D + Management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676" y="2235200"/>
            <a:ext cx="2723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Analyzing &amp; Design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7162" y="3835857"/>
            <a:ext cx="255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Implementing</a:t>
            </a:r>
            <a:endParaRPr 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Connector 60"/>
          <p:cNvCxnSpPr>
            <a:endCxn id="14" idx="6"/>
          </p:cNvCxnSpPr>
          <p:nvPr/>
        </p:nvCxnSpPr>
        <p:spPr>
          <a:xfrm>
            <a:off x="2908300" y="4178300"/>
            <a:ext cx="2706495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78200" y="2578616"/>
            <a:ext cx="1857012" cy="94784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720871" y="1302022"/>
            <a:ext cx="448029" cy="81213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146800" y="4178300"/>
            <a:ext cx="2717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146800" y="3349818"/>
            <a:ext cx="34417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146800" y="3021232"/>
            <a:ext cx="3683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46800" y="2521466"/>
            <a:ext cx="4089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146800" y="3894371"/>
            <a:ext cx="2959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46800" y="3628185"/>
            <a:ext cx="3200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60725" y="1938205"/>
            <a:ext cx="6350" cy="228137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64600" y="401320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Fresher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18600" y="372240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SA1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359900" y="34435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SA2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01200" y="313975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SA3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829800" y="2785766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latin typeface="Consolas" panose="020B0609020204030204" pitchFamily="49" charset="0"/>
                <a:cs typeface="Consolas" panose="020B0609020204030204" pitchFamily="49" charset="0"/>
              </a:rPr>
              <a:t>SU4</a:t>
            </a:r>
            <a:endParaRPr 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248900" y="2247900"/>
            <a:ext cx="7328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smtClean="0">
                <a:latin typeface="Consolas" panose="020B0609020204030204" pitchFamily="49" charset="0"/>
                <a:cs typeface="Consolas" panose="020B0609020204030204" pitchFamily="49" charset="0"/>
              </a:rPr>
              <a:t>SU5</a:t>
            </a:r>
            <a:endParaRPr lang="en-US" sz="2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6146800" y="1887405"/>
            <a:ext cx="4508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668000" y="1575739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Consolas" panose="020B0609020204030204" pitchFamily="49" charset="0"/>
                <a:cs typeface="Consolas" panose="020B0609020204030204" pitchFamily="49" charset="0"/>
              </a:rPr>
              <a:t>SU6</a:t>
            </a:r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096000" y="2464316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096000" y="2949687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096000" y="3291889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096000" y="3571951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096000" y="3826513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096000" y="4105276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096000" y="1834082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41760" y="203310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Front-End Developer</a:t>
            </a: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#3</a:t>
            </a:r>
            <a:endParaRPr lang="en-US" sz="2400" u="sng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241760" y="203310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Front-End Developer</a:t>
            </a: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#4</a:t>
            </a:r>
            <a:endParaRPr lang="en-US" sz="2400" u="sng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8360" y="627063"/>
            <a:ext cx="101341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smtClean="0"/>
              <a:t>Skill sets(experts):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HTML</a:t>
            </a:r>
            <a:r>
              <a:rPr lang="en-US" sz="2000" smtClean="0"/>
              <a:t>: XHTML1.0, HTML5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CSS</a:t>
            </a:r>
            <a:r>
              <a:rPr lang="en-US" sz="2000" smtClean="0"/>
              <a:t>: CSS2, CSS3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Javascript</a:t>
            </a:r>
            <a:r>
              <a:rPr lang="en-US" sz="2000" smtClean="0"/>
              <a:t>: pure javascript, jQuery, MVC(Backbone.js</a:t>
            </a:r>
            <a:r>
              <a:rPr lang="en-US" sz="2000" smtClean="0"/>
              <a:t>), ExtJS, Canvas/SVG(Raphael.js)</a:t>
            </a:r>
            <a:endParaRPr lang="en-US" sz="20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smtClean="0"/>
              <a:t>CMS</a:t>
            </a:r>
            <a:r>
              <a:rPr lang="en-US" sz="2000" smtClean="0"/>
              <a:t>: Vportal, Wordpress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smtClean="0"/>
              <a:t>Website tracking</a:t>
            </a:r>
            <a:r>
              <a:rPr lang="en-US" sz="2000" i="1" smtClean="0"/>
              <a:t>: </a:t>
            </a:r>
            <a:r>
              <a:rPr lang="en-US" sz="2000" i="1" smtClean="0"/>
              <a:t>GA</a:t>
            </a:r>
            <a:endParaRPr lang="en-US" sz="2000" i="1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u="sng" smtClean="0"/>
              <a:t>Website ranking</a:t>
            </a:r>
            <a:r>
              <a:rPr lang="en-US" sz="2000" i="1" smtClean="0"/>
              <a:t>: SEO/SEM, AdsWord</a:t>
            </a:r>
            <a:endParaRPr lang="en-US" sz="2000" i="1"/>
          </a:p>
        </p:txBody>
      </p:sp>
      <p:sp>
        <p:nvSpPr>
          <p:cNvPr id="4" name="TextBox 3"/>
          <p:cNvSpPr txBox="1"/>
          <p:nvPr/>
        </p:nvSpPr>
        <p:spPr>
          <a:xfrm>
            <a:off x="978360" y="4515404"/>
            <a:ext cx="10134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smtClean="0"/>
              <a:t>Skill sets(management):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Presentation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Training/Coaching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Project management</a:t>
            </a:r>
            <a:r>
              <a:rPr lang="en-US" sz="2000" i="1" smtClean="0"/>
              <a:t>(basic)</a:t>
            </a:r>
            <a:r>
              <a:rPr lang="en-US" sz="2000" smtClean="0"/>
              <a:t>: goal, scope, deliverable, report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387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42428"/>
              </p:ext>
            </p:extLst>
          </p:nvPr>
        </p:nvGraphicFramePr>
        <p:xfrm>
          <a:off x="127001" y="785707"/>
          <a:ext cx="11950697" cy="586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892300"/>
                <a:gridCol w="2781300"/>
                <a:gridCol w="1727200"/>
                <a:gridCol w="2120900"/>
                <a:gridCol w="2514598"/>
              </a:tblGrid>
              <a:tr h="32371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Level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HTML/CSS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Javascript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CMS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Management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Output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8895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Fresher</a:t>
                      </a:r>
                      <a:endParaRPr lang="en-US" sz="120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XHTML1.0</a:t>
                      </a:r>
                    </a:p>
                    <a:p>
                      <a:pPr algn="l"/>
                      <a:r>
                        <a:rPr lang="en-US" sz="1200" smtClean="0"/>
                        <a:t>- CSS2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Basic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Vportal</a:t>
                      </a:r>
                    </a:p>
                    <a:p>
                      <a:pPr algn="l"/>
                      <a:r>
                        <a:rPr lang="en-US" sz="1200" smtClean="0"/>
                        <a:t>(basic)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Personal(deadline &amp; quality)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Website</a:t>
                      </a:r>
                      <a:r>
                        <a:rPr lang="en-US" sz="1200" baseline="0" smtClean="0"/>
                        <a:t> templates(with 50% support)</a:t>
                      </a:r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1424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HTML5</a:t>
                      </a:r>
                    </a:p>
                    <a:p>
                      <a:pPr algn="l"/>
                      <a:r>
                        <a:rPr lang="en-US" sz="1200" smtClean="0"/>
                        <a:t>- CSS3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jQuery (basic)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ajax,</a:t>
                      </a:r>
                      <a:r>
                        <a:rPr lang="en-US" sz="1200" baseline="0" smtClean="0"/>
                        <a:t> json (basic)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Vportal (intermediate)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Website templates</a:t>
                      </a:r>
                    </a:p>
                    <a:p>
                      <a:pPr algn="l"/>
                      <a:r>
                        <a:rPr lang="en-US" sz="1200" smtClean="0"/>
                        <a:t>- Mobile templates(with 50% support)</a:t>
                      </a:r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45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57">
                <a:tc v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jQuery (intermediate)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ajax, json(jsonp), xml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OOP</a:t>
                      </a:r>
                      <a:r>
                        <a:rPr lang="en-US" sz="1200" baseline="0" smtClean="0"/>
                        <a:t> Javascript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Mobile templates</a:t>
                      </a:r>
                    </a:p>
                    <a:p>
                      <a:pPr algn="l"/>
                      <a:r>
                        <a:rPr lang="en-US" sz="1200" smtClean="0"/>
                        <a:t>- Responsive templates(with 50% support)</a:t>
                      </a:r>
                    </a:p>
                    <a:p>
                      <a:pPr algn="l"/>
                      <a:r>
                        <a:rPr lang="en-US" sz="1200" smtClean="0"/>
                        <a:t>- RIA(with 80% support)</a:t>
                      </a:r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0266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- HTML/CSS Framework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ExtJS (basic)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Backbone.js (MVC basic)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Canvas/SVG -&gt; Raphael (basic)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Design pattern (Mediator, Module, Facade)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Wordpress</a:t>
                      </a:r>
                    </a:p>
                    <a:p>
                      <a:pPr algn="l"/>
                      <a:r>
                        <a:rPr lang="en-US" sz="1200" smtClean="0"/>
                        <a:t>(basic)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Small group(1-3</a:t>
                      </a:r>
                      <a:r>
                        <a:rPr lang="en-US" sz="1200" baseline="0" smtClean="0"/>
                        <a:t> people)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smtClean="0"/>
                        <a:t>Training</a:t>
                      </a:r>
                      <a:endParaRPr lang="en-US" sz="12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Responsive</a:t>
                      </a:r>
                      <a:r>
                        <a:rPr lang="en-US" sz="1200" baseline="0" smtClean="0"/>
                        <a:t> templates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baseline="0" smtClean="0"/>
                        <a:t>RIA(with 20% support)</a:t>
                      </a:r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8895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4</a:t>
                      </a:r>
                      <a:endParaRPr lang="en-US" sz="120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Backbone.js (intermediate)</a:t>
                      </a:r>
                    </a:p>
                    <a:p>
                      <a:pPr algn="l"/>
                      <a:r>
                        <a:rPr lang="en-US" sz="1200" smtClean="0"/>
                        <a:t>- Canvas/SVG -&gt; Raphael (intermediate)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Wordpress</a:t>
                      </a:r>
                    </a:p>
                    <a:p>
                      <a:pPr algn="l"/>
                      <a:r>
                        <a:rPr lang="en-US" sz="1200" smtClean="0"/>
                        <a:t>(intermediate)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Project management</a:t>
                      </a:r>
                    </a:p>
                    <a:p>
                      <a:pPr algn="l"/>
                      <a:r>
                        <a:rPr lang="en-US" sz="1200" smtClean="0"/>
                        <a:t>(small size)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Training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RIA(with litte support)</a:t>
                      </a:r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0266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5</a:t>
                      </a:r>
                      <a:endParaRPr lang="en-US" sz="120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Automation &amp; Templating system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App</a:t>
                      </a:r>
                      <a:r>
                        <a:rPr lang="en-US" sz="1200" baseline="0" smtClean="0"/>
                        <a:t> design (pattern, architecture)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Team management</a:t>
                      </a:r>
                    </a:p>
                    <a:p>
                      <a:pPr algn="l"/>
                      <a:r>
                        <a:rPr lang="en-US" sz="1200" smtClean="0"/>
                        <a:t>(support)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smtClean="0"/>
                        <a:t>Training/coaching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200" smtClean="0"/>
                        <a:t>(new tech/trend)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All</a:t>
                      </a:r>
                      <a:r>
                        <a:rPr lang="en-US" sz="1200" baseline="0" smtClean="0"/>
                        <a:t> above</a:t>
                      </a:r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8895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6</a:t>
                      </a:r>
                      <a:endParaRPr lang="en-US" sz="120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Team development</a:t>
                      </a:r>
                    </a:p>
                    <a:p>
                      <a:pPr algn="l"/>
                      <a:r>
                        <a:rPr lang="en-US" sz="1200" smtClean="0"/>
                        <a:t>(support)</a:t>
                      </a:r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- All above</a:t>
                      </a:r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760" y="203310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Front-End Developer</a:t>
            </a: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#5</a:t>
            </a:r>
            <a:endParaRPr lang="en-US" sz="2400" u="sng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455</Words>
  <Application>Microsoft Office PowerPoint</Application>
  <PresentationFormat>Widescreen</PresentationFormat>
  <Paragraphs>109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Nguyen</dc:creator>
  <cp:lastModifiedBy>Khoa Nguyen</cp:lastModifiedBy>
  <cp:revision>117</cp:revision>
  <dcterms:created xsi:type="dcterms:W3CDTF">2013-08-17T07:20:42Z</dcterms:created>
  <dcterms:modified xsi:type="dcterms:W3CDTF">2013-08-19T01:14:05Z</dcterms:modified>
</cp:coreProperties>
</file>