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3" autoAdjust="0"/>
    <p:restoredTop sz="97155" autoAdjust="0"/>
  </p:normalViewPr>
  <p:slideViewPr>
    <p:cSldViewPr>
      <p:cViewPr>
        <p:scale>
          <a:sx n="100" d="100"/>
          <a:sy n="100" d="100"/>
        </p:scale>
        <p:origin x="-1836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00253-25B2-4A0F-A591-7447D313F90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EF4B3-39BE-4677-94C3-DCCF7876F6C2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1</a:t>
          </a:r>
          <a:endParaRPr lang="en-US" dirty="0"/>
        </a:p>
      </dgm:t>
    </dgm:pt>
    <dgm:pt modelId="{5D797D13-24CE-43F9-8508-A8DC1A7E89AF}" type="parTrans" cxnId="{D2DBB4DA-EF3B-4205-98DD-100F01BB2D37}">
      <dgm:prSet/>
      <dgm:spPr/>
      <dgm:t>
        <a:bodyPr/>
        <a:lstStyle/>
        <a:p>
          <a:endParaRPr lang="en-US"/>
        </a:p>
      </dgm:t>
    </dgm:pt>
    <dgm:pt modelId="{0F9AD37E-EB7B-46F1-9186-352C59B9BD5F}" type="sibTrans" cxnId="{D2DBB4DA-EF3B-4205-98DD-100F01BB2D37}">
      <dgm:prSet/>
      <dgm:spPr/>
      <dgm:t>
        <a:bodyPr/>
        <a:lstStyle/>
        <a:p>
          <a:endParaRPr lang="en-US"/>
        </a:p>
      </dgm:t>
    </dgm:pt>
    <dgm:pt modelId="{2E95C942-D129-4BD4-9980-1C1CC941EC7E}">
      <dgm:prSet phldrT="[Text]" custT="1"/>
      <dgm:spPr/>
      <dgm:t>
        <a:bodyPr/>
        <a:lstStyle/>
        <a:p>
          <a:r>
            <a:rPr lang="en-US" sz="3200" dirty="0" err="1" smtClean="0"/>
            <a:t>Bước</a:t>
          </a:r>
          <a:r>
            <a:rPr lang="en-US" sz="2800" dirty="0" smtClean="0"/>
            <a:t> 2</a:t>
          </a:r>
          <a:endParaRPr lang="en-US" sz="2800" dirty="0"/>
        </a:p>
      </dgm:t>
    </dgm:pt>
    <dgm:pt modelId="{8BEE025F-3222-47A4-BE6E-0289A4D44BE0}" type="parTrans" cxnId="{B8B82BC7-D244-45C4-B7D3-FC4F4C92BF91}">
      <dgm:prSet/>
      <dgm:spPr/>
      <dgm:t>
        <a:bodyPr/>
        <a:lstStyle/>
        <a:p>
          <a:endParaRPr lang="en-US"/>
        </a:p>
      </dgm:t>
    </dgm:pt>
    <dgm:pt modelId="{A298456F-1451-414F-A68F-2CB2F5186417}" type="sibTrans" cxnId="{B8B82BC7-D244-45C4-B7D3-FC4F4C92BF91}">
      <dgm:prSet/>
      <dgm:spPr/>
      <dgm:t>
        <a:bodyPr/>
        <a:lstStyle/>
        <a:p>
          <a:endParaRPr lang="en-US"/>
        </a:p>
      </dgm:t>
    </dgm:pt>
    <dgm:pt modelId="{D57CEA08-8C72-48CD-9F1E-09135492972A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3</a:t>
          </a:r>
          <a:endParaRPr lang="en-US" dirty="0"/>
        </a:p>
      </dgm:t>
    </dgm:pt>
    <dgm:pt modelId="{3153F34E-252B-4B4D-8D8A-3BFF2E95A5C4}" type="parTrans" cxnId="{82CACBAD-2411-4229-BDA8-B4CD9CD98E32}">
      <dgm:prSet/>
      <dgm:spPr/>
      <dgm:t>
        <a:bodyPr/>
        <a:lstStyle/>
        <a:p>
          <a:endParaRPr lang="en-US"/>
        </a:p>
      </dgm:t>
    </dgm:pt>
    <dgm:pt modelId="{3EBDFA49-80D5-4E8B-B558-08ACEA06FCB3}" type="sibTrans" cxnId="{82CACBAD-2411-4229-BDA8-B4CD9CD98E32}">
      <dgm:prSet/>
      <dgm:spPr/>
      <dgm:t>
        <a:bodyPr/>
        <a:lstStyle/>
        <a:p>
          <a:endParaRPr lang="en-US"/>
        </a:p>
      </dgm:t>
    </dgm:pt>
    <dgm:pt modelId="{7FC2BADA-346B-42E8-9923-07D38DDF6D33}">
      <dgm:prSet phldrT="[Text]" custT="1"/>
      <dgm:spPr/>
      <dgm:t>
        <a:bodyPr/>
        <a:lstStyle/>
        <a:p>
          <a:r>
            <a:rPr lang="en-US" sz="1600" dirty="0" err="1" smtClean="0"/>
            <a:t>Xác</a:t>
          </a:r>
          <a:r>
            <a:rPr lang="en-US" sz="1600" dirty="0" smtClean="0"/>
            <a:t> </a:t>
          </a:r>
          <a:r>
            <a:rPr lang="en-US" sz="1600" dirty="0" err="1" smtClean="0"/>
            <a:t>định</a:t>
          </a:r>
          <a:r>
            <a:rPr lang="en-US" sz="1600" dirty="0" smtClean="0"/>
            <a:t> </a:t>
          </a:r>
          <a:r>
            <a:rPr lang="en-US" sz="1600" dirty="0" err="1" smtClean="0"/>
            <a:t>budget</a:t>
          </a:r>
          <a:r>
            <a:rPr lang="en-US" sz="1600" baseline="-25000" dirty="0" err="1" smtClean="0"/>
            <a:t>max</a:t>
          </a:r>
          <a:endParaRPr lang="en-US" sz="1600" dirty="0"/>
        </a:p>
      </dgm:t>
    </dgm:pt>
    <dgm:pt modelId="{D9778B2C-F467-4201-B109-971986AB3906}" type="parTrans" cxnId="{BAE17E7C-85B5-43FA-8E22-EF949E548996}">
      <dgm:prSet/>
      <dgm:spPr/>
      <dgm:t>
        <a:bodyPr/>
        <a:lstStyle/>
        <a:p>
          <a:endParaRPr lang="en-US"/>
        </a:p>
      </dgm:t>
    </dgm:pt>
    <dgm:pt modelId="{79D846A8-875C-4510-8AFA-8BF8182A9B13}" type="sibTrans" cxnId="{BAE17E7C-85B5-43FA-8E22-EF949E548996}">
      <dgm:prSet/>
      <dgm:spPr/>
      <dgm:t>
        <a:bodyPr/>
        <a:lstStyle/>
        <a:p>
          <a:endParaRPr lang="en-US"/>
        </a:p>
      </dgm:t>
    </dgm:pt>
    <dgm:pt modelId="{019133BC-8542-48B7-A9A9-F847134874E2}">
      <dgm:prSet phldrT="[Text]" custT="1"/>
      <dgm:spPr/>
      <dgm:t>
        <a:bodyPr/>
        <a:lstStyle/>
        <a:p>
          <a:r>
            <a:rPr lang="en-US" sz="1600" dirty="0" err="1" smtClean="0"/>
            <a:t>Xác</a:t>
          </a:r>
          <a:r>
            <a:rPr lang="en-US" sz="1600" dirty="0" smtClean="0"/>
            <a:t> </a:t>
          </a:r>
          <a:r>
            <a:rPr lang="en-US" sz="1600" dirty="0" err="1" smtClean="0"/>
            <a:t>định</a:t>
          </a:r>
          <a:r>
            <a:rPr lang="en-US" sz="1600" dirty="0" smtClean="0"/>
            <a:t> duration (days)</a:t>
          </a:r>
          <a:endParaRPr lang="en-US" sz="1600" dirty="0"/>
        </a:p>
      </dgm:t>
    </dgm:pt>
    <dgm:pt modelId="{06DDA1FF-608B-44AE-8E90-33CCFC038E26}" type="parTrans" cxnId="{50EADA9C-D225-490C-B24F-EF74D1DE60F1}">
      <dgm:prSet/>
      <dgm:spPr/>
      <dgm:t>
        <a:bodyPr/>
        <a:lstStyle/>
        <a:p>
          <a:endParaRPr lang="en-US"/>
        </a:p>
      </dgm:t>
    </dgm:pt>
    <dgm:pt modelId="{C2BCABE2-8102-4257-9A77-FA5A8B9B7274}" type="sibTrans" cxnId="{50EADA9C-D225-490C-B24F-EF74D1DE60F1}">
      <dgm:prSet/>
      <dgm:spPr/>
      <dgm:t>
        <a:bodyPr/>
        <a:lstStyle/>
        <a:p>
          <a:endParaRPr lang="en-US"/>
        </a:p>
      </dgm:t>
    </dgm:pt>
    <dgm:pt modelId="{6C6C9895-17E5-4131-8768-7363DCD67BAB}">
      <dgm:prSet phldrT="[Text]" custT="1"/>
      <dgm:spPr/>
      <dgm:t>
        <a:bodyPr/>
        <a:lstStyle/>
        <a:p>
          <a:r>
            <a:rPr lang="en-US" sz="1400" dirty="0" err="1" smtClean="0"/>
            <a:t>Xác</a:t>
          </a:r>
          <a:r>
            <a:rPr lang="en-US" sz="1400" dirty="0" smtClean="0"/>
            <a:t> </a:t>
          </a:r>
          <a:r>
            <a:rPr lang="en-US" sz="1400" dirty="0" err="1" smtClean="0"/>
            <a:t>định</a:t>
          </a:r>
          <a:r>
            <a:rPr lang="en-US" sz="1400" dirty="0" smtClean="0"/>
            <a:t> </a:t>
          </a:r>
          <a:r>
            <a:rPr lang="en-US" sz="1400" dirty="0" err="1" smtClean="0"/>
            <a:t>mục</a:t>
          </a:r>
          <a:r>
            <a:rPr lang="en-US" sz="1400" dirty="0" smtClean="0"/>
            <a:t> </a:t>
          </a:r>
          <a:r>
            <a:rPr lang="en-US" sz="1400" dirty="0" err="1" smtClean="0"/>
            <a:t>tiêu</a:t>
          </a:r>
          <a:r>
            <a:rPr lang="en-US" sz="1400" dirty="0" smtClean="0"/>
            <a:t> </a:t>
          </a:r>
          <a:r>
            <a:rPr lang="en-US" sz="1400" dirty="0" err="1" smtClean="0"/>
            <a:t>cụ</a:t>
          </a:r>
          <a:r>
            <a:rPr lang="en-US" sz="1400" dirty="0" smtClean="0"/>
            <a:t> </a:t>
          </a:r>
          <a:r>
            <a:rPr lang="en-US" sz="1400" dirty="0" err="1" smtClean="0"/>
            <a:t>thể</a:t>
          </a:r>
          <a:r>
            <a:rPr lang="en-US" sz="1400" dirty="0" smtClean="0"/>
            <a:t>, </a:t>
          </a:r>
          <a:r>
            <a:rPr lang="en-US" sz="1400" dirty="0" err="1" smtClean="0"/>
            <a:t>sắp</a:t>
          </a:r>
          <a:r>
            <a:rPr lang="en-US" sz="1400" dirty="0" smtClean="0"/>
            <a:t> </a:t>
          </a:r>
          <a:r>
            <a:rPr lang="en-US" sz="1400" dirty="0" err="1" smtClean="0"/>
            <a:t>xếp</a:t>
          </a:r>
          <a:r>
            <a:rPr lang="en-US" sz="1400" dirty="0" smtClean="0"/>
            <a:t> </a:t>
          </a:r>
          <a:r>
            <a:rPr lang="en-US" sz="1400" dirty="0" err="1" smtClean="0"/>
            <a:t>các</a:t>
          </a:r>
          <a:r>
            <a:rPr lang="en-US" sz="1400" dirty="0" smtClean="0"/>
            <a:t> </a:t>
          </a:r>
          <a:r>
            <a:rPr lang="en-US" sz="1400" dirty="0" err="1" smtClean="0"/>
            <a:t>mục</a:t>
          </a:r>
          <a:r>
            <a:rPr lang="en-US" sz="1400" dirty="0" smtClean="0"/>
            <a:t> </a:t>
          </a:r>
          <a:r>
            <a:rPr lang="en-US" sz="1400" dirty="0" err="1" smtClean="0"/>
            <a:t>tiêu</a:t>
          </a:r>
          <a:r>
            <a:rPr lang="en-US" sz="1400" dirty="0" smtClean="0"/>
            <a:t> </a:t>
          </a:r>
          <a:r>
            <a:rPr lang="en-US" sz="1400" dirty="0" err="1" smtClean="0"/>
            <a:t>theo</a:t>
          </a:r>
          <a:r>
            <a:rPr lang="en-US" sz="1400" dirty="0" smtClean="0"/>
            <a:t> </a:t>
          </a:r>
          <a:r>
            <a:rPr lang="en-US" sz="1400" dirty="0" err="1" smtClean="0"/>
            <a:t>trình</a:t>
          </a:r>
          <a:r>
            <a:rPr lang="en-US" sz="1400" dirty="0" smtClean="0"/>
            <a:t> </a:t>
          </a:r>
          <a:r>
            <a:rPr lang="en-US" sz="1400" dirty="0" err="1" smtClean="0"/>
            <a:t>tự</a:t>
          </a:r>
          <a:r>
            <a:rPr lang="en-US" sz="1400" dirty="0" smtClean="0"/>
            <a:t> </a:t>
          </a:r>
          <a:r>
            <a:rPr lang="en-US" sz="1400" dirty="0" err="1" smtClean="0"/>
            <a:t>ưu</a:t>
          </a:r>
          <a:r>
            <a:rPr lang="en-US" sz="1400" dirty="0" smtClean="0"/>
            <a:t> </a:t>
          </a:r>
          <a:r>
            <a:rPr lang="en-US" sz="1400" dirty="0" err="1" smtClean="0"/>
            <a:t>tiên</a:t>
          </a:r>
          <a:r>
            <a:rPr lang="en-US" sz="1400" dirty="0" smtClean="0"/>
            <a:t> </a:t>
          </a:r>
          <a:r>
            <a:rPr lang="en-US" sz="1400" dirty="0" err="1" smtClean="0"/>
            <a:t>giảm</a:t>
          </a:r>
          <a:r>
            <a:rPr lang="en-US" sz="1400" dirty="0" smtClean="0"/>
            <a:t> </a:t>
          </a:r>
          <a:r>
            <a:rPr lang="en-US" sz="1400" dirty="0" err="1" smtClean="0"/>
            <a:t>dần</a:t>
          </a:r>
          <a:r>
            <a:rPr lang="en-US" sz="1400" dirty="0" smtClean="0"/>
            <a:t>. </a:t>
          </a:r>
          <a:r>
            <a:rPr lang="en-US" sz="1400" dirty="0" err="1" smtClean="0"/>
            <a:t>Có</a:t>
          </a:r>
          <a:r>
            <a:rPr lang="en-US" sz="1400" dirty="0" smtClean="0"/>
            <a:t> 4 </a:t>
          </a:r>
          <a:r>
            <a:rPr lang="en-US" sz="1400" dirty="0" err="1" smtClean="0"/>
            <a:t>mục</a:t>
          </a:r>
          <a:r>
            <a:rPr lang="en-US" sz="1400" dirty="0" smtClean="0"/>
            <a:t> </a:t>
          </a:r>
          <a:r>
            <a:rPr lang="en-US" sz="1400" dirty="0" err="1" smtClean="0"/>
            <a:t>tiêu</a:t>
          </a:r>
          <a:r>
            <a:rPr lang="en-US" sz="1400" dirty="0" smtClean="0"/>
            <a:t> </a:t>
          </a:r>
          <a:r>
            <a:rPr lang="en-US" sz="1400" dirty="0" err="1" smtClean="0"/>
            <a:t>có</a:t>
          </a:r>
          <a:r>
            <a:rPr lang="en-US" sz="1400" dirty="0" smtClean="0"/>
            <a:t> </a:t>
          </a:r>
          <a:r>
            <a:rPr lang="en-US" sz="1400" dirty="0" err="1" smtClean="0"/>
            <a:t>thể</a:t>
          </a:r>
          <a:r>
            <a:rPr lang="en-US" sz="1400" dirty="0" smtClean="0"/>
            <a:t> </a:t>
          </a:r>
          <a:r>
            <a:rPr lang="en-US" sz="1400" dirty="0" err="1" smtClean="0"/>
            <a:t>sắp</a:t>
          </a:r>
          <a:r>
            <a:rPr lang="en-US" sz="1400" dirty="0" smtClean="0"/>
            <a:t> </a:t>
          </a:r>
          <a:r>
            <a:rPr lang="en-US" sz="1400" dirty="0" err="1" smtClean="0"/>
            <a:t>xếp</a:t>
          </a:r>
          <a:r>
            <a:rPr lang="en-US" sz="1400" dirty="0" smtClean="0"/>
            <a:t>:</a:t>
          </a:r>
        </a:p>
        <a:p>
          <a:r>
            <a:rPr lang="en-US" sz="1400" dirty="0" smtClean="0"/>
            <a:t>1. Impressions</a:t>
          </a:r>
        </a:p>
        <a:p>
          <a:r>
            <a:rPr lang="en-US" sz="1400" dirty="0" smtClean="0"/>
            <a:t>2. Clicks</a:t>
          </a:r>
        </a:p>
        <a:p>
          <a:r>
            <a:rPr lang="en-US" sz="1400" dirty="0" smtClean="0"/>
            <a:t>3. New roles</a:t>
          </a:r>
        </a:p>
        <a:p>
          <a:r>
            <a:rPr lang="en-US" sz="1400" dirty="0" smtClean="0"/>
            <a:t>4. Payment</a:t>
          </a:r>
          <a:endParaRPr lang="en-US" sz="1400" dirty="0"/>
        </a:p>
      </dgm:t>
    </dgm:pt>
    <dgm:pt modelId="{DE46963C-21AB-40DF-9807-0951D9FBE0A7}" type="sibTrans" cxnId="{15661B33-D3D6-4531-9DD6-75737587EC53}">
      <dgm:prSet/>
      <dgm:spPr/>
      <dgm:t>
        <a:bodyPr/>
        <a:lstStyle/>
        <a:p>
          <a:endParaRPr lang="en-US"/>
        </a:p>
      </dgm:t>
    </dgm:pt>
    <dgm:pt modelId="{AA9A9128-8BF8-4755-97A4-5FAF8C010246}" type="parTrans" cxnId="{15661B33-D3D6-4531-9DD6-75737587EC53}">
      <dgm:prSet/>
      <dgm:spPr/>
      <dgm:t>
        <a:bodyPr/>
        <a:lstStyle/>
        <a:p>
          <a:endParaRPr lang="en-US"/>
        </a:p>
      </dgm:t>
    </dgm:pt>
    <dgm:pt modelId="{4204FECA-8977-4DBA-9894-5B90679F91D9}">
      <dgm:prSet phldrT="[Text]" custT="1"/>
      <dgm:spPr/>
      <dgm:t>
        <a:bodyPr/>
        <a:lstStyle/>
        <a:p>
          <a:r>
            <a:rPr lang="en-US" sz="1200" dirty="0" err="1" smtClean="0"/>
            <a:t>Kết</a:t>
          </a:r>
          <a:r>
            <a:rPr lang="en-US" sz="1200" dirty="0" smtClean="0"/>
            <a:t> </a:t>
          </a:r>
          <a:r>
            <a:rPr lang="en-US" sz="1200" dirty="0" err="1" smtClean="0"/>
            <a:t>quả</a:t>
          </a:r>
          <a:r>
            <a:rPr lang="en-US" sz="1200" dirty="0" smtClean="0"/>
            <a:t>: </a:t>
          </a:r>
          <a:r>
            <a:rPr lang="en-US" sz="1200" dirty="0" err="1" smtClean="0"/>
            <a:t>là</a:t>
          </a:r>
          <a:r>
            <a:rPr lang="en-US" sz="1200" dirty="0" smtClean="0"/>
            <a:t> </a:t>
          </a:r>
          <a:r>
            <a:rPr lang="en-US" sz="1200" dirty="0" err="1" smtClean="0"/>
            <a:t>phương</a:t>
          </a:r>
          <a:r>
            <a:rPr lang="en-US" sz="1200" dirty="0" smtClean="0"/>
            <a:t> </a:t>
          </a:r>
          <a:r>
            <a:rPr lang="en-US" sz="1200" dirty="0" err="1" smtClean="0"/>
            <a:t>án</a:t>
          </a:r>
          <a:r>
            <a:rPr lang="en-US" sz="1200" dirty="0" smtClean="0"/>
            <a:t> </a:t>
          </a:r>
          <a:r>
            <a:rPr lang="en-US" sz="1200" dirty="0" err="1" smtClean="0"/>
            <a:t>tối</a:t>
          </a:r>
          <a:r>
            <a:rPr lang="en-US" sz="1200" dirty="0" smtClean="0"/>
            <a:t> </a:t>
          </a:r>
          <a:r>
            <a:rPr lang="en-US" sz="1200" dirty="0" err="1" smtClean="0"/>
            <a:t>ưu</a:t>
          </a:r>
          <a:r>
            <a:rPr lang="en-US" sz="1200" dirty="0" smtClean="0"/>
            <a:t> </a:t>
          </a:r>
          <a:r>
            <a:rPr lang="en-US" sz="1200" dirty="0" err="1" smtClean="0"/>
            <a:t>nhất</a:t>
          </a:r>
          <a:r>
            <a:rPr lang="en-US" sz="1200" dirty="0" smtClean="0"/>
            <a:t> </a:t>
          </a:r>
          <a:r>
            <a:rPr lang="en-US" sz="1200" dirty="0" err="1" smtClean="0"/>
            <a:t>thỏa</a:t>
          </a:r>
          <a:r>
            <a:rPr lang="en-US" sz="1200" dirty="0" smtClean="0"/>
            <a:t> </a:t>
          </a:r>
          <a:r>
            <a:rPr lang="en-US" sz="1200" dirty="0" err="1" smtClean="0"/>
            <a:t>mãn</a:t>
          </a:r>
          <a:r>
            <a:rPr lang="en-US" sz="1200" dirty="0" smtClean="0"/>
            <a:t>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điều</a:t>
          </a:r>
          <a:r>
            <a:rPr lang="en-US" sz="1200" dirty="0" smtClean="0"/>
            <a:t> </a:t>
          </a:r>
          <a:r>
            <a:rPr lang="en-US" sz="1200" dirty="0" err="1" smtClean="0"/>
            <a:t>kiện</a:t>
          </a:r>
          <a:r>
            <a:rPr lang="en-US" sz="1200" dirty="0" smtClean="0"/>
            <a:t> </a:t>
          </a:r>
          <a:r>
            <a:rPr lang="en-US" sz="1200" dirty="0" err="1" smtClean="0"/>
            <a:t>đặt</a:t>
          </a:r>
          <a:r>
            <a:rPr lang="en-US" sz="1200" dirty="0" smtClean="0"/>
            <a:t> </a:t>
          </a:r>
          <a:r>
            <a:rPr lang="en-US" sz="1200" dirty="0" err="1" smtClean="0"/>
            <a:t>ra</a:t>
          </a:r>
          <a:r>
            <a:rPr lang="en-US" sz="1200" dirty="0" smtClean="0"/>
            <a:t> ở </a:t>
          </a:r>
          <a:r>
            <a:rPr lang="en-US" sz="1200" dirty="0" err="1" smtClean="0"/>
            <a:t>bước</a:t>
          </a:r>
          <a:r>
            <a:rPr lang="en-US" sz="1200" dirty="0" smtClean="0"/>
            <a:t> 1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bước</a:t>
          </a:r>
          <a:r>
            <a:rPr lang="en-US" sz="1200" dirty="0" smtClean="0"/>
            <a:t> 2</a:t>
          </a:r>
        </a:p>
        <a:p>
          <a:endParaRPr lang="en-US" sz="1200" dirty="0"/>
        </a:p>
      </dgm:t>
    </dgm:pt>
    <dgm:pt modelId="{D31744A9-7FEE-48F1-843D-23EBAF76F9EC}" type="parTrans" cxnId="{07B42DD1-DC19-4670-82B7-D3DD85261B74}">
      <dgm:prSet/>
      <dgm:spPr/>
      <dgm:t>
        <a:bodyPr/>
        <a:lstStyle/>
        <a:p>
          <a:endParaRPr lang="en-US"/>
        </a:p>
      </dgm:t>
    </dgm:pt>
    <dgm:pt modelId="{1CF6CEBD-68BE-43A0-912B-BA2EDC0C9273}" type="sibTrans" cxnId="{07B42DD1-DC19-4670-82B7-D3DD85261B74}">
      <dgm:prSet/>
      <dgm:spPr/>
      <dgm:t>
        <a:bodyPr/>
        <a:lstStyle/>
        <a:p>
          <a:endParaRPr lang="en-US"/>
        </a:p>
      </dgm:t>
    </dgm:pt>
    <dgm:pt modelId="{AC4B0E06-5A86-45E7-AD6F-D5ED4E0AA748}">
      <dgm:prSet phldrT="[Text]" custT="1"/>
      <dgm:spPr/>
      <dgm:t>
        <a:bodyPr/>
        <a:lstStyle/>
        <a:p>
          <a:r>
            <a:rPr lang="en-US" sz="1800" dirty="0" err="1" smtClean="0"/>
            <a:t>Chạy</a:t>
          </a:r>
          <a:r>
            <a:rPr lang="en-US" sz="1800" dirty="0" smtClean="0"/>
            <a:t> </a:t>
          </a:r>
          <a:r>
            <a:rPr lang="en-US" sz="1800" dirty="0" err="1" smtClean="0"/>
            <a:t>chương</a:t>
          </a:r>
          <a:r>
            <a:rPr lang="en-US" sz="1800" dirty="0" smtClean="0"/>
            <a:t> </a:t>
          </a:r>
          <a:r>
            <a:rPr lang="en-US" sz="1800" dirty="0" err="1" smtClean="0"/>
            <a:t>trình</a:t>
          </a:r>
          <a:endParaRPr lang="en-US" sz="1800" dirty="0"/>
        </a:p>
      </dgm:t>
    </dgm:pt>
    <dgm:pt modelId="{A041D1CF-29D6-48F8-85EE-7C586F56D077}" type="parTrans" cxnId="{123F6CB4-891C-4893-9AA4-211A7CA0FD58}">
      <dgm:prSet/>
      <dgm:spPr/>
      <dgm:t>
        <a:bodyPr/>
        <a:lstStyle/>
        <a:p>
          <a:endParaRPr lang="en-US"/>
        </a:p>
      </dgm:t>
    </dgm:pt>
    <dgm:pt modelId="{34493F82-2C86-43D2-8457-95AD2BCC9A1E}" type="sibTrans" cxnId="{123F6CB4-891C-4893-9AA4-211A7CA0FD58}">
      <dgm:prSet/>
      <dgm:spPr/>
      <dgm:t>
        <a:bodyPr/>
        <a:lstStyle/>
        <a:p>
          <a:endParaRPr lang="en-US"/>
        </a:p>
      </dgm:t>
    </dgm:pt>
    <dgm:pt modelId="{AF665E11-499E-4324-8E53-5896932B0CBA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4</a:t>
          </a:r>
          <a:endParaRPr lang="en-US" dirty="0"/>
        </a:p>
      </dgm:t>
    </dgm:pt>
    <dgm:pt modelId="{0D05A8AD-ED34-4F4F-B43E-3B4C7767CD4D}" type="parTrans" cxnId="{94E9227A-BB9E-4B35-A8F4-2AB0EF9D4B0A}">
      <dgm:prSet/>
      <dgm:spPr/>
      <dgm:t>
        <a:bodyPr/>
        <a:lstStyle/>
        <a:p>
          <a:endParaRPr lang="en-US"/>
        </a:p>
      </dgm:t>
    </dgm:pt>
    <dgm:pt modelId="{FB4BA0EA-145B-4763-BC58-A5CABF7990E8}" type="sibTrans" cxnId="{94E9227A-BB9E-4B35-A8F4-2AB0EF9D4B0A}">
      <dgm:prSet/>
      <dgm:spPr/>
      <dgm:t>
        <a:bodyPr/>
        <a:lstStyle/>
        <a:p>
          <a:endParaRPr lang="en-US"/>
        </a:p>
      </dgm:t>
    </dgm:pt>
    <dgm:pt modelId="{426C3691-B166-4C9C-AC9F-2F3901A5FC7F}">
      <dgm:prSet phldrT="[Text]" custT="1"/>
      <dgm:spPr/>
      <dgm:t>
        <a:bodyPr/>
        <a:lstStyle/>
        <a:p>
          <a:r>
            <a:rPr lang="en-US" sz="1600" dirty="0" err="1" smtClean="0"/>
            <a:t>Xác</a:t>
          </a:r>
          <a:r>
            <a:rPr lang="en-US" sz="1600" dirty="0" smtClean="0"/>
            <a:t> </a:t>
          </a:r>
          <a:r>
            <a:rPr lang="en-US" sz="1600" dirty="0" err="1" smtClean="0"/>
            <a:t>định</a:t>
          </a:r>
          <a:r>
            <a:rPr lang="en-US" sz="1600" dirty="0" smtClean="0"/>
            <a:t> </a:t>
          </a:r>
          <a:r>
            <a:rPr lang="en-US" sz="1600" dirty="0" err="1" smtClean="0"/>
            <a:t>sản</a:t>
          </a:r>
          <a:r>
            <a:rPr lang="en-US" sz="1600" dirty="0" smtClean="0"/>
            <a:t> </a:t>
          </a:r>
          <a:r>
            <a:rPr lang="en-US" sz="1600" dirty="0" err="1" smtClean="0"/>
            <a:t>phẩm</a:t>
          </a:r>
          <a:endParaRPr lang="en-US" sz="1600" dirty="0"/>
        </a:p>
      </dgm:t>
    </dgm:pt>
    <dgm:pt modelId="{2FEDDE3A-B378-4E81-BADE-E81F85C96A34}" type="parTrans" cxnId="{47DC7A97-0A99-4B1A-91B6-35F2B8AB88AD}">
      <dgm:prSet/>
      <dgm:spPr/>
    </dgm:pt>
    <dgm:pt modelId="{EC7C3501-F469-497F-B518-CC905DAFED40}" type="sibTrans" cxnId="{47DC7A97-0A99-4B1A-91B6-35F2B8AB88AD}">
      <dgm:prSet/>
      <dgm:spPr/>
    </dgm:pt>
    <dgm:pt modelId="{4AF674B7-2C1E-46F5-BE74-F44975D9364C}" type="pres">
      <dgm:prSet presAssocID="{F4A00253-25B2-4A0F-A591-7447D313F9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1B0A99-4AC4-4B01-B32A-10FF98D4AFFE}" type="pres">
      <dgm:prSet presAssocID="{0E8EF4B3-39BE-4677-94C3-DCCF7876F6C2}" presName="composite" presStyleCnt="0"/>
      <dgm:spPr/>
    </dgm:pt>
    <dgm:pt modelId="{AEE9F944-3F1E-4522-931A-E2DD25E7C89B}" type="pres">
      <dgm:prSet presAssocID="{0E8EF4B3-39BE-4677-94C3-DCCF7876F6C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29144-48BF-4E6D-A8FC-9899F90ADEE5}" type="pres">
      <dgm:prSet presAssocID="{0E8EF4B3-39BE-4677-94C3-DCCF7876F6C2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B8AF1-F3C5-4D28-BFEC-8196901AF3AB}" type="pres">
      <dgm:prSet presAssocID="{0F9AD37E-EB7B-46F1-9186-352C59B9BD5F}" presName="space" presStyleCnt="0"/>
      <dgm:spPr/>
    </dgm:pt>
    <dgm:pt modelId="{CC62D026-F628-4406-8154-B233F18A5BE8}" type="pres">
      <dgm:prSet presAssocID="{2E95C942-D129-4BD4-9980-1C1CC941EC7E}" presName="composite" presStyleCnt="0"/>
      <dgm:spPr/>
    </dgm:pt>
    <dgm:pt modelId="{6B0F4F8E-769A-41E0-8607-19BA4751EEC8}" type="pres">
      <dgm:prSet presAssocID="{2E95C942-D129-4BD4-9980-1C1CC941EC7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7A16F-9FC1-4CF2-96A9-448D528774BA}" type="pres">
      <dgm:prSet presAssocID="{2E95C942-D129-4BD4-9980-1C1CC941EC7E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8FE88-8969-4075-BFB8-F76A5364521D}" type="pres">
      <dgm:prSet presAssocID="{A298456F-1451-414F-A68F-2CB2F5186417}" presName="space" presStyleCnt="0"/>
      <dgm:spPr/>
    </dgm:pt>
    <dgm:pt modelId="{B1DF9260-412F-473F-97CF-D62E2328B7E6}" type="pres">
      <dgm:prSet presAssocID="{D57CEA08-8C72-48CD-9F1E-09135492972A}" presName="composite" presStyleCnt="0"/>
      <dgm:spPr/>
    </dgm:pt>
    <dgm:pt modelId="{8A2DBA7D-1CAE-4EC4-AD00-E1A8049F1B91}" type="pres">
      <dgm:prSet presAssocID="{D57CEA08-8C72-48CD-9F1E-09135492972A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72BF8-A64A-49BD-A43B-445B47BF506D}" type="pres">
      <dgm:prSet presAssocID="{D57CEA08-8C72-48CD-9F1E-09135492972A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7B0A0-95B1-4671-B152-615148E57E95}" type="pres">
      <dgm:prSet presAssocID="{3EBDFA49-80D5-4E8B-B558-08ACEA06FCB3}" presName="space" presStyleCnt="0"/>
      <dgm:spPr/>
    </dgm:pt>
    <dgm:pt modelId="{455E811F-07F4-4F9C-B2F4-3149C56DEFDF}" type="pres">
      <dgm:prSet presAssocID="{AF665E11-499E-4324-8E53-5896932B0CBA}" presName="composite" presStyleCnt="0"/>
      <dgm:spPr/>
    </dgm:pt>
    <dgm:pt modelId="{0282AAD4-3530-4A7D-9662-6693E0901ECA}" type="pres">
      <dgm:prSet presAssocID="{AF665E11-499E-4324-8E53-5896932B0CBA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D30BB-297F-4ABC-B5BC-CBAA373802B2}" type="pres">
      <dgm:prSet presAssocID="{AF665E11-499E-4324-8E53-5896932B0CBA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DBB4DA-EF3B-4205-98DD-100F01BB2D37}" srcId="{F4A00253-25B2-4A0F-A591-7447D313F907}" destId="{0E8EF4B3-39BE-4677-94C3-DCCF7876F6C2}" srcOrd="0" destOrd="0" parTransId="{5D797D13-24CE-43F9-8508-A8DC1A7E89AF}" sibTransId="{0F9AD37E-EB7B-46F1-9186-352C59B9BD5F}"/>
    <dgm:cxn modelId="{4AB587E1-2E11-4499-82B8-49AD02F970AE}" type="presOf" srcId="{7FC2BADA-346B-42E8-9923-07D38DDF6D33}" destId="{29629144-48BF-4E6D-A8FC-9899F90ADEE5}" srcOrd="0" destOrd="1" presId="urn:microsoft.com/office/officeart/2005/8/layout/chevron1"/>
    <dgm:cxn modelId="{2B8AE2F5-EFC4-4601-A908-E2B42668B05F}" type="presOf" srcId="{019133BC-8542-48B7-A9A9-F847134874E2}" destId="{29629144-48BF-4E6D-A8FC-9899F90ADEE5}" srcOrd="0" destOrd="2" presId="urn:microsoft.com/office/officeart/2005/8/layout/chevron1"/>
    <dgm:cxn modelId="{9A79782E-826A-4501-AB4F-EB5FD1CFB9A5}" type="presOf" srcId="{AF665E11-499E-4324-8E53-5896932B0CBA}" destId="{0282AAD4-3530-4A7D-9662-6693E0901ECA}" srcOrd="0" destOrd="0" presId="urn:microsoft.com/office/officeart/2005/8/layout/chevron1"/>
    <dgm:cxn modelId="{47DC7A97-0A99-4B1A-91B6-35F2B8AB88AD}" srcId="{0E8EF4B3-39BE-4677-94C3-DCCF7876F6C2}" destId="{426C3691-B166-4C9C-AC9F-2F3901A5FC7F}" srcOrd="0" destOrd="0" parTransId="{2FEDDE3A-B378-4E81-BADE-E81F85C96A34}" sibTransId="{EC7C3501-F469-497F-B518-CC905DAFED40}"/>
    <dgm:cxn modelId="{82CACBAD-2411-4229-BDA8-B4CD9CD98E32}" srcId="{F4A00253-25B2-4A0F-A591-7447D313F907}" destId="{D57CEA08-8C72-48CD-9F1E-09135492972A}" srcOrd="2" destOrd="0" parTransId="{3153F34E-252B-4B4D-8D8A-3BFF2E95A5C4}" sibTransId="{3EBDFA49-80D5-4E8B-B558-08ACEA06FCB3}"/>
    <dgm:cxn modelId="{07B42DD1-DC19-4670-82B7-D3DD85261B74}" srcId="{AF665E11-499E-4324-8E53-5896932B0CBA}" destId="{4204FECA-8977-4DBA-9894-5B90679F91D9}" srcOrd="0" destOrd="0" parTransId="{D31744A9-7FEE-48F1-843D-23EBAF76F9EC}" sibTransId="{1CF6CEBD-68BE-43A0-912B-BA2EDC0C9273}"/>
    <dgm:cxn modelId="{5D648AA0-C9D2-422B-A74E-099BBF3BFDEE}" type="presOf" srcId="{AC4B0E06-5A86-45E7-AD6F-D5ED4E0AA748}" destId="{70A72BF8-A64A-49BD-A43B-445B47BF506D}" srcOrd="0" destOrd="0" presId="urn:microsoft.com/office/officeart/2005/8/layout/chevron1"/>
    <dgm:cxn modelId="{BAE17E7C-85B5-43FA-8E22-EF949E548996}" srcId="{0E8EF4B3-39BE-4677-94C3-DCCF7876F6C2}" destId="{7FC2BADA-346B-42E8-9923-07D38DDF6D33}" srcOrd="1" destOrd="0" parTransId="{D9778B2C-F467-4201-B109-971986AB3906}" sibTransId="{79D846A8-875C-4510-8AFA-8BF8182A9B13}"/>
    <dgm:cxn modelId="{50EADA9C-D225-490C-B24F-EF74D1DE60F1}" srcId="{0E8EF4B3-39BE-4677-94C3-DCCF7876F6C2}" destId="{019133BC-8542-48B7-A9A9-F847134874E2}" srcOrd="2" destOrd="0" parTransId="{06DDA1FF-608B-44AE-8E90-33CCFC038E26}" sibTransId="{C2BCABE2-8102-4257-9A77-FA5A8B9B7274}"/>
    <dgm:cxn modelId="{94E9227A-BB9E-4B35-A8F4-2AB0EF9D4B0A}" srcId="{F4A00253-25B2-4A0F-A591-7447D313F907}" destId="{AF665E11-499E-4324-8E53-5896932B0CBA}" srcOrd="3" destOrd="0" parTransId="{0D05A8AD-ED34-4F4F-B43E-3B4C7767CD4D}" sibTransId="{FB4BA0EA-145B-4763-BC58-A5CABF7990E8}"/>
    <dgm:cxn modelId="{87E11747-C765-4095-A91F-704A3BB9FC04}" type="presOf" srcId="{F4A00253-25B2-4A0F-A591-7447D313F907}" destId="{4AF674B7-2C1E-46F5-BE74-F44975D9364C}" srcOrd="0" destOrd="0" presId="urn:microsoft.com/office/officeart/2005/8/layout/chevron1"/>
    <dgm:cxn modelId="{15661B33-D3D6-4531-9DD6-75737587EC53}" srcId="{2E95C942-D129-4BD4-9980-1C1CC941EC7E}" destId="{6C6C9895-17E5-4131-8768-7363DCD67BAB}" srcOrd="0" destOrd="0" parTransId="{AA9A9128-8BF8-4755-97A4-5FAF8C010246}" sibTransId="{DE46963C-21AB-40DF-9807-0951D9FBE0A7}"/>
    <dgm:cxn modelId="{B8B82BC7-D244-45C4-B7D3-FC4F4C92BF91}" srcId="{F4A00253-25B2-4A0F-A591-7447D313F907}" destId="{2E95C942-D129-4BD4-9980-1C1CC941EC7E}" srcOrd="1" destOrd="0" parTransId="{8BEE025F-3222-47A4-BE6E-0289A4D44BE0}" sibTransId="{A298456F-1451-414F-A68F-2CB2F5186417}"/>
    <dgm:cxn modelId="{D8AAE8F9-3FE0-41CA-A4CC-F3A41285FFD1}" type="presOf" srcId="{6C6C9895-17E5-4131-8768-7363DCD67BAB}" destId="{3207A16F-9FC1-4CF2-96A9-448D528774BA}" srcOrd="0" destOrd="0" presId="urn:microsoft.com/office/officeart/2005/8/layout/chevron1"/>
    <dgm:cxn modelId="{A3C85768-5D04-447C-B7C2-4462A873D1A5}" type="presOf" srcId="{2E95C942-D129-4BD4-9980-1C1CC941EC7E}" destId="{6B0F4F8E-769A-41E0-8607-19BA4751EEC8}" srcOrd="0" destOrd="0" presId="urn:microsoft.com/office/officeart/2005/8/layout/chevron1"/>
    <dgm:cxn modelId="{01D04B56-8E33-4E90-8EDB-061C6340FE68}" type="presOf" srcId="{D57CEA08-8C72-48CD-9F1E-09135492972A}" destId="{8A2DBA7D-1CAE-4EC4-AD00-E1A8049F1B91}" srcOrd="0" destOrd="0" presId="urn:microsoft.com/office/officeart/2005/8/layout/chevron1"/>
    <dgm:cxn modelId="{2F8EE800-D434-404A-86A4-26D86649227B}" type="presOf" srcId="{4204FECA-8977-4DBA-9894-5B90679F91D9}" destId="{811D30BB-297F-4ABC-B5BC-CBAA373802B2}" srcOrd="0" destOrd="0" presId="urn:microsoft.com/office/officeart/2005/8/layout/chevron1"/>
    <dgm:cxn modelId="{123F6CB4-891C-4893-9AA4-211A7CA0FD58}" srcId="{D57CEA08-8C72-48CD-9F1E-09135492972A}" destId="{AC4B0E06-5A86-45E7-AD6F-D5ED4E0AA748}" srcOrd="0" destOrd="0" parTransId="{A041D1CF-29D6-48F8-85EE-7C586F56D077}" sibTransId="{34493F82-2C86-43D2-8457-95AD2BCC9A1E}"/>
    <dgm:cxn modelId="{F5F8D68E-B6A1-4E58-AE6A-3771C127A5D5}" type="presOf" srcId="{426C3691-B166-4C9C-AC9F-2F3901A5FC7F}" destId="{29629144-48BF-4E6D-A8FC-9899F90ADEE5}" srcOrd="0" destOrd="0" presId="urn:microsoft.com/office/officeart/2005/8/layout/chevron1"/>
    <dgm:cxn modelId="{5F49E18B-0528-4B33-A439-EC4DB9D00D79}" type="presOf" srcId="{0E8EF4B3-39BE-4677-94C3-DCCF7876F6C2}" destId="{AEE9F944-3F1E-4522-931A-E2DD25E7C89B}" srcOrd="0" destOrd="0" presId="urn:microsoft.com/office/officeart/2005/8/layout/chevron1"/>
    <dgm:cxn modelId="{66C4E350-237A-4A95-8115-2B627F300E2B}" type="presParOf" srcId="{4AF674B7-2C1E-46F5-BE74-F44975D9364C}" destId="{411B0A99-4AC4-4B01-B32A-10FF98D4AFFE}" srcOrd="0" destOrd="0" presId="urn:microsoft.com/office/officeart/2005/8/layout/chevron1"/>
    <dgm:cxn modelId="{0A2037CC-5A1E-4C10-AD05-DF3FB94C180B}" type="presParOf" srcId="{411B0A99-4AC4-4B01-B32A-10FF98D4AFFE}" destId="{AEE9F944-3F1E-4522-931A-E2DD25E7C89B}" srcOrd="0" destOrd="0" presId="urn:microsoft.com/office/officeart/2005/8/layout/chevron1"/>
    <dgm:cxn modelId="{2563D18B-4553-412E-B7AB-05B60F2CE5DF}" type="presParOf" srcId="{411B0A99-4AC4-4B01-B32A-10FF98D4AFFE}" destId="{29629144-48BF-4E6D-A8FC-9899F90ADEE5}" srcOrd="1" destOrd="0" presId="urn:microsoft.com/office/officeart/2005/8/layout/chevron1"/>
    <dgm:cxn modelId="{DBE1A792-C784-46F9-8811-0EE741993063}" type="presParOf" srcId="{4AF674B7-2C1E-46F5-BE74-F44975D9364C}" destId="{778B8AF1-F3C5-4D28-BFEC-8196901AF3AB}" srcOrd="1" destOrd="0" presId="urn:microsoft.com/office/officeart/2005/8/layout/chevron1"/>
    <dgm:cxn modelId="{58122B8C-B84F-49E6-8B50-80E6B0ABDAE2}" type="presParOf" srcId="{4AF674B7-2C1E-46F5-BE74-F44975D9364C}" destId="{CC62D026-F628-4406-8154-B233F18A5BE8}" srcOrd="2" destOrd="0" presId="urn:microsoft.com/office/officeart/2005/8/layout/chevron1"/>
    <dgm:cxn modelId="{9733598E-987B-47B0-8FE8-565EEBD39AA1}" type="presParOf" srcId="{CC62D026-F628-4406-8154-B233F18A5BE8}" destId="{6B0F4F8E-769A-41E0-8607-19BA4751EEC8}" srcOrd="0" destOrd="0" presId="urn:microsoft.com/office/officeart/2005/8/layout/chevron1"/>
    <dgm:cxn modelId="{E2D552BA-7CED-4C46-8CB9-FB2DD5F058D8}" type="presParOf" srcId="{CC62D026-F628-4406-8154-B233F18A5BE8}" destId="{3207A16F-9FC1-4CF2-96A9-448D528774BA}" srcOrd="1" destOrd="0" presId="urn:microsoft.com/office/officeart/2005/8/layout/chevron1"/>
    <dgm:cxn modelId="{A633C50D-7515-495E-94D1-13CEC86D430F}" type="presParOf" srcId="{4AF674B7-2C1E-46F5-BE74-F44975D9364C}" destId="{26B8FE88-8969-4075-BFB8-F76A5364521D}" srcOrd="3" destOrd="0" presId="urn:microsoft.com/office/officeart/2005/8/layout/chevron1"/>
    <dgm:cxn modelId="{8E246A39-CF49-49FA-B0E7-D730A6EE67DB}" type="presParOf" srcId="{4AF674B7-2C1E-46F5-BE74-F44975D9364C}" destId="{B1DF9260-412F-473F-97CF-D62E2328B7E6}" srcOrd="4" destOrd="0" presId="urn:microsoft.com/office/officeart/2005/8/layout/chevron1"/>
    <dgm:cxn modelId="{223B293E-D793-43C8-AB3A-137FC67DB8AF}" type="presParOf" srcId="{B1DF9260-412F-473F-97CF-D62E2328B7E6}" destId="{8A2DBA7D-1CAE-4EC4-AD00-E1A8049F1B91}" srcOrd="0" destOrd="0" presId="urn:microsoft.com/office/officeart/2005/8/layout/chevron1"/>
    <dgm:cxn modelId="{D9DC0788-0B53-4387-9FF0-8DEA82166B1D}" type="presParOf" srcId="{B1DF9260-412F-473F-97CF-D62E2328B7E6}" destId="{70A72BF8-A64A-49BD-A43B-445B47BF506D}" srcOrd="1" destOrd="0" presId="urn:microsoft.com/office/officeart/2005/8/layout/chevron1"/>
    <dgm:cxn modelId="{2753E607-FFDF-4CF1-B7FA-3220168B5FD9}" type="presParOf" srcId="{4AF674B7-2C1E-46F5-BE74-F44975D9364C}" destId="{BE57B0A0-95B1-4671-B152-615148E57E95}" srcOrd="5" destOrd="0" presId="urn:microsoft.com/office/officeart/2005/8/layout/chevron1"/>
    <dgm:cxn modelId="{7EBC724E-9533-4F90-BC88-5906312D601E}" type="presParOf" srcId="{4AF674B7-2C1E-46F5-BE74-F44975D9364C}" destId="{455E811F-07F4-4F9C-B2F4-3149C56DEFDF}" srcOrd="6" destOrd="0" presId="urn:microsoft.com/office/officeart/2005/8/layout/chevron1"/>
    <dgm:cxn modelId="{E3347C9B-D9F4-47E2-BA34-6580BB45A86A}" type="presParOf" srcId="{455E811F-07F4-4F9C-B2F4-3149C56DEFDF}" destId="{0282AAD4-3530-4A7D-9662-6693E0901ECA}" srcOrd="0" destOrd="0" presId="urn:microsoft.com/office/officeart/2005/8/layout/chevron1"/>
    <dgm:cxn modelId="{E6709F32-DB3A-473F-BCC3-3AC4A29D9C46}" type="presParOf" srcId="{455E811F-07F4-4F9C-B2F4-3149C56DEFDF}" destId="{811D30BB-297F-4ABC-B5BC-CBAA373802B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9F944-3F1E-4522-931A-E2DD25E7C89B}">
      <dsp:nvSpPr>
        <dsp:cNvPr id="0" name=""/>
        <dsp:cNvSpPr/>
      </dsp:nvSpPr>
      <dsp:spPr>
        <a:xfrm>
          <a:off x="2531" y="695854"/>
          <a:ext cx="2218134" cy="887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1</a:t>
          </a:r>
          <a:endParaRPr lang="en-US" sz="3100" kern="1200" dirty="0"/>
        </a:p>
      </dsp:txBody>
      <dsp:txXfrm>
        <a:off x="446158" y="695854"/>
        <a:ext cx="1330881" cy="887253"/>
      </dsp:txXfrm>
    </dsp:sp>
    <dsp:sp modelId="{29629144-48BF-4E6D-A8FC-9899F90ADEE5}">
      <dsp:nvSpPr>
        <dsp:cNvPr id="0" name=""/>
        <dsp:cNvSpPr/>
      </dsp:nvSpPr>
      <dsp:spPr>
        <a:xfrm>
          <a:off x="2531" y="1694014"/>
          <a:ext cx="1774507" cy="213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Xác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định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sản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phẩm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Xác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định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budget</a:t>
          </a:r>
          <a:r>
            <a:rPr lang="en-US" sz="1600" kern="1200" baseline="-25000" dirty="0" err="1" smtClean="0"/>
            <a:t>max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Xác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định</a:t>
          </a:r>
          <a:r>
            <a:rPr lang="en-US" sz="1600" kern="1200" dirty="0" smtClean="0"/>
            <a:t> duration (days)</a:t>
          </a:r>
          <a:endParaRPr lang="en-US" sz="1600" kern="1200" dirty="0"/>
        </a:p>
      </dsp:txBody>
      <dsp:txXfrm>
        <a:off x="2531" y="1694014"/>
        <a:ext cx="1774507" cy="2136093"/>
      </dsp:txXfrm>
    </dsp:sp>
    <dsp:sp modelId="{6B0F4F8E-769A-41E0-8607-19BA4751EEC8}">
      <dsp:nvSpPr>
        <dsp:cNvPr id="0" name=""/>
        <dsp:cNvSpPr/>
      </dsp:nvSpPr>
      <dsp:spPr>
        <a:xfrm>
          <a:off x="2004665" y="695854"/>
          <a:ext cx="2218134" cy="887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Bước</a:t>
          </a:r>
          <a:r>
            <a:rPr lang="en-US" sz="2800" kern="1200" dirty="0" smtClean="0"/>
            <a:t> 2</a:t>
          </a:r>
          <a:endParaRPr lang="en-US" sz="2800" kern="1200" dirty="0"/>
        </a:p>
      </dsp:txBody>
      <dsp:txXfrm>
        <a:off x="2448292" y="695854"/>
        <a:ext cx="1330881" cy="887253"/>
      </dsp:txXfrm>
    </dsp:sp>
    <dsp:sp modelId="{3207A16F-9FC1-4CF2-96A9-448D528774BA}">
      <dsp:nvSpPr>
        <dsp:cNvPr id="0" name=""/>
        <dsp:cNvSpPr/>
      </dsp:nvSpPr>
      <dsp:spPr>
        <a:xfrm>
          <a:off x="2004665" y="1694014"/>
          <a:ext cx="1774507" cy="213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Xác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định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mục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tiêu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cụ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thể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sắp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xếp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mục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tiêu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theo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trình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tự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ưu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tiên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giảm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dần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Có</a:t>
          </a:r>
          <a:r>
            <a:rPr lang="en-US" sz="1400" kern="1200" dirty="0" smtClean="0"/>
            <a:t> 4 </a:t>
          </a:r>
          <a:r>
            <a:rPr lang="en-US" sz="1400" kern="1200" dirty="0" err="1" smtClean="0"/>
            <a:t>mục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tiêu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có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thể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sắp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xếp</a:t>
          </a:r>
          <a:r>
            <a:rPr lang="en-US" sz="1400" kern="1200" dirty="0" smtClean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1. Impressions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2. Clicks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3. New roles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4. Payment</a:t>
          </a:r>
          <a:endParaRPr lang="en-US" sz="1400" kern="1200" dirty="0"/>
        </a:p>
      </dsp:txBody>
      <dsp:txXfrm>
        <a:off x="2004665" y="1694014"/>
        <a:ext cx="1774507" cy="2136093"/>
      </dsp:txXfrm>
    </dsp:sp>
    <dsp:sp modelId="{8A2DBA7D-1CAE-4EC4-AD00-E1A8049F1B91}">
      <dsp:nvSpPr>
        <dsp:cNvPr id="0" name=""/>
        <dsp:cNvSpPr/>
      </dsp:nvSpPr>
      <dsp:spPr>
        <a:xfrm>
          <a:off x="4006800" y="695854"/>
          <a:ext cx="2218134" cy="887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3</a:t>
          </a:r>
          <a:endParaRPr lang="en-US" sz="3100" kern="1200" dirty="0"/>
        </a:p>
      </dsp:txBody>
      <dsp:txXfrm>
        <a:off x="4450427" y="695854"/>
        <a:ext cx="1330881" cy="887253"/>
      </dsp:txXfrm>
    </dsp:sp>
    <dsp:sp modelId="{70A72BF8-A64A-49BD-A43B-445B47BF506D}">
      <dsp:nvSpPr>
        <dsp:cNvPr id="0" name=""/>
        <dsp:cNvSpPr/>
      </dsp:nvSpPr>
      <dsp:spPr>
        <a:xfrm>
          <a:off x="4006800" y="1694014"/>
          <a:ext cx="1774507" cy="213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Chạy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chương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trình</a:t>
          </a:r>
          <a:endParaRPr lang="en-US" sz="1800" kern="1200" dirty="0"/>
        </a:p>
      </dsp:txBody>
      <dsp:txXfrm>
        <a:off x="4006800" y="1694014"/>
        <a:ext cx="1774507" cy="2136093"/>
      </dsp:txXfrm>
    </dsp:sp>
    <dsp:sp modelId="{0282AAD4-3530-4A7D-9662-6693E0901ECA}">
      <dsp:nvSpPr>
        <dsp:cNvPr id="0" name=""/>
        <dsp:cNvSpPr/>
      </dsp:nvSpPr>
      <dsp:spPr>
        <a:xfrm>
          <a:off x="6008934" y="695854"/>
          <a:ext cx="2218134" cy="887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4</a:t>
          </a:r>
          <a:endParaRPr lang="en-US" sz="3100" kern="1200" dirty="0"/>
        </a:p>
      </dsp:txBody>
      <dsp:txXfrm>
        <a:off x="6452561" y="695854"/>
        <a:ext cx="1330881" cy="887253"/>
      </dsp:txXfrm>
    </dsp:sp>
    <dsp:sp modelId="{811D30BB-297F-4ABC-B5BC-CBAA373802B2}">
      <dsp:nvSpPr>
        <dsp:cNvPr id="0" name=""/>
        <dsp:cNvSpPr/>
      </dsp:nvSpPr>
      <dsp:spPr>
        <a:xfrm>
          <a:off x="6008934" y="1694014"/>
          <a:ext cx="1774507" cy="213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Kết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quả</a:t>
          </a:r>
          <a:r>
            <a:rPr lang="en-US" sz="1200" kern="1200" dirty="0" smtClean="0"/>
            <a:t>: </a:t>
          </a:r>
          <a:r>
            <a:rPr lang="en-US" sz="1200" kern="1200" dirty="0" err="1" smtClean="0"/>
            <a:t>là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phương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án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tối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ưu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nhất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thỏa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mãn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điều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kiện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đặt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ra</a:t>
          </a:r>
          <a:r>
            <a:rPr lang="en-US" sz="1200" kern="1200" dirty="0" smtClean="0"/>
            <a:t> ở </a:t>
          </a:r>
          <a:r>
            <a:rPr lang="en-US" sz="1200" kern="1200" dirty="0" err="1" smtClean="0"/>
            <a:t>bước</a:t>
          </a:r>
          <a:r>
            <a:rPr lang="en-US" sz="1200" kern="1200" dirty="0" smtClean="0"/>
            <a:t> 1 </a:t>
          </a:r>
          <a:r>
            <a:rPr lang="en-US" sz="1200" kern="1200" dirty="0" err="1" smtClean="0"/>
            <a:t>và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bước</a:t>
          </a:r>
          <a:r>
            <a:rPr lang="en-US" sz="1200" kern="1200" dirty="0" smtClean="0"/>
            <a:t>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6008934" y="1694014"/>
        <a:ext cx="1774507" cy="2136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002A-EBD9-4776-82FB-5F7F559F1EDC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8E94E-093F-42B2-ACD7-AE45D279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8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8E94E-093F-42B2-ACD7-AE45D279C9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After running optimization for 1 game, the inventory need to deduct the outcomes from the inventory. The next game will not have these media at its disposal </a:t>
            </a:r>
          </a:p>
          <a:p>
            <a:r>
              <a:rPr lang="en-US" sz="1200" dirty="0" smtClean="0"/>
              <a:t>Each game may fall into many categories: turn based, web game, MMRPO, … Taking this into account, we will be flexible in categorizing games.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8E94E-093F-42B2-ACD7-AE45D279C9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1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4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49CE-02A6-4B3B-9423-91E6AB98B95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0D88-DA72-4363-A048-96F16E9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6.bin"/><Relationship Id="rId3" Type="http://schemas.openxmlformats.org/officeDocument/2006/relationships/hyperlink" Target="http://cran.r-project.org/web/packages/kernlab/index.html" TargetMode="External"/><Relationship Id="rId7" Type="http://schemas.openxmlformats.org/officeDocument/2006/relationships/hyperlink" Target="http://cran.r-project.org/web/packages/quadprog/index.html" TargetMode="External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hyperlink" Target="http://cran.r-project.org/web/packages/glpkAPI/index.html" TargetMode="External"/><Relationship Id="rId11" Type="http://schemas.openxmlformats.org/officeDocument/2006/relationships/image" Target="../media/image3.wmf"/><Relationship Id="rId5" Type="http://schemas.openxmlformats.org/officeDocument/2006/relationships/hyperlink" Target="http://www.inside-r.org/packages/cran/Rglpk/docs/Rglpk_solve_LP" TargetMode="External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7.wmf"/><Relationship Id="rId4" Type="http://schemas.openxmlformats.org/officeDocument/2006/relationships/hyperlink" Target="http://r-forge.r-project.org/projects/rsymphony" TargetMode="External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package" Target="../embeddings/Microsoft_Excel_Worksheet1.xls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Media Planning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Step 3. Calculate the media &amp; </a:t>
            </a:r>
            <a:r>
              <a:rPr lang="en-US" sz="3600" dirty="0" err="1"/>
              <a:t>adspace</a:t>
            </a:r>
            <a:r>
              <a:rPr lang="en-US" sz="3600" dirty="0"/>
              <a:t> combination(s)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chosen algorithms </a:t>
            </a:r>
            <a:r>
              <a:rPr lang="en-US" dirty="0"/>
              <a:t>will take into account all the inputs, objectives and desired outputs and calculate the optimal solutions. The solutions are to be used in media planning of next campaigns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Task</a:t>
            </a:r>
            <a:r>
              <a:rPr lang="en-US" dirty="0" smtClean="0"/>
              <a:t>: Combine inputs, objectives &amp; </a:t>
            </a:r>
            <a:r>
              <a:rPr lang="en-US" dirty="0"/>
              <a:t>c</a:t>
            </a:r>
            <a:r>
              <a:rPr lang="en-US" dirty="0" smtClean="0"/>
              <a:t>ombinatorial algorithms to calculate the outputs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Method: </a:t>
            </a:r>
            <a:r>
              <a:rPr lang="en-US" dirty="0" smtClean="0"/>
              <a:t>Use programming language R to implement the solution. The friendly user interface will enable users view/modify the inputs/objectives and obtain the result. The result is the optimal list of media that satisfy all the business requirements.</a:t>
            </a:r>
          </a:p>
          <a:p>
            <a:pPr marL="0" indent="0">
              <a:buNone/>
            </a:pPr>
            <a:r>
              <a:rPr lang="en-US" dirty="0" smtClean="0"/>
              <a:t>In phase 2, the system will connect to servers and media inventory to process data and optimize solutions in real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54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. Calculate the media &amp; </a:t>
            </a:r>
            <a:r>
              <a:rPr lang="en-US" dirty="0" err="1" smtClean="0"/>
              <a:t>adspace</a:t>
            </a:r>
            <a:r>
              <a:rPr lang="en-US" dirty="0" smtClean="0"/>
              <a:t> </a:t>
            </a:r>
            <a:r>
              <a:rPr lang="en-US" dirty="0"/>
              <a:t>combination(s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i="1" dirty="0" smtClean="0"/>
              <a:t>Foreseen issue:</a:t>
            </a:r>
            <a:r>
              <a:rPr lang="en-US" dirty="0" smtClean="0"/>
              <a:t> </a:t>
            </a:r>
            <a:r>
              <a:rPr lang="en-US" dirty="0"/>
              <a:t>There will be </a:t>
            </a:r>
            <a:r>
              <a:rPr lang="en-US" dirty="0" smtClean="0"/>
              <a:t>a large amount </a:t>
            </a:r>
            <a:r>
              <a:rPr lang="en-US" dirty="0"/>
              <a:t>of </a:t>
            </a:r>
            <a:r>
              <a:rPr lang="en-US" dirty="0" smtClean="0"/>
              <a:t>media/ </a:t>
            </a:r>
            <a:r>
              <a:rPr lang="en-US" dirty="0" err="1" smtClean="0"/>
              <a:t>adspace</a:t>
            </a:r>
            <a:r>
              <a:rPr lang="en-US" dirty="0" smtClean="0"/>
              <a:t> </a:t>
            </a:r>
            <a:r>
              <a:rPr lang="en-US" dirty="0"/>
              <a:t>combinations that can satisfy the </a:t>
            </a:r>
            <a:r>
              <a:rPr lang="en-US" dirty="0" smtClean="0"/>
              <a:t>objectives e.g. the solution will include many different lists of 10 media, 15 media or 20 media that meet all the requirements of budget, CPC, CPA, CTR, CR…</a:t>
            </a:r>
            <a:endParaRPr lang="en-US" dirty="0"/>
          </a:p>
          <a:p>
            <a:pPr marL="0" indent="0" algn="just">
              <a:buNone/>
            </a:pPr>
            <a:endParaRPr lang="en-US" i="1" dirty="0" smtClean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US" i="1" dirty="0" smtClean="0">
                <a:sym typeface="Wingdings" pitchFamily="2" charset="2"/>
              </a:rPr>
              <a:t>Solution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smtClean="0">
                <a:sym typeface="Wingdings" pitchFamily="2" charset="2"/>
              </a:rPr>
              <a:t>Introduce constraints/ filters to </a:t>
            </a:r>
            <a:r>
              <a:rPr lang="en-US" dirty="0">
                <a:sym typeface="Wingdings" pitchFamily="2" charset="2"/>
              </a:rPr>
              <a:t>limit the numbers of </a:t>
            </a:r>
            <a:r>
              <a:rPr lang="en-US" dirty="0" smtClean="0">
                <a:sym typeface="Wingdings" pitchFamily="2" charset="2"/>
              </a:rPr>
              <a:t>media/ </a:t>
            </a:r>
            <a:r>
              <a:rPr lang="en-US" dirty="0" err="1" smtClean="0">
                <a:sym typeface="Wingdings" pitchFamily="2" charset="2"/>
              </a:rPr>
              <a:t>adspace</a:t>
            </a:r>
            <a:r>
              <a:rPr lang="en-US" dirty="0" smtClean="0">
                <a:sym typeface="Wingdings" pitchFamily="2" charset="2"/>
              </a:rPr>
              <a:t> combinations. These constraints/ filters will be present on the GUI, in which users can freely adjust to their wishes </a:t>
            </a:r>
          </a:p>
          <a:p>
            <a:pPr marL="0" indent="0" algn="just">
              <a:buNone/>
            </a:pPr>
            <a:endParaRPr lang="en-US" i="1" dirty="0" smtClean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US" i="1" dirty="0" smtClean="0">
                <a:sym typeface="Wingdings" pitchFamily="2" charset="2"/>
              </a:rPr>
              <a:t>Example</a:t>
            </a:r>
            <a:r>
              <a:rPr lang="en-US" dirty="0">
                <a:sym typeface="Wingdings" pitchFamily="2" charset="2"/>
              </a:rPr>
              <a:t>: Add </a:t>
            </a:r>
            <a:r>
              <a:rPr lang="en-US" dirty="0" smtClean="0">
                <a:sym typeface="Wingdings" pitchFamily="2" charset="2"/>
              </a:rPr>
              <a:t>boundary </a:t>
            </a:r>
            <a:r>
              <a:rPr lang="en-US" dirty="0">
                <a:sym typeface="Wingdings" pitchFamily="2" charset="2"/>
              </a:rPr>
              <a:t>values </a:t>
            </a:r>
            <a:r>
              <a:rPr lang="en-US" dirty="0" smtClean="0">
                <a:sym typeface="Wingdings" pitchFamily="2" charset="2"/>
              </a:rPr>
              <a:t>(constraints/ filters) of </a:t>
            </a:r>
            <a:r>
              <a:rPr lang="en-US" dirty="0">
                <a:sym typeface="Wingdings" pitchFamily="2" charset="2"/>
              </a:rPr>
              <a:t>CPM, </a:t>
            </a:r>
            <a:r>
              <a:rPr lang="en-US" dirty="0" smtClean="0">
                <a:sym typeface="Wingdings" pitchFamily="2" charset="2"/>
              </a:rPr>
              <a:t>CPC, CPA, CTR, CR and ROI to </a:t>
            </a:r>
            <a:r>
              <a:rPr lang="en-US" dirty="0">
                <a:sym typeface="Wingdings" pitchFamily="2" charset="2"/>
              </a:rPr>
              <a:t>reduce the number of combinations</a:t>
            </a:r>
          </a:p>
          <a:p>
            <a:pPr marL="0" indent="0" algn="just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Min</a:t>
            </a:r>
            <a:r>
              <a:rPr lang="en-US" baseline="-25000" dirty="0" err="1">
                <a:sym typeface="Wingdings" pitchFamily="2" charset="2"/>
              </a:rPr>
              <a:t>CPM</a:t>
            </a:r>
            <a:r>
              <a:rPr lang="en-US" dirty="0">
                <a:sym typeface="Wingdings" pitchFamily="2" charset="2"/>
              </a:rPr>
              <a:t> &lt; CPM &lt; </a:t>
            </a:r>
            <a:r>
              <a:rPr lang="en-US" dirty="0" err="1">
                <a:sym typeface="Wingdings" pitchFamily="2" charset="2"/>
              </a:rPr>
              <a:t>Max</a:t>
            </a:r>
            <a:r>
              <a:rPr lang="en-US" baseline="-25000" dirty="0" err="1">
                <a:sym typeface="Wingdings" pitchFamily="2" charset="2"/>
              </a:rPr>
              <a:t>CPM</a:t>
            </a:r>
            <a:endParaRPr lang="en-US" baseline="-25000" dirty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Min</a:t>
            </a:r>
            <a:r>
              <a:rPr lang="en-US" baseline="-25000" dirty="0" err="1">
                <a:sym typeface="Wingdings" pitchFamily="2" charset="2"/>
              </a:rPr>
              <a:t>CPC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&lt; </a:t>
            </a:r>
            <a:r>
              <a:rPr lang="en-US" dirty="0">
                <a:sym typeface="Wingdings" pitchFamily="2" charset="2"/>
              </a:rPr>
              <a:t>CPC </a:t>
            </a:r>
            <a:r>
              <a:rPr lang="en-US" dirty="0" smtClean="0">
                <a:sym typeface="Wingdings" pitchFamily="2" charset="2"/>
              </a:rPr>
              <a:t> &lt; </a:t>
            </a:r>
            <a:r>
              <a:rPr lang="en-US" dirty="0" err="1">
                <a:sym typeface="Wingdings" pitchFamily="2" charset="2"/>
              </a:rPr>
              <a:t>Max</a:t>
            </a:r>
            <a:r>
              <a:rPr lang="en-US" baseline="-25000" dirty="0" err="1">
                <a:sym typeface="Wingdings" pitchFamily="2" charset="2"/>
              </a:rPr>
              <a:t>CPC</a:t>
            </a:r>
            <a:endParaRPr lang="en-US" baseline="-25000" dirty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Min</a:t>
            </a:r>
            <a:r>
              <a:rPr lang="en-US" baseline="-25000" dirty="0" err="1">
                <a:sym typeface="Wingdings" pitchFamily="2" charset="2"/>
              </a:rPr>
              <a:t>CPA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&lt; CPA  &lt; </a:t>
            </a:r>
            <a:r>
              <a:rPr lang="en-US" dirty="0" err="1">
                <a:sym typeface="Wingdings" pitchFamily="2" charset="2"/>
              </a:rPr>
              <a:t>Max</a:t>
            </a:r>
            <a:r>
              <a:rPr lang="en-US" baseline="-25000" dirty="0" err="1">
                <a:sym typeface="Wingdings" pitchFamily="2" charset="2"/>
              </a:rPr>
              <a:t>CPA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Min</a:t>
            </a:r>
            <a:r>
              <a:rPr lang="en-US" baseline="-25000" dirty="0" err="1" smtClean="0">
                <a:sym typeface="Wingdings" pitchFamily="2" charset="2"/>
              </a:rPr>
              <a:t>CTR</a:t>
            </a:r>
            <a:r>
              <a:rPr lang="en-US" dirty="0" smtClean="0">
                <a:sym typeface="Wingdings" pitchFamily="2" charset="2"/>
              </a:rPr>
              <a:t>  &lt; CTR  </a:t>
            </a:r>
            <a:r>
              <a:rPr lang="en-US" dirty="0">
                <a:sym typeface="Wingdings" pitchFamily="2" charset="2"/>
              </a:rPr>
              <a:t>&lt; </a:t>
            </a:r>
            <a:r>
              <a:rPr lang="en-US" dirty="0" err="1" smtClean="0">
                <a:sym typeface="Wingdings" pitchFamily="2" charset="2"/>
              </a:rPr>
              <a:t>Max</a:t>
            </a:r>
            <a:r>
              <a:rPr lang="en-US" baseline="-25000" dirty="0" err="1" smtClean="0">
                <a:sym typeface="Wingdings" pitchFamily="2" charset="2"/>
              </a:rPr>
              <a:t>CTR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Min</a:t>
            </a:r>
            <a:r>
              <a:rPr lang="en-US" baseline="-25000" dirty="0" err="1" smtClean="0">
                <a:sym typeface="Wingdings" pitchFamily="2" charset="2"/>
              </a:rPr>
              <a:t>CR</a:t>
            </a:r>
            <a:r>
              <a:rPr lang="en-US" dirty="0" smtClean="0">
                <a:sym typeface="Wingdings" pitchFamily="2" charset="2"/>
              </a:rPr>
              <a:t>   &lt; CR     </a:t>
            </a:r>
            <a:r>
              <a:rPr lang="en-US" dirty="0">
                <a:sym typeface="Wingdings" pitchFamily="2" charset="2"/>
              </a:rPr>
              <a:t>&lt; </a:t>
            </a:r>
            <a:r>
              <a:rPr lang="en-US" dirty="0" err="1" smtClean="0">
                <a:sym typeface="Wingdings" pitchFamily="2" charset="2"/>
              </a:rPr>
              <a:t>Max</a:t>
            </a:r>
            <a:r>
              <a:rPr lang="en-US" baseline="-25000" dirty="0" err="1" smtClean="0">
                <a:sym typeface="Wingdings" pitchFamily="2" charset="2"/>
              </a:rPr>
              <a:t>CR</a:t>
            </a:r>
            <a:endParaRPr lang="en-US" baseline="-25000" dirty="0" smtClean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Min</a:t>
            </a:r>
            <a:r>
              <a:rPr lang="en-US" baseline="-25000" dirty="0" err="1" smtClean="0">
                <a:sym typeface="Wingdings" pitchFamily="2" charset="2"/>
              </a:rPr>
              <a:t>ROI</a:t>
            </a:r>
            <a:r>
              <a:rPr lang="en-US" dirty="0" smtClean="0">
                <a:sym typeface="Wingdings" pitchFamily="2" charset="2"/>
              </a:rPr>
              <a:t>   </a:t>
            </a:r>
            <a:r>
              <a:rPr lang="en-US" dirty="0">
                <a:sym typeface="Wingdings" pitchFamily="2" charset="2"/>
              </a:rPr>
              <a:t>&lt; CR     &lt; </a:t>
            </a:r>
            <a:r>
              <a:rPr lang="en-US" dirty="0" err="1" smtClean="0">
                <a:sym typeface="Wingdings" pitchFamily="2" charset="2"/>
              </a:rPr>
              <a:t>Max</a:t>
            </a:r>
            <a:r>
              <a:rPr lang="en-US" baseline="-25000" dirty="0" err="1" smtClean="0">
                <a:sym typeface="Wingdings" pitchFamily="2" charset="2"/>
              </a:rPr>
              <a:t>ROI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6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Task </a:t>
            </a:r>
            <a:r>
              <a:rPr lang="en-US" dirty="0" smtClean="0"/>
              <a:t>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895101"/>
              </p:ext>
            </p:extLst>
          </p:nvPr>
        </p:nvGraphicFramePr>
        <p:xfrm>
          <a:off x="457200" y="2057400"/>
          <a:ext cx="815797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1447800"/>
                <a:gridCol w="1452372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 in charge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chép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24/05/2013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Lựa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chọn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mềm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01/07/2013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30/07/2013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cứu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r>
                        <a:rPr lang="en-US" baseline="0" dirty="0" smtClean="0"/>
                        <a:t> R </a:t>
                      </a:r>
                      <a:r>
                        <a:rPr lang="en-US" baseline="0" dirty="0" err="1" smtClean="0"/>
                        <a:t>vô</a:t>
                      </a:r>
                      <a:r>
                        <a:rPr lang="en-US" baseline="0" dirty="0" smtClean="0"/>
                        <a:t> VMAS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01/07/2013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30/07/2013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Viết</a:t>
                      </a:r>
                      <a:r>
                        <a:rPr lang="en-US" baseline="0" dirty="0" smtClean="0"/>
                        <a:t> business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23/07/2013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30/07/2013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&amp;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30/07/2013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30/08/2013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Beta launching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07/09/2013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 GUI </a:t>
            </a:r>
            <a:r>
              <a:rPr lang="en-US" dirty="0" smtClean="0"/>
              <a:t>Mock up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448116"/>
            <a:ext cx="8847104" cy="46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1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, </a:t>
            </a:r>
            <a:r>
              <a:rPr lang="en-US" sz="2000" dirty="0" err="1" smtClean="0"/>
              <a:t>tên</a:t>
            </a:r>
            <a:r>
              <a:rPr lang="en-US" sz="2000" dirty="0" smtClean="0"/>
              <a:t> packages </a:t>
            </a:r>
            <a:r>
              <a:rPr lang="en-US" sz="2000" dirty="0" err="1" smtClean="0"/>
              <a:t>để</a:t>
            </a:r>
            <a:r>
              <a:rPr lang="en-US" sz="2000" dirty="0" smtClean="0"/>
              <a:t> install </a:t>
            </a:r>
            <a:r>
              <a:rPr lang="en-US" sz="2000" dirty="0" err="1" smtClean="0"/>
              <a:t>trong</a:t>
            </a:r>
            <a:r>
              <a:rPr lang="en-US" sz="2000" dirty="0" smtClean="0"/>
              <a:t> R </a:t>
            </a:r>
            <a:r>
              <a:rPr lang="en-US" sz="2000" dirty="0" err="1" smtClean="0"/>
              <a:t>và</a:t>
            </a:r>
            <a:r>
              <a:rPr lang="en-US" sz="2000" dirty="0" smtClean="0"/>
              <a:t> URL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packages</a:t>
            </a:r>
          </a:p>
          <a:p>
            <a:pPr marL="0" indent="0">
              <a:buNone/>
            </a:pPr>
            <a:r>
              <a:rPr lang="en-US" sz="2000" dirty="0" smtClean="0"/>
              <a:t>Package </a:t>
            </a:r>
            <a:r>
              <a:rPr lang="en-US" sz="2000" dirty="0" err="1" smtClean="0"/>
              <a:t>adgio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yếu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giai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. </a:t>
            </a:r>
            <a:r>
              <a:rPr lang="en-US" sz="2000" dirty="0" err="1" smtClean="0"/>
              <a:t>Các</a:t>
            </a:r>
            <a:r>
              <a:rPr lang="en-US" sz="2000" dirty="0" smtClean="0"/>
              <a:t> packages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download </a:t>
            </a:r>
            <a:r>
              <a:rPr lang="en-US" sz="2000" dirty="0" err="1" smtClean="0"/>
              <a:t>ngay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ở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giai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84921"/>
              </p:ext>
            </p:extLst>
          </p:nvPr>
        </p:nvGraphicFramePr>
        <p:xfrm>
          <a:off x="381000" y="3810000"/>
          <a:ext cx="8548307" cy="1899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9907"/>
                <a:gridCol w="1117537"/>
                <a:gridCol w="51308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Thuật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toán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Tên</a:t>
                      </a:r>
                      <a:r>
                        <a:rPr lang="en-US" sz="1400" baseline="0" dirty="0" smtClean="0"/>
                        <a:t> package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Knapsack</a:t>
                      </a:r>
                      <a:r>
                        <a:rPr lang="en-US" sz="1400" baseline="0" dirty="0" smtClean="0"/>
                        <a:t> algorithm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adagio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http://cran.r-project.org/web/packages/kernlab/index.html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Linear programming,</a:t>
                      </a:r>
                    </a:p>
                    <a:p>
                      <a:r>
                        <a:rPr lang="en-US" sz="1400" dirty="0" smtClean="0"/>
                        <a:t>Binary integer</a:t>
                      </a:r>
                      <a:r>
                        <a:rPr lang="en-US" sz="1400" baseline="0" dirty="0" smtClean="0"/>
                        <a:t> programming,</a:t>
                      </a:r>
                    </a:p>
                    <a:p>
                      <a:r>
                        <a:rPr lang="en-US" sz="1400" baseline="0" dirty="0" smtClean="0"/>
                        <a:t>Quadratic programming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Rsymphony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Rglpk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glpkAPI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quadprog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Kernlab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http://r-forge.r-project.org/projects/rsymphony</a:t>
                      </a:r>
                      <a:endParaRPr lang="en-US" sz="1400" dirty="0" smtClean="0"/>
                    </a:p>
                    <a:p>
                      <a:r>
                        <a:rPr lang="en-US" sz="1400" dirty="0" smtClean="0">
                          <a:hlinkClick r:id="rId5"/>
                        </a:rPr>
                        <a:t>http://www.inside-r.org/packages/cran/Rglpk/docs/Rglpk_solve_LP</a:t>
                      </a:r>
                      <a:endParaRPr lang="en-US" sz="1400" dirty="0" smtClean="0"/>
                    </a:p>
                    <a:p>
                      <a:r>
                        <a:rPr lang="en-US" sz="1400" dirty="0" smtClean="0">
                          <a:hlinkClick r:id="rId6"/>
                        </a:rPr>
                        <a:t>http://cran.r-project.org/web/packages/glpkAPI/index.html</a:t>
                      </a:r>
                      <a:endParaRPr lang="en-US" sz="1400" dirty="0" smtClean="0"/>
                    </a:p>
                    <a:p>
                      <a:r>
                        <a:rPr lang="en-US" sz="1400" dirty="0" smtClean="0">
                          <a:hlinkClick r:id="rId7"/>
                        </a:rPr>
                        <a:t>http://cran.r-project.org/web/packages/quadprog/index.html</a:t>
                      </a:r>
                      <a:endParaRPr lang="en-US" sz="1400" dirty="0" smtClean="0"/>
                    </a:p>
                    <a:p>
                      <a:r>
                        <a:rPr lang="en-US" sz="1400" dirty="0" smtClean="0">
                          <a:hlinkClick r:id="rId3"/>
                        </a:rPr>
                        <a:t>http://cran.r-project.org/web/packages/kernlab/index.html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927935"/>
              </p:ext>
            </p:extLst>
          </p:nvPr>
        </p:nvGraphicFramePr>
        <p:xfrm>
          <a:off x="5257800" y="5867400"/>
          <a:ext cx="116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Packager Shell Object" showAsIcon="1" r:id="rId8" imgW="1167840" imgH="685800" progId="Package">
                  <p:embed/>
                </p:oleObj>
              </mc:Choice>
              <mc:Fallback>
                <p:oleObj name="Packager Shell Object" showAsIcon="1" r:id="rId8" imgW="1167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800" y="5867400"/>
                        <a:ext cx="1168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779903"/>
              </p:ext>
            </p:extLst>
          </p:nvPr>
        </p:nvGraphicFramePr>
        <p:xfrm>
          <a:off x="457200" y="58674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Packager Shell Object" showAsIcon="1" r:id="rId10" imgW="914040" imgH="685800" progId="Package">
                  <p:embed/>
                </p:oleObj>
              </mc:Choice>
              <mc:Fallback>
                <p:oleObj name="Packager Shell Object" showAsIcon="1" r:id="rId10" imgW="914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586740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473183"/>
              </p:ext>
            </p:extLst>
          </p:nvPr>
        </p:nvGraphicFramePr>
        <p:xfrm>
          <a:off x="4038600" y="5867400"/>
          <a:ext cx="99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Packager Shell Object" showAsIcon="1" r:id="rId12" imgW="990000" imgH="685800" progId="Package">
                  <p:embed/>
                </p:oleObj>
              </mc:Choice>
              <mc:Fallback>
                <p:oleObj name="Packager Shell Object" showAsIcon="1" r:id="rId12" imgW="9900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8600" y="5867400"/>
                        <a:ext cx="990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83546"/>
              </p:ext>
            </p:extLst>
          </p:nvPr>
        </p:nvGraphicFramePr>
        <p:xfrm>
          <a:off x="1524000" y="5943600"/>
          <a:ext cx="134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Packager Shell Object" showAsIcon="1" r:id="rId14" imgW="1345680" imgH="685800" progId="Package">
                  <p:embed/>
                </p:oleObj>
              </mc:Choice>
              <mc:Fallback>
                <p:oleObj name="Packager Shell Object" showAsIcon="1" r:id="rId14" imgW="13456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5943600"/>
                        <a:ext cx="1346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8164"/>
              </p:ext>
            </p:extLst>
          </p:nvPr>
        </p:nvGraphicFramePr>
        <p:xfrm>
          <a:off x="2971800" y="5943600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Packager Shell Object" showAsIcon="1" r:id="rId16" imgW="825120" imgH="685800" progId="Package">
                  <p:embed/>
                </p:oleObj>
              </mc:Choice>
              <mc:Fallback>
                <p:oleObj name="Packager Shell Object" showAsIcon="1" r:id="rId16" imgW="825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71800" y="5943600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347546"/>
              </p:ext>
            </p:extLst>
          </p:nvPr>
        </p:nvGraphicFramePr>
        <p:xfrm>
          <a:off x="6781800" y="5943600"/>
          <a:ext cx="96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ackager Shell Object" showAsIcon="1" r:id="rId18" imgW="964800" imgH="685800" progId="Package">
                  <p:embed/>
                </p:oleObj>
              </mc:Choice>
              <mc:Fallback>
                <p:oleObj name="Packager Shell Object" showAsIcon="1" r:id="rId18" imgW="9648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81800" y="5943600"/>
                        <a:ext cx="965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4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2151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2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10.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bước</a:t>
            </a:r>
            <a:r>
              <a:rPr lang="en-US" sz="3600" dirty="0" smtClean="0"/>
              <a:t> </a:t>
            </a:r>
            <a:r>
              <a:rPr lang="en-US" sz="3600" dirty="0" err="1" smtClean="0"/>
              <a:t>cần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chạy</a:t>
            </a:r>
            <a:r>
              <a:rPr lang="en-US" sz="3600" dirty="0" smtClean="0"/>
              <a:t> </a:t>
            </a:r>
            <a:r>
              <a:rPr lang="en-US" sz="3600" dirty="0" err="1" smtClean="0"/>
              <a:t>chương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Download package adagio</a:t>
            </a:r>
          </a:p>
          <a:p>
            <a:r>
              <a:rPr lang="en-US" sz="1800" dirty="0" err="1" smtClean="0"/>
              <a:t>Đọc</a:t>
            </a:r>
            <a:r>
              <a:rPr lang="en-US" sz="1800" dirty="0" smtClean="0"/>
              <a:t> .</a:t>
            </a:r>
            <a:r>
              <a:rPr lang="en-US" sz="1800" dirty="0" err="1" smtClean="0"/>
              <a:t>pdf</a:t>
            </a:r>
            <a:r>
              <a:rPr lang="en-US" sz="1800" dirty="0" smtClean="0"/>
              <a:t>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package</a:t>
            </a:r>
          </a:p>
          <a:p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lịch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, </a:t>
            </a:r>
            <a:r>
              <a:rPr lang="en-US" sz="1800" dirty="0" err="1" smtClean="0"/>
              <a:t>xuất</a:t>
            </a:r>
            <a:r>
              <a:rPr lang="en-US" sz="1800" dirty="0" smtClean="0"/>
              <a:t> file .</a:t>
            </a:r>
            <a:r>
              <a:rPr lang="en-US" sz="1800" dirty="0" err="1" smtClean="0"/>
              <a:t>csv</a:t>
            </a:r>
            <a:r>
              <a:rPr lang="en-US" sz="1800" dirty="0" smtClean="0"/>
              <a:t> </a:t>
            </a:r>
            <a:r>
              <a:rPr lang="en-US" sz="1800" dirty="0" err="1" smtClean="0"/>
              <a:t>đúng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dạng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file </a:t>
            </a:r>
            <a:r>
              <a:rPr lang="en-US" sz="1800" dirty="0" err="1" smtClean="0"/>
              <a:t>đính</a:t>
            </a:r>
            <a:r>
              <a:rPr lang="en-US" sz="1800" dirty="0" smtClean="0"/>
              <a:t> </a:t>
            </a:r>
            <a:r>
              <a:rPr lang="en-US" sz="1800" dirty="0" err="1" smtClean="0"/>
              <a:t>kèm</a:t>
            </a:r>
            <a:r>
              <a:rPr lang="en-US" sz="1800" dirty="0" smtClean="0"/>
              <a:t>, </a:t>
            </a:r>
            <a:r>
              <a:rPr lang="en-US" sz="1800" dirty="0" err="1" smtClean="0"/>
              <a:t>với</a:t>
            </a:r>
            <a:r>
              <a:rPr lang="en-US" sz="1800" dirty="0" smtClean="0"/>
              <a:t> 16 </a:t>
            </a:r>
            <a:r>
              <a:rPr lang="en-US" sz="1800" dirty="0" err="1" smtClean="0"/>
              <a:t>cột</a:t>
            </a:r>
            <a:r>
              <a:rPr lang="en-US" sz="1800" dirty="0" smtClean="0"/>
              <a:t> (Prod, Media, Spent, Duration, Cost/day, Imp, Clicks, New roles, Payment/day, Imp/day, Clicks/day, New roles/day, CPM, CPC, CPA </a:t>
            </a:r>
            <a:r>
              <a:rPr lang="en-US" sz="1800" dirty="0" err="1" smtClean="0"/>
              <a:t>và</a:t>
            </a:r>
            <a:r>
              <a:rPr lang="en-US" sz="1800" dirty="0" smtClean="0"/>
              <a:t> ROI) </a:t>
            </a:r>
          </a:p>
          <a:p>
            <a:pPr lvl="1"/>
            <a:r>
              <a:rPr lang="en-US" sz="1400" dirty="0" err="1" smtClean="0"/>
              <a:t>Chú</a:t>
            </a:r>
            <a:r>
              <a:rPr lang="en-US" sz="1400" dirty="0" smtClean="0"/>
              <a:t> ý: format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chứa</a:t>
            </a:r>
            <a:r>
              <a:rPr lang="en-US" sz="1400" dirty="0" smtClean="0"/>
              <a:t> </a:t>
            </a:r>
            <a:r>
              <a:rPr lang="en-US" sz="1400" dirty="0" err="1" smtClean="0"/>
              <a:t>dấu</a:t>
            </a:r>
            <a:r>
              <a:rPr lang="en-US" sz="1400" dirty="0" smtClean="0"/>
              <a:t> </a:t>
            </a:r>
            <a:r>
              <a:rPr lang="en-US" sz="1400" dirty="0" err="1" smtClean="0"/>
              <a:t>phẩy</a:t>
            </a:r>
            <a:r>
              <a:rPr lang="en-US" sz="1400" dirty="0" smtClean="0"/>
              <a:t> hay </a:t>
            </a:r>
            <a:r>
              <a:rPr lang="en-US" sz="1400" dirty="0" err="1" smtClean="0"/>
              <a:t>dấu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trăm</a:t>
            </a:r>
            <a:r>
              <a:rPr lang="en-US" sz="1400" dirty="0" smtClean="0"/>
              <a:t> </a:t>
            </a:r>
            <a:r>
              <a:rPr lang="en-US" sz="1400" dirty="0" err="1" smtClean="0"/>
              <a:t>thì</a:t>
            </a:r>
            <a:r>
              <a:rPr lang="en-US" sz="1400" dirty="0" smtClean="0"/>
              <a:t> </a:t>
            </a:r>
            <a:r>
              <a:rPr lang="en-US" sz="1400" dirty="0" err="1" smtClean="0"/>
              <a:t>ngôn</a:t>
            </a:r>
            <a:r>
              <a:rPr lang="en-US" sz="1400" dirty="0" smtClean="0"/>
              <a:t> </a:t>
            </a:r>
            <a:r>
              <a:rPr lang="en-US" sz="1400" dirty="0" err="1" smtClean="0"/>
              <a:t>ngữ</a:t>
            </a:r>
            <a:r>
              <a:rPr lang="en-US" sz="1400" dirty="0" smtClean="0"/>
              <a:t> R </a:t>
            </a:r>
            <a:r>
              <a:rPr lang="en-US" sz="1400" dirty="0" err="1" smtClean="0"/>
              <a:t>mới</a:t>
            </a:r>
            <a:r>
              <a:rPr lang="en-US" sz="1400" dirty="0" smtClean="0"/>
              <a:t> </a:t>
            </a:r>
            <a:r>
              <a:rPr lang="en-US" sz="1400" dirty="0" err="1" smtClean="0"/>
              <a:t>đọc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. </a:t>
            </a:r>
            <a:r>
              <a:rPr lang="en-US" sz="1400" dirty="0" err="1" smtClean="0"/>
              <a:t>Ví</a:t>
            </a:r>
            <a:r>
              <a:rPr lang="en-US" sz="1400" dirty="0" smtClean="0"/>
              <a:t> </a:t>
            </a:r>
            <a:r>
              <a:rPr lang="en-US" sz="1400" dirty="0" err="1" smtClean="0"/>
              <a:t>dụ</a:t>
            </a:r>
            <a:r>
              <a:rPr lang="en-US" sz="1400" dirty="0" smtClean="0"/>
              <a:t> 2,300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2300; 3%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0.03</a:t>
            </a:r>
          </a:p>
          <a:p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: Danh </a:t>
            </a:r>
            <a:r>
              <a:rPr lang="en-US" sz="1800" dirty="0" err="1" smtClean="0"/>
              <a:t>sách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media </a:t>
            </a:r>
            <a:r>
              <a:rPr lang="en-US" sz="1800" dirty="0" err="1" smtClean="0"/>
              <a:t>thỏa</a:t>
            </a:r>
            <a:r>
              <a:rPr lang="en-US" sz="1800" dirty="0" smtClean="0"/>
              <a:t> </a:t>
            </a:r>
            <a:r>
              <a:rPr lang="en-US" sz="1800" dirty="0" err="1" smtClean="0"/>
              <a:t>mãn</a:t>
            </a:r>
            <a:r>
              <a:rPr lang="en-US" sz="1800" dirty="0" smtClean="0"/>
              <a:t>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budget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đa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yếu</a:t>
            </a:r>
            <a:r>
              <a:rPr lang="en-US" sz="1800" dirty="0" smtClean="0"/>
              <a:t> </a:t>
            </a:r>
            <a:r>
              <a:rPr lang="en-US" sz="1800" dirty="0" err="1" smtClean="0"/>
              <a:t>tố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new roles, clicks hay impressions</a:t>
            </a:r>
            <a:endParaRPr lang="en-US" sz="1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60350"/>
              </p:ext>
            </p:extLst>
          </p:nvPr>
        </p:nvGraphicFramePr>
        <p:xfrm>
          <a:off x="6934200" y="1295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12954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562149"/>
              </p:ext>
            </p:extLst>
          </p:nvPr>
        </p:nvGraphicFramePr>
        <p:xfrm>
          <a:off x="8229600" y="1371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9600" y="1371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4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11. </a:t>
            </a:r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: </a:t>
            </a:r>
            <a:r>
              <a:rPr lang="en-US" sz="3600" dirty="0" err="1" smtClean="0"/>
              <a:t>tối</a:t>
            </a:r>
            <a:r>
              <a:rPr lang="en-US" sz="3600" dirty="0" smtClean="0"/>
              <a:t> </a:t>
            </a:r>
            <a:r>
              <a:rPr lang="en-US" sz="3600" dirty="0" err="1" smtClean="0"/>
              <a:t>ưu</a:t>
            </a:r>
            <a:r>
              <a:rPr lang="en-US" sz="3600" dirty="0" smtClean="0"/>
              <a:t> </a:t>
            </a:r>
            <a:r>
              <a:rPr lang="en-US" sz="3600" dirty="0" err="1" smtClean="0"/>
              <a:t>hóa</a:t>
            </a:r>
            <a:r>
              <a:rPr lang="en-US" sz="3600" dirty="0" smtClean="0"/>
              <a:t> banner </a:t>
            </a:r>
            <a:r>
              <a:rPr lang="en-US" sz="3600" dirty="0" err="1" smtClean="0"/>
              <a:t>cho</a:t>
            </a:r>
            <a:r>
              <a:rPr lang="en-US" sz="3600" dirty="0" smtClean="0"/>
              <a:t> game WTVN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7808"/>
              </p:ext>
            </p:extLst>
          </p:nvPr>
        </p:nvGraphicFramePr>
        <p:xfrm>
          <a:off x="381000" y="2590800"/>
          <a:ext cx="8609212" cy="387369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14350"/>
                <a:gridCol w="893962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Media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Cost/day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Clicks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New roles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Payment/day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Imp/day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Clicks/day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 roles/day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CPM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CPC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1607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Socola.vn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5604815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373654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26088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2802408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Trochoivui.com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5866672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366667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1447871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1607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Phim5.net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1408000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88000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180522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56347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Trochoiviet.com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13552000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968000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1785879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127563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8858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Phim720p.com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1056000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28831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11865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1607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Nega.vn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1026669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146667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747604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8957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106801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16831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1607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Violet.vn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3666672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229167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1539657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Tonghopgame.net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880000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13034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Phimck.com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1320000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Phim1.info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3379200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211200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1737445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108590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45665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Phimphim.com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4693340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469334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85759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46469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Choigame.biz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3825000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546429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457418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64831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290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Truongton.net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968001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322667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560703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186901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107556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1607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Nega.vn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514286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747604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106801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8717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  <a:tr h="1607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WTVN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50846369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4632071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9484874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326984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928819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34809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17215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chứa</a:t>
            </a:r>
            <a:r>
              <a:rPr lang="en-US" dirty="0" smtClean="0"/>
              <a:t> input data: mediaTK.csv</a:t>
            </a:r>
          </a:p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data </a:t>
            </a:r>
            <a:r>
              <a:rPr lang="en-US" dirty="0" err="1"/>
              <a:t>tháng</a:t>
            </a:r>
            <a:r>
              <a:rPr lang="en-US" dirty="0"/>
              <a:t> 7 </a:t>
            </a:r>
            <a:r>
              <a:rPr lang="en-US" dirty="0" smtClean="0"/>
              <a:t>2013 </a:t>
            </a:r>
            <a:r>
              <a:rPr lang="en-US" dirty="0" err="1" smtClean="0"/>
              <a:t>của</a:t>
            </a:r>
            <a:r>
              <a:rPr lang="en-US" dirty="0" smtClean="0"/>
              <a:t> WTVN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0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11. </a:t>
            </a:r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/>
              <a:t>dụ</a:t>
            </a:r>
            <a:r>
              <a:rPr lang="en-US" sz="3600" dirty="0"/>
              <a:t>: </a:t>
            </a:r>
            <a:r>
              <a:rPr lang="en-US" sz="3600" dirty="0" err="1"/>
              <a:t>tối</a:t>
            </a:r>
            <a:r>
              <a:rPr lang="en-US" sz="3600" dirty="0"/>
              <a:t> </a:t>
            </a:r>
            <a:r>
              <a:rPr lang="en-US" sz="3600" dirty="0" err="1"/>
              <a:t>ưu</a:t>
            </a:r>
            <a:r>
              <a:rPr lang="en-US" sz="3600" dirty="0"/>
              <a:t> </a:t>
            </a:r>
            <a:r>
              <a:rPr lang="en-US" sz="3600" dirty="0" err="1"/>
              <a:t>hóa</a:t>
            </a:r>
            <a:r>
              <a:rPr lang="en-US" sz="3600" dirty="0"/>
              <a:t> banner </a:t>
            </a:r>
            <a:r>
              <a:rPr lang="en-US" sz="3600" dirty="0" err="1"/>
              <a:t>cho</a:t>
            </a:r>
            <a:r>
              <a:rPr lang="en-US" sz="3600" dirty="0"/>
              <a:t> game WTVN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198"/>
            <a:ext cx="6775115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71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455212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Max budget = </a:t>
            </a:r>
            <a:r>
              <a:rPr lang="en-US" sz="1400" dirty="0" smtClean="0">
                <a:solidFill>
                  <a:srgbClr val="00B050"/>
                </a:solidFill>
              </a:rPr>
              <a:t>1 </a:t>
            </a:r>
            <a:r>
              <a:rPr lang="en-US" sz="1400" dirty="0" err="1" smtClean="0">
                <a:solidFill>
                  <a:srgbClr val="00B050"/>
                </a:solidFill>
              </a:rPr>
              <a:t>triệu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 smtClean="0"/>
          </a:p>
          <a:p>
            <a:r>
              <a:rPr lang="en-US" sz="1400" dirty="0" err="1" smtClean="0"/>
              <a:t>Nếu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tiên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campaign </a:t>
            </a:r>
            <a:r>
              <a:rPr lang="en-US" sz="1400" dirty="0" err="1" smtClean="0"/>
              <a:t>là</a:t>
            </a:r>
            <a:r>
              <a:rPr lang="en-US" sz="1400" dirty="0" smtClean="0"/>
              <a:t> imp, clicks hay new roles </a:t>
            </a:r>
            <a:r>
              <a:rPr lang="en-US" sz="1400" dirty="0" err="1" smtClean="0"/>
              <a:t>thì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media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khác</a:t>
            </a:r>
            <a:r>
              <a:rPr lang="en-US" sz="1400" dirty="0" smtClean="0"/>
              <a:t> </a:t>
            </a:r>
            <a:r>
              <a:rPr lang="en-US" sz="1400" dirty="0" err="1" smtClean="0"/>
              <a:t>nhau</a:t>
            </a:r>
            <a:r>
              <a:rPr lang="en-US" sz="1400" dirty="0" smtClean="0"/>
              <a:t> </a:t>
            </a:r>
            <a:r>
              <a:rPr lang="en-US" sz="1400" dirty="0" err="1" smtClean="0"/>
              <a:t>như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bên</a:t>
            </a:r>
            <a:r>
              <a:rPr lang="en-US" sz="1400" dirty="0" smtClean="0"/>
              <a:t> </a:t>
            </a:r>
            <a:r>
              <a:rPr lang="en-US" sz="1400" dirty="0" err="1" smtClean="0"/>
              <a:t>phải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1898541"/>
            <a:ext cx="1143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7030A0"/>
                </a:solidFill>
              </a:rPr>
              <a:t>Ưu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tiên</a:t>
            </a:r>
            <a:r>
              <a:rPr lang="en-US" sz="1100" dirty="0" smtClean="0">
                <a:solidFill>
                  <a:srgbClr val="7030A0"/>
                </a:solidFill>
              </a:rPr>
              <a:t>: </a:t>
            </a:r>
            <a:r>
              <a:rPr lang="en-US" sz="1100" dirty="0" err="1" smtClean="0">
                <a:solidFill>
                  <a:srgbClr val="7030A0"/>
                </a:solidFill>
              </a:rPr>
              <a:t>đạt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lượng</a:t>
            </a:r>
            <a:r>
              <a:rPr lang="en-US" sz="1100" dirty="0" smtClean="0">
                <a:solidFill>
                  <a:srgbClr val="7030A0"/>
                </a:solidFill>
              </a:rPr>
              <a:t> Imp </a:t>
            </a:r>
            <a:r>
              <a:rPr lang="en-US" sz="1100" dirty="0" err="1" smtClean="0">
                <a:solidFill>
                  <a:srgbClr val="7030A0"/>
                </a:solidFill>
              </a:rPr>
              <a:t>cao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nhất</a:t>
            </a:r>
            <a:endParaRPr lang="en-US" sz="1100" dirty="0" smtClean="0">
              <a:solidFill>
                <a:srgbClr val="7030A0"/>
              </a:solidFill>
            </a:endParaRPr>
          </a:p>
          <a:p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4300" y="3810000"/>
            <a:ext cx="1143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00B0F0"/>
                </a:solidFill>
              </a:rPr>
              <a:t>Ưu</a:t>
            </a:r>
            <a:r>
              <a:rPr lang="en-US" sz="1100" dirty="0" smtClean="0">
                <a:solidFill>
                  <a:srgbClr val="00B0F0"/>
                </a:solidFill>
              </a:rPr>
              <a:t> </a:t>
            </a:r>
            <a:r>
              <a:rPr lang="en-US" sz="1100" dirty="0" err="1" smtClean="0">
                <a:solidFill>
                  <a:srgbClr val="00B0F0"/>
                </a:solidFill>
              </a:rPr>
              <a:t>tiên</a:t>
            </a:r>
            <a:r>
              <a:rPr lang="en-US" sz="1100" dirty="0" smtClean="0">
                <a:solidFill>
                  <a:srgbClr val="00B0F0"/>
                </a:solidFill>
              </a:rPr>
              <a:t>: </a:t>
            </a:r>
            <a:r>
              <a:rPr lang="en-US" sz="1100" dirty="0" err="1" smtClean="0">
                <a:solidFill>
                  <a:srgbClr val="00B0F0"/>
                </a:solidFill>
              </a:rPr>
              <a:t>đạt</a:t>
            </a:r>
            <a:r>
              <a:rPr lang="en-US" sz="1100" dirty="0" smtClean="0">
                <a:solidFill>
                  <a:srgbClr val="00B0F0"/>
                </a:solidFill>
              </a:rPr>
              <a:t> </a:t>
            </a:r>
            <a:r>
              <a:rPr lang="en-US" sz="1100" dirty="0" err="1" smtClean="0">
                <a:solidFill>
                  <a:srgbClr val="00B0F0"/>
                </a:solidFill>
              </a:rPr>
              <a:t>lượng</a:t>
            </a:r>
            <a:r>
              <a:rPr lang="en-US" sz="1100" dirty="0" smtClean="0">
                <a:solidFill>
                  <a:srgbClr val="00B0F0"/>
                </a:solidFill>
              </a:rPr>
              <a:t> Clicks </a:t>
            </a:r>
            <a:r>
              <a:rPr lang="en-US" sz="1100" dirty="0" err="1" smtClean="0">
                <a:solidFill>
                  <a:srgbClr val="00B0F0"/>
                </a:solidFill>
              </a:rPr>
              <a:t>cao</a:t>
            </a:r>
            <a:r>
              <a:rPr lang="en-US" sz="1100" dirty="0" smtClean="0">
                <a:solidFill>
                  <a:srgbClr val="00B0F0"/>
                </a:solidFill>
              </a:rPr>
              <a:t> </a:t>
            </a:r>
            <a:r>
              <a:rPr lang="en-US" sz="1100" dirty="0" err="1" smtClean="0">
                <a:solidFill>
                  <a:srgbClr val="00B0F0"/>
                </a:solidFill>
              </a:rPr>
              <a:t>nhất</a:t>
            </a:r>
            <a:endParaRPr lang="en-US" sz="1100" dirty="0" smtClean="0">
              <a:solidFill>
                <a:srgbClr val="00B0F0"/>
              </a:solidFill>
            </a:endParaRPr>
          </a:p>
          <a:p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0209" y="5486400"/>
            <a:ext cx="1143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00B050"/>
                </a:solidFill>
              </a:rPr>
              <a:t>Ưu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r>
              <a:rPr lang="en-US" sz="1100" dirty="0" err="1" smtClean="0">
                <a:solidFill>
                  <a:srgbClr val="00B050"/>
                </a:solidFill>
              </a:rPr>
              <a:t>tiên</a:t>
            </a:r>
            <a:r>
              <a:rPr lang="en-US" sz="1100" dirty="0" smtClean="0">
                <a:solidFill>
                  <a:srgbClr val="00B050"/>
                </a:solidFill>
              </a:rPr>
              <a:t>: </a:t>
            </a:r>
            <a:r>
              <a:rPr lang="en-US" sz="1100" dirty="0" err="1" smtClean="0">
                <a:solidFill>
                  <a:srgbClr val="00B050"/>
                </a:solidFill>
              </a:rPr>
              <a:t>đạt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r>
              <a:rPr lang="en-US" sz="1100" dirty="0" err="1" smtClean="0">
                <a:solidFill>
                  <a:srgbClr val="00B050"/>
                </a:solidFill>
              </a:rPr>
              <a:t>lượng</a:t>
            </a:r>
            <a:r>
              <a:rPr lang="en-US" sz="1100" dirty="0" smtClean="0">
                <a:solidFill>
                  <a:srgbClr val="00B050"/>
                </a:solidFill>
              </a:rPr>
              <a:t> New roles </a:t>
            </a:r>
            <a:r>
              <a:rPr lang="en-US" sz="1100" dirty="0" err="1" smtClean="0">
                <a:solidFill>
                  <a:srgbClr val="00B050"/>
                </a:solidFill>
              </a:rPr>
              <a:t>cao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r>
              <a:rPr lang="en-US" sz="1100" dirty="0" err="1" smtClean="0">
                <a:solidFill>
                  <a:srgbClr val="00B050"/>
                </a:solidFill>
              </a:rPr>
              <a:t>nhất</a:t>
            </a:r>
            <a:endParaRPr lang="en-US" sz="1100" dirty="0" smtClean="0">
              <a:solidFill>
                <a:srgbClr val="00B050"/>
              </a:solidFill>
            </a:endParaRPr>
          </a:p>
          <a:p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5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600200"/>
            <a:ext cx="5791200" cy="502920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it?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it works?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Its features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steps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list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GUI mock up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game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 smtClean="0"/>
              <a:t> T7 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215188"/>
            <a:ext cx="4853184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9906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Max budget = </a:t>
            </a:r>
            <a:r>
              <a:rPr lang="en-US" sz="1400" dirty="0" smtClean="0">
                <a:solidFill>
                  <a:srgbClr val="00B050"/>
                </a:solidFill>
              </a:rPr>
              <a:t>1.5 </a:t>
            </a:r>
            <a:r>
              <a:rPr lang="en-US" sz="1400" dirty="0" err="1" smtClean="0">
                <a:solidFill>
                  <a:srgbClr val="00B050"/>
                </a:solidFill>
              </a:rPr>
              <a:t>triệu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 smtClean="0"/>
          </a:p>
          <a:p>
            <a:r>
              <a:rPr lang="en-US" sz="1400" dirty="0" err="1" smtClean="0"/>
              <a:t>Nếu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tiên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campaign </a:t>
            </a:r>
            <a:r>
              <a:rPr lang="en-US" sz="1400" dirty="0" err="1" smtClean="0"/>
              <a:t>là</a:t>
            </a:r>
            <a:r>
              <a:rPr lang="en-US" sz="1400" dirty="0" smtClean="0"/>
              <a:t> imp, clicks hay new roles </a:t>
            </a:r>
            <a:r>
              <a:rPr lang="en-US" sz="1400" dirty="0" err="1" smtClean="0"/>
              <a:t>thì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media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khác</a:t>
            </a:r>
            <a:r>
              <a:rPr lang="en-US" sz="1400" dirty="0" smtClean="0"/>
              <a:t> </a:t>
            </a:r>
            <a:r>
              <a:rPr lang="en-US" sz="1400" dirty="0" err="1" smtClean="0"/>
              <a:t>nhau</a:t>
            </a:r>
            <a:r>
              <a:rPr lang="en-US" sz="1400" dirty="0" smtClean="0"/>
              <a:t> </a:t>
            </a:r>
            <a:r>
              <a:rPr lang="en-US" sz="1400" dirty="0" err="1" smtClean="0"/>
              <a:t>như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bên</a:t>
            </a:r>
            <a:r>
              <a:rPr lang="en-US" sz="1400" dirty="0" smtClean="0"/>
              <a:t> </a:t>
            </a:r>
            <a:r>
              <a:rPr lang="en-US" sz="1400" dirty="0" err="1" smtClean="0"/>
              <a:t>phải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1898541"/>
            <a:ext cx="1143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7030A0"/>
                </a:solidFill>
              </a:rPr>
              <a:t>Ưu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tiên</a:t>
            </a:r>
            <a:r>
              <a:rPr lang="en-US" sz="1100" dirty="0" smtClean="0">
                <a:solidFill>
                  <a:srgbClr val="7030A0"/>
                </a:solidFill>
              </a:rPr>
              <a:t>: </a:t>
            </a:r>
            <a:r>
              <a:rPr lang="en-US" sz="1100" dirty="0" err="1" smtClean="0">
                <a:solidFill>
                  <a:srgbClr val="7030A0"/>
                </a:solidFill>
              </a:rPr>
              <a:t>đạt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lượng</a:t>
            </a:r>
            <a:r>
              <a:rPr lang="en-US" sz="1100" dirty="0" smtClean="0">
                <a:solidFill>
                  <a:srgbClr val="7030A0"/>
                </a:solidFill>
              </a:rPr>
              <a:t> Imp </a:t>
            </a:r>
            <a:r>
              <a:rPr lang="en-US" sz="1100" dirty="0" err="1" smtClean="0">
                <a:solidFill>
                  <a:srgbClr val="7030A0"/>
                </a:solidFill>
              </a:rPr>
              <a:t>cao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nhất</a:t>
            </a:r>
            <a:endParaRPr lang="en-US" sz="1100" dirty="0" smtClean="0">
              <a:solidFill>
                <a:srgbClr val="7030A0"/>
              </a:solidFill>
            </a:endParaRPr>
          </a:p>
          <a:p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4300" y="3810000"/>
            <a:ext cx="1143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00B0F0"/>
                </a:solidFill>
              </a:rPr>
              <a:t>Ưu</a:t>
            </a:r>
            <a:r>
              <a:rPr lang="en-US" sz="1100" dirty="0" smtClean="0">
                <a:solidFill>
                  <a:srgbClr val="00B0F0"/>
                </a:solidFill>
              </a:rPr>
              <a:t> </a:t>
            </a:r>
            <a:r>
              <a:rPr lang="en-US" sz="1100" dirty="0" err="1" smtClean="0">
                <a:solidFill>
                  <a:srgbClr val="00B0F0"/>
                </a:solidFill>
              </a:rPr>
              <a:t>tiên</a:t>
            </a:r>
            <a:r>
              <a:rPr lang="en-US" sz="1100" dirty="0" smtClean="0">
                <a:solidFill>
                  <a:srgbClr val="00B0F0"/>
                </a:solidFill>
              </a:rPr>
              <a:t>: </a:t>
            </a:r>
            <a:r>
              <a:rPr lang="en-US" sz="1100" dirty="0" err="1" smtClean="0">
                <a:solidFill>
                  <a:srgbClr val="00B0F0"/>
                </a:solidFill>
              </a:rPr>
              <a:t>đạt</a:t>
            </a:r>
            <a:r>
              <a:rPr lang="en-US" sz="1100" dirty="0" smtClean="0">
                <a:solidFill>
                  <a:srgbClr val="00B0F0"/>
                </a:solidFill>
              </a:rPr>
              <a:t> </a:t>
            </a:r>
            <a:r>
              <a:rPr lang="en-US" sz="1100" dirty="0" err="1" smtClean="0">
                <a:solidFill>
                  <a:srgbClr val="00B0F0"/>
                </a:solidFill>
              </a:rPr>
              <a:t>lượng</a:t>
            </a:r>
            <a:r>
              <a:rPr lang="en-US" sz="1100" dirty="0" smtClean="0">
                <a:solidFill>
                  <a:srgbClr val="00B0F0"/>
                </a:solidFill>
              </a:rPr>
              <a:t> Clicks </a:t>
            </a:r>
            <a:r>
              <a:rPr lang="en-US" sz="1100" dirty="0" err="1" smtClean="0">
                <a:solidFill>
                  <a:srgbClr val="00B0F0"/>
                </a:solidFill>
              </a:rPr>
              <a:t>cao</a:t>
            </a:r>
            <a:r>
              <a:rPr lang="en-US" sz="1100" dirty="0" smtClean="0">
                <a:solidFill>
                  <a:srgbClr val="00B0F0"/>
                </a:solidFill>
              </a:rPr>
              <a:t> </a:t>
            </a:r>
            <a:r>
              <a:rPr lang="en-US" sz="1100" dirty="0" err="1" smtClean="0">
                <a:solidFill>
                  <a:srgbClr val="00B0F0"/>
                </a:solidFill>
              </a:rPr>
              <a:t>nhất</a:t>
            </a:r>
            <a:endParaRPr lang="en-US" sz="1100" dirty="0" smtClean="0">
              <a:solidFill>
                <a:srgbClr val="00B0F0"/>
              </a:solidFill>
            </a:endParaRPr>
          </a:p>
          <a:p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0209" y="5486400"/>
            <a:ext cx="1143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00B050"/>
                </a:solidFill>
              </a:rPr>
              <a:t>Ưu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r>
              <a:rPr lang="en-US" sz="1100" dirty="0" err="1" smtClean="0">
                <a:solidFill>
                  <a:srgbClr val="00B050"/>
                </a:solidFill>
              </a:rPr>
              <a:t>tiên</a:t>
            </a:r>
            <a:r>
              <a:rPr lang="en-US" sz="1100" dirty="0" smtClean="0">
                <a:solidFill>
                  <a:srgbClr val="00B050"/>
                </a:solidFill>
              </a:rPr>
              <a:t>: </a:t>
            </a:r>
            <a:r>
              <a:rPr lang="en-US" sz="1100" dirty="0" err="1" smtClean="0">
                <a:solidFill>
                  <a:srgbClr val="00B050"/>
                </a:solidFill>
              </a:rPr>
              <a:t>đạt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r>
              <a:rPr lang="en-US" sz="1100" dirty="0" err="1" smtClean="0">
                <a:solidFill>
                  <a:srgbClr val="00B050"/>
                </a:solidFill>
              </a:rPr>
              <a:t>lượng</a:t>
            </a:r>
            <a:r>
              <a:rPr lang="en-US" sz="1100" dirty="0" smtClean="0">
                <a:solidFill>
                  <a:srgbClr val="00B050"/>
                </a:solidFill>
              </a:rPr>
              <a:t> New roles </a:t>
            </a:r>
            <a:r>
              <a:rPr lang="en-US" sz="1100" dirty="0" err="1" smtClean="0">
                <a:solidFill>
                  <a:srgbClr val="00B050"/>
                </a:solidFill>
              </a:rPr>
              <a:t>cao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r>
              <a:rPr lang="en-US" sz="1100" dirty="0" err="1" smtClean="0">
                <a:solidFill>
                  <a:srgbClr val="00B050"/>
                </a:solidFill>
              </a:rPr>
              <a:t>nhất</a:t>
            </a:r>
            <a:endParaRPr lang="en-US" sz="1100" dirty="0" smtClean="0">
              <a:solidFill>
                <a:srgbClr val="00B050"/>
              </a:solidFill>
            </a:endParaRPr>
          </a:p>
          <a:p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9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Sensitivity </a:t>
            </a:r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548873"/>
              </p:ext>
            </p:extLst>
          </p:nvPr>
        </p:nvGraphicFramePr>
        <p:xfrm>
          <a:off x="457200" y="3124200"/>
          <a:ext cx="8229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</a:t>
                      </a:r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</a:t>
                      </a:r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 </a:t>
                      </a:r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 </a:t>
                      </a:r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 </a:t>
                      </a:r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7,387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6,736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8,059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9,252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12,307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13,324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16,310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800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Chạy</a:t>
            </a:r>
            <a:r>
              <a:rPr lang="en-US" sz="1400" dirty="0" smtClean="0"/>
              <a:t>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hóa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mức</a:t>
            </a:r>
            <a:r>
              <a:rPr lang="en-US" sz="1400" dirty="0" smtClean="0"/>
              <a:t> budget </a:t>
            </a:r>
            <a:r>
              <a:rPr lang="en-US" sz="1400" dirty="0" err="1" smtClean="0"/>
              <a:t>khác</a:t>
            </a:r>
            <a:r>
              <a:rPr lang="en-US" sz="1400" dirty="0" smtClean="0"/>
              <a:t> </a:t>
            </a:r>
            <a:r>
              <a:rPr lang="en-US" sz="1400" dirty="0" err="1" smtClean="0"/>
              <a:t>nhau</a:t>
            </a:r>
            <a:r>
              <a:rPr lang="en-US" sz="1400" dirty="0" smtClean="0"/>
              <a:t>, </a:t>
            </a:r>
            <a:r>
              <a:rPr lang="en-US" sz="1400" dirty="0" err="1" smtClean="0"/>
              <a:t>từ</a:t>
            </a:r>
            <a:r>
              <a:rPr lang="en-US" sz="1400" dirty="0" smtClean="0"/>
              <a:t> 1 </a:t>
            </a:r>
            <a:r>
              <a:rPr lang="en-US" sz="1400" dirty="0" err="1" smtClean="0"/>
              <a:t>triệu</a:t>
            </a:r>
            <a:r>
              <a:rPr lang="en-US" sz="1400" dirty="0" smtClean="0"/>
              <a:t> </a:t>
            </a:r>
            <a:r>
              <a:rPr lang="en-US" sz="1400" dirty="0" err="1" smtClean="0"/>
              <a:t>đến</a:t>
            </a:r>
            <a:r>
              <a:rPr lang="en-US" sz="1400" dirty="0" smtClean="0"/>
              <a:t> 4.6 </a:t>
            </a:r>
            <a:r>
              <a:rPr lang="en-US" sz="1400" dirty="0" err="1" smtClean="0"/>
              <a:t>triệu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</a:t>
            </a:r>
            <a:r>
              <a:rPr lang="en-US" sz="1400" dirty="0" err="1" smtClean="0"/>
              <a:t>ngày</a:t>
            </a:r>
            <a:r>
              <a:rPr lang="en-US" sz="1400" dirty="0" smtClean="0"/>
              <a:t>. </a:t>
            </a:r>
            <a:r>
              <a:rPr lang="en-US" sz="1400" dirty="0" err="1" smtClean="0"/>
              <a:t>Nhìn</a:t>
            </a:r>
            <a:r>
              <a:rPr lang="en-US" sz="1400" dirty="0" smtClean="0"/>
              <a:t> </a:t>
            </a:r>
            <a:r>
              <a:rPr lang="en-US" sz="1400" dirty="0" err="1" smtClean="0"/>
              <a:t>chung</a:t>
            </a:r>
            <a:r>
              <a:rPr lang="en-US" sz="1400" dirty="0" smtClean="0"/>
              <a:t> </a:t>
            </a:r>
            <a:r>
              <a:rPr lang="en-US" sz="1400" dirty="0" err="1" smtClean="0"/>
              <a:t>càng</a:t>
            </a:r>
            <a:r>
              <a:rPr lang="en-US" sz="1400" dirty="0" smtClean="0"/>
              <a:t> </a:t>
            </a:r>
            <a:r>
              <a:rPr lang="en-US" sz="1400" dirty="0" err="1" smtClean="0"/>
              <a:t>tiêu</a:t>
            </a:r>
            <a:r>
              <a:rPr lang="en-US" sz="1400" dirty="0" smtClean="0"/>
              <a:t> 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</a:t>
            </a:r>
            <a:r>
              <a:rPr lang="en-US" sz="1400" dirty="0" err="1" smtClean="0"/>
              <a:t>tiền</a:t>
            </a:r>
            <a:r>
              <a:rPr lang="en-US" sz="1400" dirty="0" smtClean="0"/>
              <a:t> </a:t>
            </a:r>
            <a:r>
              <a:rPr lang="en-US" sz="1400" dirty="0" err="1" smtClean="0"/>
              <a:t>thì</a:t>
            </a:r>
            <a:r>
              <a:rPr lang="en-US" sz="1400" dirty="0" smtClean="0"/>
              <a:t> CPM, CPC </a:t>
            </a:r>
            <a:r>
              <a:rPr lang="en-US" sz="1400" dirty="0" err="1" smtClean="0"/>
              <a:t>và</a:t>
            </a:r>
            <a:r>
              <a:rPr lang="en-US" sz="1400" dirty="0" smtClean="0"/>
              <a:t> CPA </a:t>
            </a:r>
            <a:r>
              <a:rPr lang="en-US" sz="1400" dirty="0" err="1" smtClean="0"/>
              <a:t>càng</a:t>
            </a:r>
            <a:r>
              <a:rPr lang="en-US" sz="1400" dirty="0" smtClean="0"/>
              <a:t> </a:t>
            </a:r>
            <a:r>
              <a:rPr lang="en-US" sz="1400" dirty="0" err="1" smtClean="0"/>
              <a:t>đắt</a:t>
            </a:r>
            <a:r>
              <a:rPr lang="en-US" sz="1400" dirty="0" smtClean="0"/>
              <a:t>. </a:t>
            </a:r>
            <a:r>
              <a:rPr lang="en-US" sz="1400" dirty="0" err="1" smtClean="0"/>
              <a:t>Tất</a:t>
            </a:r>
            <a:r>
              <a:rPr lang="en-US" sz="1400" dirty="0" smtClean="0"/>
              <a:t> </a:t>
            </a:r>
            <a:r>
              <a:rPr lang="en-US" sz="1400" dirty="0" err="1" smtClean="0"/>
              <a:t>nhiên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budget </a:t>
            </a:r>
            <a:r>
              <a:rPr lang="en-US" sz="1400" dirty="0" err="1" smtClean="0"/>
              <a:t>càng</a:t>
            </a:r>
            <a:r>
              <a:rPr lang="en-US" sz="1400" dirty="0" smtClean="0"/>
              <a:t> </a:t>
            </a:r>
            <a:r>
              <a:rPr lang="en-US" sz="1400" dirty="0" err="1" smtClean="0"/>
              <a:t>cao</a:t>
            </a:r>
            <a:r>
              <a:rPr lang="en-US" sz="1400" dirty="0" smtClean="0"/>
              <a:t> </a:t>
            </a:r>
            <a:r>
              <a:rPr lang="en-US" sz="1400" dirty="0" err="1" smtClean="0"/>
              <a:t>thì</a:t>
            </a:r>
            <a:r>
              <a:rPr lang="en-US" sz="1400" dirty="0" smtClean="0"/>
              <a:t> </a:t>
            </a:r>
            <a:r>
              <a:rPr lang="en-US" sz="1400" dirty="0" err="1" smtClean="0"/>
              <a:t>lượng</a:t>
            </a:r>
            <a:r>
              <a:rPr lang="en-US" sz="1400" dirty="0" smtClean="0"/>
              <a:t> Imp, clicks </a:t>
            </a:r>
            <a:r>
              <a:rPr lang="en-US" sz="1400" dirty="0" err="1" smtClean="0"/>
              <a:t>và</a:t>
            </a:r>
            <a:r>
              <a:rPr lang="en-US" sz="1400" dirty="0" smtClean="0"/>
              <a:t> new roles </a:t>
            </a:r>
            <a:r>
              <a:rPr lang="en-US" sz="1400" dirty="0" err="1" smtClean="0"/>
              <a:t>càng</a:t>
            </a:r>
            <a:r>
              <a:rPr lang="en-US" sz="1400" dirty="0" smtClean="0"/>
              <a:t> </a:t>
            </a:r>
            <a:r>
              <a:rPr lang="en-US" sz="1400" dirty="0" err="1" smtClean="0"/>
              <a:t>cao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Tuy</a:t>
            </a:r>
            <a:r>
              <a:rPr lang="en-US" sz="1400" dirty="0" smtClean="0"/>
              <a:t> </a:t>
            </a:r>
            <a:r>
              <a:rPr lang="en-US" sz="1400" dirty="0" err="1" smtClean="0"/>
              <a:t>nhiên</a:t>
            </a:r>
            <a:r>
              <a:rPr lang="en-US" sz="1400" dirty="0" smtClean="0"/>
              <a:t>, </a:t>
            </a:r>
            <a:r>
              <a:rPr lang="en-US" sz="1400" dirty="0" err="1" smtClean="0"/>
              <a:t>có</a:t>
            </a:r>
            <a:r>
              <a:rPr lang="en-US" sz="1400" dirty="0" smtClean="0"/>
              <a:t> 1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chi </a:t>
            </a:r>
            <a:r>
              <a:rPr lang="en-US" sz="1400" dirty="0" err="1" smtClean="0"/>
              <a:t>phí</a:t>
            </a:r>
            <a:r>
              <a:rPr lang="en-US" sz="1400" dirty="0" smtClean="0"/>
              <a:t> = 1.5 </a:t>
            </a:r>
            <a:r>
              <a:rPr lang="en-US" sz="1400" dirty="0" err="1" smtClean="0"/>
              <a:t>tr</a:t>
            </a:r>
            <a:r>
              <a:rPr lang="en-US" sz="1400" dirty="0" smtClean="0"/>
              <a:t> </a:t>
            </a:r>
            <a:r>
              <a:rPr lang="en-US" sz="1400" dirty="0" err="1" smtClean="0"/>
              <a:t>thì</a:t>
            </a:r>
            <a:r>
              <a:rPr lang="en-US" sz="1400" dirty="0" smtClean="0"/>
              <a:t> CPA </a:t>
            </a:r>
            <a:r>
              <a:rPr lang="en-US" sz="1400" dirty="0" err="1" smtClean="0"/>
              <a:t>lại</a:t>
            </a:r>
            <a:r>
              <a:rPr lang="en-US" sz="1400" dirty="0" smtClean="0"/>
              <a:t> </a:t>
            </a:r>
            <a:r>
              <a:rPr lang="en-US" sz="1400" dirty="0" err="1" smtClean="0"/>
              <a:t>thấp</a:t>
            </a:r>
            <a:r>
              <a:rPr lang="en-US" sz="1400" dirty="0" smtClean="0"/>
              <a:t> </a:t>
            </a:r>
            <a:r>
              <a:rPr lang="en-US" sz="1400" dirty="0" err="1" smtClean="0"/>
              <a:t>hơn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chi </a:t>
            </a:r>
            <a:r>
              <a:rPr lang="en-US" sz="1400" dirty="0" err="1" smtClean="0"/>
              <a:t>phí</a:t>
            </a:r>
            <a:r>
              <a:rPr lang="en-US" sz="1400" dirty="0" smtClean="0"/>
              <a:t> = 1tr</a:t>
            </a:r>
          </a:p>
          <a:p>
            <a:r>
              <a:rPr lang="en-US" sz="1400" dirty="0" smtClean="0">
                <a:sym typeface="Wingdings" pitchFamily="2" charset="2"/>
              </a:rPr>
              <a:t> Ta </a:t>
            </a:r>
            <a:r>
              <a:rPr lang="en-US" sz="1400" dirty="0" err="1" smtClean="0">
                <a:sym typeface="Wingdings" pitchFamily="2" charset="2"/>
              </a:rPr>
              <a:t>có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thể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chạy</a:t>
            </a:r>
            <a:r>
              <a:rPr lang="en-US" sz="1400" dirty="0" smtClean="0">
                <a:sym typeface="Wingdings" pitchFamily="2" charset="2"/>
              </a:rPr>
              <a:t> banner </a:t>
            </a:r>
            <a:r>
              <a:rPr lang="en-US" sz="1400" dirty="0" err="1" smtClean="0">
                <a:sym typeface="Wingdings" pitchFamily="2" charset="2"/>
              </a:rPr>
              <a:t>với</a:t>
            </a:r>
            <a:r>
              <a:rPr lang="en-US" sz="1400" dirty="0" smtClean="0">
                <a:sym typeface="Wingdings" pitchFamily="2" charset="2"/>
              </a:rPr>
              <a:t> chi </a:t>
            </a:r>
            <a:r>
              <a:rPr lang="en-US" sz="1400" dirty="0" err="1" smtClean="0">
                <a:sym typeface="Wingdings" pitchFamily="2" charset="2"/>
              </a:rPr>
              <a:t>phí</a:t>
            </a:r>
            <a:r>
              <a:rPr lang="en-US" sz="1400" dirty="0" smtClean="0">
                <a:sym typeface="Wingdings" pitchFamily="2" charset="2"/>
              </a:rPr>
              <a:t> 1.5tr/</a:t>
            </a:r>
            <a:r>
              <a:rPr lang="en-US" sz="1400" dirty="0" err="1" smtClean="0">
                <a:sym typeface="Wingdings" pitchFamily="2" charset="2"/>
              </a:rPr>
              <a:t>ngày</a:t>
            </a:r>
            <a:r>
              <a:rPr lang="en-US" sz="1400" dirty="0" smtClean="0">
                <a:sym typeface="Wingdings" pitchFamily="2" charset="2"/>
              </a:rPr>
              <a:t> ở campaign </a:t>
            </a:r>
            <a:r>
              <a:rPr lang="en-US" sz="1400" dirty="0" err="1" smtClean="0">
                <a:sym typeface="Wingdings" pitchFamily="2" charset="2"/>
              </a:rPr>
              <a:t>sau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245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What </a:t>
            </a:r>
            <a:r>
              <a:rPr lang="en-US" dirty="0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Automated Media Planning System will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allow advertisers to determine the sites that will generate the best ROI for their ad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campaigns based on performance preferences/objectives</a:t>
            </a:r>
          </a:p>
          <a:p>
            <a:pPr algn="just">
              <a:lnSpc>
                <a:spcPct val="160000"/>
              </a:lnSpc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tool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will allow advertisers to automatically allocate their advertising budget across all the sites in their media plan. Each budget allocation is calculated based on several performance factors that include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impressions, clicks, click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through rates,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conversion rate, CPA...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Advertisers can manually edit individual allocations if they wish.</a:t>
            </a:r>
          </a:p>
        </p:txBody>
      </p:sp>
    </p:spTree>
    <p:extLst>
      <p:ext uri="{BB962C8B-B14F-4D97-AF65-F5344CB8AC3E}">
        <p14:creationId xmlns:p14="http://schemas.microsoft.com/office/powerpoint/2010/main" val="22545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</a:t>
            </a:r>
            <a:r>
              <a:rPr lang="en-US" dirty="0" smtClean="0"/>
              <a:t>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tool will generate a media plan, given that a number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of selected media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buying units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(MBUs) is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provided. 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tool implements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 following functions: 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Receiving advertiser-defined information and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number of business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rules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eceiving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number of MBUs 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Applying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an optimization algorithm to the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advertiser-defined information, the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number of business rules and the number of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MBUs to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obtain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 optimized number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of selected MBUs included in a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media plan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Outputting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media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plan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be used by clients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in media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planning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Its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Multi-Channel Media Finder. Advertisers can search internal and external media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Search Engine. Search features enable advertisers to search by media types, inventory, category…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Competitive Usage Data. Knowing who else has used the media is great for competitive analysis and for speeding the decision-making process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Knowledge Management. Create and save an unlimited number of media plans. Mix and match old plans to create new plans.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Applicable data &amp; their limitation: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Media used by G1 products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being tracked by VMAS from 24 May 2013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game data from 24 May 2013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3Q data from mid July 2013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Acceptable level of data accuracy will be obtained after 3 months of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34643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Problem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Problem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Given a certain budget and targeted metrics (impressions/clicks/new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regs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you are tasked to find the of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adspaces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that will satisfy the targeted metrics. There are 3 kinds of parameters used in building the system: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Inputs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Historical data: CPM, CPC, CPA, duration, impress/day, clicks/day, logins/day, new roles/day, CTR, CR, ROI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Objectives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Target: Budget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impressions, clicks, logins, new roles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Constraints: CTR, CR, CPC, CPA, ROI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Outputs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List of media and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adspaces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that satisfy the objectives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Design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 1: Record historical data</a:t>
            </a:r>
          </a:p>
          <a:p>
            <a:pPr marL="0" indent="0"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 2: Find suitable algorithms</a:t>
            </a:r>
          </a:p>
          <a:p>
            <a:pPr marL="0" indent="0"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 3: Limit the number of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adspace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combinations to satisfy the constraints</a:t>
            </a:r>
          </a:p>
          <a:p>
            <a:pPr marL="0" indent="0"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 4: Provide the optimized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adspace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combination(s)</a:t>
            </a:r>
          </a:p>
        </p:txBody>
      </p:sp>
    </p:spTree>
    <p:extLst>
      <p:ext uri="{BB962C8B-B14F-4D97-AF65-F5344CB8AC3E}">
        <p14:creationId xmlns:p14="http://schemas.microsoft.com/office/powerpoint/2010/main" val="28225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1. Record historical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Task</a:t>
            </a:r>
            <a:r>
              <a:rPr lang="en-US" sz="2800" dirty="0" smtClean="0"/>
              <a:t>: Record data of advertising media used by VNG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Data Sources</a:t>
            </a:r>
            <a:r>
              <a:rPr lang="en-US" sz="2800" dirty="0" smtClean="0"/>
              <a:t>: VMAS historical data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Metrics</a:t>
            </a:r>
            <a:r>
              <a:rPr lang="en-US" sz="2800" dirty="0"/>
              <a:t>: CPM, CPC, CPA, duration, </a:t>
            </a:r>
            <a:r>
              <a:rPr lang="en-US" sz="2800" dirty="0" smtClean="0"/>
              <a:t>impressions, </a:t>
            </a:r>
            <a:r>
              <a:rPr lang="en-US" sz="2800" dirty="0"/>
              <a:t>clicks, logins, new roles, CTR, CR, ROI</a:t>
            </a:r>
          </a:p>
        </p:txBody>
      </p:sp>
    </p:spTree>
    <p:extLst>
      <p:ext uri="{BB962C8B-B14F-4D97-AF65-F5344CB8AC3E}">
        <p14:creationId xmlns:p14="http://schemas.microsoft.com/office/powerpoint/2010/main" val="15344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2. Find suitable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Choose one or more suitable combinatorial algorithms to satisfy the business preferences/ objectives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Proposed </a:t>
            </a:r>
            <a:r>
              <a:rPr lang="en-US" dirty="0"/>
              <a:t>algorithms: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Linear </a:t>
            </a:r>
            <a:r>
              <a:rPr lang="en-US" dirty="0"/>
              <a:t>programming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Assignment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Knapsack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Quadratic programming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Facility 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Transportation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Shortest path </a:t>
            </a:r>
            <a:r>
              <a:rPr lang="en-US" dirty="0" smtClean="0"/>
              <a:t>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Ant colony optimization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3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1876</Words>
  <Application>Microsoft Office PowerPoint</Application>
  <PresentationFormat>On-screen Show (4:3)</PresentationFormat>
  <Paragraphs>504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Packager Shell Object</vt:lpstr>
      <vt:lpstr>Worksheet</vt:lpstr>
      <vt:lpstr>Automated Media Planning Tool</vt:lpstr>
      <vt:lpstr>Table of Content</vt:lpstr>
      <vt:lpstr>1. What is it?</vt:lpstr>
      <vt:lpstr>2. How it works?</vt:lpstr>
      <vt:lpstr>3. Its features</vt:lpstr>
      <vt:lpstr>4. Problem definition</vt:lpstr>
      <vt:lpstr>5. Design steps</vt:lpstr>
      <vt:lpstr>Step 1. Record historical data</vt:lpstr>
      <vt:lpstr>Step 2. Find suitable algorithms</vt:lpstr>
      <vt:lpstr>Step 3. Calculate the media &amp; adspace combination(s)</vt:lpstr>
      <vt:lpstr>Step 3. Calculate the media &amp; adspace combination(s)</vt:lpstr>
      <vt:lpstr>6. Task list</vt:lpstr>
      <vt:lpstr>7. GUI Mock up </vt:lpstr>
      <vt:lpstr>8. Lựa chọn thuật toán tối ưu hóa </vt:lpstr>
      <vt:lpstr>9. Logic của chương trình</vt:lpstr>
      <vt:lpstr>10. Các bước cần làm để chạy chương trình  </vt:lpstr>
      <vt:lpstr>11. Ví dụ: tối ưu hóa banner cho game WTVN</vt:lpstr>
      <vt:lpstr>11. Ví dụ: tối ưu hóa banner cho game WTVN</vt:lpstr>
      <vt:lpstr>11. Kết quả 1</vt:lpstr>
      <vt:lpstr>11. Kết quả 2</vt:lpstr>
      <vt:lpstr>11. Sensitivity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Media Planning System</dc:title>
  <dc:creator>user</dc:creator>
  <cp:lastModifiedBy>Khanh. Dinh Ngoc</cp:lastModifiedBy>
  <cp:revision>96</cp:revision>
  <dcterms:created xsi:type="dcterms:W3CDTF">2013-03-22T07:50:35Z</dcterms:created>
  <dcterms:modified xsi:type="dcterms:W3CDTF">2013-08-16T09:06:26Z</dcterms:modified>
</cp:coreProperties>
</file>