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  <p:sldMasterId id="2147483876" r:id="rId2"/>
  </p:sldMasterIdLst>
  <p:sldIdLst>
    <p:sldId id="256" r:id="rId3"/>
    <p:sldId id="257" r:id="rId4"/>
    <p:sldId id="260" r:id="rId5"/>
    <p:sldId id="277" r:id="rId6"/>
    <p:sldId id="258" r:id="rId7"/>
    <p:sldId id="278" r:id="rId8"/>
    <p:sldId id="279" r:id="rId9"/>
    <p:sldId id="284" r:id="rId10"/>
    <p:sldId id="280" r:id="rId11"/>
    <p:sldId id="281" r:id="rId12"/>
    <p:sldId id="282" r:id="rId13"/>
    <p:sldId id="262" r:id="rId14"/>
    <p:sldId id="263" r:id="rId15"/>
    <p:sldId id="286" r:id="rId16"/>
    <p:sldId id="264" r:id="rId17"/>
    <p:sldId id="259" r:id="rId18"/>
    <p:sldId id="266" r:id="rId19"/>
    <p:sldId id="283" r:id="rId20"/>
    <p:sldId id="265" r:id="rId21"/>
    <p:sldId id="270" r:id="rId22"/>
    <p:sldId id="274" r:id="rId23"/>
    <p:sldId id="275" r:id="rId24"/>
    <p:sldId id="285" r:id="rId25"/>
    <p:sldId id="287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42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8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1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2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8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63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53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7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39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88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9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2572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63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7477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01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4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3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9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3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4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6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Overfitting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-301558"/>
            <a:ext cx="7882948" cy="2971066"/>
          </a:xfrm>
        </p:spPr>
        <p:txBody>
          <a:bodyPr/>
          <a:lstStyle/>
          <a:p>
            <a:r>
              <a:rPr lang="en-US" dirty="0" smtClean="0"/>
              <a:t>Advances in Data Science and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79" y="2873786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 REPORT</a:t>
            </a:r>
          </a:p>
          <a:p>
            <a:r>
              <a:rPr lang="en-US" sz="2000" dirty="0" smtClean="0"/>
              <a:t>TEAM : </a:t>
            </a:r>
            <a:r>
              <a:rPr lang="en-US" sz="2000" u="sng" dirty="0" smtClean="0"/>
              <a:t>D-PREDICTORS</a:t>
            </a:r>
            <a:endParaRPr lang="en-US" sz="2000" u="sn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33096" y="3970685"/>
            <a:ext cx="2247391" cy="1633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Apoorva</a:t>
            </a:r>
            <a:r>
              <a:rPr lang="en-US" sz="1600" dirty="0" smtClean="0"/>
              <a:t> </a:t>
            </a:r>
            <a:r>
              <a:rPr lang="en-US" sz="1600" dirty="0" err="1" smtClean="0"/>
              <a:t>Verma</a:t>
            </a:r>
            <a:endParaRPr lang="en-US" sz="1600" dirty="0" smtClean="0"/>
          </a:p>
          <a:p>
            <a:r>
              <a:rPr lang="en-US" sz="1600" dirty="0" smtClean="0"/>
              <a:t>Bhushan Patil</a:t>
            </a:r>
          </a:p>
          <a:p>
            <a:r>
              <a:rPr lang="en-US" sz="1600" dirty="0" smtClean="0"/>
              <a:t>Gaurav </a:t>
            </a:r>
            <a:r>
              <a:rPr lang="en-US" sz="1600" dirty="0" err="1" smtClean="0"/>
              <a:t>Saxena</a:t>
            </a:r>
            <a:endParaRPr lang="en-US" sz="1600" dirty="0" smtClean="0"/>
          </a:p>
          <a:p>
            <a:r>
              <a:rPr lang="en-US" sz="1600" dirty="0" err="1" smtClean="0"/>
              <a:t>Shruti</a:t>
            </a:r>
            <a:r>
              <a:rPr lang="en-US" sz="1600" dirty="0" smtClean="0"/>
              <a:t> </a:t>
            </a:r>
            <a:r>
              <a:rPr lang="en-US" sz="1600" dirty="0" err="1" smtClean="0"/>
              <a:t>Ranjalkar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02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2514"/>
          </a:xfrm>
        </p:spPr>
        <p:txBody>
          <a:bodyPr>
            <a:normAutofit/>
          </a:bodyPr>
          <a:lstStyle/>
          <a:p>
            <a:r>
              <a:rPr lang="en-US" sz="2000" b="1" dirty="0"/>
              <a:t>Implementation of </a:t>
            </a:r>
            <a:r>
              <a:rPr lang="en-US" sz="2000" b="1" dirty="0" smtClean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62" y="993640"/>
            <a:ext cx="10556724" cy="5746794"/>
          </a:xfrm>
        </p:spPr>
        <p:txBody>
          <a:bodyPr>
            <a:normAutofit/>
          </a:bodyPr>
          <a:lstStyle/>
          <a:p>
            <a:pPr lvl="0"/>
            <a:r>
              <a:rPr lang="en-US" sz="1400" dirty="0"/>
              <a:t>Data split into </a:t>
            </a:r>
            <a:r>
              <a:rPr lang="en-US" sz="1400" dirty="0" smtClean="0"/>
              <a:t>5</a:t>
            </a:r>
            <a:r>
              <a:rPr lang="en-US" sz="1400" dirty="0" smtClean="0"/>
              <a:t>0:30:20 </a:t>
            </a:r>
            <a:r>
              <a:rPr lang="en-US" sz="1400" dirty="0"/>
              <a:t>ratio </a:t>
            </a:r>
          </a:p>
          <a:p>
            <a:r>
              <a:rPr lang="en-US" sz="1400" dirty="0" smtClean="0"/>
              <a:t>Splitting </a:t>
            </a:r>
            <a:r>
              <a:rPr lang="en-US" sz="1400" dirty="0" smtClean="0"/>
              <a:t>mode: Split </a:t>
            </a:r>
            <a:r>
              <a:rPr lang="en-US" sz="1400" dirty="0"/>
              <a:t>Rows</a:t>
            </a:r>
          </a:p>
          <a:p>
            <a:r>
              <a:rPr lang="en-US" sz="1400" dirty="0"/>
              <a:t>Fraction of rows in the first output of dataset: 0.7</a:t>
            </a:r>
          </a:p>
          <a:p>
            <a:r>
              <a:rPr lang="en-US" sz="1400" dirty="0"/>
              <a:t>Randomized </a:t>
            </a:r>
            <a:r>
              <a:rPr lang="en-US" sz="1400" dirty="0" smtClean="0"/>
              <a:t>Split</a:t>
            </a:r>
            <a:r>
              <a:rPr lang="en-US" sz="1400" dirty="0"/>
              <a:t>: </a:t>
            </a:r>
            <a:r>
              <a:rPr lang="en-US" sz="1400" dirty="0" smtClean="0"/>
              <a:t>Yes</a:t>
            </a:r>
          </a:p>
          <a:p>
            <a:pPr lvl="0"/>
            <a:r>
              <a:rPr lang="en-U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Parameter Tuning - Multiclass </a:t>
            </a:r>
            <a:r>
              <a:rPr lang="en-U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Logistic Regression: </a:t>
            </a:r>
            <a:endParaRPr lang="en-US" sz="20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sz="1400" dirty="0"/>
              <a:t>Parameters: </a:t>
            </a:r>
          </a:p>
          <a:p>
            <a:r>
              <a:rPr lang="en-US" sz="1400" dirty="0"/>
              <a:t>Create Trainer Mode: Single Parameter</a:t>
            </a:r>
          </a:p>
          <a:p>
            <a:r>
              <a:rPr lang="en-US" sz="1400" dirty="0"/>
              <a:t>Optimization Tolerance: 1E-07</a:t>
            </a:r>
          </a:p>
          <a:p>
            <a:r>
              <a:rPr lang="en-US" sz="1400" dirty="0"/>
              <a:t>L1 Regularization Weight: 2</a:t>
            </a:r>
          </a:p>
          <a:p>
            <a:r>
              <a:rPr lang="en-US" sz="1400" dirty="0"/>
              <a:t>L2 Regularization Weight: 2</a:t>
            </a:r>
          </a:p>
          <a:p>
            <a:r>
              <a:rPr lang="en-US" sz="1400" dirty="0"/>
              <a:t>Memory size for L- BFGS: 20</a:t>
            </a:r>
          </a:p>
          <a:p>
            <a:r>
              <a:rPr lang="en-US" sz="1400" dirty="0"/>
              <a:t>Allow unknown Categorical Values: Yes</a:t>
            </a:r>
          </a:p>
          <a:p>
            <a:pPr lvl="0"/>
            <a:endParaRPr lang="en-US" sz="20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749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2514"/>
          </a:xfrm>
        </p:spPr>
        <p:txBody>
          <a:bodyPr>
            <a:normAutofit/>
          </a:bodyPr>
          <a:lstStyle/>
          <a:p>
            <a:pPr lvl="0"/>
            <a:r>
              <a:rPr lang="en-US" sz="2000" b="1" dirty="0"/>
              <a:t>Parameter Tuning - Multiclass </a:t>
            </a:r>
            <a:r>
              <a:rPr lang="en-US" sz="2000" b="1" dirty="0" smtClean="0"/>
              <a:t>Decision Forest: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62" y="993640"/>
            <a:ext cx="10556724" cy="5746794"/>
          </a:xfrm>
        </p:spPr>
        <p:txBody>
          <a:bodyPr>
            <a:normAutofit/>
          </a:bodyPr>
          <a:lstStyle/>
          <a:p>
            <a:r>
              <a:rPr lang="en-US" sz="1200" dirty="0"/>
              <a:t>Resampling Method: Replicate</a:t>
            </a:r>
          </a:p>
          <a:p>
            <a:r>
              <a:rPr lang="en-US" sz="1200" dirty="0"/>
              <a:t>Create trainer mode: Single Parameter</a:t>
            </a:r>
          </a:p>
          <a:p>
            <a:r>
              <a:rPr lang="en-US" sz="1200" dirty="0"/>
              <a:t>No. of Decision trees: 10</a:t>
            </a:r>
          </a:p>
          <a:p>
            <a:r>
              <a:rPr lang="en-US" sz="1200" dirty="0"/>
              <a:t>Maximum depth of the decision trees: 32</a:t>
            </a:r>
          </a:p>
          <a:p>
            <a:r>
              <a:rPr lang="en-US" sz="1200" dirty="0"/>
              <a:t>No. of random splits as per node: 90</a:t>
            </a:r>
          </a:p>
          <a:p>
            <a:r>
              <a:rPr lang="en-US" sz="1200" dirty="0"/>
              <a:t>Minimum number of samples per leaf node: 1</a:t>
            </a:r>
          </a:p>
          <a:p>
            <a:pPr marL="0" lvl="0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Performance </a:t>
            </a:r>
            <a:r>
              <a:rPr lang="en-U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 the </a:t>
            </a:r>
            <a:r>
              <a:rPr lang="en-U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model:</a:t>
            </a:r>
            <a:endParaRPr lang="en-US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105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31780" y="3336587"/>
            <a:ext cx="6217920" cy="31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 smtClean="0"/>
              <a:t>Feature Engineering </a:t>
            </a:r>
            <a:r>
              <a:rPr lang="en-US" sz="2000" b="1" dirty="0"/>
              <a:t>For Policy </a:t>
            </a:r>
            <a:r>
              <a:rPr lang="en-US" sz="2000" b="1" dirty="0" smtClean="0"/>
              <a:t>Prediction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657"/>
            <a:ext cx="8596668" cy="3880773"/>
          </a:xfrm>
        </p:spPr>
        <p:txBody>
          <a:bodyPr/>
          <a:lstStyle/>
          <a:p>
            <a:pPr lvl="0"/>
            <a:r>
              <a:rPr lang="en-US" sz="1200" dirty="0"/>
              <a:t>Previous Visited Policy</a:t>
            </a:r>
          </a:p>
          <a:p>
            <a:pPr lvl="0"/>
            <a:r>
              <a:rPr lang="en-US" sz="1200" dirty="0"/>
              <a:t>Mean of Cost per policy and State</a:t>
            </a:r>
          </a:p>
          <a:p>
            <a:pPr lvl="0"/>
            <a:r>
              <a:rPr lang="en-US" sz="1200" dirty="0"/>
              <a:t>Pattern of Policy per State (Mean of Policy per State).</a:t>
            </a:r>
          </a:p>
          <a:p>
            <a:pPr lvl="0"/>
            <a:r>
              <a:rPr lang="en-US" sz="1200" dirty="0"/>
              <a:t>Pattern of Policy per location (Mean of Policy per Location).</a:t>
            </a:r>
          </a:p>
          <a:p>
            <a:pPr lvl="0"/>
            <a:r>
              <a:rPr lang="en-US" sz="1200" dirty="0"/>
              <a:t>Pattern of Policy per </a:t>
            </a:r>
            <a:r>
              <a:rPr lang="en-US" sz="1200" dirty="0" err="1"/>
              <a:t>Car_Value</a:t>
            </a:r>
            <a:r>
              <a:rPr lang="en-US" sz="1200" dirty="0"/>
              <a:t> (Mean of Policy per </a:t>
            </a:r>
            <a:r>
              <a:rPr lang="en-US" sz="1200" dirty="0" err="1"/>
              <a:t>Car_Value</a:t>
            </a:r>
            <a:r>
              <a:rPr lang="en-US" sz="1200" dirty="0"/>
              <a:t>).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7" y="3200854"/>
            <a:ext cx="5816600" cy="30562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709205" y="3561043"/>
            <a:ext cx="344647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Co-relation found between cost per policy and previous policy.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24978" y="1270000"/>
            <a:ext cx="7447263" cy="91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sz="2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Feature </a:t>
            </a:r>
            <a:r>
              <a:rPr lang="en-US" sz="2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Selection for Policy </a:t>
            </a:r>
            <a:r>
              <a:rPr lang="en-US" sz="2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prediction: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	</a:t>
            </a:r>
            <a:endParaRPr lang="en-US" sz="2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547" y="3169487"/>
            <a:ext cx="3623810" cy="256857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358997" y="3169487"/>
            <a:ext cx="4249420" cy="21939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9547" y="2080320"/>
            <a:ext cx="863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Married_Couple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Home_Owner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Risk_Factor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C_Previous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Previous_Policy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prev_G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Car_Value_Exp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Location_Exp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State_Exp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Car_Age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Approach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Model: </a:t>
            </a:r>
            <a:br>
              <a:rPr lang="en-US" dirty="0" smtClean="0"/>
            </a:br>
            <a:r>
              <a:rPr lang="en-US" b="1" dirty="0" smtClean="0"/>
              <a:t>‘</a:t>
            </a:r>
            <a:r>
              <a:rPr lang="en-US" b="1" dirty="0"/>
              <a:t>Multiclass Decision Forest’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3163"/>
            <a:ext cx="8596668" cy="3880773"/>
          </a:xfrm>
        </p:spPr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algorithm works by building multiple decision trees and then </a:t>
            </a:r>
            <a:r>
              <a:rPr lang="en-US" i="1" dirty="0"/>
              <a:t>voting</a:t>
            </a:r>
            <a:r>
              <a:rPr lang="en-US" dirty="0"/>
              <a:t> on the most popular output class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Voting is a form of aggregation, in which each tree in a classification decision forest outputs a non-normalized frequency histogram of labels.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aggregation process sums these histograms and normalizes the result to get the “probabilities” for each label.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trees that have high prediction confidence will have a greater weight in the final decision of the ensemble.</a:t>
            </a:r>
          </a:p>
          <a:p>
            <a:endParaRPr lang="en-US" dirty="0"/>
          </a:p>
        </p:txBody>
      </p:sp>
      <p:pic>
        <p:nvPicPr>
          <p:cNvPr id="1026" name="Picture 2" descr="http://dovgalecs.com/blog/wp-content/uploads/2011/12/random_forest_n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96" y="4656674"/>
            <a:ext cx="3622708" cy="18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251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Model: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44" y="1036320"/>
            <a:ext cx="9601196" cy="4421537"/>
          </a:xfrm>
        </p:spPr>
        <p:txBody>
          <a:bodyPr/>
          <a:lstStyle/>
          <a:p>
            <a:r>
              <a:rPr lang="en-US" b="1" dirty="0"/>
              <a:t>Random Forest </a:t>
            </a:r>
            <a:r>
              <a:rPr lang="en-US" b="1" dirty="0" smtClean="0"/>
              <a:t>Multiclass-Classifier</a:t>
            </a:r>
          </a:p>
          <a:p>
            <a:r>
              <a:rPr lang="en-US" b="1" dirty="0" smtClean="0"/>
              <a:t>Bagging</a:t>
            </a:r>
            <a:endParaRPr lang="en-US" b="1" dirty="0"/>
          </a:p>
          <a:p>
            <a:r>
              <a:rPr lang="en-US" b="1" dirty="0"/>
              <a:t>Model </a:t>
            </a:r>
            <a:r>
              <a:rPr lang="en-US" b="1" dirty="0" smtClean="0"/>
              <a:t>Fitting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44485" y="2333598"/>
            <a:ext cx="7525114" cy="1295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6123" y="3789471"/>
            <a:ext cx="8333476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After Tuning the Parameters of Random Forest: Number of Trees: 50,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N_Jobs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=-1 and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=42 we achieved test scores: 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Accuracy 91%, Precision: 89%, recall: 91% and f1-Score: 91</a:t>
            </a: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90897" y="4961351"/>
            <a:ext cx="8336279" cy="16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Importance: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9" y="1774371"/>
            <a:ext cx="5447121" cy="3389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8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2514"/>
          </a:xfrm>
        </p:spPr>
        <p:txBody>
          <a:bodyPr>
            <a:normAutofit/>
          </a:bodyPr>
          <a:lstStyle/>
          <a:p>
            <a:r>
              <a:rPr lang="en-US" sz="2000" dirty="0"/>
              <a:t>On the Validation set after feature </a:t>
            </a:r>
            <a:r>
              <a:rPr lang="en-US" sz="2000" dirty="0" smtClean="0"/>
              <a:t>selection: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068" y="922353"/>
            <a:ext cx="7492955" cy="190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9053" y="2945758"/>
            <a:ext cx="3760966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On </a:t>
            </a: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test separated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data: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92682" y="3441714"/>
            <a:ext cx="3935776" cy="180084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450181" y="3156585"/>
            <a:ext cx="5756266" cy="26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862" y="2374392"/>
            <a:ext cx="8596668" cy="1320800"/>
          </a:xfrm>
        </p:spPr>
        <p:txBody>
          <a:bodyPr/>
          <a:lstStyle/>
          <a:p>
            <a:r>
              <a:rPr lang="en-US" dirty="0" smtClean="0"/>
              <a:t>Price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7" y="982133"/>
            <a:ext cx="10330541" cy="64879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Feature </a:t>
            </a:r>
            <a:r>
              <a:rPr lang="en-US" sz="2000" b="1" dirty="0"/>
              <a:t>Engineering </a:t>
            </a:r>
            <a:r>
              <a:rPr lang="en-US" sz="2000" b="1" dirty="0" smtClean="0"/>
              <a:t>For Cost Prediction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454209"/>
            <a:ext cx="9601196" cy="3390245"/>
          </a:xfrm>
        </p:spPr>
        <p:txBody>
          <a:bodyPr/>
          <a:lstStyle/>
          <a:p>
            <a:pPr marL="0" lvl="0" indent="0">
              <a:buNone/>
            </a:pPr>
            <a:endParaRPr lang="en-US" sz="1400" dirty="0" smtClean="0"/>
          </a:p>
          <a:p>
            <a:pPr lvl="0"/>
            <a:r>
              <a:rPr lang="en-US" sz="1400" dirty="0" smtClean="0"/>
              <a:t>Previous </a:t>
            </a:r>
            <a:r>
              <a:rPr lang="en-US" sz="1400" dirty="0"/>
              <a:t>visited cost and policy.</a:t>
            </a:r>
          </a:p>
          <a:p>
            <a:pPr lvl="0"/>
            <a:r>
              <a:rPr lang="en-US" sz="1400" dirty="0"/>
              <a:t>The Policy predicted by the Final Model.</a:t>
            </a:r>
          </a:p>
          <a:p>
            <a:pPr lvl="0"/>
            <a:r>
              <a:rPr lang="en-US" sz="1400" dirty="0"/>
              <a:t>For every Policy Mean Value of Cost per State.</a:t>
            </a:r>
          </a:p>
          <a:p>
            <a:pPr lvl="0"/>
            <a:r>
              <a:rPr lang="en-US" sz="1400" dirty="0"/>
              <a:t>Mean Value of Cost per State.</a:t>
            </a:r>
          </a:p>
          <a:p>
            <a:pPr lvl="0"/>
            <a:r>
              <a:rPr lang="en-US" sz="1400" dirty="0"/>
              <a:t>Mean Value of Cost per Policy.</a:t>
            </a:r>
          </a:p>
          <a:p>
            <a:pPr lvl="0"/>
            <a:r>
              <a:rPr lang="en-US" sz="1400" dirty="0"/>
              <a:t>Mean Value of Cost per car age</a:t>
            </a:r>
          </a:p>
          <a:p>
            <a:pPr lvl="0"/>
            <a:r>
              <a:rPr lang="en-US" sz="1400" dirty="0"/>
              <a:t>For every Customer Id Mean Value of Cost per </a:t>
            </a:r>
            <a:endParaRPr lang="en-US" sz="1400" dirty="0" smtClean="0"/>
          </a:p>
          <a:p>
            <a:pPr marL="0" lv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person </a:t>
            </a:r>
            <a:r>
              <a:rPr lang="en-US" sz="1400" dirty="0"/>
              <a:t>(transformed using the </a:t>
            </a:r>
            <a:r>
              <a:rPr lang="en-US" sz="1400" dirty="0" err="1"/>
              <a:t>group_size</a:t>
            </a:r>
            <a:r>
              <a:rPr lang="en-US" sz="1400" dirty="0" smtClean="0"/>
              <a:t>)</a:t>
            </a:r>
            <a:endParaRPr lang="en-US" sz="1400" dirty="0"/>
          </a:p>
          <a:p>
            <a:endParaRPr lang="en-US" b="1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37408" y="25726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416677" y="38459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462397" y="49794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84" y="1532709"/>
            <a:ext cx="5249545" cy="3903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4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81" y="1051637"/>
            <a:ext cx="8596668" cy="2372500"/>
          </a:xfrm>
        </p:spPr>
        <p:txBody>
          <a:bodyPr>
            <a:normAutofit/>
          </a:bodyPr>
          <a:lstStyle/>
          <a:p>
            <a:r>
              <a:rPr lang="en-US" dirty="0"/>
              <a:t>Discover policy termination patterns and profiles of customer who leave for a deeper understanding of why they left </a:t>
            </a:r>
          </a:p>
          <a:p>
            <a:r>
              <a:rPr lang="en-US" dirty="0" smtClean="0"/>
              <a:t>Predict </a:t>
            </a:r>
            <a:r>
              <a:rPr lang="en-US" dirty="0"/>
              <a:t>future customer value to determine if you want to retain an at-risk customer, and at what cost </a:t>
            </a:r>
          </a:p>
          <a:p>
            <a:r>
              <a:rPr lang="en-US" dirty="0" smtClean="0"/>
              <a:t>Predict </a:t>
            </a:r>
            <a:r>
              <a:rPr lang="en-US" dirty="0"/>
              <a:t>what offer or service would prevent a customer from switching insurers, and what price will cover your risk of insuring that customer for another term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17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Application of Data Sciences in Insurance Industry: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2781" y="3680299"/>
            <a:ext cx="8596668" cy="395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/>
              <a:t>Project Problem Statement: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14953" y="3995678"/>
            <a:ext cx="8521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introduce a model that estimates the probability of the policy along with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cost a customer would buy. Prediction would be based on customer’s shopping history.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Aim is to develop a model that achieves high accuracy and good recall rate.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251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Analysis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62" y="993640"/>
            <a:ext cx="10556724" cy="5746794"/>
          </a:xfrm>
        </p:spPr>
        <p:txBody>
          <a:bodyPr>
            <a:normAutofit/>
          </a:bodyPr>
          <a:lstStyle/>
          <a:p>
            <a:r>
              <a:rPr lang="en-US" b="1" dirty="0"/>
              <a:t>Feature Selection</a:t>
            </a:r>
            <a:r>
              <a:rPr lang="en-US" b="1" dirty="0" smtClean="0"/>
              <a:t>:</a:t>
            </a:r>
            <a:endParaRPr lang="en-US" dirty="0" smtClean="0"/>
          </a:p>
          <a:p>
            <a:pPr marL="0" lvl="0" indent="0">
              <a:buNone/>
            </a:pPr>
            <a:endParaRPr lang="en-US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20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105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57754"/>
            <a:ext cx="6202680" cy="28473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03162" y="3867037"/>
            <a:ext cx="857274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Applied linear regression of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Statsmodels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recursively to get least AIC and BIC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60" y="4552097"/>
            <a:ext cx="8070114" cy="204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2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19" y="244240"/>
            <a:ext cx="8596668" cy="3880773"/>
          </a:xfrm>
        </p:spPr>
        <p:txBody>
          <a:bodyPr/>
          <a:lstStyle/>
          <a:p>
            <a:r>
              <a:rPr lang="en-US" dirty="0"/>
              <a:t>Without Feature Selection, we got the following </a:t>
            </a:r>
            <a:r>
              <a:rPr lang="en-US" dirty="0" err="1"/>
              <a:t>regresssion</a:t>
            </a:r>
            <a:r>
              <a:rPr lang="en-US" dirty="0"/>
              <a:t> model which gave R-</a:t>
            </a:r>
            <a:r>
              <a:rPr lang="en-US" dirty="0" err="1"/>
              <a:t>Squarred</a:t>
            </a:r>
            <a:r>
              <a:rPr lang="en-US" dirty="0"/>
              <a:t> of 0.70 on validation set and 0.69 on testing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But AIC and BIC in that case was </a:t>
            </a:r>
            <a:r>
              <a:rPr lang="en-US" dirty="0" smtClean="0"/>
              <a:t>6.536 which was high penalty</a:t>
            </a:r>
            <a:r>
              <a:rPr lang="en-US" dirty="0" smtClean="0"/>
              <a:t>.</a:t>
            </a:r>
          </a:p>
          <a:p>
            <a:r>
              <a:rPr lang="en-US" dirty="0"/>
              <a:t>When fitting models, it is possible to increase the likelihood by adding parameters, but doing so may result in </a:t>
            </a:r>
            <a:r>
              <a:rPr lang="en-US" dirty="0">
                <a:hlinkClick r:id="rId2" tooltip="Overfitting"/>
              </a:rPr>
              <a:t>overfitting</a:t>
            </a:r>
            <a:r>
              <a:rPr lang="en-US" dirty="0"/>
              <a:t>. Both BIC and AIC resolve this problem by introducing a penalty term for the number of parameters in the model</a:t>
            </a:r>
            <a:endParaRPr lang="en-US" dirty="0" smtClean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19" y="2599330"/>
            <a:ext cx="7856105" cy="3694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9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138" y="253968"/>
            <a:ext cx="9682623" cy="3880773"/>
          </a:xfrm>
        </p:spPr>
        <p:txBody>
          <a:bodyPr/>
          <a:lstStyle/>
          <a:p>
            <a:r>
              <a:rPr lang="en-US" dirty="0"/>
              <a:t>Implemented feature selection as interpreted by AIC and BIC of </a:t>
            </a:r>
            <a:r>
              <a:rPr lang="en-US" dirty="0" err="1"/>
              <a:t>Statsmodels</a:t>
            </a:r>
            <a:r>
              <a:rPr lang="en-US" dirty="0"/>
              <a:t> and build the final model. The </a:t>
            </a:r>
            <a:r>
              <a:rPr lang="en-US" dirty="0" err="1"/>
              <a:t>Akaike</a:t>
            </a:r>
            <a:r>
              <a:rPr lang="en-US" dirty="0"/>
              <a:t> information criterion (AIC) and the Bayesian information criterion (BIC) are based on the log-likelihood of number of parameters. Both measures introduce a penalty for model complexity, but the AIC penalizes complexity less severely than the BIC.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19" y="1892638"/>
            <a:ext cx="7566498" cy="29128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005191" y="4805464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Achieved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linear regression model which gave 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mean square error of 24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Final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4500"/>
            <a:ext cx="8596668" cy="5003800"/>
          </a:xfrm>
        </p:spPr>
        <p:txBody>
          <a:bodyPr/>
          <a:lstStyle/>
          <a:p>
            <a:r>
              <a:rPr lang="en-US" dirty="0" smtClean="0"/>
              <a:t>Accuracy: 71.9%</a:t>
            </a:r>
          </a:p>
          <a:p>
            <a:r>
              <a:rPr lang="en-US" dirty="0" smtClean="0"/>
              <a:t>Recall: 71.9%</a:t>
            </a:r>
            <a:endParaRPr lang="en-US" dirty="0" smtClean="0"/>
          </a:p>
          <a:p>
            <a:r>
              <a:rPr lang="en-US" dirty="0" smtClean="0"/>
              <a:t>F- </a:t>
            </a:r>
            <a:r>
              <a:rPr lang="en-US" dirty="0" smtClean="0"/>
              <a:t>Measure</a:t>
            </a:r>
            <a:r>
              <a:rPr lang="en-US" dirty="0" smtClean="0"/>
              <a:t>: 71.9%</a:t>
            </a:r>
          </a:p>
          <a:p>
            <a:r>
              <a:rPr lang="en-US" dirty="0" smtClean="0"/>
              <a:t>Root Mean Square Error: 28.89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Confusion Matrix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5" y="5423062"/>
            <a:ext cx="6076190" cy="12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76" y="3261088"/>
            <a:ext cx="521904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Final Test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28788"/>
            <a:ext cx="829255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67" y="2013099"/>
            <a:ext cx="9682623" cy="1296157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2800" dirty="0" smtClean="0"/>
              <a:t> Thank You..!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40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34963"/>
          </a:xfrm>
        </p:spPr>
        <p:txBody>
          <a:bodyPr>
            <a:no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bserved correlation </a:t>
            </a:r>
            <a:r>
              <a:rPr lang="en-US" sz="2000" dirty="0"/>
              <a:t>between the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94" y="1096962"/>
            <a:ext cx="10356426" cy="5669598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Derived </a:t>
            </a:r>
            <a:r>
              <a:rPr lang="en-US" sz="1600" dirty="0"/>
              <a:t>few new features: </a:t>
            </a:r>
            <a:r>
              <a:rPr lang="en-US" sz="1600" dirty="0" err="1"/>
              <a:t>Age_Diff</a:t>
            </a:r>
            <a:r>
              <a:rPr lang="en-US" sz="1600" dirty="0"/>
              <a:t>, </a:t>
            </a:r>
            <a:r>
              <a:rPr lang="en-US" sz="1600" dirty="0" err="1"/>
              <a:t>Mean_Age</a:t>
            </a:r>
            <a:r>
              <a:rPr lang="en-US" sz="1600" dirty="0"/>
              <a:t>, </a:t>
            </a:r>
            <a:r>
              <a:rPr lang="en-US" sz="1600" dirty="0" err="1"/>
              <a:t>Old_Person</a:t>
            </a:r>
            <a:r>
              <a:rPr lang="en-US" sz="1600" dirty="0"/>
              <a:t>, </a:t>
            </a:r>
            <a:r>
              <a:rPr lang="en-US" sz="1600" dirty="0" err="1"/>
              <a:t>FamilyPlan</a:t>
            </a:r>
            <a:r>
              <a:rPr lang="en-US" sz="1600" dirty="0"/>
              <a:t>, </a:t>
            </a:r>
            <a:r>
              <a:rPr lang="en-US" sz="1600" dirty="0" err="1"/>
              <a:t>newCar</a:t>
            </a:r>
            <a:r>
              <a:rPr lang="en-US" sz="1600" dirty="0"/>
              <a:t>, </a:t>
            </a:r>
            <a:r>
              <a:rPr lang="en-US" sz="1600" dirty="0" err="1" smtClean="0"/>
              <a:t>oldCar</a:t>
            </a:r>
            <a:endParaRPr lang="en-US" sz="1600" dirty="0" smtClean="0"/>
          </a:p>
          <a:p>
            <a:endParaRPr lang="en-US" sz="1600" dirty="0"/>
          </a:p>
          <a:p>
            <a:pPr marL="0" lvl="0" indent="0">
              <a:buNone/>
            </a:pPr>
            <a:endParaRPr lang="en-US" sz="1600" dirty="0" smtClean="0"/>
          </a:p>
          <a:p>
            <a:pPr lvl="0"/>
            <a:endParaRPr lang="en-US" sz="1600" dirty="0"/>
          </a:p>
        </p:txBody>
      </p:sp>
      <p:pic>
        <p:nvPicPr>
          <p:cNvPr id="205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0" y="1178186"/>
            <a:ext cx="572947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0" y="2057400"/>
            <a:ext cx="6539367" cy="10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0" y="3184526"/>
            <a:ext cx="6112647" cy="8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257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392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NA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There are three approaches to handle N/A value records.</a:t>
            </a:r>
            <a:br>
              <a:rPr lang="en-US" dirty="0" smtClean="0"/>
            </a:br>
            <a:r>
              <a:rPr lang="en-US" dirty="0" smtClean="0"/>
              <a:t>1. Removing the n/a value records</a:t>
            </a:r>
          </a:p>
          <a:p>
            <a:pPr marL="0" lvl="0" indent="0">
              <a:buNone/>
            </a:pPr>
            <a:r>
              <a:rPr lang="en-US" dirty="0" smtClean="0"/>
              <a:t>     2. Replacing the n/a values with the mean</a:t>
            </a:r>
          </a:p>
          <a:p>
            <a:pPr marL="0" lvl="0" indent="0">
              <a:buNone/>
            </a:pPr>
            <a:r>
              <a:rPr lang="en-US" dirty="0" smtClean="0"/>
              <a:t>     3. Replacing the n/a values with zero</a:t>
            </a:r>
          </a:p>
          <a:p>
            <a:pPr lvl="0"/>
            <a:r>
              <a:rPr lang="en-US" dirty="0" smtClean="0"/>
              <a:t>Our consideration-</a:t>
            </a:r>
            <a:endParaRPr lang="en-US" dirty="0"/>
          </a:p>
          <a:p>
            <a:pPr lvl="1"/>
            <a:r>
              <a:rPr lang="en-US" dirty="0" smtClean="0"/>
              <a:t>For model 1: N/A value records were not considered.</a:t>
            </a:r>
          </a:p>
          <a:p>
            <a:pPr lvl="1"/>
            <a:r>
              <a:rPr lang="en-US" dirty="0"/>
              <a:t>For model </a:t>
            </a:r>
            <a:r>
              <a:rPr lang="en-US" dirty="0" smtClean="0"/>
              <a:t>2: N/A </a:t>
            </a:r>
            <a:r>
              <a:rPr lang="en-US" dirty="0"/>
              <a:t>values </a:t>
            </a:r>
            <a:r>
              <a:rPr lang="en-US" dirty="0" smtClean="0"/>
              <a:t>were replaced with </a:t>
            </a:r>
            <a:r>
              <a:rPr lang="en-US" dirty="0"/>
              <a:t>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244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with some 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270" y="1748364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Developed the model </a:t>
            </a:r>
            <a:r>
              <a:rPr lang="en-US" sz="1800" dirty="0"/>
              <a:t>using Multiclass Decision Jungle Classifier using Microsoft ML Azure tool without any </a:t>
            </a:r>
            <a:r>
              <a:rPr lang="en-US" sz="1800" dirty="0" smtClean="0"/>
              <a:t>data </a:t>
            </a:r>
            <a:r>
              <a:rPr lang="en-US" sz="1800" dirty="0"/>
              <a:t>preparation and feature selection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3" y="2630532"/>
            <a:ext cx="269716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2" y="2819401"/>
            <a:ext cx="28416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06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classes are </a:t>
            </a:r>
            <a:r>
              <a:rPr lang="en-US" dirty="0" smtClean="0"/>
              <a:t>imbalanced 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proper data preparation and features from the session history the model is not able to predict with precision.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features derived also seems </a:t>
            </a:r>
            <a:r>
              <a:rPr lang="en-US" dirty="0" smtClean="0"/>
              <a:t>unimportant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model </a:t>
            </a:r>
            <a:r>
              <a:rPr lang="en-US" dirty="0" smtClean="0"/>
              <a:t>always predicts </a:t>
            </a:r>
            <a:r>
              <a:rPr lang="en-US" dirty="0"/>
              <a:t>class </a:t>
            </a:r>
            <a:r>
              <a:rPr lang="en-US" dirty="0" smtClean="0"/>
              <a:t>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Split: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data into test train and validation set. 30% of training data is test data set and 30% is validation set.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1248" y="3417108"/>
            <a:ext cx="6809667" cy="12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862" y="2374392"/>
            <a:ext cx="8596668" cy="1320800"/>
          </a:xfrm>
        </p:spPr>
        <p:txBody>
          <a:bodyPr/>
          <a:lstStyle/>
          <a:p>
            <a:r>
              <a:rPr lang="en-US" dirty="0" smtClean="0"/>
              <a:t>       Policy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251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Classification- Approach 1: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39914" y="2945758"/>
            <a:ext cx="279244" cy="3982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62" y="993640"/>
            <a:ext cx="8596668" cy="3630611"/>
          </a:xfrm>
        </p:spPr>
        <p:txBody>
          <a:bodyPr/>
          <a:lstStyle/>
          <a:p>
            <a:r>
              <a:rPr lang="en-US" sz="1600" b="1" dirty="0"/>
              <a:t>‘Multiclass Logistic Regression’ </a:t>
            </a:r>
            <a:r>
              <a:rPr lang="en-US" sz="1600" b="1" dirty="0" smtClean="0"/>
              <a:t>Algorithm</a:t>
            </a:r>
            <a:endParaRPr lang="en-US" sz="1600" dirty="0" smtClean="0"/>
          </a:p>
          <a:p>
            <a:r>
              <a:rPr lang="en-US" b="1" dirty="0"/>
              <a:t>‘</a:t>
            </a:r>
            <a:r>
              <a:rPr lang="en-US" sz="1600" b="1" dirty="0"/>
              <a:t>Multiclass Decision Forest’ </a:t>
            </a:r>
            <a:r>
              <a:rPr lang="en-US" sz="1600" b="1" dirty="0" smtClean="0"/>
              <a:t>Algorithm</a:t>
            </a:r>
          </a:p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179535" y="1960743"/>
            <a:ext cx="6154567" cy="443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1794</TotalTime>
  <Words>846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Trebuchet MS</vt:lpstr>
      <vt:lpstr>Wingdings 2</vt:lpstr>
      <vt:lpstr>Wingdings 3</vt:lpstr>
      <vt:lpstr>HDOfficeLightV0</vt:lpstr>
      <vt:lpstr>Facet</vt:lpstr>
      <vt:lpstr>Advances in Data Science and Architecture</vt:lpstr>
      <vt:lpstr>Application of Data Sciences in Insurance Industry:</vt:lpstr>
      <vt:lpstr>Observed correlation between the features</vt:lpstr>
      <vt:lpstr>Handling NA values</vt:lpstr>
      <vt:lpstr>Model with some Data Preparation</vt:lpstr>
      <vt:lpstr>Findings</vt:lpstr>
      <vt:lpstr>Data Split:</vt:lpstr>
      <vt:lpstr>       Policy Prediction</vt:lpstr>
      <vt:lpstr>Classification- Approach 1:</vt:lpstr>
      <vt:lpstr>Implementation of model:</vt:lpstr>
      <vt:lpstr>Parameter Tuning - Multiclass Decision Forest: </vt:lpstr>
      <vt:lpstr>Feature Engineering For Policy Prediction </vt:lpstr>
      <vt:lpstr>Classification Approach 2</vt:lpstr>
      <vt:lpstr>Classification Model:  ‘Multiclass Decision Forest’ Algorithm</vt:lpstr>
      <vt:lpstr>Model:</vt:lpstr>
      <vt:lpstr>Feature Importance:</vt:lpstr>
      <vt:lpstr>On the Validation set after feature selection:</vt:lpstr>
      <vt:lpstr>Price Prediction</vt:lpstr>
      <vt:lpstr>Feature Engineering For Cost Prediction</vt:lpstr>
      <vt:lpstr>Analysis</vt:lpstr>
      <vt:lpstr>PowerPoint Presentation</vt:lpstr>
      <vt:lpstr>PowerPoint Presentation</vt:lpstr>
      <vt:lpstr>Results on Final Test Data</vt:lpstr>
      <vt:lpstr>Results on Final Test data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Data Science</dc:title>
  <dc:creator>Gaurav Saxena</dc:creator>
  <cp:lastModifiedBy>Gaurav Saxena</cp:lastModifiedBy>
  <cp:revision>108</cp:revision>
  <dcterms:created xsi:type="dcterms:W3CDTF">2016-04-12T21:13:27Z</dcterms:created>
  <dcterms:modified xsi:type="dcterms:W3CDTF">2016-04-27T23:30:42Z</dcterms:modified>
</cp:coreProperties>
</file>