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333" r:id="rId3"/>
    <p:sldId id="277" r:id="rId4"/>
    <p:sldId id="334" r:id="rId5"/>
    <p:sldId id="335" r:id="rId6"/>
    <p:sldId id="336" r:id="rId7"/>
    <p:sldId id="337" r:id="rId8"/>
    <p:sldId id="338" r:id="rId9"/>
    <p:sldId id="339" r:id="rId10"/>
    <p:sldId id="340" r:id="rId11"/>
    <p:sldId id="341" r:id="rId12"/>
    <p:sldId id="278" r:id="rId13"/>
    <p:sldId id="279" r:id="rId14"/>
    <p:sldId id="280" r:id="rId15"/>
    <p:sldId id="281" r:id="rId16"/>
    <p:sldId id="347" r:id="rId17"/>
    <p:sldId id="326" r:id="rId18"/>
    <p:sldId id="259" r:id="rId19"/>
    <p:sldId id="269" r:id="rId20"/>
    <p:sldId id="260" r:id="rId21"/>
    <p:sldId id="261" r:id="rId22"/>
    <p:sldId id="262" r:id="rId23"/>
    <p:sldId id="263" r:id="rId24"/>
    <p:sldId id="264" r:id="rId25"/>
    <p:sldId id="265" r:id="rId26"/>
    <p:sldId id="266" r:id="rId27"/>
    <p:sldId id="267" r:id="rId28"/>
    <p:sldId id="268"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42" r:id="rId43"/>
    <p:sldId id="343" r:id="rId44"/>
    <p:sldId id="344" r:id="rId45"/>
    <p:sldId id="345" r:id="rId46"/>
    <p:sldId id="346" r:id="rId47"/>
    <p:sldId id="329" r:id="rId48"/>
    <p:sldId id="331" r:id="rId49"/>
    <p:sldId id="33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86" autoAdjust="0"/>
    <p:restoredTop sz="94660"/>
  </p:normalViewPr>
  <p:slideViewPr>
    <p:cSldViewPr snapToGrid="0">
      <p:cViewPr>
        <p:scale>
          <a:sx n="70" d="100"/>
          <a:sy n="70" d="100"/>
        </p:scale>
        <p:origin x="-606"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9CE6D7-D3C2-429F-A931-86EB21BCC1FD}" type="datetimeFigureOut">
              <a:rPr lang="en-US" smtClean="0"/>
              <a:pPr/>
              <a:t>6/15/2020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AFA130-B89C-4DE8-99C5-1F377BF6DE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9CE6D7-D3C2-429F-A931-86EB21BCC1FD}"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9CE6D7-D3C2-429F-A931-86EB21BCC1FD}"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9CE6D7-D3C2-429F-A931-86EB21BCC1FD}"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9CE6D7-D3C2-429F-A931-86EB21BCC1FD}"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FA130-B89C-4DE8-99C5-1F377BF6DE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9CE6D7-D3C2-429F-A931-86EB21BCC1FD}"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9CE6D7-D3C2-429F-A931-86EB21BCC1FD}" type="datetimeFigureOut">
              <a:rPr lang="en-US" smtClean="0"/>
              <a:pPr/>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9CE6D7-D3C2-429F-A931-86EB21BCC1FD}" type="datetimeFigureOut">
              <a:rPr lang="en-US" smtClean="0"/>
              <a:pPr/>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CE6D7-D3C2-429F-A931-86EB21BCC1FD}" type="datetimeFigureOut">
              <a:rPr lang="en-US" smtClean="0"/>
              <a:pPr/>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9CE6D7-D3C2-429F-A931-86EB21BCC1FD}"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FA130-B89C-4DE8-99C5-1F377BF6DE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9CE6D7-D3C2-429F-A931-86EB21BCC1FD}"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FAFA130-B89C-4DE8-99C5-1F377BF6DE5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9CE6D7-D3C2-429F-A931-86EB21BCC1FD}" type="datetimeFigureOut">
              <a:rPr lang="en-US" smtClean="0"/>
              <a:pPr/>
              <a:t>6/15/2020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AFA130-B89C-4DE8-99C5-1F377BF6DE5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377E9-B9AD-4F6F-B84F-A88A6A419DA5}"/>
              </a:ext>
            </a:extLst>
          </p:cNvPr>
          <p:cNvSpPr>
            <a:spLocks noGrp="1"/>
          </p:cNvSpPr>
          <p:nvPr>
            <p:ph type="ctrTitle"/>
          </p:nvPr>
        </p:nvSpPr>
        <p:spPr>
          <a:xfrm>
            <a:off x="1524000" y="828675"/>
            <a:ext cx="9144000" cy="1838325"/>
          </a:xfrm>
        </p:spPr>
        <p:txBody>
          <a:bodyPr>
            <a:normAutofit/>
          </a:bodyPr>
          <a:lstStyle/>
          <a:p>
            <a:r>
              <a:rPr lang="en-US" dirty="0"/>
              <a:t>     </a:t>
            </a:r>
            <a:r>
              <a:rPr lang="en-US" dirty="0" smtClean="0"/>
              <a:t>NETWORKED </a:t>
            </a:r>
            <a:r>
              <a:rPr lang="en-US" dirty="0"/>
              <a:t>APPETITE</a:t>
            </a:r>
          </a:p>
        </p:txBody>
      </p:sp>
      <p:sp>
        <p:nvSpPr>
          <p:cNvPr id="3" name="Subtitle 2">
            <a:extLst>
              <a:ext uri="{FF2B5EF4-FFF2-40B4-BE49-F238E27FC236}">
                <a16:creationId xmlns:a16="http://schemas.microsoft.com/office/drawing/2014/main" xmlns="" id="{464AF7E7-2CAA-44DC-A3FE-8AAEB5AFD785}"/>
              </a:ext>
            </a:extLst>
          </p:cNvPr>
          <p:cNvSpPr>
            <a:spLocks noGrp="1"/>
          </p:cNvSpPr>
          <p:nvPr>
            <p:ph type="subTitle" idx="1"/>
          </p:nvPr>
        </p:nvSpPr>
        <p:spPr>
          <a:xfrm>
            <a:off x="1019175" y="3738324"/>
            <a:ext cx="10382250" cy="2586276"/>
          </a:xfrm>
        </p:spPr>
        <p:txBody>
          <a:bodyPr>
            <a:normAutofit/>
          </a:bodyPr>
          <a:lstStyle/>
          <a:p>
            <a:pPr marL="342900" indent="-342900" algn="r">
              <a:buFontTx/>
              <a:buChar char="-"/>
            </a:pPr>
            <a:r>
              <a:rPr lang="en-US" dirty="0"/>
              <a:t>Anamika Kafle</a:t>
            </a:r>
          </a:p>
          <a:p>
            <a:pPr marL="342900" indent="-342900" algn="r">
              <a:buFontTx/>
              <a:buChar char="-"/>
            </a:pPr>
            <a:r>
              <a:rPr lang="en-US" dirty="0"/>
              <a:t>Aakriti Neupane</a:t>
            </a:r>
          </a:p>
          <a:p>
            <a:pPr marL="342900" indent="-342900" algn="r">
              <a:buFontTx/>
              <a:buChar char="-"/>
            </a:pPr>
            <a:r>
              <a:rPr lang="en-US" dirty="0"/>
              <a:t>Bishwas Ghimire</a:t>
            </a:r>
          </a:p>
          <a:p>
            <a:pPr marL="342900" indent="-342900" algn="r">
              <a:buFontTx/>
              <a:buChar char="-"/>
            </a:pPr>
            <a:r>
              <a:rPr lang="en-US" dirty="0"/>
              <a:t>Gaurab Rana</a:t>
            </a:r>
          </a:p>
          <a:p>
            <a:pPr marL="342900" indent="-342900" algn="r">
              <a:buFontTx/>
              <a:buChar char="-"/>
            </a:pPr>
            <a:r>
              <a:rPr lang="en-US" dirty="0"/>
              <a:t>Mansi Deep</a:t>
            </a:r>
          </a:p>
        </p:txBody>
      </p:sp>
      <p:sp>
        <p:nvSpPr>
          <p:cNvPr id="4" name="TextBox 3">
            <a:extLst>
              <a:ext uri="{FF2B5EF4-FFF2-40B4-BE49-F238E27FC236}">
                <a16:creationId xmlns:a16="http://schemas.microsoft.com/office/drawing/2014/main" xmlns="" id="{264E6D31-0C66-4230-A9C5-376F25DC01E7}"/>
              </a:ext>
            </a:extLst>
          </p:cNvPr>
          <p:cNvSpPr txBox="1"/>
          <p:nvPr/>
        </p:nvSpPr>
        <p:spPr>
          <a:xfrm>
            <a:off x="3971925" y="2876550"/>
            <a:ext cx="4343400" cy="861774"/>
          </a:xfrm>
          <a:prstGeom prst="rect">
            <a:avLst/>
          </a:prstGeom>
          <a:noFill/>
        </p:spPr>
        <p:txBody>
          <a:bodyPr wrap="square" rtlCol="0">
            <a:spAutoFit/>
          </a:bodyPr>
          <a:lstStyle/>
          <a:p>
            <a:r>
              <a:rPr lang="en-US" sz="3200" dirty="0"/>
              <a:t>      Final Presentation</a:t>
            </a:r>
          </a:p>
          <a:p>
            <a:endParaRPr lang="en-US" dirty="0"/>
          </a:p>
        </p:txBody>
      </p:sp>
    </p:spTree>
    <p:extLst>
      <p:ext uri="{BB962C8B-B14F-4D97-AF65-F5344CB8AC3E}">
        <p14:creationId xmlns:p14="http://schemas.microsoft.com/office/powerpoint/2010/main" xmlns="" val="47452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515600" cy="1325563"/>
          </a:xfrm>
        </p:spPr>
        <p:txBody>
          <a:bodyPr/>
          <a:lstStyle/>
          <a:p>
            <a:r>
              <a:rPr lang="en-US" dirty="0"/>
              <a:t>Composite ERD</a:t>
            </a:r>
          </a:p>
        </p:txBody>
      </p:sp>
      <p:pic>
        <p:nvPicPr>
          <p:cNvPr id="4" name="Content Placeholder 3"/>
          <p:cNvPicPr>
            <a:picLocks noGrp="1" noChangeAspect="1"/>
          </p:cNvPicPr>
          <p:nvPr>
            <p:ph idx="1"/>
          </p:nvPr>
        </p:nvPicPr>
        <p:blipFill>
          <a:blip r:embed="rId2"/>
          <a:stretch>
            <a:fillRect/>
          </a:stretch>
        </p:blipFill>
        <p:spPr>
          <a:xfrm>
            <a:off x="924540" y="1300452"/>
            <a:ext cx="10189028" cy="5557548"/>
          </a:xfrm>
          <a:prstGeom prst="rect">
            <a:avLst/>
          </a:prstGeom>
        </p:spPr>
      </p:pic>
    </p:spTree>
    <p:extLst>
      <p:ext uri="{BB962C8B-B14F-4D97-AF65-F5344CB8AC3E}">
        <p14:creationId xmlns:p14="http://schemas.microsoft.com/office/powerpoint/2010/main" xmlns="" val="2982610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ERD</a:t>
            </a:r>
          </a:p>
        </p:txBody>
      </p:sp>
      <p:sp>
        <p:nvSpPr>
          <p:cNvPr id="3" name="Content Placeholder 2"/>
          <p:cNvSpPr>
            <a:spLocks noGrp="1"/>
          </p:cNvSpPr>
          <p:nvPr>
            <p:ph idx="1"/>
          </p:nvPr>
        </p:nvSpPr>
        <p:spPr/>
        <p:txBody>
          <a:bodyPr/>
          <a:lstStyle/>
          <a:p>
            <a:r>
              <a:rPr lang="en-US" dirty="0"/>
              <a:t>In this diagram, additionally attributes to particular entity are added .</a:t>
            </a:r>
          </a:p>
          <a:p>
            <a:r>
              <a:rPr lang="en-US" dirty="0"/>
              <a:t>Also, a link entity is added to those entities where many to many relationship exist.</a:t>
            </a:r>
          </a:p>
          <a:p>
            <a:r>
              <a:rPr lang="en-US" dirty="0"/>
              <a:t>Composite ERD is a type of ERD where entities and its attributes are properly arranged in a well managed form.</a:t>
            </a:r>
          </a:p>
          <a:p>
            <a:pPr marL="0" indent="0">
              <a:buNone/>
            </a:pPr>
            <a:endParaRPr lang="en-US" dirty="0"/>
          </a:p>
        </p:txBody>
      </p:sp>
    </p:spTree>
    <p:extLst>
      <p:ext uri="{BB962C8B-B14F-4D97-AF65-F5344CB8AC3E}">
        <p14:creationId xmlns:p14="http://schemas.microsoft.com/office/powerpoint/2010/main" xmlns="" val="3104301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project charter logo">
            <a:extLst>
              <a:ext uri="{FF2B5EF4-FFF2-40B4-BE49-F238E27FC236}">
                <a16:creationId xmlns:a16="http://schemas.microsoft.com/office/drawing/2014/main" xmlns="" id="{492412FB-EF66-4F60-9B45-46EA26B392A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844223" y="-65020"/>
            <a:ext cx="2185851" cy="2185851"/>
          </a:xfrm>
          <a:prstGeom prst="ellipse">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D3B7A3EC-90E7-4445-9166-7EA21ECE112F}"/>
              </a:ext>
            </a:extLst>
          </p:cNvPr>
          <p:cNvSpPr>
            <a:spLocks noGrp="1"/>
          </p:cNvSpPr>
          <p:nvPr>
            <p:ph type="title"/>
          </p:nvPr>
        </p:nvSpPr>
        <p:spPr/>
        <p:txBody>
          <a:bodyPr/>
          <a:lstStyle/>
          <a:p>
            <a:r>
              <a:rPr lang="en-US" dirty="0"/>
              <a:t>Project Charter</a:t>
            </a:r>
          </a:p>
        </p:txBody>
      </p:sp>
      <p:sp>
        <p:nvSpPr>
          <p:cNvPr id="3" name="Content Placeholder 2">
            <a:extLst>
              <a:ext uri="{FF2B5EF4-FFF2-40B4-BE49-F238E27FC236}">
                <a16:creationId xmlns:a16="http://schemas.microsoft.com/office/drawing/2014/main" xmlns="" id="{A0BB39A7-00EB-47B6-9E47-E43FA6F2FF49}"/>
              </a:ext>
            </a:extLst>
          </p:cNvPr>
          <p:cNvSpPr>
            <a:spLocks noGrp="1"/>
          </p:cNvSpPr>
          <p:nvPr>
            <p:ph idx="1"/>
          </p:nvPr>
        </p:nvSpPr>
        <p:spPr>
          <a:xfrm>
            <a:off x="704850" y="1895475"/>
            <a:ext cx="10648950" cy="4281488"/>
          </a:xfrm>
        </p:spPr>
        <p:txBody>
          <a:bodyPr>
            <a:normAutofit fontScale="92500" lnSpcReduction="10000"/>
          </a:bodyPr>
          <a:lstStyle/>
          <a:p>
            <a:pPr marL="0" indent="0" fontAlgn="base">
              <a:buNone/>
            </a:pPr>
            <a:r>
              <a:rPr lang="en-US" sz="2900" dirty="0"/>
              <a:t>Project Charter outlines the justification, scope, </a:t>
            </a:r>
            <a:r>
              <a:rPr lang="en-GB" sz="2900" dirty="0"/>
              <a:t>duration and   estimated budget and, r</a:t>
            </a:r>
            <a:r>
              <a:rPr lang="en-GB" dirty="0"/>
              <a:t>oles and responsibilities</a:t>
            </a:r>
            <a:r>
              <a:rPr lang="en-US" sz="2900" dirty="0"/>
              <a:t> of the project. The purpose of a Project Charter is:</a:t>
            </a:r>
          </a:p>
          <a:p>
            <a:pPr marL="0" indent="0" fontAlgn="base">
              <a:buNone/>
            </a:pPr>
            <a:endParaRPr lang="en-US" sz="2900" dirty="0"/>
          </a:p>
          <a:p>
            <a:pPr fontAlgn="base"/>
            <a:r>
              <a:rPr lang="en-US" dirty="0"/>
              <a:t>To provide an understanding of the project, the reason it is being conducted and its justification.</a:t>
            </a:r>
          </a:p>
          <a:p>
            <a:pPr fontAlgn="base"/>
            <a:r>
              <a:rPr lang="en-US" dirty="0"/>
              <a:t>To provides a introductory definition of roles and responsibilities.</a:t>
            </a:r>
          </a:p>
          <a:p>
            <a:pPr fontAlgn="base"/>
            <a:r>
              <a:rPr lang="en-US" dirty="0"/>
              <a:t>To establish early on in the project the general scope.</a:t>
            </a:r>
          </a:p>
          <a:p>
            <a:pPr fontAlgn="base"/>
            <a:r>
              <a:rPr lang="en-US" dirty="0"/>
              <a:t>To define the authority of the project manager.</a:t>
            </a:r>
          </a:p>
          <a:p>
            <a:pPr fontAlgn="base"/>
            <a:r>
              <a:rPr lang="en-US" dirty="0"/>
              <a:t>To provide a shared understanding of the project.</a:t>
            </a:r>
          </a:p>
          <a:p>
            <a:endParaRPr lang="en-US" dirty="0"/>
          </a:p>
        </p:txBody>
      </p:sp>
    </p:spTree>
    <p:extLst>
      <p:ext uri="{BB962C8B-B14F-4D97-AF65-F5344CB8AC3E}">
        <p14:creationId xmlns:p14="http://schemas.microsoft.com/office/powerpoint/2010/main" xmlns="" val="1613973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463B9-1A5A-4C55-A9ED-133D3582B680}"/>
              </a:ext>
            </a:extLst>
          </p:cNvPr>
          <p:cNvSpPr>
            <a:spLocks noGrp="1"/>
          </p:cNvSpPr>
          <p:nvPr>
            <p:ph type="title"/>
          </p:nvPr>
        </p:nvSpPr>
        <p:spPr/>
        <p:txBody>
          <a:bodyPr/>
          <a:lstStyle/>
          <a:p>
            <a:r>
              <a:rPr lang="en-US" dirty="0"/>
              <a:t>Project Justification</a:t>
            </a:r>
          </a:p>
        </p:txBody>
      </p:sp>
      <p:sp>
        <p:nvSpPr>
          <p:cNvPr id="3" name="Content Placeholder 2">
            <a:extLst>
              <a:ext uri="{FF2B5EF4-FFF2-40B4-BE49-F238E27FC236}">
                <a16:creationId xmlns:a16="http://schemas.microsoft.com/office/drawing/2014/main" xmlns="" id="{EEF3690D-0F47-4D80-8E9C-1873962344C8}"/>
              </a:ext>
            </a:extLst>
          </p:cNvPr>
          <p:cNvSpPr>
            <a:spLocks noGrp="1"/>
          </p:cNvSpPr>
          <p:nvPr>
            <p:ph idx="1"/>
          </p:nvPr>
        </p:nvSpPr>
        <p:spPr/>
        <p:txBody>
          <a:bodyPr>
            <a:normAutofit/>
          </a:bodyPr>
          <a:lstStyle/>
          <a:p>
            <a:r>
              <a:rPr lang="en-GB" sz="2600" dirty="0"/>
              <a:t>To build an ecommerce platform in order to sell their fresh products and justify to customer basic needs and requirements. </a:t>
            </a:r>
          </a:p>
          <a:p>
            <a:r>
              <a:rPr lang="en-US" dirty="0"/>
              <a:t>To keep the business stable with high-income in online platform.</a:t>
            </a:r>
            <a:endParaRPr lang="en-US" sz="2600" dirty="0"/>
          </a:p>
          <a:p>
            <a:r>
              <a:rPr lang="en-US" sz="2600" dirty="0"/>
              <a:t>Traders arrange their respective items in an appropriate form and gain profit as they reach to customers' doorstep in their manageable time.</a:t>
            </a:r>
          </a:p>
          <a:p>
            <a:r>
              <a:rPr lang="en-GB" sz="2600" dirty="0"/>
              <a:t>Traders add their items with a short description about the cost of the item, amount per item, stock accessible, minimum as well as maximum order information and furthermore ought to incorporate about their positive and negative side of their items.</a:t>
            </a:r>
            <a:endParaRPr lang="en-US" sz="2600" dirty="0"/>
          </a:p>
          <a:p>
            <a:endParaRPr lang="en-US" dirty="0"/>
          </a:p>
        </p:txBody>
      </p:sp>
    </p:spTree>
    <p:extLst>
      <p:ext uri="{BB962C8B-B14F-4D97-AF65-F5344CB8AC3E}">
        <p14:creationId xmlns:p14="http://schemas.microsoft.com/office/powerpoint/2010/main" xmlns="" val="484016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32396-9508-4A24-8931-1010E98EA576}"/>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xmlns="" id="{C71ED645-921C-42AD-8E39-73B641F320D8}"/>
              </a:ext>
            </a:extLst>
          </p:cNvPr>
          <p:cNvSpPr>
            <a:spLocks noGrp="1"/>
          </p:cNvSpPr>
          <p:nvPr>
            <p:ph idx="1"/>
          </p:nvPr>
        </p:nvSpPr>
        <p:spPr/>
        <p:txBody>
          <a:bodyPr>
            <a:normAutofit/>
          </a:bodyPr>
          <a:lstStyle/>
          <a:p>
            <a:pPr marL="0" indent="0">
              <a:buNone/>
            </a:pPr>
            <a:r>
              <a:rPr lang="en-US" dirty="0"/>
              <a:t>The objective of the project should contain a measure of how to assess whether they have been achieved. It should be realistic, and include the objectives. </a:t>
            </a:r>
            <a:r>
              <a:rPr lang="en-GB" dirty="0"/>
              <a:t>The objectives should be </a:t>
            </a:r>
            <a:r>
              <a:rPr lang="en-US" dirty="0"/>
              <a:t>SMART:</a:t>
            </a:r>
          </a:p>
          <a:p>
            <a:r>
              <a:rPr lang="en-GB" dirty="0"/>
              <a:t>S – Specific</a:t>
            </a:r>
          </a:p>
          <a:p>
            <a:r>
              <a:rPr lang="en-GB" dirty="0"/>
              <a:t>M – Measurable</a:t>
            </a:r>
            <a:endParaRPr lang="en-US" dirty="0"/>
          </a:p>
          <a:p>
            <a:r>
              <a:rPr lang="en-GB" dirty="0"/>
              <a:t>A – Achievable</a:t>
            </a:r>
            <a:endParaRPr lang="en-US" dirty="0"/>
          </a:p>
          <a:p>
            <a:r>
              <a:rPr lang="en-GB" dirty="0"/>
              <a:t>R – Relevant</a:t>
            </a:r>
            <a:endParaRPr lang="en-US" dirty="0"/>
          </a:p>
          <a:p>
            <a:r>
              <a:rPr lang="en-GB" dirty="0"/>
              <a:t>T – Time Bound</a:t>
            </a:r>
            <a:endParaRPr lang="en-US" dirty="0"/>
          </a:p>
          <a:p>
            <a:endParaRPr lang="en-GB" dirty="0"/>
          </a:p>
          <a:p>
            <a:endParaRPr lang="en-GB" dirty="0"/>
          </a:p>
          <a:p>
            <a:endParaRPr lang="en-US" dirty="0"/>
          </a:p>
          <a:p>
            <a:pPr marL="0" indent="0">
              <a:buNone/>
            </a:pPr>
            <a:endParaRPr lang="en-US" dirty="0"/>
          </a:p>
        </p:txBody>
      </p:sp>
    </p:spTree>
    <p:extLst>
      <p:ext uri="{BB962C8B-B14F-4D97-AF65-F5344CB8AC3E}">
        <p14:creationId xmlns:p14="http://schemas.microsoft.com/office/powerpoint/2010/main" xmlns="" val="135541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2FD49A-34F5-4EEF-87AB-B17D6E83872E}"/>
              </a:ext>
            </a:extLst>
          </p:cNvPr>
          <p:cNvSpPr>
            <a:spLocks noGrp="1"/>
          </p:cNvSpPr>
          <p:nvPr>
            <p:ph idx="1"/>
          </p:nvPr>
        </p:nvSpPr>
        <p:spPr>
          <a:xfrm>
            <a:off x="729302" y="873884"/>
            <a:ext cx="10487025" cy="5772150"/>
          </a:xfrm>
        </p:spPr>
        <p:txBody>
          <a:bodyPr>
            <a:normAutofit fontScale="85000" lnSpcReduction="20000"/>
          </a:bodyPr>
          <a:lstStyle/>
          <a:p>
            <a:pPr marL="0" indent="0">
              <a:buNone/>
            </a:pPr>
            <a:r>
              <a:rPr lang="en-GB" b="1" dirty="0"/>
              <a:t>Customer Interface</a:t>
            </a:r>
            <a:endParaRPr lang="en-US" dirty="0"/>
          </a:p>
          <a:p>
            <a:pPr lvl="0"/>
            <a:r>
              <a:rPr lang="en-GB" dirty="0"/>
              <a:t>Navigation to products by shop or by product type.</a:t>
            </a:r>
            <a:endParaRPr lang="en-US" dirty="0"/>
          </a:p>
          <a:p>
            <a:pPr lvl="0"/>
            <a:r>
              <a:rPr lang="en-GB" dirty="0"/>
              <a:t>Login and registration system.</a:t>
            </a:r>
            <a:endParaRPr lang="en-US" dirty="0"/>
          </a:p>
          <a:p>
            <a:pPr lvl="0"/>
            <a:r>
              <a:rPr lang="en-GB" dirty="0"/>
              <a:t>Choose available collection slot after 24 hours of order confirmation and payment through PayPal.</a:t>
            </a:r>
          </a:p>
          <a:p>
            <a:pPr lvl="0"/>
            <a:endParaRPr lang="en-US" dirty="0"/>
          </a:p>
          <a:p>
            <a:r>
              <a:rPr lang="en-GB" b="1" dirty="0"/>
              <a:t>Traders Interface</a:t>
            </a:r>
            <a:endParaRPr lang="en-US" dirty="0"/>
          </a:p>
          <a:p>
            <a:pPr lvl="0"/>
            <a:r>
              <a:rPr lang="en-GB" dirty="0"/>
              <a:t>Products CRUD operations.</a:t>
            </a:r>
            <a:endParaRPr lang="en-US" dirty="0"/>
          </a:p>
          <a:p>
            <a:pPr lvl="0"/>
            <a:r>
              <a:rPr lang="en-GB" dirty="0"/>
              <a:t>Generate daily and monthly reports.</a:t>
            </a:r>
            <a:endParaRPr lang="en-US" dirty="0"/>
          </a:p>
          <a:p>
            <a:r>
              <a:rPr lang="en-GB" dirty="0"/>
              <a:t>Specific trader account and unique product items.</a:t>
            </a:r>
            <a:endParaRPr lang="en-US" dirty="0"/>
          </a:p>
          <a:p>
            <a:pPr lvl="0"/>
            <a:r>
              <a:rPr lang="en-GB" dirty="0"/>
              <a:t>Admin role to access whole system.</a:t>
            </a:r>
          </a:p>
          <a:p>
            <a:pPr lvl="0"/>
            <a:endParaRPr lang="en-US" dirty="0"/>
          </a:p>
          <a:p>
            <a:r>
              <a:rPr lang="en-GB" b="1" dirty="0"/>
              <a:t>Admin Interface</a:t>
            </a:r>
            <a:endParaRPr lang="en-US" dirty="0"/>
          </a:p>
          <a:p>
            <a:pPr lvl="0"/>
            <a:r>
              <a:rPr lang="en-GB" dirty="0"/>
              <a:t>Admin dashboard to view overall statistics.</a:t>
            </a:r>
            <a:endParaRPr lang="en-US" dirty="0"/>
          </a:p>
          <a:p>
            <a:pPr lvl="0"/>
            <a:r>
              <a:rPr lang="en-GB" dirty="0"/>
              <a:t>Daily reports of goods and quantities.</a:t>
            </a:r>
            <a:endParaRPr lang="en-US" dirty="0"/>
          </a:p>
          <a:p>
            <a:pPr lvl="0"/>
            <a:r>
              <a:rPr lang="en-GB" dirty="0"/>
              <a:t>Weekly finance reports and monthly reports on product sales.</a:t>
            </a:r>
            <a:endParaRPr lang="en-US" dirty="0"/>
          </a:p>
        </p:txBody>
      </p:sp>
    </p:spTree>
    <p:extLst>
      <p:ext uri="{BB962C8B-B14F-4D97-AF65-F5344CB8AC3E}">
        <p14:creationId xmlns:p14="http://schemas.microsoft.com/office/powerpoint/2010/main" xmlns="" val="4015563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2" y="553963"/>
            <a:ext cx="10972800" cy="1143000"/>
          </a:xfrm>
        </p:spPr>
        <p:txBody>
          <a:bodyPr/>
          <a:lstStyle/>
          <a:p>
            <a:r>
              <a:rPr lang="en-US" dirty="0"/>
              <a:t>Logical Table</a:t>
            </a:r>
          </a:p>
        </p:txBody>
      </p:sp>
      <p:graphicFrame>
        <p:nvGraphicFramePr>
          <p:cNvPr id="4" name="Content Placeholder 3"/>
          <p:cNvGraphicFramePr>
            <a:graphicFrameLocks noGrp="1"/>
          </p:cNvGraphicFramePr>
          <p:nvPr>
            <p:ph idx="1"/>
          </p:nvPr>
        </p:nvGraphicFramePr>
        <p:xfrm>
          <a:off x="609600" y="1839629"/>
          <a:ext cx="10972800" cy="4450080"/>
        </p:xfrm>
        <a:graphic>
          <a:graphicData uri="http://schemas.openxmlformats.org/drawingml/2006/table">
            <a:tbl>
              <a:tblPr firstRow="1" bandRow="1">
                <a:tableStyleId>{5C22544A-7EE6-4342-B048-85BDC9FD1C3A}</a:tableStyleId>
              </a:tblPr>
              <a:tblGrid>
                <a:gridCol w="2761397">
                  <a:extLst>
                    <a:ext uri="{9D8B030D-6E8A-4147-A177-3AD203B41FA5}">
                      <a16:colId xmlns:a16="http://schemas.microsoft.com/office/drawing/2014/main" xmlns="" val="20000"/>
                    </a:ext>
                  </a:extLst>
                </a:gridCol>
                <a:gridCol w="8211403">
                  <a:extLst>
                    <a:ext uri="{9D8B030D-6E8A-4147-A177-3AD203B41FA5}">
                      <a16:colId xmlns:a16="http://schemas.microsoft.com/office/drawing/2014/main" xmlns="" val="20001"/>
                    </a:ext>
                  </a:extLst>
                </a:gridCol>
              </a:tblGrid>
              <a:tr h="370840">
                <a:tc>
                  <a:txBody>
                    <a:bodyPr/>
                    <a:lstStyle/>
                    <a:p>
                      <a:pPr marL="0" marR="0">
                        <a:lnSpc>
                          <a:spcPct val="115000"/>
                        </a:lnSpc>
                        <a:spcBef>
                          <a:spcPts val="1000"/>
                        </a:spcBef>
                        <a:spcAft>
                          <a:spcPts val="0"/>
                        </a:spcAft>
                      </a:pPr>
                      <a:r>
                        <a:rPr lang="en-US" sz="2000" b="1" dirty="0">
                          <a:solidFill>
                            <a:schemeClr val="bg1"/>
                          </a:solidFill>
                          <a:latin typeface="Calibri"/>
                          <a:ea typeface="Times New Roman"/>
                          <a:cs typeface="Times New Roman"/>
                        </a:rPr>
                        <a:t>Entity Names</a:t>
                      </a:r>
                    </a:p>
                  </a:txBody>
                  <a:tcPr marL="68580" marR="68580" marT="0" marB="0"/>
                </a:tc>
                <a:tc>
                  <a:txBody>
                    <a:bodyPr/>
                    <a:lstStyle/>
                    <a:p>
                      <a:pPr marL="0" marR="0" algn="ctr">
                        <a:lnSpc>
                          <a:spcPct val="115000"/>
                        </a:lnSpc>
                        <a:spcBef>
                          <a:spcPts val="1000"/>
                        </a:spcBef>
                        <a:spcAft>
                          <a:spcPts val="0"/>
                        </a:spcAft>
                      </a:pPr>
                      <a:r>
                        <a:rPr lang="en-US" sz="2000" b="1" dirty="0">
                          <a:solidFill>
                            <a:schemeClr val="bg1"/>
                          </a:solidFill>
                          <a:latin typeface="Calibri"/>
                          <a:ea typeface="Times New Roman"/>
                          <a:cs typeface="Times New Roman"/>
                        </a:rPr>
                        <a:t>Attributes</a:t>
                      </a:r>
                    </a:p>
                  </a:txBody>
                  <a:tcPr marL="68580" marR="68580" marT="0" marB="0"/>
                </a:tc>
                <a:extLst>
                  <a:ext uri="{0D108BD9-81ED-4DB2-BD59-A6C34878D82A}">
                    <a16:rowId xmlns:a16="http://schemas.microsoft.com/office/drawing/2014/main" xmlns="" val="10000"/>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User</a:t>
                      </a:r>
                    </a:p>
                  </a:txBody>
                  <a:tcPr marL="68580" marR="68580" marT="0" marB="0"/>
                </a:tc>
                <a:tc>
                  <a:txBody>
                    <a:bodyPr/>
                    <a:lstStyle/>
                    <a:p>
                      <a:pPr marL="0" marR="0">
                        <a:lnSpc>
                          <a:spcPct val="115000"/>
                        </a:lnSpc>
                        <a:spcBef>
                          <a:spcPts val="0"/>
                        </a:spcBef>
                        <a:spcAft>
                          <a:spcPts val="0"/>
                        </a:spcAft>
                      </a:pPr>
                      <a:r>
                        <a:rPr lang="en-US" sz="2000" u="sng" dirty="0" err="1">
                          <a:latin typeface="Calibri"/>
                          <a:ea typeface="Times New Roman"/>
                          <a:cs typeface="Times New Roman"/>
                        </a:rPr>
                        <a:t>UserID</a:t>
                      </a:r>
                      <a:r>
                        <a:rPr lang="en-US" sz="2000" u="sng" dirty="0">
                          <a:latin typeface="Calibri"/>
                          <a:ea typeface="Times New Roman"/>
                          <a:cs typeface="Times New Roman"/>
                        </a:rPr>
                        <a:t>, </a:t>
                      </a:r>
                      <a:r>
                        <a:rPr lang="en-US" sz="2000" dirty="0">
                          <a:latin typeface="Calibri"/>
                          <a:ea typeface="Times New Roman"/>
                          <a:cs typeface="Times New Roman"/>
                        </a:rPr>
                        <a:t>Type, Name, Address, Gender, Email, Password</a:t>
                      </a:r>
                    </a:p>
                  </a:txBody>
                  <a:tcPr marL="68580" marR="68580" marT="0" marB="0"/>
                </a:tc>
                <a:extLst>
                  <a:ext uri="{0D108BD9-81ED-4DB2-BD59-A6C34878D82A}">
                    <a16:rowId xmlns:a16="http://schemas.microsoft.com/office/drawing/2014/main" xmlns="" val="10001"/>
                  </a:ext>
                </a:extLst>
              </a:tr>
              <a:tr h="370840">
                <a:tc>
                  <a:txBody>
                    <a:bodyPr/>
                    <a:lstStyle/>
                    <a:p>
                      <a:pPr marL="342900" marR="0" lvl="0" indent="-342900" algn="ctr">
                        <a:lnSpc>
                          <a:spcPct val="115000"/>
                        </a:lnSpc>
                        <a:spcBef>
                          <a:spcPts val="0"/>
                        </a:spcBef>
                        <a:spcAft>
                          <a:spcPts val="0"/>
                        </a:spcAft>
                        <a:buFont typeface="+mj-lt"/>
                        <a:buNone/>
                        <a:tabLst>
                          <a:tab pos="1428750" algn="l"/>
                        </a:tabLst>
                      </a:pPr>
                      <a:r>
                        <a:rPr lang="en-US" sz="2000" dirty="0">
                          <a:latin typeface="Calibri"/>
                          <a:ea typeface="Times New Roman"/>
                          <a:cs typeface="Times New Roman"/>
                        </a:rPr>
                        <a:t>Shop</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ShopID</a:t>
                      </a:r>
                      <a:r>
                        <a:rPr lang="en-US" sz="2000">
                          <a:latin typeface="Calibri"/>
                          <a:ea typeface="Times New Roman"/>
                          <a:cs typeface="Times New Roman"/>
                        </a:rPr>
                        <a:t>, TraderType,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xmlns="" val="10002"/>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Cart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CartID</a:t>
                      </a:r>
                      <a:r>
                        <a:rPr lang="en-US" sz="2000">
                          <a:latin typeface="Calibri"/>
                          <a:ea typeface="Times New Roman"/>
                          <a:cs typeface="Times New Roman"/>
                        </a:rPr>
                        <a:t>,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xmlns="" val="10003"/>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Discount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DiscountID</a:t>
                      </a:r>
                      <a:r>
                        <a:rPr lang="en-US" sz="2000">
                          <a:latin typeface="Calibri"/>
                          <a:ea typeface="Times New Roman"/>
                          <a:cs typeface="Times New Roman"/>
                        </a:rPr>
                        <a:t>, Amount,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xmlns="" val="10004"/>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Review</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ReviewID,</a:t>
                      </a:r>
                      <a:r>
                        <a:rPr lang="en-US" sz="2000">
                          <a:latin typeface="Calibri"/>
                          <a:ea typeface="Times New Roman"/>
                          <a:cs typeface="Times New Roman"/>
                        </a:rPr>
                        <a:t> Description, </a:t>
                      </a:r>
                      <a:r>
                        <a:rPr lang="en-US" sz="2000" i="1">
                          <a:solidFill>
                            <a:srgbClr val="FF0000"/>
                          </a:solidFill>
                          <a:latin typeface="Calibri"/>
                          <a:ea typeface="Times New Roman"/>
                          <a:cs typeface="Times New Roman"/>
                        </a:rPr>
                        <a:t>ProductID</a:t>
                      </a:r>
                      <a:r>
                        <a:rPr lang="en-US" sz="2000" i="1">
                          <a:latin typeface="Calibri"/>
                          <a:ea typeface="Times New Roman"/>
                          <a:cs typeface="Times New Roman"/>
                        </a:rPr>
                        <a:t>, </a:t>
                      </a:r>
                      <a:r>
                        <a:rPr lang="en-US" sz="2000" i="1">
                          <a:solidFill>
                            <a:srgbClr val="FF0000"/>
                          </a:solidFill>
                          <a:latin typeface="Calibri"/>
                          <a:ea typeface="Times New Roman"/>
                          <a:cs typeface="Times New Roman"/>
                        </a:rPr>
                        <a:t>UserID</a:t>
                      </a:r>
                      <a:r>
                        <a:rPr lang="en-US" sz="2000" i="1">
                          <a:latin typeface="Calibri"/>
                          <a:ea typeface="Times New Roman"/>
                          <a:cs typeface="Times New Roman"/>
                        </a:rPr>
                        <a:t>, </a:t>
                      </a:r>
                      <a:r>
                        <a:rPr lang="en-US" sz="2000">
                          <a:latin typeface="Calibri"/>
                          <a:ea typeface="Times New Roman"/>
                          <a:cs typeface="Times New Roman"/>
                        </a:rPr>
                        <a:t>Rate</a:t>
                      </a:r>
                    </a:p>
                  </a:txBody>
                  <a:tcPr marL="68580" marR="68580" marT="0" marB="0"/>
                </a:tc>
                <a:extLst>
                  <a:ext uri="{0D108BD9-81ED-4DB2-BD59-A6C34878D82A}">
                    <a16:rowId xmlns:a16="http://schemas.microsoft.com/office/drawing/2014/main" xmlns="" val="10005"/>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Product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ProductID</a:t>
                      </a:r>
                      <a:r>
                        <a:rPr lang="en-US" sz="2000">
                          <a:latin typeface="Calibri"/>
                          <a:ea typeface="Times New Roman"/>
                          <a:cs typeface="Times New Roman"/>
                        </a:rPr>
                        <a:t>, Name, Description, Price, </a:t>
                      </a:r>
                      <a:r>
                        <a:rPr lang="en-US" sz="2000" i="1">
                          <a:solidFill>
                            <a:srgbClr val="FF0000"/>
                          </a:solidFill>
                          <a:latin typeface="Calibri"/>
                          <a:ea typeface="Times New Roman"/>
                          <a:cs typeface="Times New Roman"/>
                        </a:rPr>
                        <a:t>DiscountID</a:t>
                      </a:r>
                      <a:r>
                        <a:rPr lang="en-US" sz="2000" i="1">
                          <a:latin typeface="Calibri"/>
                          <a:ea typeface="Times New Roman"/>
                          <a:cs typeface="Times New Roman"/>
                        </a:rPr>
                        <a:t>, </a:t>
                      </a:r>
                      <a:r>
                        <a:rPr lang="en-US" sz="2000" i="1">
                          <a:solidFill>
                            <a:srgbClr val="FF0000"/>
                          </a:solidFill>
                          <a:latin typeface="Calibri"/>
                          <a:ea typeface="Times New Roman"/>
                          <a:cs typeface="Times New Roman"/>
                        </a:rPr>
                        <a:t>ShopID</a:t>
                      </a:r>
                      <a:r>
                        <a:rPr lang="en-US" sz="2000" i="1">
                          <a:latin typeface="Calibri"/>
                          <a:ea typeface="Times New Roman"/>
                          <a:cs typeface="Times New Roman"/>
                        </a:rPr>
                        <a:t>,</a:t>
                      </a:r>
                      <a:r>
                        <a:rPr lang="en-US" sz="2000">
                          <a:latin typeface="Calibri"/>
                          <a:ea typeface="Times New Roman"/>
                          <a:cs typeface="Times New Roman"/>
                        </a:rPr>
                        <a:t> QtyInStock,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xmlns="" val="10006"/>
                  </a:ext>
                </a:extLst>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Product_Cart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i="1" u="sng">
                          <a:solidFill>
                            <a:srgbClr val="FF0000"/>
                          </a:solidFill>
                          <a:latin typeface="Calibri"/>
                          <a:ea typeface="Times New Roman"/>
                          <a:cs typeface="Times New Roman"/>
                        </a:rPr>
                        <a:t>ProductID</a:t>
                      </a:r>
                      <a:r>
                        <a:rPr lang="en-US" sz="2000" u="sng">
                          <a:latin typeface="Calibri"/>
                          <a:ea typeface="Times New Roman"/>
                          <a:cs typeface="Times New Roman"/>
                        </a:rPr>
                        <a:t>, </a:t>
                      </a:r>
                      <a:r>
                        <a:rPr lang="en-US" sz="2000" i="1" u="sng">
                          <a:solidFill>
                            <a:srgbClr val="FF0000"/>
                          </a:solidFill>
                          <a:latin typeface="Calibri"/>
                          <a:ea typeface="Times New Roman"/>
                          <a:cs typeface="Times New Roman"/>
                        </a:rPr>
                        <a:t>CartID</a:t>
                      </a:r>
                      <a:r>
                        <a:rPr lang="en-US" sz="2000" u="sng">
                          <a:latin typeface="Calibri"/>
                          <a:ea typeface="Times New Roman"/>
                          <a:cs typeface="Times New Roman"/>
                        </a:rPr>
                        <a:t>,</a:t>
                      </a:r>
                      <a:r>
                        <a:rPr lang="en-US" sz="2000">
                          <a:latin typeface="Calibri"/>
                          <a:ea typeface="Times New Roman"/>
                          <a:cs typeface="Times New Roman"/>
                        </a:rPr>
                        <a:t> Quantity </a:t>
                      </a:r>
                    </a:p>
                  </a:txBody>
                  <a:tcPr marL="68580" marR="68580" marT="0" marB="0"/>
                </a:tc>
                <a:extLst>
                  <a:ext uri="{0D108BD9-81ED-4DB2-BD59-A6C34878D82A}">
                    <a16:rowId xmlns:a16="http://schemas.microsoft.com/office/drawing/2014/main" xmlns="" val="10007"/>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Order</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OrderID,</a:t>
                      </a:r>
                      <a:r>
                        <a:rPr lang="en-US" sz="2000">
                          <a:latin typeface="Calibri"/>
                          <a:ea typeface="Times New Roman"/>
                          <a:cs typeface="Times New Roman"/>
                        </a:rPr>
                        <a:t> Description, OrderDate, </a:t>
                      </a:r>
                      <a:r>
                        <a:rPr lang="en-US" sz="2000" i="1">
                          <a:solidFill>
                            <a:srgbClr val="FF0000"/>
                          </a:solidFill>
                          <a:latin typeface="Calibri"/>
                          <a:ea typeface="Times New Roman"/>
                          <a:cs typeface="Times New Roman"/>
                        </a:rPr>
                        <a:t>CartID</a:t>
                      </a:r>
                      <a:r>
                        <a:rPr lang="en-US" sz="2000">
                          <a:latin typeface="Calibri"/>
                          <a:ea typeface="Times New Roman"/>
                          <a:cs typeface="Times New Roman"/>
                        </a:rPr>
                        <a:t>, </a:t>
                      </a:r>
                      <a:r>
                        <a:rPr lang="en-US" sz="2000" i="1">
                          <a:solidFill>
                            <a:srgbClr val="FF0000"/>
                          </a:solidFill>
                          <a:latin typeface="Calibri"/>
                          <a:ea typeface="Times New Roman"/>
                          <a:cs typeface="Times New Roman"/>
                        </a:rPr>
                        <a:t>SlotID</a:t>
                      </a:r>
                      <a:endParaRPr lang="en-US" sz="2000">
                        <a:latin typeface="Calibri"/>
                        <a:ea typeface="Times New Roman"/>
                        <a:cs typeface="Times New Roman"/>
                      </a:endParaRPr>
                    </a:p>
                  </a:txBody>
                  <a:tcPr marL="68580" marR="68580" marT="0" marB="0"/>
                </a:tc>
                <a:extLst>
                  <a:ext uri="{0D108BD9-81ED-4DB2-BD59-A6C34878D82A}">
                    <a16:rowId xmlns:a16="http://schemas.microsoft.com/office/drawing/2014/main" xmlns="" val="10008"/>
                  </a:ext>
                </a:extLst>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OrderDetails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i="1" u="sng">
                          <a:solidFill>
                            <a:srgbClr val="FF0000"/>
                          </a:solidFill>
                          <a:latin typeface="Calibri"/>
                          <a:ea typeface="Times New Roman"/>
                          <a:cs typeface="Times New Roman"/>
                        </a:rPr>
                        <a:t>ProductID,OrderID</a:t>
                      </a:r>
                      <a:r>
                        <a:rPr lang="en-US" sz="2000" i="1" u="sng">
                          <a:latin typeface="Calibri"/>
                          <a:ea typeface="Times New Roman"/>
                          <a:cs typeface="Times New Roman"/>
                        </a:rPr>
                        <a:t>,</a:t>
                      </a:r>
                      <a:r>
                        <a:rPr lang="en-US" sz="2000">
                          <a:latin typeface="Calibri"/>
                          <a:ea typeface="Times New Roman"/>
                          <a:cs typeface="Times New Roman"/>
                        </a:rPr>
                        <a:t> Quantity, TotalPrice</a:t>
                      </a:r>
                    </a:p>
                  </a:txBody>
                  <a:tcPr marL="68580" marR="68580" marT="0" marB="0"/>
                </a:tc>
                <a:extLst>
                  <a:ext uri="{0D108BD9-81ED-4DB2-BD59-A6C34878D82A}">
                    <a16:rowId xmlns:a16="http://schemas.microsoft.com/office/drawing/2014/main" xmlns="" val="10009"/>
                  </a:ext>
                </a:extLst>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CollectionSlot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SlotID,</a:t>
                      </a:r>
                      <a:r>
                        <a:rPr lang="en-US" sz="2000">
                          <a:latin typeface="Calibri"/>
                          <a:ea typeface="Times New Roman"/>
                          <a:cs typeface="Times New Roman"/>
                        </a:rPr>
                        <a:t> Day, CollectionTime</a:t>
                      </a:r>
                    </a:p>
                  </a:txBody>
                  <a:tcPr marL="68580" marR="68580" marT="0" marB="0"/>
                </a:tc>
                <a:extLst>
                  <a:ext uri="{0D108BD9-81ED-4DB2-BD59-A6C34878D82A}">
                    <a16:rowId xmlns:a16="http://schemas.microsoft.com/office/drawing/2014/main" xmlns="" val="10010"/>
                  </a:ext>
                </a:extLst>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Payment</a:t>
                      </a:r>
                    </a:p>
                  </a:txBody>
                  <a:tcPr marL="68580" marR="68580" marT="0" marB="0"/>
                </a:tc>
                <a:tc>
                  <a:txBody>
                    <a:bodyPr/>
                    <a:lstStyle/>
                    <a:p>
                      <a:pPr marL="0" marR="0">
                        <a:lnSpc>
                          <a:spcPct val="115000"/>
                        </a:lnSpc>
                        <a:spcBef>
                          <a:spcPts val="0"/>
                        </a:spcBef>
                        <a:spcAft>
                          <a:spcPts val="0"/>
                        </a:spcAft>
                      </a:pPr>
                      <a:r>
                        <a:rPr lang="en-US" sz="2000" u="sng" dirty="0" err="1">
                          <a:latin typeface="Calibri"/>
                          <a:ea typeface="Times New Roman"/>
                          <a:cs typeface="Times New Roman"/>
                        </a:rPr>
                        <a:t>PaymentID</a:t>
                      </a:r>
                      <a:r>
                        <a:rPr lang="en-US" sz="2000" u="sng" dirty="0">
                          <a:latin typeface="Calibri"/>
                          <a:ea typeface="Times New Roman"/>
                          <a:cs typeface="Times New Roman"/>
                        </a:rPr>
                        <a:t>,</a:t>
                      </a:r>
                      <a:r>
                        <a:rPr lang="en-US" sz="2000" dirty="0">
                          <a:latin typeface="Calibri"/>
                          <a:ea typeface="Times New Roman"/>
                          <a:cs typeface="Times New Roman"/>
                        </a:rPr>
                        <a:t> Status, </a:t>
                      </a:r>
                      <a:r>
                        <a:rPr lang="en-US" sz="2000" i="1" dirty="0" err="1">
                          <a:solidFill>
                            <a:srgbClr val="FF0000"/>
                          </a:solidFill>
                          <a:latin typeface="Calibri"/>
                          <a:ea typeface="Times New Roman"/>
                          <a:cs typeface="Times New Roman"/>
                        </a:rPr>
                        <a:t>UserID</a:t>
                      </a:r>
                      <a:r>
                        <a:rPr lang="en-US" sz="2000" i="1" dirty="0">
                          <a:solidFill>
                            <a:srgbClr val="FF0000"/>
                          </a:solidFill>
                          <a:latin typeface="Calibri"/>
                          <a:ea typeface="Times New Roman"/>
                          <a:cs typeface="Times New Roman"/>
                        </a:rPr>
                        <a:t>, </a:t>
                      </a:r>
                      <a:r>
                        <a:rPr lang="en-US" sz="2000" i="1" dirty="0" err="1">
                          <a:solidFill>
                            <a:srgbClr val="FF0000"/>
                          </a:solidFill>
                          <a:latin typeface="Calibri"/>
                          <a:ea typeface="Times New Roman"/>
                          <a:cs typeface="Times New Roman"/>
                        </a:rPr>
                        <a:t>OrderID</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xmlns="" val="10011"/>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3EB08-9301-434E-A250-855668B4E8C2}"/>
              </a:ext>
            </a:extLst>
          </p:cNvPr>
          <p:cNvSpPr>
            <a:spLocks noGrp="1"/>
          </p:cNvSpPr>
          <p:nvPr>
            <p:ph type="title"/>
          </p:nvPr>
        </p:nvSpPr>
        <p:spPr>
          <a:xfrm>
            <a:off x="543363" y="799532"/>
            <a:ext cx="9979914" cy="857250"/>
          </a:xfrm>
        </p:spPr>
        <p:txBody>
          <a:bodyPr>
            <a:normAutofit/>
          </a:bodyPr>
          <a:lstStyle/>
          <a:p>
            <a:r>
              <a:rPr lang="en-US" dirty="0"/>
              <a:t>Belbin Analysis</a:t>
            </a:r>
          </a:p>
        </p:txBody>
      </p:sp>
      <p:sp>
        <p:nvSpPr>
          <p:cNvPr id="6" name="Rectangle 5">
            <a:extLst>
              <a:ext uri="{FF2B5EF4-FFF2-40B4-BE49-F238E27FC236}">
                <a16:creationId xmlns:a16="http://schemas.microsoft.com/office/drawing/2014/main" xmlns="" id="{B991A783-CB67-4942-8109-411ABDB88125}"/>
              </a:ext>
            </a:extLst>
          </p:cNvPr>
          <p:cNvSpPr/>
          <p:nvPr/>
        </p:nvSpPr>
        <p:spPr>
          <a:xfrm>
            <a:off x="421943" y="1581292"/>
            <a:ext cx="11053812" cy="2308324"/>
          </a:xfrm>
          <a:prstGeom prst="rect">
            <a:avLst/>
          </a:prstGeom>
        </p:spPr>
        <p:txBody>
          <a:bodyPr wrap="square">
            <a:spAutoFit/>
          </a:bodyPr>
          <a:lstStyle/>
          <a:p>
            <a:pPr>
              <a:buFont typeface="Arial" pitchFamily="34" charset="0"/>
              <a:buChar char="•"/>
            </a:pPr>
            <a:r>
              <a:rPr lang="en-US" sz="2400" b="1" dirty="0"/>
              <a:t>Belbin</a:t>
            </a:r>
            <a:r>
              <a:rPr lang="en-US" sz="2400" dirty="0"/>
              <a:t> suggests that, by understanding your role within a particular team, you can develop your strengths and manage your weaknesses as a team member, and so improve how you contribute to the team. </a:t>
            </a:r>
          </a:p>
          <a:p>
            <a:endParaRPr lang="en-US" sz="2400" dirty="0"/>
          </a:p>
          <a:p>
            <a:pPr>
              <a:buFont typeface="Arial" pitchFamily="34" charset="0"/>
              <a:buChar char="•"/>
            </a:pPr>
            <a:r>
              <a:rPr lang="en-US" sz="2400" dirty="0"/>
              <a:t>Team leaders and team development practitioners often use the </a:t>
            </a:r>
            <a:r>
              <a:rPr lang="en-US" sz="2400" b="1" dirty="0"/>
              <a:t>Belbin</a:t>
            </a:r>
            <a:r>
              <a:rPr lang="en-US" sz="2400" dirty="0"/>
              <a:t> model to help create more balanced teams.</a:t>
            </a:r>
          </a:p>
        </p:txBody>
      </p:sp>
      <p:pic>
        <p:nvPicPr>
          <p:cNvPr id="1028" name="Picture 4" descr="Image result for team role contribution">
            <a:extLst>
              <a:ext uri="{FF2B5EF4-FFF2-40B4-BE49-F238E27FC236}">
                <a16:creationId xmlns:a16="http://schemas.microsoft.com/office/drawing/2014/main" xmlns="" id="{4CA5C110-9634-48E0-867E-851FFF37063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3642" y="4075253"/>
            <a:ext cx="5925452"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849613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4ED1-D03A-4C32-8927-71536B1D1D55}"/>
              </a:ext>
            </a:extLst>
          </p:cNvPr>
          <p:cNvSpPr>
            <a:spLocks noGrp="1"/>
          </p:cNvSpPr>
          <p:nvPr>
            <p:ph type="title"/>
          </p:nvPr>
        </p:nvSpPr>
        <p:spPr>
          <a:xfrm>
            <a:off x="594704" y="613321"/>
            <a:ext cx="10641531" cy="934286"/>
          </a:xfrm>
        </p:spPr>
        <p:txBody>
          <a:bodyPr>
            <a:normAutofit/>
          </a:bodyPr>
          <a:lstStyle/>
          <a:p>
            <a:r>
              <a:rPr lang="en-US" sz="3600" b="1" dirty="0"/>
              <a:t>Team Roles</a:t>
            </a:r>
          </a:p>
        </p:txBody>
      </p:sp>
      <p:sp>
        <p:nvSpPr>
          <p:cNvPr id="3" name="Content Placeholder 2">
            <a:extLst>
              <a:ext uri="{FF2B5EF4-FFF2-40B4-BE49-F238E27FC236}">
                <a16:creationId xmlns:a16="http://schemas.microsoft.com/office/drawing/2014/main" xmlns="" id="{C3A63D93-4E53-4BC8-92F9-8BDBAC361275}"/>
              </a:ext>
            </a:extLst>
          </p:cNvPr>
          <p:cNvSpPr>
            <a:spLocks noGrp="1"/>
          </p:cNvSpPr>
          <p:nvPr>
            <p:ph sz="half" idx="1"/>
          </p:nvPr>
        </p:nvSpPr>
        <p:spPr>
          <a:xfrm>
            <a:off x="606392" y="1745023"/>
            <a:ext cx="5413408" cy="4431940"/>
          </a:xfrm>
        </p:spPr>
        <p:txBody>
          <a:bodyPr>
            <a:normAutofit/>
          </a:bodyPr>
          <a:lstStyle/>
          <a:p>
            <a:r>
              <a:rPr lang="en-US" dirty="0"/>
              <a:t>Plant</a:t>
            </a:r>
          </a:p>
          <a:p>
            <a:r>
              <a:rPr lang="en-US" dirty="0"/>
              <a:t>Specialist</a:t>
            </a:r>
          </a:p>
          <a:p>
            <a:r>
              <a:rPr lang="en-US" dirty="0"/>
              <a:t>Monitor evaluator</a:t>
            </a:r>
          </a:p>
          <a:p>
            <a:r>
              <a:rPr lang="en-US" dirty="0"/>
              <a:t>Resource investigator</a:t>
            </a:r>
          </a:p>
          <a:p>
            <a:r>
              <a:rPr lang="en-US" dirty="0"/>
              <a:t>Team worker</a:t>
            </a:r>
          </a:p>
          <a:p>
            <a:r>
              <a:rPr lang="en-US" dirty="0"/>
              <a:t>Coordinator</a:t>
            </a:r>
          </a:p>
          <a:p>
            <a:r>
              <a:rPr lang="en-US" dirty="0"/>
              <a:t>Implementer</a:t>
            </a:r>
          </a:p>
          <a:p>
            <a:r>
              <a:rPr lang="en-US" dirty="0"/>
              <a:t>Shaper</a:t>
            </a:r>
          </a:p>
          <a:p>
            <a:r>
              <a:rPr lang="en-US" dirty="0"/>
              <a:t>Completer finisher</a:t>
            </a:r>
          </a:p>
          <a:p>
            <a:endParaRPr lang="en-US" dirty="0"/>
          </a:p>
        </p:txBody>
      </p:sp>
      <p:pic>
        <p:nvPicPr>
          <p:cNvPr id="5" name="Picture 2" descr="Image result for belbin analysis">
            <a:extLst>
              <a:ext uri="{FF2B5EF4-FFF2-40B4-BE49-F238E27FC236}">
                <a16:creationId xmlns:a16="http://schemas.microsoft.com/office/drawing/2014/main" xmlns="" id="{CF8E633A-3E71-435E-97C2-E8977400C40E}"/>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tretch>
            <a:fillRect/>
          </a:stretch>
        </p:blipFill>
        <p:spPr bwMode="auto">
          <a:xfrm>
            <a:off x="6197600" y="2066742"/>
            <a:ext cx="5384800" cy="41421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54924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3A521-E4B3-4547-93D0-FBBA2D805A3A}"/>
              </a:ext>
            </a:extLst>
          </p:cNvPr>
          <p:cNvSpPr>
            <a:spLocks noGrp="1"/>
          </p:cNvSpPr>
          <p:nvPr>
            <p:ph type="title"/>
          </p:nvPr>
        </p:nvSpPr>
        <p:spPr>
          <a:xfrm>
            <a:off x="1117600" y="873905"/>
            <a:ext cx="11074400" cy="1143000"/>
          </a:xfrm>
        </p:spPr>
        <p:txBody>
          <a:bodyPr>
            <a:normAutofit/>
          </a:bodyPr>
          <a:lstStyle/>
          <a:p>
            <a:r>
              <a:rPr lang="en-US" sz="3600" dirty="0"/>
              <a:t>Our Role as a team members</a:t>
            </a:r>
          </a:p>
        </p:txBody>
      </p:sp>
      <p:pic>
        <p:nvPicPr>
          <p:cNvPr id="1026" name="Picture 2" descr="Image result for role">
            <a:extLst>
              <a:ext uri="{FF2B5EF4-FFF2-40B4-BE49-F238E27FC236}">
                <a16:creationId xmlns:a16="http://schemas.microsoft.com/office/drawing/2014/main" xmlns="" id="{EBCD25C0-5A9B-4BFC-9597-9F79EE43E5C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86875" y="190500"/>
            <a:ext cx="2590800" cy="206327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 name="Table 3">
            <a:extLst>
              <a:ext uri="{FF2B5EF4-FFF2-40B4-BE49-F238E27FC236}">
                <a16:creationId xmlns:a16="http://schemas.microsoft.com/office/drawing/2014/main" xmlns="" id="{B1901181-642E-4CA1-9989-1D854305546A}"/>
              </a:ext>
            </a:extLst>
          </p:cNvPr>
          <p:cNvGraphicFramePr>
            <a:graphicFrameLocks noGrp="1"/>
          </p:cNvGraphicFramePr>
          <p:nvPr>
            <p:extLst>
              <p:ext uri="{D42A27DB-BD31-4B8C-83A1-F6EECF244321}">
                <p14:modId xmlns:p14="http://schemas.microsoft.com/office/powerpoint/2010/main" xmlns="" val="869306584"/>
              </p:ext>
            </p:extLst>
          </p:nvPr>
        </p:nvGraphicFramePr>
        <p:xfrm>
          <a:off x="1181100" y="2253770"/>
          <a:ext cx="8972552" cy="3651729"/>
        </p:xfrm>
        <a:graphic>
          <a:graphicData uri="http://schemas.openxmlformats.org/drawingml/2006/table">
            <a:tbl>
              <a:tblPr firstRow="1" bandRow="1">
                <a:tableStyleId>{5C22544A-7EE6-4342-B048-85BDC9FD1C3A}</a:tableStyleId>
              </a:tblPr>
              <a:tblGrid>
                <a:gridCol w="2243138">
                  <a:extLst>
                    <a:ext uri="{9D8B030D-6E8A-4147-A177-3AD203B41FA5}">
                      <a16:colId xmlns:a16="http://schemas.microsoft.com/office/drawing/2014/main" xmlns="" val="3242916821"/>
                    </a:ext>
                  </a:extLst>
                </a:gridCol>
                <a:gridCol w="2243138">
                  <a:extLst>
                    <a:ext uri="{9D8B030D-6E8A-4147-A177-3AD203B41FA5}">
                      <a16:colId xmlns:a16="http://schemas.microsoft.com/office/drawing/2014/main" xmlns="" val="12694898"/>
                    </a:ext>
                  </a:extLst>
                </a:gridCol>
                <a:gridCol w="2243138">
                  <a:extLst>
                    <a:ext uri="{9D8B030D-6E8A-4147-A177-3AD203B41FA5}">
                      <a16:colId xmlns:a16="http://schemas.microsoft.com/office/drawing/2014/main" xmlns="" val="3156948497"/>
                    </a:ext>
                  </a:extLst>
                </a:gridCol>
                <a:gridCol w="2243138">
                  <a:extLst>
                    <a:ext uri="{9D8B030D-6E8A-4147-A177-3AD203B41FA5}">
                      <a16:colId xmlns:a16="http://schemas.microsoft.com/office/drawing/2014/main" xmlns="" val="3450350631"/>
                    </a:ext>
                  </a:extLst>
                </a:gridCol>
              </a:tblGrid>
              <a:tr h="672494">
                <a:tc>
                  <a:txBody>
                    <a:bodyPr/>
                    <a:lstStyle/>
                    <a:p>
                      <a:r>
                        <a:rPr lang="en-US" dirty="0"/>
                        <a:t>NAME</a:t>
                      </a:r>
                    </a:p>
                  </a:txBody>
                  <a:tcPr/>
                </a:tc>
                <a:tc>
                  <a:txBody>
                    <a:bodyPr/>
                    <a:lstStyle/>
                    <a:p>
                      <a:r>
                        <a:rPr lang="en-US" dirty="0"/>
                        <a:t>Primary role</a:t>
                      </a:r>
                    </a:p>
                  </a:txBody>
                  <a:tcPr/>
                </a:tc>
                <a:tc>
                  <a:txBody>
                    <a:bodyPr/>
                    <a:lstStyle/>
                    <a:p>
                      <a:r>
                        <a:rPr lang="en-US" sz="1800" b="1" kern="1200" dirty="0">
                          <a:solidFill>
                            <a:schemeClr val="lt1"/>
                          </a:solidFill>
                          <a:effectLst/>
                          <a:latin typeface="+mn-lt"/>
                          <a:ea typeface="+mn-ea"/>
                          <a:cs typeface="+mn-cs"/>
                        </a:rPr>
                        <a:t>Secondary role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Least likely role</a:t>
                      </a:r>
                    </a:p>
                    <a:p>
                      <a:endParaRPr lang="en-US" dirty="0"/>
                    </a:p>
                  </a:txBody>
                  <a:tcPr/>
                </a:tc>
                <a:extLst>
                  <a:ext uri="{0D108BD9-81ED-4DB2-BD59-A6C34878D82A}">
                    <a16:rowId xmlns:a16="http://schemas.microsoft.com/office/drawing/2014/main" xmlns="" val="3646229941"/>
                  </a:ext>
                </a:extLst>
              </a:tr>
              <a:tr h="595847">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Anamika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Co-ordinator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Monitor Evaluator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78364405"/>
                  </a:ext>
                </a:extLst>
              </a:tr>
              <a:tr h="595847">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Aakriti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Monitor Evaluator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Plant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25044090"/>
                  </a:ext>
                </a:extLst>
              </a:tr>
              <a:tr h="595847">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Mansi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Resource Investigator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Team Worker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9577082"/>
                  </a:ext>
                </a:extLst>
              </a:tr>
              <a:tr h="595847">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Bishwas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Team Worker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Resource Investigator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Co-ordinator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98874832"/>
                  </a:ext>
                </a:extLst>
              </a:tr>
              <a:tr h="595847">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Gaurab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Specialist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Shaper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Completer Finisher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19651223"/>
                  </a:ext>
                </a:extLst>
              </a:tr>
            </a:tbl>
          </a:graphicData>
        </a:graphic>
      </p:graphicFrame>
    </p:spTree>
    <p:extLst>
      <p:ext uri="{BB962C8B-B14F-4D97-AF65-F5344CB8AC3E}">
        <p14:creationId xmlns:p14="http://schemas.microsoft.com/office/powerpoint/2010/main" xmlns="" val="2945751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a:t>
            </a:r>
            <a:endParaRPr lang="en-US" dirty="0"/>
          </a:p>
        </p:txBody>
      </p:sp>
      <p:sp>
        <p:nvSpPr>
          <p:cNvPr id="3" name="Content Placeholder 2"/>
          <p:cNvSpPr>
            <a:spLocks noGrp="1"/>
          </p:cNvSpPr>
          <p:nvPr>
            <p:ph idx="1"/>
          </p:nvPr>
        </p:nvSpPr>
        <p:spPr/>
        <p:txBody>
          <a:bodyPr/>
          <a:lstStyle/>
          <a:p>
            <a:r>
              <a:rPr lang="en-US" dirty="0" err="1" smtClean="0"/>
              <a:t>Anamika</a:t>
            </a:r>
            <a:r>
              <a:rPr lang="en-US" dirty="0" smtClean="0"/>
              <a:t> (3-11)</a:t>
            </a:r>
          </a:p>
          <a:p>
            <a:r>
              <a:rPr lang="en-US" dirty="0" err="1" smtClean="0"/>
              <a:t>Aakriti</a:t>
            </a:r>
            <a:r>
              <a:rPr lang="en-US" dirty="0" smtClean="0"/>
              <a:t>(17-35)</a:t>
            </a:r>
          </a:p>
          <a:p>
            <a:r>
              <a:rPr lang="en-US" dirty="0" err="1" smtClean="0"/>
              <a:t>Bishwas</a:t>
            </a:r>
            <a:r>
              <a:rPr lang="en-US" dirty="0" smtClean="0"/>
              <a:t> (12-16)</a:t>
            </a:r>
          </a:p>
          <a:p>
            <a:r>
              <a:rPr lang="en-US" dirty="0" err="1" smtClean="0"/>
              <a:t>Gaurab</a:t>
            </a:r>
            <a:r>
              <a:rPr lang="en-US" smtClean="0"/>
              <a:t>(41-49)</a:t>
            </a:r>
            <a:endParaRPr lang="en-US" dirty="0" smtClean="0"/>
          </a:p>
          <a:p>
            <a:r>
              <a:rPr lang="en-US" dirty="0" err="1" smtClean="0"/>
              <a:t>Mansi</a:t>
            </a:r>
            <a:r>
              <a:rPr lang="en-US" dirty="0" smtClean="0"/>
              <a:t>(36-40)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8BE50-0A8D-4BFF-909A-12161B716844}"/>
              </a:ext>
            </a:extLst>
          </p:cNvPr>
          <p:cNvSpPr>
            <a:spLocks noGrp="1"/>
          </p:cNvSpPr>
          <p:nvPr>
            <p:ph type="title"/>
          </p:nvPr>
        </p:nvSpPr>
        <p:spPr>
          <a:xfrm>
            <a:off x="838200" y="413887"/>
            <a:ext cx="10515600" cy="1068403"/>
          </a:xfrm>
        </p:spPr>
        <p:txBody>
          <a:bodyPr/>
          <a:lstStyle/>
          <a:p>
            <a:r>
              <a:rPr lang="en-US" dirty="0"/>
              <a:t>Plant</a:t>
            </a:r>
          </a:p>
        </p:txBody>
      </p:sp>
      <p:sp>
        <p:nvSpPr>
          <p:cNvPr id="3" name="Content Placeholder 2">
            <a:extLst>
              <a:ext uri="{FF2B5EF4-FFF2-40B4-BE49-F238E27FC236}">
                <a16:creationId xmlns:a16="http://schemas.microsoft.com/office/drawing/2014/main" xmlns="" id="{969AFE46-F2E1-491B-A635-002A1A696826}"/>
              </a:ext>
            </a:extLst>
          </p:cNvPr>
          <p:cNvSpPr>
            <a:spLocks noGrp="1"/>
          </p:cNvSpPr>
          <p:nvPr>
            <p:ph sz="half" idx="1"/>
          </p:nvPr>
        </p:nvSpPr>
        <p:spPr>
          <a:xfrm>
            <a:off x="838200" y="2367813"/>
            <a:ext cx="5181600" cy="3809149"/>
          </a:xfrm>
        </p:spPr>
        <p:txBody>
          <a:bodyPr/>
          <a:lstStyle/>
          <a:p>
            <a:pPr marL="0" indent="0">
              <a:buNone/>
            </a:pPr>
            <a:r>
              <a:rPr lang="en-US" sz="3200" dirty="0"/>
              <a:t>Team role contribution</a:t>
            </a:r>
          </a:p>
          <a:p>
            <a:pPr marL="0" indent="0">
              <a:buNone/>
            </a:pPr>
            <a:endParaRPr lang="en-US" sz="3200" dirty="0"/>
          </a:p>
          <a:p>
            <a:r>
              <a:rPr lang="en-US" sz="2400" dirty="0"/>
              <a:t>Creative</a:t>
            </a:r>
          </a:p>
          <a:p>
            <a:r>
              <a:rPr lang="en-US" sz="2400" dirty="0"/>
              <a:t>Free Thinkers</a:t>
            </a:r>
          </a:p>
          <a:p>
            <a:r>
              <a:rPr lang="en-US" sz="2400" dirty="0"/>
              <a:t>Imaginative</a:t>
            </a:r>
          </a:p>
          <a:p>
            <a:r>
              <a:rPr lang="en-US" sz="2400" dirty="0"/>
              <a:t>Generates ideas</a:t>
            </a:r>
          </a:p>
          <a:p>
            <a:endParaRPr lang="en-US" sz="2400" dirty="0"/>
          </a:p>
        </p:txBody>
      </p:sp>
      <p:sp>
        <p:nvSpPr>
          <p:cNvPr id="4" name="Content Placeholder 3">
            <a:extLst>
              <a:ext uri="{FF2B5EF4-FFF2-40B4-BE49-F238E27FC236}">
                <a16:creationId xmlns:a16="http://schemas.microsoft.com/office/drawing/2014/main" xmlns="" id="{A66BB5BA-47BF-4DF6-85F7-8F6536F6A02B}"/>
              </a:ext>
            </a:extLst>
          </p:cNvPr>
          <p:cNvSpPr>
            <a:spLocks noGrp="1"/>
          </p:cNvSpPr>
          <p:nvPr>
            <p:ph sz="half" idx="2"/>
          </p:nvPr>
        </p:nvSpPr>
        <p:spPr>
          <a:xfrm>
            <a:off x="6096000" y="2367815"/>
            <a:ext cx="5257800" cy="3809148"/>
          </a:xfrm>
        </p:spPr>
        <p:txBody>
          <a:bodyPr/>
          <a:lstStyle/>
          <a:p>
            <a:pPr marL="0" indent="0">
              <a:buNone/>
            </a:pPr>
            <a:r>
              <a:rPr lang="en-US" sz="3200" dirty="0"/>
              <a:t>Possible weakness</a:t>
            </a:r>
          </a:p>
          <a:p>
            <a:endParaRPr lang="en-US" dirty="0"/>
          </a:p>
          <a:p>
            <a:r>
              <a:rPr lang="en-US" sz="2400" dirty="0"/>
              <a:t>Disorganized</a:t>
            </a:r>
          </a:p>
          <a:p>
            <a:r>
              <a:rPr lang="en-US" sz="2400" dirty="0"/>
              <a:t>Inclined to ignore practical details.</a:t>
            </a:r>
          </a:p>
        </p:txBody>
      </p:sp>
      <p:pic>
        <p:nvPicPr>
          <p:cNvPr id="3074" name="Picture 2" descr="Image result for plant in belbin analysis">
            <a:extLst>
              <a:ext uri="{FF2B5EF4-FFF2-40B4-BE49-F238E27FC236}">
                <a16:creationId xmlns:a16="http://schemas.microsoft.com/office/drawing/2014/main" xmlns="" id="{1DD806C6-6397-4B5C-A437-D9E84FA18E7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70564" y="192504"/>
            <a:ext cx="2158621" cy="21753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65578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Specialist</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Greatest depth of knowledge.</a:t>
            </a:r>
          </a:p>
          <a:p>
            <a:r>
              <a:rPr lang="en-US" sz="2400" dirty="0"/>
              <a:t>Single-minded</a:t>
            </a:r>
          </a:p>
          <a:p>
            <a:r>
              <a:rPr lang="en-US" sz="2400" dirty="0"/>
              <a:t>Dedicated</a:t>
            </a:r>
          </a:p>
          <a:p>
            <a:r>
              <a:rPr lang="en-US" sz="2400" dirty="0"/>
              <a:t>Passionate about their knowledge.</a:t>
            </a:r>
          </a:p>
          <a:p>
            <a:endParaRPr lang="en-US" dirty="0"/>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Only make a contribution to a narrow set of issues.</a:t>
            </a:r>
          </a:p>
          <a:p>
            <a:endParaRPr lang="en-US" sz="2400" dirty="0"/>
          </a:p>
          <a:p>
            <a:endParaRPr lang="en-US" sz="2400" dirty="0"/>
          </a:p>
        </p:txBody>
      </p:sp>
      <p:pic>
        <p:nvPicPr>
          <p:cNvPr id="4102" name="Picture 6" descr="Image result for specialist belbin analysis">
            <a:extLst>
              <a:ext uri="{FF2B5EF4-FFF2-40B4-BE49-F238E27FC236}">
                <a16:creationId xmlns:a16="http://schemas.microsoft.com/office/drawing/2014/main" xmlns="" id="{E6CC65DD-9F1D-40F2-9211-B4B1C69B3A0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67512" y="38500"/>
            <a:ext cx="2360997" cy="25970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04358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Monitor Evaluator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Good at judging the team.</a:t>
            </a:r>
          </a:p>
          <a:p>
            <a:r>
              <a:rPr lang="en-US" sz="2400" dirty="0"/>
              <a:t>Critical Thinking</a:t>
            </a:r>
          </a:p>
          <a:p>
            <a:r>
              <a:rPr lang="en-US" sz="2400" dirty="0"/>
              <a:t>Developing ideas to fulfillment.</a:t>
            </a:r>
          </a:p>
          <a:p>
            <a:r>
              <a:rPr lang="en-US" sz="2400" dirty="0"/>
              <a:t>Moving slowly and precisely.</a:t>
            </a:r>
          </a:p>
          <a:p>
            <a:r>
              <a:rPr lang="en-US" sz="2400" dirty="0"/>
              <a:t>Comes to the right decision.</a:t>
            </a:r>
          </a:p>
          <a:p>
            <a:endParaRPr lang="en-US" dirty="0"/>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Can’t inspire others well.</a:t>
            </a:r>
          </a:p>
          <a:p>
            <a:r>
              <a:rPr lang="en-US" sz="2400" dirty="0"/>
              <a:t>Can be overly critical.</a:t>
            </a:r>
          </a:p>
          <a:p>
            <a:r>
              <a:rPr lang="en-US" sz="2400" dirty="0"/>
              <a:t>Cynicism</a:t>
            </a:r>
          </a:p>
        </p:txBody>
      </p:sp>
      <p:pic>
        <p:nvPicPr>
          <p:cNvPr id="5122" name="Picture 2" descr="Image result for monitor evaluatorin belbin analysis">
            <a:extLst>
              <a:ext uri="{FF2B5EF4-FFF2-40B4-BE49-F238E27FC236}">
                <a16:creationId xmlns:a16="http://schemas.microsoft.com/office/drawing/2014/main" xmlns="" id="{D132B6DB-B8CE-4ED3-A062-1C238E26E57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09760" y="29738"/>
            <a:ext cx="2553503" cy="28088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150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Resource Investigator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Enthusiastic</a:t>
            </a:r>
          </a:p>
          <a:p>
            <a:r>
              <a:rPr lang="en-US" sz="2400" dirty="0"/>
              <a:t>Explores opportunities.</a:t>
            </a:r>
          </a:p>
          <a:p>
            <a:r>
              <a:rPr lang="en-US" sz="2400" dirty="0"/>
              <a:t>Makes and develops new contact.</a:t>
            </a:r>
          </a:p>
          <a:p>
            <a:r>
              <a:rPr lang="en-US" sz="2400" dirty="0"/>
              <a:t>Fixer</a:t>
            </a:r>
          </a:p>
          <a:p>
            <a:r>
              <a:rPr lang="en-US" sz="2400" dirty="0"/>
              <a:t>Maintaining harmony within team.</a:t>
            </a:r>
          </a:p>
          <a:p>
            <a:endParaRPr lang="en-US" dirty="0"/>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Rapid loss of interest.</a:t>
            </a:r>
          </a:p>
          <a:p>
            <a:r>
              <a:rPr lang="en-US" sz="2400" dirty="0"/>
              <a:t>Over optimistic.</a:t>
            </a:r>
          </a:p>
          <a:p>
            <a:r>
              <a:rPr lang="en-US" sz="2400" dirty="0"/>
              <a:t>Poor follow-through</a:t>
            </a:r>
          </a:p>
          <a:p>
            <a:r>
              <a:rPr lang="en-US" sz="2400" dirty="0"/>
              <a:t>Forget the detail.</a:t>
            </a:r>
          </a:p>
        </p:txBody>
      </p:sp>
      <p:pic>
        <p:nvPicPr>
          <p:cNvPr id="6146" name="Picture 2" descr="Image result for resource investigator">
            <a:extLst>
              <a:ext uri="{FF2B5EF4-FFF2-40B4-BE49-F238E27FC236}">
                <a16:creationId xmlns:a16="http://schemas.microsoft.com/office/drawing/2014/main" xmlns="" id="{79EACC07-1FBE-49D8-A9E3-7EF76282194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87992" y="233812"/>
            <a:ext cx="2517518" cy="27692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0709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Team worker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lnSpcReduction="10000"/>
          </a:bodyPr>
          <a:lstStyle/>
          <a:p>
            <a:pPr marL="0" indent="0">
              <a:buNone/>
            </a:pPr>
            <a:r>
              <a:rPr lang="en-US" dirty="0"/>
              <a:t>Team role contribution</a:t>
            </a:r>
          </a:p>
          <a:p>
            <a:pPr marL="0" indent="0">
              <a:buNone/>
            </a:pPr>
            <a:endParaRPr lang="en-US" dirty="0"/>
          </a:p>
          <a:p>
            <a:r>
              <a:rPr lang="en-US" sz="2400" dirty="0"/>
              <a:t>Counsellor and conciliator.</a:t>
            </a:r>
          </a:p>
          <a:p>
            <a:r>
              <a:rPr lang="en-US" sz="2400" dirty="0"/>
              <a:t>Improves intra-group communication.</a:t>
            </a:r>
          </a:p>
          <a:p>
            <a:r>
              <a:rPr lang="en-US" sz="2400" dirty="0"/>
              <a:t>Building on suggestions.</a:t>
            </a:r>
          </a:p>
          <a:p>
            <a:r>
              <a:rPr lang="en-US" sz="2400" dirty="0"/>
              <a:t>Corporative, perspective and diplomatic.</a:t>
            </a:r>
          </a:p>
          <a:p>
            <a:r>
              <a:rPr lang="en-US" sz="2400" dirty="0"/>
              <a:t>Listens and averts friction.</a:t>
            </a:r>
          </a:p>
          <a:p>
            <a:endParaRPr lang="en-US" dirty="0"/>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normAutofit lnSpcReduction="10000"/>
          </a:bodyPr>
          <a:lstStyle/>
          <a:p>
            <a:pPr marL="0" indent="0">
              <a:buNone/>
            </a:pPr>
            <a:r>
              <a:rPr lang="en-US" dirty="0"/>
              <a:t>Possible weakness</a:t>
            </a:r>
          </a:p>
          <a:p>
            <a:pPr marL="0" indent="0">
              <a:buNone/>
            </a:pPr>
            <a:endParaRPr lang="en-US" dirty="0"/>
          </a:p>
          <a:p>
            <a:r>
              <a:rPr lang="en-US" sz="2400" dirty="0"/>
              <a:t>Tends to avoid confrontation.</a:t>
            </a:r>
          </a:p>
          <a:p>
            <a:r>
              <a:rPr lang="en-US" sz="2400" dirty="0"/>
              <a:t>Indecisive</a:t>
            </a:r>
          </a:p>
          <a:p>
            <a:r>
              <a:rPr lang="en-US" sz="2400" dirty="0"/>
              <a:t>Avoiding pressure situations.</a:t>
            </a:r>
          </a:p>
          <a:p>
            <a:r>
              <a:rPr lang="en-US" sz="2400" dirty="0"/>
              <a:t>They won’t take sides.</a:t>
            </a:r>
          </a:p>
        </p:txBody>
      </p:sp>
      <p:pic>
        <p:nvPicPr>
          <p:cNvPr id="7170" name="Picture 2" descr="Image result for team worker belbin">
            <a:extLst>
              <a:ext uri="{FF2B5EF4-FFF2-40B4-BE49-F238E27FC236}">
                <a16:creationId xmlns:a16="http://schemas.microsoft.com/office/drawing/2014/main" xmlns="" id="{97A10387-6334-40CA-B283-900DB4E15E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621672" y="442277"/>
            <a:ext cx="2160854" cy="21608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11421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Coordinator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Clarifies goals.</a:t>
            </a:r>
          </a:p>
          <a:p>
            <a:r>
              <a:rPr lang="en-US" sz="2400" dirty="0"/>
              <a:t>Identifies talent.</a:t>
            </a:r>
          </a:p>
          <a:p>
            <a:r>
              <a:rPr lang="en-US" sz="2400" dirty="0"/>
              <a:t>Good listener.</a:t>
            </a:r>
          </a:p>
          <a:p>
            <a:r>
              <a:rPr lang="en-US" sz="2400" dirty="0"/>
              <a:t>Confident and mature.</a:t>
            </a:r>
          </a:p>
          <a:p>
            <a:r>
              <a:rPr lang="en-US" sz="2400" dirty="0"/>
              <a:t>Good at delegation.</a:t>
            </a:r>
          </a:p>
          <a:p>
            <a:endParaRPr lang="en-US" dirty="0"/>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Can be manipulative.</a:t>
            </a:r>
          </a:p>
          <a:p>
            <a:r>
              <a:rPr lang="en-US" sz="2400" dirty="0"/>
              <a:t>Delegates all work, leaving themselves little work to do.</a:t>
            </a:r>
          </a:p>
        </p:txBody>
      </p:sp>
      <p:pic>
        <p:nvPicPr>
          <p:cNvPr id="8194" name="Picture 2" descr="Image result for coordinator belbin team roles">
            <a:extLst>
              <a:ext uri="{FF2B5EF4-FFF2-40B4-BE49-F238E27FC236}">
                <a16:creationId xmlns:a16="http://schemas.microsoft.com/office/drawing/2014/main" xmlns="" id="{4C42B4D1-0D7C-4E08-9FFE-66EBBE571C9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38125" y="136659"/>
            <a:ext cx="2359102" cy="25950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7738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Implementer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Turns ideas into concrete action.</a:t>
            </a:r>
          </a:p>
          <a:p>
            <a:r>
              <a:rPr lang="en-US" sz="2400" dirty="0"/>
              <a:t>Efficient, well disciplined. </a:t>
            </a:r>
          </a:p>
          <a:p>
            <a:r>
              <a:rPr lang="en-US" sz="2400" dirty="0"/>
              <a:t>Deals with practical details.</a:t>
            </a:r>
          </a:p>
          <a:p>
            <a:r>
              <a:rPr lang="en-US" sz="2400" dirty="0"/>
              <a:t>Organizing.</a:t>
            </a:r>
          </a:p>
          <a:p>
            <a:r>
              <a:rPr lang="en-US" sz="2400" dirty="0"/>
              <a:t>Loyal to their team-mates.</a:t>
            </a:r>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Can be inflexible.</a:t>
            </a:r>
          </a:p>
          <a:p>
            <a:r>
              <a:rPr lang="en-US" sz="2400" dirty="0"/>
              <a:t>Obstructing change.</a:t>
            </a:r>
          </a:p>
          <a:p>
            <a:r>
              <a:rPr lang="en-US" sz="2400" dirty="0"/>
              <a:t>Unresponsive to new ideas.</a:t>
            </a:r>
          </a:p>
        </p:txBody>
      </p:sp>
      <p:pic>
        <p:nvPicPr>
          <p:cNvPr id="9218" name="Picture 2" descr="Image result for implementer belbin team roles">
            <a:extLst>
              <a:ext uri="{FF2B5EF4-FFF2-40B4-BE49-F238E27FC236}">
                <a16:creationId xmlns:a16="http://schemas.microsoft.com/office/drawing/2014/main" xmlns="" id="{A25BF974-81FD-4030-B7F4-DA9C7E07E2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18618" y="145782"/>
            <a:ext cx="2342514" cy="25767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70371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Shaper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Focused leadership.</a:t>
            </a:r>
          </a:p>
          <a:p>
            <a:r>
              <a:rPr lang="en-US" sz="2400" dirty="0"/>
              <a:t>Motivated to success. </a:t>
            </a:r>
          </a:p>
          <a:p>
            <a:r>
              <a:rPr lang="en-US" sz="2400" dirty="0"/>
              <a:t>High desire to win.</a:t>
            </a:r>
          </a:p>
          <a:p>
            <a:r>
              <a:rPr lang="en-US" sz="2400" dirty="0"/>
              <a:t>Committed to shaping the teams work.</a:t>
            </a:r>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Argumentative</a:t>
            </a:r>
          </a:p>
          <a:p>
            <a:r>
              <a:rPr lang="en-US" sz="2400" dirty="0"/>
              <a:t>Not always likeable.</a:t>
            </a:r>
          </a:p>
          <a:p>
            <a:r>
              <a:rPr lang="en-US" sz="2400" dirty="0"/>
              <a:t>Prone to irritation.</a:t>
            </a:r>
          </a:p>
          <a:p>
            <a:endParaRPr lang="en-US" sz="2400" dirty="0"/>
          </a:p>
        </p:txBody>
      </p:sp>
      <p:pic>
        <p:nvPicPr>
          <p:cNvPr id="11266" name="Picture 2" descr="Image result for shaper belbin team roles">
            <a:extLst>
              <a:ext uri="{FF2B5EF4-FFF2-40B4-BE49-F238E27FC236}">
                <a16:creationId xmlns:a16="http://schemas.microsoft.com/office/drawing/2014/main" xmlns="" id="{BF6FC6A3-E91B-43A0-AE47-9A1D813DB6C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55025" y="167439"/>
            <a:ext cx="2429104" cy="26720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7778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A1415-020C-4248-987B-F3550AC47CAA}"/>
              </a:ext>
            </a:extLst>
          </p:cNvPr>
          <p:cNvSpPr>
            <a:spLocks noGrp="1"/>
          </p:cNvSpPr>
          <p:nvPr>
            <p:ph type="title"/>
          </p:nvPr>
        </p:nvSpPr>
        <p:spPr>
          <a:xfrm>
            <a:off x="699034" y="577515"/>
            <a:ext cx="10641531" cy="856650"/>
          </a:xfrm>
        </p:spPr>
        <p:txBody>
          <a:bodyPr/>
          <a:lstStyle/>
          <a:p>
            <a:r>
              <a:rPr lang="en-US" dirty="0"/>
              <a:t>Completer Finisher</a:t>
            </a:r>
          </a:p>
        </p:txBody>
      </p:sp>
      <p:sp>
        <p:nvSpPr>
          <p:cNvPr id="3" name="Content Placeholder 2">
            <a:extLst>
              <a:ext uri="{FF2B5EF4-FFF2-40B4-BE49-F238E27FC236}">
                <a16:creationId xmlns:a16="http://schemas.microsoft.com/office/drawing/2014/main" xmlns=""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Perfectionist.</a:t>
            </a:r>
          </a:p>
          <a:p>
            <a:r>
              <a:rPr lang="en-US" sz="2400" dirty="0"/>
              <a:t>Conscientious. </a:t>
            </a:r>
          </a:p>
          <a:p>
            <a:r>
              <a:rPr lang="en-US" sz="2400" dirty="0"/>
              <a:t>Sense for accuracy.</a:t>
            </a:r>
          </a:p>
          <a:p>
            <a:r>
              <a:rPr lang="en-US" sz="2400" dirty="0"/>
              <a:t>Goes the extra distance.</a:t>
            </a:r>
          </a:p>
          <a:p>
            <a:r>
              <a:rPr lang="en-US" sz="2400" dirty="0"/>
              <a:t>Following through.</a:t>
            </a:r>
          </a:p>
        </p:txBody>
      </p:sp>
      <p:sp>
        <p:nvSpPr>
          <p:cNvPr id="4" name="Content Placeholder 3">
            <a:extLst>
              <a:ext uri="{FF2B5EF4-FFF2-40B4-BE49-F238E27FC236}">
                <a16:creationId xmlns:a16="http://schemas.microsoft.com/office/drawing/2014/main" xmlns=""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Worrying to much.</a:t>
            </a:r>
          </a:p>
          <a:p>
            <a:r>
              <a:rPr lang="en-US" sz="2400" dirty="0"/>
              <a:t>Perfectionism.</a:t>
            </a:r>
          </a:p>
          <a:p>
            <a:r>
              <a:rPr lang="en-US" sz="2400" dirty="0"/>
              <a:t>Obsessive behavior.</a:t>
            </a:r>
          </a:p>
          <a:p>
            <a:r>
              <a:rPr lang="en-US" sz="2400" dirty="0"/>
              <a:t>Negative thinking.</a:t>
            </a:r>
          </a:p>
        </p:txBody>
      </p:sp>
      <p:pic>
        <p:nvPicPr>
          <p:cNvPr id="57346" name="Picture 2" descr="https://www.belbin.com/media/1131/person_finisher_light.png"/>
          <p:cNvPicPr>
            <a:picLocks noChangeAspect="1" noChangeArrowheads="1"/>
          </p:cNvPicPr>
          <p:nvPr/>
        </p:nvPicPr>
        <p:blipFill>
          <a:blip r:embed="rId2"/>
          <a:srcRect/>
          <a:stretch>
            <a:fillRect/>
          </a:stretch>
        </p:blipFill>
        <p:spPr bwMode="auto">
          <a:xfrm>
            <a:off x="9176658" y="0"/>
            <a:ext cx="2819400" cy="2886076"/>
          </a:xfrm>
          <a:prstGeom prst="rect">
            <a:avLst/>
          </a:prstGeom>
          <a:noFill/>
        </p:spPr>
      </p:pic>
    </p:spTree>
    <p:extLst>
      <p:ext uri="{BB962C8B-B14F-4D97-AF65-F5344CB8AC3E}">
        <p14:creationId xmlns:p14="http://schemas.microsoft.com/office/powerpoint/2010/main" xmlns="" val="3406981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BC47A-BBBA-469A-9438-525F5E1D3031}"/>
              </a:ext>
            </a:extLst>
          </p:cNvPr>
          <p:cNvSpPr>
            <a:spLocks noGrp="1"/>
          </p:cNvSpPr>
          <p:nvPr>
            <p:ph type="title"/>
          </p:nvPr>
        </p:nvSpPr>
        <p:spPr>
          <a:xfrm>
            <a:off x="772450" y="0"/>
            <a:ext cx="10363200" cy="1362456"/>
          </a:xfrm>
        </p:spPr>
        <p:txBody>
          <a:bodyPr>
            <a:normAutofit/>
          </a:bodyPr>
          <a:lstStyle/>
          <a:p>
            <a:r>
              <a:rPr lang="en-US" sz="4400" dirty="0"/>
              <a:t>Functional and Non-functional requirements</a:t>
            </a:r>
          </a:p>
        </p:txBody>
      </p:sp>
      <p:pic>
        <p:nvPicPr>
          <p:cNvPr id="1026" name="Picture 2" descr="Image result for website functional and nonfunctional">
            <a:extLst>
              <a:ext uri="{FF2B5EF4-FFF2-40B4-BE49-F238E27FC236}">
                <a16:creationId xmlns:a16="http://schemas.microsoft.com/office/drawing/2014/main" xmlns="" id="{7B5E7656-1F76-433F-A7C5-587B4B2FE4C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1432560"/>
            <a:ext cx="7277100" cy="52152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327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 of this presentation</a:t>
            </a:r>
          </a:p>
        </p:txBody>
      </p:sp>
      <p:sp>
        <p:nvSpPr>
          <p:cNvPr id="4" name="Content Placeholder 3"/>
          <p:cNvSpPr>
            <a:spLocks noGrp="1"/>
          </p:cNvSpPr>
          <p:nvPr>
            <p:ph idx="1"/>
          </p:nvPr>
        </p:nvSpPr>
        <p:spPr/>
        <p:txBody>
          <a:bodyPr>
            <a:normAutofit/>
          </a:bodyPr>
          <a:lstStyle/>
          <a:p>
            <a:r>
              <a:rPr lang="en-US" dirty="0" smtClean="0"/>
              <a:t>EERD, ERD, Composite ERD, Logical </a:t>
            </a:r>
            <a:r>
              <a:rPr lang="en-US" dirty="0" smtClean="0"/>
              <a:t>Table</a:t>
            </a:r>
            <a:endParaRPr lang="en-US" dirty="0" smtClean="0"/>
          </a:p>
          <a:p>
            <a:r>
              <a:rPr lang="en-US" dirty="0" smtClean="0"/>
              <a:t>Project </a:t>
            </a:r>
            <a:r>
              <a:rPr lang="en-US" dirty="0"/>
              <a:t>Charter</a:t>
            </a:r>
          </a:p>
          <a:p>
            <a:r>
              <a:rPr lang="en-US" dirty="0"/>
              <a:t>Belbin Analysis, Roles and Responsibilities</a:t>
            </a:r>
          </a:p>
          <a:p>
            <a:r>
              <a:rPr lang="en-US" dirty="0"/>
              <a:t>Ms Project For Project Management</a:t>
            </a:r>
          </a:p>
          <a:p>
            <a:r>
              <a:rPr lang="en-US" dirty="0" smtClean="0"/>
              <a:t>Functional </a:t>
            </a:r>
            <a:r>
              <a:rPr lang="en-US" dirty="0"/>
              <a:t>and Non-Functional Requirements</a:t>
            </a:r>
          </a:p>
          <a:p>
            <a:r>
              <a:rPr lang="en-US" dirty="0"/>
              <a:t>Use Case Diagram (Admin, Customer, Trader, Overview)</a:t>
            </a:r>
          </a:p>
          <a:p>
            <a:r>
              <a:rPr lang="en-US" dirty="0"/>
              <a:t>Website Demonstration</a:t>
            </a:r>
          </a:p>
          <a:p>
            <a:endParaRPr lang="en-US" dirty="0"/>
          </a:p>
          <a:p>
            <a:endParaRPr lang="en-US" dirty="0"/>
          </a:p>
        </p:txBody>
      </p:sp>
    </p:spTree>
    <p:extLst>
      <p:ext uri="{BB962C8B-B14F-4D97-AF65-F5344CB8AC3E}">
        <p14:creationId xmlns:p14="http://schemas.microsoft.com/office/powerpoint/2010/main" xmlns="" val="1853627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5C04D-C166-4759-B03D-240CD33AE572}"/>
              </a:ext>
            </a:extLst>
          </p:cNvPr>
          <p:cNvSpPr>
            <a:spLocks noGrp="1"/>
          </p:cNvSpPr>
          <p:nvPr>
            <p:ph type="title"/>
          </p:nvPr>
        </p:nvSpPr>
        <p:spPr/>
        <p:txBody>
          <a:bodyPr/>
          <a:lstStyle/>
          <a:p>
            <a:r>
              <a:rPr lang="en-US" dirty="0"/>
              <a:t>Functional requirement</a:t>
            </a:r>
          </a:p>
        </p:txBody>
      </p:sp>
      <p:sp>
        <p:nvSpPr>
          <p:cNvPr id="3" name="Content Placeholder 2">
            <a:extLst>
              <a:ext uri="{FF2B5EF4-FFF2-40B4-BE49-F238E27FC236}">
                <a16:creationId xmlns:a16="http://schemas.microsoft.com/office/drawing/2014/main" xmlns="" id="{962D51F3-C3A9-4789-A74B-B8B5E601C8C5}"/>
              </a:ext>
            </a:extLst>
          </p:cNvPr>
          <p:cNvSpPr>
            <a:spLocks noGrp="1"/>
          </p:cNvSpPr>
          <p:nvPr>
            <p:ph idx="1"/>
          </p:nvPr>
        </p:nvSpPr>
        <p:spPr>
          <a:xfrm>
            <a:off x="838200" y="2362199"/>
            <a:ext cx="10515600" cy="3814763"/>
          </a:xfrm>
        </p:spPr>
        <p:txBody>
          <a:bodyPr>
            <a:normAutofit/>
          </a:bodyPr>
          <a:lstStyle/>
          <a:p>
            <a:r>
              <a:rPr lang="en-US" sz="2600" dirty="0"/>
              <a:t>Functional requirements are product features or functions that developers must implement to enable users to accomplish their tasks.</a:t>
            </a:r>
          </a:p>
          <a:p>
            <a:endParaRPr lang="en-US" sz="2600" dirty="0"/>
          </a:p>
          <a:p>
            <a:r>
              <a:rPr lang="en-US" sz="2600" dirty="0"/>
              <a:t>Generally, functional requirements describe system behavior under specific conditions.</a:t>
            </a:r>
          </a:p>
        </p:txBody>
      </p:sp>
    </p:spTree>
    <p:extLst>
      <p:ext uri="{BB962C8B-B14F-4D97-AF65-F5344CB8AC3E}">
        <p14:creationId xmlns:p14="http://schemas.microsoft.com/office/powerpoint/2010/main" xmlns="" val="3881009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BD8ECFC-B7D0-41E3-A9DE-9AC51EAFCFFD}"/>
              </a:ext>
            </a:extLst>
          </p:cNvPr>
          <p:cNvSpPr/>
          <p:nvPr/>
        </p:nvSpPr>
        <p:spPr>
          <a:xfrm>
            <a:off x="647699" y="920660"/>
            <a:ext cx="10639425" cy="5632311"/>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3B3835"/>
                </a:solidFill>
                <a:effectLst/>
                <a:latin typeface="Helvetica Neue"/>
              </a:rPr>
              <a:t>A system should have the capability to maintain account records.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Ability to make transactions corrections and cancellation of the work it has done.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External interface should be present so that an outside user is able to use the system.</a:t>
            </a:r>
            <a:br>
              <a:rPr lang="en-US" sz="2000" b="0" i="0" dirty="0">
                <a:solidFill>
                  <a:srgbClr val="3B3835"/>
                </a:solidFill>
                <a:effectLst/>
                <a:latin typeface="Helvetica Neue"/>
              </a:rPr>
            </a:b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Legal and regulatory requirements need to be followed.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The system should be able to fulfil with the legal requirement and follow the regulations of its major body.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It should be in a simple language and non ambiguous in nature to make itself user friendly and easy to navigate.</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It should have the facility to provide authorization to its users.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This way different level of users can perform work on same system as per their user authority. </a:t>
            </a:r>
          </a:p>
        </p:txBody>
      </p:sp>
    </p:spTree>
    <p:extLst>
      <p:ext uri="{BB962C8B-B14F-4D97-AF65-F5344CB8AC3E}">
        <p14:creationId xmlns:p14="http://schemas.microsoft.com/office/powerpoint/2010/main" xmlns="" val="1168449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ebsite functional">
            <a:extLst>
              <a:ext uri="{FF2B5EF4-FFF2-40B4-BE49-F238E27FC236}">
                <a16:creationId xmlns:a16="http://schemas.microsoft.com/office/drawing/2014/main" xmlns="" id="{63F92866-EBB3-4432-955F-707CBEDEDC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6073" y="1076541"/>
            <a:ext cx="7836082" cy="51730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54182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14568-879F-4780-A13D-DDE1EDD791A8}"/>
              </a:ext>
            </a:extLst>
          </p:cNvPr>
          <p:cNvSpPr>
            <a:spLocks noGrp="1"/>
          </p:cNvSpPr>
          <p:nvPr>
            <p:ph type="title"/>
          </p:nvPr>
        </p:nvSpPr>
        <p:spPr/>
        <p:txBody>
          <a:bodyPr/>
          <a:lstStyle/>
          <a:p>
            <a:r>
              <a:rPr lang="en-US" dirty="0"/>
              <a:t>Non-functional requirement</a:t>
            </a:r>
          </a:p>
        </p:txBody>
      </p:sp>
      <p:sp>
        <p:nvSpPr>
          <p:cNvPr id="3" name="Content Placeholder 2">
            <a:extLst>
              <a:ext uri="{FF2B5EF4-FFF2-40B4-BE49-F238E27FC236}">
                <a16:creationId xmlns:a16="http://schemas.microsoft.com/office/drawing/2014/main" xmlns="" id="{510DED1C-22DC-4960-ADDE-1AF1DEAC7BE9}"/>
              </a:ext>
            </a:extLst>
          </p:cNvPr>
          <p:cNvSpPr>
            <a:spLocks noGrp="1"/>
          </p:cNvSpPr>
          <p:nvPr>
            <p:ph idx="1"/>
          </p:nvPr>
        </p:nvSpPr>
        <p:spPr>
          <a:xfrm>
            <a:off x="838200" y="2143125"/>
            <a:ext cx="10515600" cy="4033838"/>
          </a:xfrm>
        </p:spPr>
        <p:txBody>
          <a:bodyPr>
            <a:normAutofit/>
          </a:bodyPr>
          <a:lstStyle/>
          <a:p>
            <a:r>
              <a:rPr lang="en-US" sz="2600" dirty="0"/>
              <a:t>Nonfunctional requirements describe how a system must behave and establish constraints of its functionality. This type of requirements is also known as the system’s quality</a:t>
            </a:r>
            <a:r>
              <a:rPr lang="en-US" sz="2600" i="1" dirty="0"/>
              <a:t> </a:t>
            </a:r>
            <a:r>
              <a:rPr lang="en-US" sz="2600" dirty="0"/>
              <a:t>attributes.</a:t>
            </a:r>
          </a:p>
          <a:p>
            <a:endParaRPr lang="en-US" sz="2600" dirty="0"/>
          </a:p>
          <a:p>
            <a:r>
              <a:rPr lang="en-US" sz="2600" dirty="0"/>
              <a:t>They are contrasted with </a:t>
            </a:r>
            <a:r>
              <a:rPr lang="en-US" sz="2600" b="1" dirty="0"/>
              <a:t>functional requirements</a:t>
            </a:r>
            <a:r>
              <a:rPr lang="en-US" sz="2600" dirty="0"/>
              <a:t> that </a:t>
            </a:r>
            <a:r>
              <a:rPr lang="en-US" sz="2600" b="1" dirty="0"/>
              <a:t>defines</a:t>
            </a:r>
            <a:r>
              <a:rPr lang="en-US" sz="2600" dirty="0"/>
              <a:t> specific behavior or functions.</a:t>
            </a:r>
          </a:p>
        </p:txBody>
      </p:sp>
    </p:spTree>
    <p:extLst>
      <p:ext uri="{BB962C8B-B14F-4D97-AF65-F5344CB8AC3E}">
        <p14:creationId xmlns:p14="http://schemas.microsoft.com/office/powerpoint/2010/main" xmlns="" val="3715057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on-functional requirement in website">
            <a:extLst>
              <a:ext uri="{FF2B5EF4-FFF2-40B4-BE49-F238E27FC236}">
                <a16:creationId xmlns:a16="http://schemas.microsoft.com/office/drawing/2014/main" xmlns="" id="{EC00FA70-9E51-4BFF-921C-384DE30149E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60368" y="959032"/>
            <a:ext cx="8504737" cy="50893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4742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93DA47-1E79-4822-B5A1-669314767654}"/>
              </a:ext>
            </a:extLst>
          </p:cNvPr>
          <p:cNvSpPr/>
          <p:nvPr/>
        </p:nvSpPr>
        <p:spPr>
          <a:xfrm>
            <a:off x="575338" y="1075756"/>
            <a:ext cx="11172825" cy="5324535"/>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3B3835"/>
                </a:solidFill>
                <a:effectLst/>
                <a:latin typeface="Helvetica Neue"/>
              </a:rPr>
              <a:t>Performance - </a:t>
            </a:r>
            <a:r>
              <a:rPr lang="en-US" sz="2000" b="0" i="0" dirty="0">
                <a:solidFill>
                  <a:srgbClr val="3B3835"/>
                </a:solidFill>
                <a:effectLst/>
              </a:rPr>
              <a:t>this includes the response time of the system’ utilization level of both static and volumetric type output</a:t>
            </a:r>
            <a:r>
              <a:rPr lang="en-US" sz="2000" b="0" i="0" dirty="0">
                <a:solidFill>
                  <a:srgbClr val="3B3835"/>
                </a:solidFill>
                <a:effectLst/>
                <a:latin typeface="+mj-lt"/>
              </a:rPr>
              <a:t>.</a:t>
            </a:r>
          </a:p>
          <a:p>
            <a:pPr marL="342900" indent="-342900">
              <a:buFont typeface="Arial" panose="020B0604020202020204" pitchFamily="34" charset="0"/>
              <a:buChar char="•"/>
            </a:pPr>
            <a:endParaRPr lang="en-US" sz="2000" dirty="0">
              <a:solidFill>
                <a:srgbClr val="3B3835"/>
              </a:solidFill>
              <a:latin typeface="+mj-lt"/>
            </a:endParaRPr>
          </a:p>
          <a:p>
            <a:pPr marL="342900" indent="-342900">
              <a:buFont typeface="Arial" panose="020B0604020202020204" pitchFamily="34" charset="0"/>
              <a:buChar char="•"/>
            </a:pPr>
            <a:r>
              <a:rPr lang="en-US" sz="2000" b="0" i="0" dirty="0">
                <a:solidFill>
                  <a:srgbClr val="3B3835"/>
                </a:solidFill>
                <a:effectLst/>
                <a:latin typeface="Helvetica Neue"/>
              </a:rPr>
              <a:t>Security - </a:t>
            </a:r>
            <a:r>
              <a:rPr lang="en-US" sz="2000" b="0" i="0" dirty="0">
                <a:solidFill>
                  <a:srgbClr val="3B3835"/>
                </a:solidFill>
                <a:effectLst/>
              </a:rPr>
              <a:t>security measures should be embedded in the system to ensure that the records present in the system are secure and no unauthorized personnel can access them.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Maintainability - </a:t>
            </a:r>
            <a:r>
              <a:rPr lang="en-US" sz="2000" b="0" i="0" dirty="0">
                <a:solidFill>
                  <a:srgbClr val="3B3835"/>
                </a:solidFill>
                <a:effectLst/>
              </a:rPr>
              <a:t>the system should be designed in such a way that they can be serviced and maintained on a periodic basis</a:t>
            </a:r>
            <a:r>
              <a:rPr lang="en-US" sz="2000" b="0" i="0" dirty="0">
                <a:solidFill>
                  <a:srgbClr val="3B3835"/>
                </a:solidFill>
                <a:effectLst/>
                <a:latin typeface="Helvetica Neue"/>
              </a:rPr>
              <a:t>.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Compatibility – </a:t>
            </a:r>
            <a:r>
              <a:rPr lang="en-US" sz="2000" dirty="0"/>
              <a:t>User experience should be given top most priority while planning to offer an ideal web experience to your users.</a:t>
            </a:r>
            <a:r>
              <a:rPr lang="en-US" sz="2000" b="0" i="0" dirty="0">
                <a:solidFill>
                  <a:srgbClr val="3B3835"/>
                </a:solidFill>
                <a:effectLst/>
              </a:rPr>
              <a:t/>
            </a:r>
            <a:br>
              <a:rPr lang="en-US" sz="2000" b="0" i="0" dirty="0">
                <a:solidFill>
                  <a:srgbClr val="3B3835"/>
                </a:solidFill>
                <a:effectLst/>
              </a:rPr>
            </a:b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dirty="0">
                <a:solidFill>
                  <a:srgbClr val="3B3835"/>
                </a:solidFill>
                <a:latin typeface="Helvetica Neue"/>
              </a:rPr>
              <a:t>Usability – </a:t>
            </a:r>
            <a:r>
              <a:rPr lang="en-US" sz="2000" dirty="0"/>
              <a:t>includes a small learning curve, easy content exploration, findability, task efficiency, user satisfaction, and automation.</a:t>
            </a:r>
            <a:endParaRPr lang="en-US" sz="2000" dirty="0">
              <a:solidFill>
                <a:srgbClr val="3B3835"/>
              </a:solidFill>
            </a:endParaRPr>
          </a:p>
          <a:p>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Accessibility - </a:t>
            </a:r>
            <a:r>
              <a:rPr lang="en-US" sz="2000" dirty="0"/>
              <a:t>websites, tools, and technologies are designed and developed so that people can</a:t>
            </a:r>
            <a:r>
              <a:rPr lang="en-US" sz="2000" b="0" i="0" dirty="0">
                <a:solidFill>
                  <a:srgbClr val="3B3835"/>
                </a:solidFill>
                <a:effectLst/>
              </a:rPr>
              <a:t> </a:t>
            </a:r>
            <a:r>
              <a:rPr lang="en-US" sz="2000" dirty="0"/>
              <a:t>perceive, understand, navigate, and interact.</a:t>
            </a:r>
            <a:endParaRPr lang="en-US" sz="2000" b="0" i="0" dirty="0">
              <a:solidFill>
                <a:srgbClr val="3B3835"/>
              </a:solidFill>
              <a:effectLst/>
            </a:endParaRPr>
          </a:p>
        </p:txBody>
      </p:sp>
    </p:spTree>
    <p:extLst>
      <p:ext uri="{BB962C8B-B14F-4D97-AF65-F5344CB8AC3E}">
        <p14:creationId xmlns:p14="http://schemas.microsoft.com/office/powerpoint/2010/main" xmlns="" val="2252562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324" y="1709738"/>
            <a:ext cx="9890125" cy="1328737"/>
          </a:xfrm>
        </p:spPr>
        <p:txBody>
          <a:bodyPr>
            <a:normAutofit/>
          </a:bodyPr>
          <a:lstStyle/>
          <a:p>
            <a:r>
              <a:rPr lang="en-US" sz="6000" dirty="0"/>
              <a:t>UML USE CASE DIAGRAM</a:t>
            </a:r>
          </a:p>
        </p:txBody>
      </p:sp>
      <p:sp>
        <p:nvSpPr>
          <p:cNvPr id="3" name="Subtitle 2"/>
          <p:cNvSpPr>
            <a:spLocks noGrp="1"/>
          </p:cNvSpPr>
          <p:nvPr>
            <p:ph type="body" idx="1"/>
          </p:nvPr>
        </p:nvSpPr>
        <p:spPr>
          <a:xfrm>
            <a:off x="904874" y="3895725"/>
            <a:ext cx="10442575" cy="2193925"/>
          </a:xfrm>
        </p:spPr>
        <p:txBody>
          <a:bodyPr>
            <a:normAutofit/>
          </a:bodyPr>
          <a:lstStyle/>
          <a:p>
            <a:pPr marL="285750" indent="-285750">
              <a:buFont typeface="Arial" charset="0"/>
              <a:buChar char="•"/>
            </a:pPr>
            <a:r>
              <a:rPr lang="en-US" sz="3200" dirty="0"/>
              <a:t>Purpose</a:t>
            </a:r>
          </a:p>
          <a:p>
            <a:pPr marL="285750" indent="-285750">
              <a:buFont typeface="Arial" charset="0"/>
              <a:buChar char="•"/>
            </a:pPr>
            <a:r>
              <a:rPr lang="en-US" sz="3200" dirty="0"/>
              <a:t>Diagram</a:t>
            </a:r>
          </a:p>
          <a:p>
            <a:pPr marL="285750" indent="-285750">
              <a:buFont typeface="Arial" charset="0"/>
              <a:buChar char="•"/>
            </a:pPr>
            <a:endParaRPr lang="en-US" sz="2400" dirty="0"/>
          </a:p>
        </p:txBody>
      </p:sp>
    </p:spTree>
    <p:extLst>
      <p:ext uri="{BB962C8B-B14F-4D97-AF65-F5344CB8AC3E}">
        <p14:creationId xmlns:p14="http://schemas.microsoft.com/office/powerpoint/2010/main" xmlns="" val="814516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21986"/>
            <a:ext cx="8911687" cy="1280890"/>
          </a:xfrm>
        </p:spPr>
        <p:txBody>
          <a:bodyPr>
            <a:normAutofit fontScale="90000"/>
          </a:bodyPr>
          <a:lstStyle/>
          <a:p>
            <a:r>
              <a:rPr lang="en-US" dirty="0"/>
              <a:t>The purpose of use cases </a:t>
            </a:r>
            <a:br>
              <a:rPr lang="en-US" dirty="0"/>
            </a:br>
            <a:endParaRPr lang="en-US" dirty="0"/>
          </a:p>
        </p:txBody>
      </p:sp>
      <p:sp>
        <p:nvSpPr>
          <p:cNvPr id="3" name="Content Placeholder 2"/>
          <p:cNvSpPr>
            <a:spLocks noGrp="1"/>
          </p:cNvSpPr>
          <p:nvPr>
            <p:ph idx="1"/>
          </p:nvPr>
        </p:nvSpPr>
        <p:spPr>
          <a:xfrm>
            <a:off x="2589212" y="2984938"/>
            <a:ext cx="8915400" cy="2369236"/>
          </a:xfrm>
        </p:spPr>
        <p:txBody>
          <a:bodyPr/>
          <a:lstStyle/>
          <a:p>
            <a:r>
              <a:rPr lang="en-US" sz="1600" dirty="0"/>
              <a:t>Uncover and describe all tasks that need doing in a system (of both human and system actors) </a:t>
            </a:r>
          </a:p>
          <a:p>
            <a:r>
              <a:rPr lang="en-US" sz="1600" dirty="0"/>
              <a:t>To analyze the functionality that needs development for the system. </a:t>
            </a:r>
          </a:p>
          <a:p>
            <a:r>
              <a:rPr lang="en-US" sz="1600" dirty="0"/>
              <a:t>The use of use cases must mean that the right functional requirements are made of the IT system.</a:t>
            </a:r>
          </a:p>
          <a:p>
            <a:endParaRPr lang="en-US" dirty="0"/>
          </a:p>
        </p:txBody>
      </p:sp>
    </p:spTree>
    <p:extLst>
      <p:ext uri="{BB962C8B-B14F-4D97-AF65-F5344CB8AC3E}">
        <p14:creationId xmlns:p14="http://schemas.microsoft.com/office/powerpoint/2010/main" xmlns="" val="383972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28" y="1037467"/>
            <a:ext cx="8911687" cy="637131"/>
          </a:xfrm>
        </p:spPr>
        <p:txBody>
          <a:bodyPr>
            <a:normAutofit/>
          </a:bodyPr>
          <a:lstStyle/>
          <a:p>
            <a:r>
              <a:rPr lang="en-US" sz="3000" dirty="0"/>
              <a:t>Customer Use Case Diagram</a:t>
            </a:r>
          </a:p>
        </p:txBody>
      </p:sp>
      <p:pic>
        <p:nvPicPr>
          <p:cNvPr id="4" name="Content Placeholder 3"/>
          <p:cNvPicPr>
            <a:picLocks noGrp="1"/>
          </p:cNvPicPr>
          <p:nvPr>
            <p:ph idx="1"/>
          </p:nvPr>
        </p:nvPicPr>
        <p:blipFill>
          <a:blip r:embed="rId2"/>
          <a:stretch>
            <a:fillRect/>
          </a:stretch>
        </p:blipFill>
        <p:spPr bwMode="auto">
          <a:xfrm>
            <a:off x="5868537" y="859808"/>
            <a:ext cx="6161538" cy="5774993"/>
          </a:xfrm>
          <a:prstGeom prst="rect">
            <a:avLst/>
          </a:prstGeom>
          <a:noFill/>
          <a:ln w="9525">
            <a:noFill/>
            <a:miter lim="800000"/>
            <a:headEnd/>
            <a:tailEnd/>
          </a:ln>
        </p:spPr>
      </p:pic>
      <p:sp>
        <p:nvSpPr>
          <p:cNvPr id="5" name="TextBox 4"/>
          <p:cNvSpPr txBox="1"/>
          <p:nvPr/>
        </p:nvSpPr>
        <p:spPr>
          <a:xfrm>
            <a:off x="595842" y="2144608"/>
            <a:ext cx="5100946" cy="329320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600" dirty="0"/>
              <a:t>Top level use cases are login, Buy product, </a:t>
            </a:r>
          </a:p>
          <a:p>
            <a:pPr marR="0" lvl="0" defTabSz="914400" eaLnBrk="1" fontAlgn="auto" latinLnBrk="0" hangingPunct="1">
              <a:lnSpc>
                <a:spcPct val="100000"/>
              </a:lnSpc>
              <a:spcBef>
                <a:spcPts val="0"/>
              </a:spcBef>
              <a:spcAft>
                <a:spcPts val="0"/>
              </a:spcAft>
              <a:buClrTx/>
              <a:buSzTx/>
              <a:tabLst/>
              <a:defRPr/>
            </a:pPr>
            <a:r>
              <a:rPr lang="en-US" sz="1600" dirty="0"/>
              <a:t>     View cart details.</a:t>
            </a:r>
          </a:p>
          <a:p>
            <a:pPr marL="285750" lvl="0" indent="-285750">
              <a:buFont typeface="Arial" charset="0"/>
              <a:buChar char="•"/>
            </a:pPr>
            <a:r>
              <a:rPr lang="en-US" sz="1600" b="1" dirty="0"/>
              <a:t>Product search and sort </a:t>
            </a:r>
            <a:r>
              <a:rPr lang="en-US" sz="1600" dirty="0"/>
              <a:t>use</a:t>
            </a:r>
            <a:r>
              <a:rPr lang="en-US" sz="1600" b="1" dirty="0"/>
              <a:t> </a:t>
            </a:r>
            <a:r>
              <a:rPr lang="en-US" sz="1600" dirty="0"/>
              <a:t>case could be used by customer as top level use case if customer only wants to find and see some products.</a:t>
            </a:r>
          </a:p>
          <a:p>
            <a:pPr marL="285750" lvl="0" indent="-285750">
              <a:buFont typeface="Arial" charset="0"/>
              <a:buChar char="•"/>
            </a:pPr>
            <a:r>
              <a:rPr lang="en-US" sz="1600" b="1" dirty="0"/>
              <a:t>Payment</a:t>
            </a:r>
            <a:r>
              <a:rPr lang="en-US" sz="1600" dirty="0"/>
              <a:t> use case is </a:t>
            </a:r>
            <a:r>
              <a:rPr lang="en-US" sz="1600" b="1" dirty="0"/>
              <a:t>included </a:t>
            </a:r>
            <a:r>
              <a:rPr lang="en-US" sz="1600" dirty="0"/>
              <a:t>use</a:t>
            </a:r>
            <a:r>
              <a:rPr lang="en-US" sz="1600" b="1" dirty="0"/>
              <a:t> </a:t>
            </a:r>
            <a:r>
              <a:rPr lang="en-US" sz="1600" dirty="0"/>
              <a:t>case not available by itself </a:t>
            </a:r>
            <a:r>
              <a:rPr lang="mr-IN" sz="1600" dirty="0"/>
              <a:t>–</a:t>
            </a:r>
            <a:r>
              <a:rPr lang="en-US" sz="1600" dirty="0"/>
              <a:t> payment is part of buying products.</a:t>
            </a:r>
          </a:p>
          <a:p>
            <a:pPr marL="285750" lvl="0" indent="-285750">
              <a:buFont typeface="Arial" charset="0"/>
              <a:buChar char="•"/>
            </a:pPr>
            <a:r>
              <a:rPr lang="en-US" sz="1600" dirty="0"/>
              <a:t>Customers can review, manage profile, view cart only after  logged in.</a:t>
            </a:r>
          </a:p>
          <a:p>
            <a:pPr marL="285750" lvl="0" indent="-285750">
              <a:buFont typeface="Arial" charset="0"/>
              <a:buChar char="•"/>
            </a:pPr>
            <a:r>
              <a:rPr lang="en-US" sz="1600" dirty="0"/>
              <a:t>Order confirmation by email is </a:t>
            </a:r>
            <a:r>
              <a:rPr lang="en-US" sz="1600" b="1" dirty="0"/>
              <a:t>extended </a:t>
            </a:r>
            <a:r>
              <a:rPr lang="en-US" sz="1600" dirty="0"/>
              <a:t>use</a:t>
            </a:r>
            <a:r>
              <a:rPr lang="en-US" sz="1600" b="1" dirty="0"/>
              <a:t> </a:t>
            </a:r>
            <a:r>
              <a:rPr lang="en-US" sz="1600" dirty="0"/>
              <a:t>case</a:t>
            </a:r>
            <a:r>
              <a:rPr lang="en-US" sz="1600" b="1" dirty="0"/>
              <a:t> </a:t>
            </a:r>
            <a:r>
              <a:rPr lang="en-US" sz="1600" dirty="0"/>
              <a:t>in case of payment error.</a:t>
            </a:r>
          </a:p>
        </p:txBody>
      </p:sp>
    </p:spTree>
    <p:extLst>
      <p:ext uri="{BB962C8B-B14F-4D97-AF65-F5344CB8AC3E}">
        <p14:creationId xmlns:p14="http://schemas.microsoft.com/office/powerpoint/2010/main" xmlns="" val="340704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0" y="1058187"/>
            <a:ext cx="8911687" cy="637131"/>
          </a:xfrm>
        </p:spPr>
        <p:txBody>
          <a:bodyPr>
            <a:normAutofit/>
          </a:bodyPr>
          <a:lstStyle/>
          <a:p>
            <a:r>
              <a:rPr lang="en-US" sz="3000" dirty="0"/>
              <a:t>Trader Use Case Diagram</a:t>
            </a:r>
          </a:p>
        </p:txBody>
      </p:sp>
      <p:pic>
        <p:nvPicPr>
          <p:cNvPr id="4" name="Content Placeholder 3"/>
          <p:cNvPicPr>
            <a:picLocks noGrp="1"/>
          </p:cNvPicPr>
          <p:nvPr>
            <p:ph idx="1"/>
          </p:nvPr>
        </p:nvPicPr>
        <p:blipFill>
          <a:blip r:embed="rId2"/>
          <a:stretch>
            <a:fillRect/>
          </a:stretch>
        </p:blipFill>
        <p:spPr bwMode="auto">
          <a:xfrm>
            <a:off x="5813946" y="1091821"/>
            <a:ext cx="6139929" cy="5547104"/>
          </a:xfrm>
          <a:prstGeom prst="rect">
            <a:avLst/>
          </a:prstGeom>
          <a:noFill/>
          <a:ln w="9525">
            <a:noFill/>
            <a:miter lim="800000"/>
            <a:headEnd/>
            <a:tailEnd/>
          </a:ln>
        </p:spPr>
      </p:pic>
      <p:sp>
        <p:nvSpPr>
          <p:cNvPr id="3" name="TextBox 2"/>
          <p:cNvSpPr txBox="1"/>
          <p:nvPr/>
        </p:nvSpPr>
        <p:spPr>
          <a:xfrm>
            <a:off x="1092821" y="2007220"/>
            <a:ext cx="5285678" cy="5293757"/>
          </a:xfrm>
          <a:prstGeom prst="rect">
            <a:avLst/>
          </a:prstGeom>
          <a:noFill/>
        </p:spPr>
        <p:txBody>
          <a:bodyPr wrap="square" rtlCol="0">
            <a:spAutoFit/>
          </a:bodyPr>
          <a:lstStyle/>
          <a:p>
            <a:pPr marL="285750" indent="-285750">
              <a:buFont typeface="Arial" charset="0"/>
              <a:buChar char="•"/>
            </a:pPr>
            <a:r>
              <a:rPr lang="en-US" sz="1600" b="1" dirty="0"/>
              <a:t>Login </a:t>
            </a:r>
            <a:r>
              <a:rPr lang="en-US" sz="1600" dirty="0"/>
              <a:t>use case is</a:t>
            </a:r>
            <a:r>
              <a:rPr lang="en-US" sz="1600" b="1" dirty="0"/>
              <a:t> included </a:t>
            </a:r>
            <a:r>
              <a:rPr lang="en-US" sz="1600" dirty="0"/>
              <a:t>use</a:t>
            </a:r>
            <a:r>
              <a:rPr lang="en-US" sz="1600" b="1" dirty="0"/>
              <a:t> </a:t>
            </a:r>
            <a:r>
              <a:rPr lang="en-US" sz="1600" dirty="0"/>
              <a:t>case</a:t>
            </a:r>
            <a:r>
              <a:rPr lang="en-US" sz="1600" b="1" dirty="0"/>
              <a:t> </a:t>
            </a:r>
            <a:r>
              <a:rPr lang="en-US" sz="1600" dirty="0"/>
              <a:t>as </a:t>
            </a:r>
          </a:p>
          <a:p>
            <a:r>
              <a:rPr lang="en-US" sz="1600" dirty="0"/>
              <a:t>     needed for adding shop, managing </a:t>
            </a:r>
          </a:p>
          <a:p>
            <a:r>
              <a:rPr lang="en-US" sz="1600" dirty="0"/>
              <a:t>     account and product.</a:t>
            </a:r>
          </a:p>
          <a:p>
            <a:pPr marL="285750" indent="-285750">
              <a:buFont typeface="Arial" charset="0"/>
              <a:buChar char="•"/>
            </a:pPr>
            <a:r>
              <a:rPr lang="en-US" sz="1600" b="1" dirty="0"/>
              <a:t>Manage stock </a:t>
            </a:r>
            <a:r>
              <a:rPr lang="en-US" sz="1600" dirty="0"/>
              <a:t>is </a:t>
            </a:r>
            <a:r>
              <a:rPr lang="en-US" sz="1600" b="1" dirty="0"/>
              <a:t>included </a:t>
            </a:r>
            <a:r>
              <a:rPr lang="en-US" sz="1600" dirty="0"/>
              <a:t>use</a:t>
            </a:r>
            <a:r>
              <a:rPr lang="en-US" sz="1600" b="1" dirty="0"/>
              <a:t> </a:t>
            </a:r>
            <a:r>
              <a:rPr lang="en-US" sz="1600" dirty="0"/>
              <a:t>case not </a:t>
            </a:r>
          </a:p>
          <a:p>
            <a:r>
              <a:rPr lang="en-US" sz="1600" dirty="0"/>
              <a:t>     available by itself- it</a:t>
            </a:r>
            <a:r>
              <a:rPr lang="mr-IN" sz="1600" dirty="0"/>
              <a:t>’</a:t>
            </a:r>
            <a:r>
              <a:rPr lang="en-US" sz="1600" dirty="0"/>
              <a:t>s a part of managing </a:t>
            </a:r>
          </a:p>
          <a:p>
            <a:r>
              <a:rPr lang="en-US" sz="1600" dirty="0"/>
              <a:t>     product.  </a:t>
            </a:r>
          </a:p>
          <a:p>
            <a:pPr marL="285750" indent="-285750">
              <a:buFont typeface="Arial" charset="0"/>
              <a:buChar char="•"/>
            </a:pPr>
            <a:r>
              <a:rPr lang="en-US" sz="1600" dirty="0"/>
              <a:t>Trader can give </a:t>
            </a:r>
            <a:r>
              <a:rPr lang="en-US" sz="1600" b="1" dirty="0"/>
              <a:t>discount</a:t>
            </a:r>
            <a:r>
              <a:rPr lang="en-US" sz="1600" dirty="0"/>
              <a:t> to their customers</a:t>
            </a:r>
          </a:p>
          <a:p>
            <a:r>
              <a:rPr lang="en-US" sz="1600" dirty="0"/>
              <a:t>    as well as can </a:t>
            </a:r>
            <a:r>
              <a:rPr lang="en-US" sz="1600" b="1" dirty="0"/>
              <a:t>update</a:t>
            </a:r>
            <a:r>
              <a:rPr lang="en-US" sz="1600" dirty="0"/>
              <a:t>, </a:t>
            </a:r>
            <a:r>
              <a:rPr lang="en-US" sz="1600" b="1" dirty="0"/>
              <a:t>add</a:t>
            </a:r>
            <a:r>
              <a:rPr lang="en-US" sz="1600" dirty="0"/>
              <a:t>, </a:t>
            </a:r>
            <a:r>
              <a:rPr lang="en-US" sz="1600" b="1" dirty="0"/>
              <a:t>delete</a:t>
            </a:r>
            <a:r>
              <a:rPr lang="en-US" sz="1600" dirty="0"/>
              <a:t> their </a:t>
            </a:r>
          </a:p>
          <a:p>
            <a:r>
              <a:rPr lang="en-US" sz="1600" dirty="0"/>
              <a:t>    products.</a:t>
            </a:r>
          </a:p>
          <a:p>
            <a:pPr marL="285750" indent="-285750">
              <a:buFont typeface="Arial" charset="0"/>
              <a:buChar char="•"/>
            </a:pPr>
            <a:r>
              <a:rPr lang="en-US" sz="1600" dirty="0"/>
              <a:t>Anytime traders can view their daily, weekly</a:t>
            </a:r>
          </a:p>
          <a:p>
            <a:r>
              <a:rPr lang="en-US" sz="1600" dirty="0"/>
              <a:t>     and monthly report. </a:t>
            </a: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51060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1" y="671514"/>
            <a:ext cx="10515599" cy="2447924"/>
          </a:xfrm>
        </p:spPr>
        <p:txBody>
          <a:bodyPr/>
          <a:lstStyle/>
          <a:p>
            <a:r>
              <a:rPr lang="en-US" dirty="0"/>
              <a:t>EERD(Extended Entity Relationship Diagram)</a:t>
            </a:r>
          </a:p>
        </p:txBody>
      </p:sp>
      <p:sp>
        <p:nvSpPr>
          <p:cNvPr id="3" name="Subtitle 2"/>
          <p:cNvSpPr>
            <a:spLocks noGrp="1"/>
          </p:cNvSpPr>
          <p:nvPr>
            <p:ph type="body" idx="1"/>
          </p:nvPr>
        </p:nvSpPr>
        <p:spPr>
          <a:xfrm>
            <a:off x="1085850" y="4000501"/>
            <a:ext cx="10261600" cy="2089150"/>
          </a:xfrm>
        </p:spPr>
        <p:txBody>
          <a:bodyPr>
            <a:normAutofit/>
          </a:bodyPr>
          <a:lstStyle/>
          <a:p>
            <a:endParaRPr lang="en-US" dirty="0"/>
          </a:p>
          <a:p>
            <a:r>
              <a:rPr lang="en-US" dirty="0"/>
              <a:t>It is an Extended version of entity relationship diagram with one to many , many to one and many to many relationship with no linked entity present.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529871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5600"/>
          </a:xfrm>
        </p:spPr>
        <p:txBody>
          <a:bodyPr>
            <a:normAutofit/>
          </a:bodyPr>
          <a:lstStyle/>
          <a:p>
            <a:r>
              <a:rPr lang="en-US" sz="3000" dirty="0"/>
              <a:t>Admin Use Case Diagram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49014" y="1935163"/>
            <a:ext cx="7293972" cy="4389437"/>
          </a:xfrm>
        </p:spPr>
      </p:pic>
      <p:sp>
        <p:nvSpPr>
          <p:cNvPr id="3" name="TextBox 2"/>
          <p:cNvSpPr txBox="1"/>
          <p:nvPr/>
        </p:nvSpPr>
        <p:spPr>
          <a:xfrm>
            <a:off x="1950720" y="1813560"/>
            <a:ext cx="7500771" cy="584775"/>
          </a:xfrm>
          <a:prstGeom prst="rect">
            <a:avLst/>
          </a:prstGeom>
          <a:noFill/>
        </p:spPr>
        <p:txBody>
          <a:bodyPr wrap="none" rtlCol="0">
            <a:spAutoFit/>
          </a:bodyPr>
          <a:lstStyle/>
          <a:p>
            <a:r>
              <a:rPr lang="en-US" sz="1600" dirty="0"/>
              <a:t>After logging in, admin has the full authority to manage trader/customers </a:t>
            </a:r>
          </a:p>
          <a:p>
            <a:r>
              <a:rPr lang="en-US" sz="1600" dirty="0"/>
              <a:t>and view report as well as products.</a:t>
            </a:r>
          </a:p>
        </p:txBody>
      </p:sp>
    </p:spTree>
    <p:extLst>
      <p:ext uri="{BB962C8B-B14F-4D97-AF65-F5344CB8AC3E}">
        <p14:creationId xmlns:p14="http://schemas.microsoft.com/office/powerpoint/2010/main" xmlns="" val="1470804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6" y="600075"/>
            <a:ext cx="3771900" cy="904875"/>
          </a:xfrm>
        </p:spPr>
        <p:txBody>
          <a:bodyPr>
            <a:normAutofit fontScale="90000"/>
          </a:bodyPr>
          <a:lstStyle/>
          <a:p>
            <a:r>
              <a:rPr lang="en-US" sz="3300" dirty="0"/>
              <a:t>UML Diagram Overview</a:t>
            </a:r>
          </a:p>
        </p:txBody>
      </p:sp>
      <p:pic>
        <p:nvPicPr>
          <p:cNvPr id="4" name="Content Placeholder 3"/>
          <p:cNvPicPr>
            <a:picLocks noGrp="1"/>
          </p:cNvPicPr>
          <p:nvPr>
            <p:ph idx="1"/>
          </p:nvPr>
        </p:nvPicPr>
        <p:blipFill>
          <a:blip r:embed="rId2"/>
          <a:stretch>
            <a:fillRect/>
          </a:stretch>
        </p:blipFill>
        <p:spPr bwMode="auto">
          <a:xfrm>
            <a:off x="4244454" y="846161"/>
            <a:ext cx="7690371" cy="5859440"/>
          </a:xfrm>
          <a:prstGeom prst="rect">
            <a:avLst/>
          </a:prstGeom>
          <a:noFill/>
          <a:ln w="9525">
            <a:noFill/>
            <a:miter lim="800000"/>
            <a:headEnd/>
            <a:tailEnd/>
          </a:ln>
        </p:spPr>
      </p:pic>
      <p:sp>
        <p:nvSpPr>
          <p:cNvPr id="3" name="TextBox 2"/>
          <p:cNvSpPr txBox="1"/>
          <p:nvPr/>
        </p:nvSpPr>
        <p:spPr>
          <a:xfrm>
            <a:off x="257175" y="2019300"/>
            <a:ext cx="3257550" cy="3143250"/>
          </a:xfrm>
          <a:prstGeom prst="rect">
            <a:avLst/>
          </a:prstGeom>
          <a:noFill/>
        </p:spPr>
        <p:txBody>
          <a:bodyPr wrap="square" rtlCol="0">
            <a:spAutoFit/>
          </a:bodyPr>
          <a:lstStyle/>
          <a:p>
            <a:pPr marL="285750" indent="-285750">
              <a:buFont typeface="Arial" charset="0"/>
              <a:buChar char="•"/>
            </a:pPr>
            <a:r>
              <a:rPr lang="en-US" sz="1600" dirty="0"/>
              <a:t>Login is necessary before </a:t>
            </a:r>
          </a:p>
          <a:p>
            <a:r>
              <a:rPr lang="en-US" sz="1600" dirty="0"/>
              <a:t>    viewing anything into the site </a:t>
            </a:r>
          </a:p>
          <a:p>
            <a:r>
              <a:rPr lang="en-US" sz="1600" dirty="0"/>
              <a:t>    for every customers, traders as </a:t>
            </a:r>
          </a:p>
          <a:p>
            <a:r>
              <a:rPr lang="en-US" sz="1600" dirty="0"/>
              <a:t>    well as admin.</a:t>
            </a:r>
          </a:p>
          <a:p>
            <a:pPr marL="285750" indent="-285750">
              <a:buFont typeface="Arial" charset="0"/>
              <a:buChar char="•"/>
            </a:pPr>
            <a:r>
              <a:rPr lang="en-US" sz="1600" dirty="0"/>
              <a:t>Customers can search products</a:t>
            </a:r>
          </a:p>
          <a:p>
            <a:r>
              <a:rPr lang="en-US" sz="1600" dirty="0"/>
              <a:t>     and manage profile after logged</a:t>
            </a:r>
          </a:p>
          <a:p>
            <a:r>
              <a:rPr lang="en-US" sz="1600" dirty="0"/>
              <a:t>     in.</a:t>
            </a:r>
          </a:p>
          <a:p>
            <a:pPr marL="285750" indent="-285750">
              <a:buFont typeface="Arial" charset="0"/>
              <a:buChar char="•"/>
            </a:pPr>
            <a:r>
              <a:rPr lang="en-US" sz="1600" dirty="0"/>
              <a:t>Traders can add/update/</a:t>
            </a:r>
          </a:p>
          <a:p>
            <a:r>
              <a:rPr lang="en-US" sz="1600" dirty="0"/>
              <a:t>    delete their items as required.</a:t>
            </a:r>
          </a:p>
          <a:p>
            <a:pPr marL="285750" indent="-285750">
              <a:buFont typeface="Arial" charset="0"/>
              <a:buChar char="•"/>
            </a:pPr>
            <a:r>
              <a:rPr lang="en-US" sz="1600" dirty="0"/>
              <a:t>Admin has full authority to view </a:t>
            </a:r>
          </a:p>
          <a:p>
            <a:r>
              <a:rPr lang="en-US" sz="1600" dirty="0"/>
              <a:t>    any customer or trader details.</a:t>
            </a:r>
          </a:p>
          <a:p>
            <a:endParaRPr lang="en-US" dirty="0"/>
          </a:p>
        </p:txBody>
      </p:sp>
    </p:spTree>
    <p:extLst>
      <p:ext uri="{BB962C8B-B14F-4D97-AF65-F5344CB8AC3E}">
        <p14:creationId xmlns:p14="http://schemas.microsoft.com/office/powerpoint/2010/main" xmlns="" val="12464150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4" y="1709738"/>
            <a:ext cx="10309225" cy="966787"/>
          </a:xfrm>
        </p:spPr>
        <p:txBody>
          <a:bodyPr/>
          <a:lstStyle/>
          <a:p>
            <a:r>
              <a:rPr lang="en-US" dirty="0"/>
              <a:t>Ms Project Professional 2010</a:t>
            </a:r>
          </a:p>
        </p:txBody>
      </p:sp>
      <p:sp>
        <p:nvSpPr>
          <p:cNvPr id="3" name="Subtitle 2"/>
          <p:cNvSpPr>
            <a:spLocks noGrp="1"/>
          </p:cNvSpPr>
          <p:nvPr>
            <p:ph type="body" idx="1"/>
          </p:nvPr>
        </p:nvSpPr>
        <p:spPr>
          <a:xfrm>
            <a:off x="946150" y="3732213"/>
            <a:ext cx="10515600" cy="1500187"/>
          </a:xfrm>
        </p:spPr>
        <p:txBody>
          <a:bodyPr>
            <a:normAutofit/>
          </a:bodyPr>
          <a:lstStyle/>
          <a:p>
            <a:r>
              <a:rPr lang="en-US" dirty="0">
                <a:solidFill>
                  <a:schemeClr val="tx1"/>
                </a:solidFill>
              </a:rPr>
              <a:t>Microsoft Project is a project management software product, developed and sold by Microsoft. It is designed to assist a project manager in developing a schedule, assigning resources to tasks, tracking progress, managing the budget, and analyzing workloads.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017986"/>
            <a:ext cx="11074400" cy="1143000"/>
          </a:xfrm>
        </p:spPr>
        <p:txBody>
          <a:bodyPr>
            <a:normAutofit fontScale="90000"/>
          </a:bodyPr>
          <a:lstStyle/>
          <a:p>
            <a:r>
              <a:rPr lang="en-US" dirty="0" smtClean="0"/>
              <a:t>Gantt Chart</a:t>
            </a:r>
            <a:br>
              <a:rPr lang="en-US" dirty="0" smtClean="0"/>
            </a:br>
            <a:endParaRPr lang="en-US" dirty="0"/>
          </a:p>
        </p:txBody>
      </p:sp>
      <p:pic>
        <p:nvPicPr>
          <p:cNvPr id="1026" name="Picture 2" descr="D:\Project Management\2.Planning\MS-Project\Screenshot\Gantt Chart.png"/>
          <p:cNvPicPr>
            <a:picLocks noChangeAspect="1" noChangeArrowheads="1"/>
          </p:cNvPicPr>
          <p:nvPr/>
        </p:nvPicPr>
        <p:blipFill>
          <a:blip r:embed="rId2"/>
          <a:srcRect/>
          <a:stretch>
            <a:fillRect/>
          </a:stretch>
        </p:blipFill>
        <p:spPr bwMode="auto">
          <a:xfrm>
            <a:off x="2441235" y="1405718"/>
            <a:ext cx="8170686" cy="5227059"/>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4464"/>
            <a:ext cx="3143534" cy="1143000"/>
          </a:xfrm>
        </p:spPr>
        <p:txBody>
          <a:bodyPr>
            <a:normAutofit fontScale="90000"/>
          </a:bodyPr>
          <a:lstStyle/>
          <a:p>
            <a:r>
              <a:rPr lang="en-US" dirty="0" smtClean="0"/>
              <a:t>Calendar</a:t>
            </a:r>
            <a:br>
              <a:rPr lang="en-US" dirty="0" smtClean="0"/>
            </a:br>
            <a:r>
              <a:rPr lang="en-US" dirty="0" smtClean="0"/>
              <a:t>February</a:t>
            </a:r>
            <a:endParaRPr lang="en-US" dirty="0"/>
          </a:p>
        </p:txBody>
      </p:sp>
      <p:pic>
        <p:nvPicPr>
          <p:cNvPr id="5" name="Content Placeholder 4">
            <a:extLst>
              <a:ext uri="{FF2B5EF4-FFF2-40B4-BE49-F238E27FC236}">
                <a16:creationId xmlns:a16="http://schemas.microsoft.com/office/drawing/2014/main" xmlns="" id="{BBE86C99-A202-45C7-97E1-863AF189AC0D}"/>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3120009" y="598396"/>
            <a:ext cx="8681466" cy="6031004"/>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CA80F13-42F9-475B-9022-2B26ECC52B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83642" y="1137532"/>
            <a:ext cx="9322558" cy="5568068"/>
          </a:xfrm>
          <a:prstGeom prst="rect">
            <a:avLst/>
          </a:prstGeom>
        </p:spPr>
      </p:pic>
      <p:sp>
        <p:nvSpPr>
          <p:cNvPr id="5" name="Rectangle 4"/>
          <p:cNvSpPr/>
          <p:nvPr/>
        </p:nvSpPr>
        <p:spPr>
          <a:xfrm>
            <a:off x="441563" y="1319999"/>
            <a:ext cx="1318998" cy="58477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3200" dirty="0" smtClean="0"/>
              <a:t>April</a:t>
            </a:r>
            <a:endParaRPr 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390580"/>
            <a:ext cx="10972800" cy="1143000"/>
          </a:xfrm>
        </p:spPr>
        <p:txBody>
          <a:bodyPr>
            <a:normAutofit/>
          </a:bodyPr>
          <a:lstStyle/>
          <a:p>
            <a:r>
              <a:rPr lang="en-US" dirty="0"/>
              <a:t>Timeline</a:t>
            </a:r>
          </a:p>
        </p:txBody>
      </p:sp>
      <p:pic>
        <p:nvPicPr>
          <p:cNvPr id="4" name="Picture 3">
            <a:extLst>
              <a:ext uri="{FF2B5EF4-FFF2-40B4-BE49-F238E27FC236}">
                <a16:creationId xmlns:a16="http://schemas.microsoft.com/office/drawing/2014/main" xmlns="" id="{D6625232-CADE-4655-830D-3F380848A46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8150" y="1621842"/>
            <a:ext cx="11430000" cy="505597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2C207-DCB0-4230-A166-D9EC8914D666}"/>
              </a:ext>
            </a:extLst>
          </p:cNvPr>
          <p:cNvSpPr>
            <a:spLocks noGrp="1"/>
          </p:cNvSpPr>
          <p:nvPr>
            <p:ph type="title"/>
          </p:nvPr>
        </p:nvSpPr>
        <p:spPr/>
        <p:txBody>
          <a:bodyPr/>
          <a:lstStyle/>
          <a:p>
            <a:r>
              <a:rPr lang="en-US" dirty="0" smtClean="0"/>
              <a:t>Communication Tools</a:t>
            </a:r>
            <a:endParaRPr lang="en-US" dirty="0"/>
          </a:p>
        </p:txBody>
      </p:sp>
      <p:sp>
        <p:nvSpPr>
          <p:cNvPr id="3" name="Content Placeholder 2">
            <a:extLst>
              <a:ext uri="{FF2B5EF4-FFF2-40B4-BE49-F238E27FC236}">
                <a16:creationId xmlns:a16="http://schemas.microsoft.com/office/drawing/2014/main" xmlns="" id="{1C7E04E9-0A34-412A-BA0F-2C8D0CD5DCFC}"/>
              </a:ext>
            </a:extLst>
          </p:cNvPr>
          <p:cNvSpPr>
            <a:spLocks noGrp="1"/>
          </p:cNvSpPr>
          <p:nvPr>
            <p:ph idx="1"/>
          </p:nvPr>
        </p:nvSpPr>
        <p:spPr/>
        <p:txBody>
          <a:bodyPr/>
          <a:lstStyle/>
          <a:p>
            <a:r>
              <a:rPr lang="en-US" dirty="0" smtClean="0"/>
              <a:t>Slack</a:t>
            </a:r>
            <a:endParaRPr lang="en-US" dirty="0"/>
          </a:p>
        </p:txBody>
      </p:sp>
      <p:pic>
        <p:nvPicPr>
          <p:cNvPr id="4" name="Picture 3" descr="C:\Users\Gaurab\Desktop\file.png"/>
          <p:cNvPicPr/>
          <p:nvPr/>
        </p:nvPicPr>
        <p:blipFill>
          <a:blip r:embed="rId2"/>
          <a:srcRect/>
          <a:stretch>
            <a:fillRect/>
          </a:stretch>
        </p:blipFill>
        <p:spPr bwMode="auto">
          <a:xfrm>
            <a:off x="3029608" y="1814399"/>
            <a:ext cx="6858000" cy="4665230"/>
          </a:xfrm>
          <a:prstGeom prst="rect">
            <a:avLst/>
          </a:prstGeom>
          <a:noFill/>
          <a:ln w="9525">
            <a:noFill/>
            <a:miter lim="800000"/>
            <a:headEnd/>
            <a:tailEnd/>
          </a:ln>
        </p:spPr>
      </p:pic>
    </p:spTree>
    <p:extLst>
      <p:ext uri="{BB962C8B-B14F-4D97-AF65-F5344CB8AC3E}">
        <p14:creationId xmlns:p14="http://schemas.microsoft.com/office/powerpoint/2010/main" xmlns="" val="4706177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Weekly Meeting Time Selection Using Poll In Slack</a:t>
            </a:r>
            <a:endParaRPr lang="en-US" sz="4000" dirty="0"/>
          </a:p>
        </p:txBody>
      </p:sp>
      <p:pic>
        <p:nvPicPr>
          <p:cNvPr id="2050" name="Picture 2"/>
          <p:cNvPicPr>
            <a:picLocks noGrp="1" noChangeAspect="1" noChangeArrowheads="1"/>
          </p:cNvPicPr>
          <p:nvPr>
            <p:ph idx="1"/>
          </p:nvPr>
        </p:nvPicPr>
        <p:blipFill>
          <a:blip r:embed="rId2"/>
          <a:srcRect t="40533"/>
          <a:stretch>
            <a:fillRect/>
          </a:stretch>
        </p:blipFill>
        <p:spPr bwMode="auto">
          <a:xfrm>
            <a:off x="897901" y="2784142"/>
            <a:ext cx="9222490" cy="2587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650" y="2384993"/>
            <a:ext cx="4388893" cy="1325563"/>
          </a:xfrm>
        </p:spPr>
        <p:txBody>
          <a:bodyPr>
            <a:normAutofit/>
          </a:bodyPr>
          <a:lstStyle/>
          <a:p>
            <a:r>
              <a:rPr lang="en-US" sz="7200" dirty="0" smtClean="0"/>
              <a:t>Thank You.</a:t>
            </a:r>
            <a:endParaRPr lang="en-US"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EERD</a:t>
            </a:r>
          </a:p>
        </p:txBody>
      </p:sp>
      <p:pic>
        <p:nvPicPr>
          <p:cNvPr id="4" name="Content Placeholder 3"/>
          <p:cNvPicPr>
            <a:picLocks noGrp="1" noChangeAspect="1"/>
          </p:cNvPicPr>
          <p:nvPr>
            <p:ph idx="1"/>
          </p:nvPr>
        </p:nvPicPr>
        <p:blipFill>
          <a:blip r:embed="rId2"/>
          <a:stretch>
            <a:fillRect/>
          </a:stretch>
        </p:blipFill>
        <p:spPr>
          <a:xfrm>
            <a:off x="609600" y="1950811"/>
            <a:ext cx="10972800" cy="4358140"/>
          </a:xfrm>
          <a:prstGeom prst="rect">
            <a:avLst/>
          </a:prstGeom>
        </p:spPr>
      </p:pic>
    </p:spTree>
    <p:extLst>
      <p:ext uri="{BB962C8B-B14F-4D97-AF65-F5344CB8AC3E}">
        <p14:creationId xmlns:p14="http://schemas.microsoft.com/office/powerpoint/2010/main" xmlns="" val="3657085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EERD</a:t>
            </a:r>
          </a:p>
        </p:txBody>
      </p:sp>
      <p:sp>
        <p:nvSpPr>
          <p:cNvPr id="3" name="Content Placeholder 2"/>
          <p:cNvSpPr>
            <a:spLocks noGrp="1"/>
          </p:cNvSpPr>
          <p:nvPr>
            <p:ph idx="1"/>
          </p:nvPr>
        </p:nvSpPr>
        <p:spPr/>
        <p:txBody>
          <a:bodyPr/>
          <a:lstStyle/>
          <a:p>
            <a:r>
              <a:rPr lang="en-US" dirty="0"/>
              <a:t>This diagram consists of different entities like users ,review ,discount ,shop ,product ,cart ,order , payment and collection slot.</a:t>
            </a:r>
          </a:p>
          <a:p>
            <a:r>
              <a:rPr lang="en-US" dirty="0"/>
              <a:t>Users entity has be sub classified into Admin , Trader and Customer.</a:t>
            </a:r>
          </a:p>
          <a:p>
            <a:r>
              <a:rPr lang="en-US" dirty="0"/>
              <a:t>Admin manages both the trader and customer as it has full authority over them.</a:t>
            </a:r>
          </a:p>
          <a:p>
            <a:r>
              <a:rPr lang="en-US" dirty="0"/>
              <a:t>Sub type trader has one to one relationship with shop as one trader can open one shop and shop has further one to many relationship with products as in one shop can put on many products.</a:t>
            </a:r>
          </a:p>
        </p:txBody>
      </p:sp>
    </p:spTree>
    <p:extLst>
      <p:ext uri="{BB962C8B-B14F-4D97-AF65-F5344CB8AC3E}">
        <p14:creationId xmlns:p14="http://schemas.microsoft.com/office/powerpoint/2010/main" xmlns="" val="4242138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EERD</a:t>
            </a:r>
          </a:p>
        </p:txBody>
      </p:sp>
      <p:sp>
        <p:nvSpPr>
          <p:cNvPr id="3" name="Content Placeholder 2"/>
          <p:cNvSpPr>
            <a:spLocks noGrp="1"/>
          </p:cNvSpPr>
          <p:nvPr>
            <p:ph idx="1"/>
          </p:nvPr>
        </p:nvSpPr>
        <p:spPr/>
        <p:txBody>
          <a:bodyPr>
            <a:normAutofit fontScale="92500"/>
          </a:bodyPr>
          <a:lstStyle/>
          <a:p>
            <a:r>
              <a:rPr lang="en-US" dirty="0"/>
              <a:t>Also trader can offer discount to customer which lead to one to one with optionality. Also discount is given to products which have one to one with optionality relationship. Also, product has many to many relationship with order which leads to many to one relationship with collection slot for both the trader and customer.</a:t>
            </a:r>
          </a:p>
          <a:p>
            <a:r>
              <a:rPr lang="en-US" dirty="0"/>
              <a:t>Order entity has further relationship with payment and cart. With Payment entity order has one to one relationship which has one to one relationship with Customer sub type.</a:t>
            </a:r>
          </a:p>
          <a:p>
            <a:r>
              <a:rPr lang="en-US" dirty="0"/>
              <a:t>Cart as an entity has relationship with product and customer. With Customer cart has one to one relation. Also cart has many to many relationship with product which is additionally linked with other entities as well.</a:t>
            </a:r>
          </a:p>
          <a:p>
            <a:endParaRPr lang="en-US" dirty="0"/>
          </a:p>
        </p:txBody>
      </p:sp>
    </p:spTree>
    <p:extLst>
      <p:ext uri="{BB962C8B-B14F-4D97-AF65-F5344CB8AC3E}">
        <p14:creationId xmlns:p14="http://schemas.microsoft.com/office/powerpoint/2010/main" xmlns="" val="3139416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EERD</a:t>
            </a:r>
          </a:p>
        </p:txBody>
      </p:sp>
      <p:sp>
        <p:nvSpPr>
          <p:cNvPr id="3" name="Content Placeholder 2"/>
          <p:cNvSpPr>
            <a:spLocks noGrp="1"/>
          </p:cNvSpPr>
          <p:nvPr>
            <p:ph idx="1"/>
          </p:nvPr>
        </p:nvSpPr>
        <p:spPr/>
        <p:txBody>
          <a:bodyPr/>
          <a:lstStyle/>
          <a:p>
            <a:r>
              <a:rPr lang="en-US" dirty="0"/>
              <a:t>Customer sub type has additional relationship with review which includes one to many relation with optionality which has relationship with other entities like product which is also linked with maximum entities.</a:t>
            </a:r>
          </a:p>
          <a:p>
            <a:r>
              <a:rPr lang="en-US" dirty="0"/>
              <a:t>Admin sub type has one to many relationship with both traders and customers.</a:t>
            </a:r>
          </a:p>
          <a:p>
            <a:endParaRPr lang="en-US" dirty="0"/>
          </a:p>
        </p:txBody>
      </p:sp>
    </p:spTree>
    <p:extLst>
      <p:ext uri="{BB962C8B-B14F-4D97-AF65-F5344CB8AC3E}">
        <p14:creationId xmlns:p14="http://schemas.microsoft.com/office/powerpoint/2010/main" xmlns="" val="1250578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2465"/>
            <a:ext cx="10972800" cy="1143000"/>
          </a:xfrm>
        </p:spPr>
        <p:txBody>
          <a:bodyPr>
            <a:normAutofit/>
          </a:bodyPr>
          <a:lstStyle/>
          <a:p>
            <a:r>
              <a:rPr lang="en-US" dirty="0"/>
              <a:t>ERD(Entity Relationship Diagram)</a:t>
            </a:r>
          </a:p>
        </p:txBody>
      </p:sp>
      <p:sp>
        <p:nvSpPr>
          <p:cNvPr id="3" name="Content Placeholder 2"/>
          <p:cNvSpPr>
            <a:spLocks noGrp="1"/>
          </p:cNvSpPr>
          <p:nvPr>
            <p:ph idx="1"/>
          </p:nvPr>
        </p:nvSpPr>
        <p:spPr/>
        <p:txBody>
          <a:bodyPr/>
          <a:lstStyle/>
          <a:p>
            <a:r>
              <a:rPr lang="en-US" dirty="0"/>
              <a:t>ERD is same as extended ERD with many to many relationship with link entity.</a:t>
            </a:r>
          </a:p>
          <a:p>
            <a:r>
              <a:rPr lang="en-US" dirty="0"/>
              <a:t>All the mentioned entity in the EERD are same in ERD.</a:t>
            </a:r>
          </a:p>
          <a:p>
            <a:r>
              <a:rPr lang="en-US" dirty="0"/>
              <a:t>User entity is not classified into subtype like in ERD which is the difference between EERD and ERD along with the same relationship.</a:t>
            </a:r>
          </a:p>
        </p:txBody>
      </p:sp>
    </p:spTree>
    <p:extLst>
      <p:ext uri="{BB962C8B-B14F-4D97-AF65-F5344CB8AC3E}">
        <p14:creationId xmlns:p14="http://schemas.microsoft.com/office/powerpoint/2010/main" xmlns="" val="472842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995</TotalTime>
  <Words>1786</Words>
  <Application>Microsoft Office PowerPoint</Application>
  <PresentationFormat>Custom</PresentationFormat>
  <Paragraphs>362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     NETWORKED APPETITE</vt:lpstr>
      <vt:lpstr>Slides:</vt:lpstr>
      <vt:lpstr>Outline of this presentation</vt:lpstr>
      <vt:lpstr>EERD(Extended Entity Relationship Diagram)</vt:lpstr>
      <vt:lpstr>EERD</vt:lpstr>
      <vt:lpstr>EERD</vt:lpstr>
      <vt:lpstr>EERD</vt:lpstr>
      <vt:lpstr>EERD</vt:lpstr>
      <vt:lpstr>ERD(Entity Relationship Diagram)</vt:lpstr>
      <vt:lpstr>Composite ERD</vt:lpstr>
      <vt:lpstr>Composite ERD</vt:lpstr>
      <vt:lpstr>Project Charter</vt:lpstr>
      <vt:lpstr>Project Justification</vt:lpstr>
      <vt:lpstr>Project Scope</vt:lpstr>
      <vt:lpstr>Slide 15</vt:lpstr>
      <vt:lpstr>Logical Table</vt:lpstr>
      <vt:lpstr>Belbin Analysis</vt:lpstr>
      <vt:lpstr>Team Roles</vt:lpstr>
      <vt:lpstr>Our Role as a team members</vt:lpstr>
      <vt:lpstr>Plant</vt:lpstr>
      <vt:lpstr>Specialist</vt:lpstr>
      <vt:lpstr>Monitor Evaluator</vt:lpstr>
      <vt:lpstr>Resource Investigator</vt:lpstr>
      <vt:lpstr>Team worker</vt:lpstr>
      <vt:lpstr>Coordinator</vt:lpstr>
      <vt:lpstr>Implementer</vt:lpstr>
      <vt:lpstr>Shaper</vt:lpstr>
      <vt:lpstr>Completer Finisher</vt:lpstr>
      <vt:lpstr>Functional and Non-functional requirements</vt:lpstr>
      <vt:lpstr>Functional requirement</vt:lpstr>
      <vt:lpstr>Slide 31</vt:lpstr>
      <vt:lpstr>Slide 32</vt:lpstr>
      <vt:lpstr>Non-functional requirement</vt:lpstr>
      <vt:lpstr>Slide 34</vt:lpstr>
      <vt:lpstr>Slide 35</vt:lpstr>
      <vt:lpstr>UML USE CASE DIAGRAM</vt:lpstr>
      <vt:lpstr>The purpose of use cases  </vt:lpstr>
      <vt:lpstr>Customer Use Case Diagram</vt:lpstr>
      <vt:lpstr>Trader Use Case Diagram</vt:lpstr>
      <vt:lpstr>Admin Use Case Diagram</vt:lpstr>
      <vt:lpstr>UML Diagram Overview</vt:lpstr>
      <vt:lpstr>Ms Project Professional 2010</vt:lpstr>
      <vt:lpstr>Gantt Chart </vt:lpstr>
      <vt:lpstr>Calendar February</vt:lpstr>
      <vt:lpstr>Slide 45</vt:lpstr>
      <vt:lpstr>Timeline</vt:lpstr>
      <vt:lpstr>Communication Tools</vt:lpstr>
      <vt:lpstr>Weekly Meeting Time Selection Using Poll In Slack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APPETITE</dc:title>
  <dc:creator>aakriti neupane</dc:creator>
  <cp:lastModifiedBy>Gaurab</cp:lastModifiedBy>
  <cp:revision>45</cp:revision>
  <dcterms:created xsi:type="dcterms:W3CDTF">2020-06-12T12:12:26Z</dcterms:created>
  <dcterms:modified xsi:type="dcterms:W3CDTF">2020-06-15T10:14:55Z</dcterms:modified>
</cp:coreProperties>
</file>