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5" r:id="rId2"/>
    <p:sldId id="277" r:id="rId3"/>
    <p:sldId id="278" r:id="rId4"/>
    <p:sldId id="279" r:id="rId5"/>
    <p:sldId id="280" r:id="rId6"/>
    <p:sldId id="281" r:id="rId7"/>
    <p:sldId id="282" r:id="rId8"/>
    <p:sldId id="320" r:id="rId9"/>
    <p:sldId id="321" r:id="rId10"/>
    <p:sldId id="322" r:id="rId11"/>
    <p:sldId id="323" r:id="rId12"/>
    <p:sldId id="324" r:id="rId13"/>
    <p:sldId id="256" r:id="rId14"/>
    <p:sldId id="259" r:id="rId15"/>
    <p:sldId id="269" r:id="rId16"/>
    <p:sldId id="260" r:id="rId17"/>
    <p:sldId id="261" r:id="rId18"/>
    <p:sldId id="262" r:id="rId19"/>
    <p:sldId id="263" r:id="rId20"/>
    <p:sldId id="264" r:id="rId21"/>
    <p:sldId id="265" r:id="rId22"/>
    <p:sldId id="266" r:id="rId23"/>
    <p:sldId id="267" r:id="rId24"/>
    <p:sldId id="268" r:id="rId25"/>
    <p:sldId id="270" r:id="rId26"/>
    <p:sldId id="271" r:id="rId27"/>
    <p:sldId id="327" r:id="rId28"/>
    <p:sldId id="272" r:id="rId29"/>
    <p:sldId id="273" r:id="rId30"/>
    <p:sldId id="274" r:id="rId31"/>
    <p:sldId id="275" r:id="rId32"/>
    <p:sldId id="283" r:id="rId33"/>
    <p:sldId id="284" r:id="rId34"/>
    <p:sldId id="285" r:id="rId35"/>
    <p:sldId id="286" r:id="rId36"/>
    <p:sldId id="287" r:id="rId37"/>
    <p:sldId id="288" r:id="rId38"/>
    <p:sldId id="289" r:id="rId39"/>
    <p:sldId id="290" r:id="rId40"/>
    <p:sldId id="328"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9" r:id="rId55"/>
    <p:sldId id="310" r:id="rId56"/>
    <p:sldId id="311" r:id="rId57"/>
    <p:sldId id="312" r:id="rId58"/>
    <p:sldId id="313" r:id="rId59"/>
    <p:sldId id="314" r:id="rId60"/>
    <p:sldId id="315" r:id="rId61"/>
    <p:sldId id="316" r:id="rId62"/>
    <p:sldId id="317" r:id="rId63"/>
    <p:sldId id="318" r:id="rId64"/>
    <p:sldId id="319" r:id="rId65"/>
    <p:sldId id="326"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70" d="100"/>
          <a:sy n="70" d="100"/>
        </p:scale>
        <p:origin x="-744" y="-1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FF25D63-1BE0-4C26-9B19-78C0C5737727}" type="datetimeFigureOut">
              <a:rPr lang="en-US" smtClean="0"/>
              <a:pPr/>
              <a:t>3/24/2020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907384A-1CBC-4F48-A328-EFEBD6EFB16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F25D63-1BE0-4C26-9B19-78C0C5737727}"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7384A-1CBC-4F48-A328-EFEBD6EFB1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F25D63-1BE0-4C26-9B19-78C0C5737727}"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7384A-1CBC-4F48-A328-EFEBD6EFB1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F25D63-1BE0-4C26-9B19-78C0C5737727}"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7384A-1CBC-4F48-A328-EFEBD6EFB1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FF25D63-1BE0-4C26-9B19-78C0C5737727}"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7384A-1CBC-4F48-A328-EFEBD6EFB16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FF25D63-1BE0-4C26-9B19-78C0C5737727}" type="datetimeFigureOut">
              <a:rPr lang="en-US" smtClean="0"/>
              <a:pPr/>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7384A-1CBC-4F48-A328-EFEBD6EFB1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FF25D63-1BE0-4C26-9B19-78C0C5737727}" type="datetimeFigureOut">
              <a:rPr lang="en-US" smtClean="0"/>
              <a:pPr/>
              <a:t>3/24/2020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07384A-1CBC-4F48-A328-EFEBD6EFB1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FF25D63-1BE0-4C26-9B19-78C0C5737727}" type="datetimeFigureOut">
              <a:rPr lang="en-US" smtClean="0"/>
              <a:pPr/>
              <a:t>3/24/2020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07384A-1CBC-4F48-A328-EFEBD6EFB1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F25D63-1BE0-4C26-9B19-78C0C5737727}" type="datetimeFigureOut">
              <a:rPr lang="en-US" smtClean="0"/>
              <a:pPr/>
              <a:t>3/24/2020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07384A-1CBC-4F48-A328-EFEBD6EFB1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FF25D63-1BE0-4C26-9B19-78C0C5737727}" type="datetimeFigureOut">
              <a:rPr lang="en-US" smtClean="0"/>
              <a:pPr/>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7384A-1CBC-4F48-A328-EFEBD6EFB1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FF25D63-1BE0-4C26-9B19-78C0C5737727}" type="datetimeFigureOut">
              <a:rPr lang="en-US" smtClean="0"/>
              <a:pPr/>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2907384A-1CBC-4F48-A328-EFEBD6EFB165}"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FF25D63-1BE0-4C26-9B19-78C0C5737727}" type="datetimeFigureOut">
              <a:rPr lang="en-US" smtClean="0"/>
              <a:pPr/>
              <a:t>3/24/2020</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907384A-1CBC-4F48-A328-EFEBD6EFB165}"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NETWORKED APPETITE</a:t>
            </a:r>
            <a:endParaRPr lang="en-US" dirty="0"/>
          </a:p>
        </p:txBody>
      </p:sp>
      <p:sp>
        <p:nvSpPr>
          <p:cNvPr id="5" name="Subtitle 4"/>
          <p:cNvSpPr>
            <a:spLocks noGrp="1"/>
          </p:cNvSpPr>
          <p:nvPr>
            <p:ph type="subTitle" idx="1"/>
          </p:nvPr>
        </p:nvSpPr>
        <p:spPr/>
        <p:txBody>
          <a:bodyPr>
            <a:noAutofit/>
          </a:bodyPr>
          <a:lstStyle/>
          <a:p>
            <a:pPr>
              <a:buFont typeface="Arial" pitchFamily="34" charset="0"/>
              <a:buChar char="•"/>
            </a:pPr>
            <a:r>
              <a:rPr lang="en-US" sz="2800" dirty="0" err="1" smtClean="0">
                <a:latin typeface="Lucida Console" pitchFamily="49" charset="0"/>
              </a:rPr>
              <a:t>Anamika</a:t>
            </a:r>
            <a:r>
              <a:rPr lang="en-US" sz="2800" dirty="0" smtClean="0">
                <a:latin typeface="Lucida Console" pitchFamily="49" charset="0"/>
              </a:rPr>
              <a:t> </a:t>
            </a:r>
            <a:r>
              <a:rPr lang="en-US" sz="2800" dirty="0" err="1" smtClean="0">
                <a:latin typeface="Lucida Console" pitchFamily="49" charset="0"/>
              </a:rPr>
              <a:t>Kafle</a:t>
            </a:r>
            <a:endParaRPr lang="en-US" sz="2800" dirty="0" smtClean="0">
              <a:latin typeface="Lucida Console" pitchFamily="49" charset="0"/>
            </a:endParaRPr>
          </a:p>
          <a:p>
            <a:pPr>
              <a:buFont typeface="Arial" pitchFamily="34" charset="0"/>
              <a:buChar char="•"/>
            </a:pPr>
            <a:r>
              <a:rPr lang="en-US" sz="2800" dirty="0" err="1" smtClean="0">
                <a:latin typeface="Lucida Console" pitchFamily="49" charset="0"/>
              </a:rPr>
              <a:t>Aakriti</a:t>
            </a:r>
            <a:r>
              <a:rPr lang="en-US" sz="2800" dirty="0" smtClean="0">
                <a:latin typeface="Lucida Console" pitchFamily="49" charset="0"/>
              </a:rPr>
              <a:t> </a:t>
            </a:r>
            <a:r>
              <a:rPr lang="en-US" sz="2800" dirty="0" err="1" smtClean="0">
                <a:latin typeface="Lucida Console" pitchFamily="49" charset="0"/>
              </a:rPr>
              <a:t>Neupane</a:t>
            </a:r>
            <a:endParaRPr lang="en-US" sz="2800" dirty="0" smtClean="0">
              <a:latin typeface="Lucida Console" pitchFamily="49" charset="0"/>
            </a:endParaRPr>
          </a:p>
          <a:p>
            <a:pPr>
              <a:buFont typeface="Arial" pitchFamily="34" charset="0"/>
              <a:buChar char="•"/>
            </a:pPr>
            <a:r>
              <a:rPr lang="en-US" sz="2800" dirty="0" err="1" smtClean="0">
                <a:latin typeface="Lucida Console" pitchFamily="49" charset="0"/>
              </a:rPr>
              <a:t>Bishwas</a:t>
            </a:r>
            <a:r>
              <a:rPr lang="en-US" sz="2800" dirty="0" smtClean="0">
                <a:latin typeface="Lucida Console" pitchFamily="49" charset="0"/>
              </a:rPr>
              <a:t> </a:t>
            </a:r>
            <a:r>
              <a:rPr lang="en-US" sz="2800" dirty="0" err="1" smtClean="0">
                <a:latin typeface="Lucida Console" pitchFamily="49" charset="0"/>
              </a:rPr>
              <a:t>Ghimire</a:t>
            </a:r>
            <a:endParaRPr lang="en-US" sz="2800" dirty="0" smtClean="0">
              <a:latin typeface="Lucida Console" pitchFamily="49" charset="0"/>
            </a:endParaRPr>
          </a:p>
          <a:p>
            <a:pPr>
              <a:buFont typeface="Arial" pitchFamily="34" charset="0"/>
              <a:buChar char="•"/>
            </a:pPr>
            <a:r>
              <a:rPr lang="en-US" sz="2800" dirty="0" err="1" smtClean="0">
                <a:latin typeface="Lucida Console" pitchFamily="49" charset="0"/>
              </a:rPr>
              <a:t>Gaurab</a:t>
            </a:r>
            <a:r>
              <a:rPr lang="en-US" sz="2800" dirty="0" smtClean="0">
                <a:latin typeface="Lucida Console" pitchFamily="49" charset="0"/>
              </a:rPr>
              <a:t> </a:t>
            </a:r>
            <a:r>
              <a:rPr lang="en-US" sz="2800" dirty="0" err="1" smtClean="0">
                <a:latin typeface="Lucida Console" pitchFamily="49" charset="0"/>
              </a:rPr>
              <a:t>Rana</a:t>
            </a:r>
            <a:endParaRPr lang="en-US" sz="2800" dirty="0" smtClean="0">
              <a:latin typeface="Lucida Console" pitchFamily="49" charset="0"/>
            </a:endParaRPr>
          </a:p>
          <a:p>
            <a:pPr>
              <a:buFont typeface="Arial" pitchFamily="34" charset="0"/>
              <a:buChar char="•"/>
            </a:pPr>
            <a:r>
              <a:rPr lang="en-US" sz="2800" dirty="0" err="1" smtClean="0">
                <a:latin typeface="Lucida Console" pitchFamily="49" charset="0"/>
              </a:rPr>
              <a:t>Mansi</a:t>
            </a:r>
            <a:r>
              <a:rPr lang="en-US" sz="2800" dirty="0" smtClean="0">
                <a:latin typeface="Lucida Console" pitchFamily="49" charset="0"/>
              </a:rPr>
              <a:t> Deep</a:t>
            </a:r>
            <a:endParaRPr lang="en-US" sz="2800" dirty="0">
              <a:latin typeface="Lucida Console"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Information</a:t>
            </a:r>
            <a:endParaRPr lang="en-US" dirty="0"/>
          </a:p>
        </p:txBody>
      </p:sp>
      <p:sp>
        <p:nvSpPr>
          <p:cNvPr id="3" name="Content Placeholder 2"/>
          <p:cNvSpPr>
            <a:spLocks noGrp="1"/>
          </p:cNvSpPr>
          <p:nvPr>
            <p:ph idx="1"/>
          </p:nvPr>
        </p:nvSpPr>
        <p:spPr/>
        <p:txBody>
          <a:bodyPr>
            <a:normAutofit/>
          </a:bodyPr>
          <a:lstStyle/>
          <a:p>
            <a:r>
              <a:rPr lang="en-US" sz="1600" dirty="0" smtClean="0"/>
              <a:t>During group projects, we will meet the Tuesday and Friday prior after regular classes at any available classrooms.</a:t>
            </a:r>
          </a:p>
          <a:p>
            <a:r>
              <a:rPr lang="en-US" sz="1600" dirty="0" smtClean="0"/>
              <a:t>Depending on the time commitment, we will meet later in the week accordingly.</a:t>
            </a:r>
          </a:p>
          <a:p>
            <a:r>
              <a:rPr lang="en-US" sz="1600" dirty="0" smtClean="0"/>
              <a:t>Special meeting may be set up during special circumstances throughout the project.(i.e. extra help/practice)</a:t>
            </a:r>
            <a:endParaRPr lang="en-US" sz="1600"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264994" y="3033132"/>
            <a:ext cx="4391553" cy="3685478"/>
          </a:xfrm>
          <a:prstGeom prst="rect">
            <a:avLst/>
          </a:prstGeom>
        </p:spPr>
      </p:pic>
    </p:spTree>
    <p:extLst>
      <p:ext uri="{BB962C8B-B14F-4D97-AF65-F5344CB8AC3E}">
        <p14:creationId xmlns="" xmlns:p14="http://schemas.microsoft.com/office/powerpoint/2010/main" val="570946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Procedure and Accountability</a:t>
            </a:r>
            <a:endParaRPr lang="en-US" dirty="0"/>
          </a:p>
        </p:txBody>
      </p:sp>
      <p:sp>
        <p:nvSpPr>
          <p:cNvPr id="3" name="Content Placeholder 2"/>
          <p:cNvSpPr>
            <a:spLocks noGrp="1"/>
          </p:cNvSpPr>
          <p:nvPr>
            <p:ph idx="1"/>
          </p:nvPr>
        </p:nvSpPr>
        <p:spPr>
          <a:xfrm>
            <a:off x="1243736" y="2014401"/>
            <a:ext cx="8915400" cy="3777622"/>
          </a:xfrm>
        </p:spPr>
        <p:txBody>
          <a:bodyPr>
            <a:normAutofit/>
          </a:bodyPr>
          <a:lstStyle/>
          <a:p>
            <a:r>
              <a:rPr lang="en-US" sz="1600" dirty="0" smtClean="0"/>
              <a:t>Each member has one excused absent from a meeting, before he or she is compelled to have extra load from the leader.</a:t>
            </a:r>
          </a:p>
          <a:p>
            <a:r>
              <a:rPr lang="en-US" sz="1600" dirty="0" smtClean="0"/>
              <a:t>For every meeting and classes, attendance is compulsory.</a:t>
            </a:r>
          </a:p>
          <a:p>
            <a:r>
              <a:rPr lang="en-US" sz="1600" dirty="0" smtClean="0"/>
              <a:t>Sign and agreement is required for the contract.</a:t>
            </a:r>
            <a:endParaRPr lang="en-US" sz="1600" dirty="0"/>
          </a:p>
        </p:txBody>
      </p:sp>
      <p:sp>
        <p:nvSpPr>
          <p:cNvPr id="4" name="TextBox 3"/>
          <p:cNvSpPr txBox="1"/>
          <p:nvPr/>
        </p:nvSpPr>
        <p:spPr>
          <a:xfrm>
            <a:off x="1714000" y="3380698"/>
            <a:ext cx="7969252" cy="1200329"/>
          </a:xfrm>
          <a:prstGeom prst="rect">
            <a:avLst/>
          </a:prstGeom>
          <a:noFill/>
        </p:spPr>
        <p:txBody>
          <a:bodyPr wrap="square" rtlCol="0">
            <a:spAutoFit/>
          </a:bodyPr>
          <a:lstStyle/>
          <a:p>
            <a:r>
              <a:rPr lang="en-US" sz="3600" dirty="0" smtClean="0">
                <a:solidFill>
                  <a:schemeClr val="accent2">
                    <a:lumMod val="75000"/>
                  </a:schemeClr>
                </a:solidFill>
              </a:rPr>
              <a:t>File Sharing and Communication</a:t>
            </a:r>
          </a:p>
          <a:p>
            <a:endParaRPr lang="en-US" sz="3600" dirty="0">
              <a:solidFill>
                <a:schemeClr val="accent2">
                  <a:lumMod val="75000"/>
                </a:schemeClr>
              </a:solidFill>
            </a:endParaRPr>
          </a:p>
        </p:txBody>
      </p:sp>
      <p:sp>
        <p:nvSpPr>
          <p:cNvPr id="5" name="TextBox 4"/>
          <p:cNvSpPr txBox="1"/>
          <p:nvPr/>
        </p:nvSpPr>
        <p:spPr>
          <a:xfrm>
            <a:off x="1766252" y="4227579"/>
            <a:ext cx="7866256" cy="584775"/>
          </a:xfrm>
          <a:prstGeom prst="rect">
            <a:avLst/>
          </a:prstGeom>
          <a:noFill/>
        </p:spPr>
        <p:txBody>
          <a:bodyPr wrap="none" rtlCol="0">
            <a:spAutoFit/>
          </a:bodyPr>
          <a:lstStyle/>
          <a:p>
            <a:pPr marL="285750" indent="-285750">
              <a:buFont typeface="Arial" charset="0"/>
              <a:buChar char="•"/>
            </a:pPr>
            <a:r>
              <a:rPr lang="en-US" sz="1600" dirty="0" smtClean="0"/>
              <a:t>Along with file sharing , open conversation is also done in Slack and Gmail </a:t>
            </a:r>
          </a:p>
          <a:p>
            <a:r>
              <a:rPr lang="en-US" sz="1600" dirty="0" smtClean="0"/>
              <a:t>     under our group name Team 5. </a:t>
            </a:r>
            <a:endParaRPr lang="en-US" sz="1600" dirty="0"/>
          </a:p>
        </p:txBody>
      </p:sp>
    </p:spTree>
    <p:extLst>
      <p:ext uri="{BB962C8B-B14F-4D97-AF65-F5344CB8AC3E}">
        <p14:creationId xmlns="" xmlns:p14="http://schemas.microsoft.com/office/powerpoint/2010/main" val="1002746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Plan</a:t>
            </a:r>
            <a:endParaRPr lang="en-US" dirty="0"/>
          </a:p>
        </p:txBody>
      </p:sp>
      <p:sp>
        <p:nvSpPr>
          <p:cNvPr id="3" name="Content Placeholder 2"/>
          <p:cNvSpPr>
            <a:spLocks noGrp="1"/>
          </p:cNvSpPr>
          <p:nvPr>
            <p:ph idx="1"/>
          </p:nvPr>
        </p:nvSpPr>
        <p:spPr>
          <a:xfrm>
            <a:off x="825727" y="2029097"/>
            <a:ext cx="8915400" cy="738188"/>
          </a:xfrm>
        </p:spPr>
        <p:txBody>
          <a:bodyPr>
            <a:normAutofit/>
          </a:bodyPr>
          <a:lstStyle/>
          <a:p>
            <a:r>
              <a:rPr lang="en-US" sz="1600" dirty="0" smtClean="0"/>
              <a:t>Each group project will be done to ensure equity among each group member.</a:t>
            </a:r>
            <a:endParaRPr lang="en-US" sz="1600" dirty="0"/>
          </a:p>
        </p:txBody>
      </p:sp>
      <p:sp>
        <p:nvSpPr>
          <p:cNvPr id="4" name="TextBox 3"/>
          <p:cNvSpPr txBox="1"/>
          <p:nvPr/>
        </p:nvSpPr>
        <p:spPr>
          <a:xfrm>
            <a:off x="1427376" y="2896042"/>
            <a:ext cx="3566104" cy="1323439"/>
          </a:xfrm>
          <a:prstGeom prst="rect">
            <a:avLst/>
          </a:prstGeom>
          <a:noFill/>
        </p:spPr>
        <p:txBody>
          <a:bodyPr wrap="none" rtlCol="0">
            <a:spAutoFit/>
          </a:bodyPr>
          <a:lstStyle/>
          <a:p>
            <a:pPr marL="285750" indent="-285750">
              <a:buFont typeface="Wingdings" charset="2"/>
              <a:buChar char="Ø"/>
            </a:pPr>
            <a:r>
              <a:rPr lang="en-US" sz="1600" b="1" dirty="0" smtClean="0"/>
              <a:t>Leader</a:t>
            </a:r>
            <a:r>
              <a:rPr lang="en-US" sz="1600" dirty="0" smtClean="0"/>
              <a:t> : Changes once every week.</a:t>
            </a:r>
          </a:p>
          <a:p>
            <a:pPr marL="285750" indent="-285750">
              <a:buFont typeface="Wingdings" charset="2"/>
              <a:buChar char="Ø"/>
            </a:pPr>
            <a:r>
              <a:rPr lang="en-US" sz="1600" b="1" dirty="0" smtClean="0"/>
              <a:t>Team Recorder </a:t>
            </a:r>
            <a:r>
              <a:rPr lang="en-US" sz="1600" dirty="0" smtClean="0"/>
              <a:t>: Gaurab Rana</a:t>
            </a:r>
          </a:p>
          <a:p>
            <a:pPr marL="285750" indent="-285750">
              <a:buFont typeface="Wingdings" charset="2"/>
              <a:buChar char="Ø"/>
            </a:pPr>
            <a:r>
              <a:rPr lang="en-US" sz="1600" b="1" dirty="0" smtClean="0"/>
              <a:t>Meeting Agenda </a:t>
            </a:r>
            <a:r>
              <a:rPr lang="en-US" sz="1600" dirty="0" smtClean="0"/>
              <a:t>: Anamika Kafle</a:t>
            </a:r>
          </a:p>
          <a:p>
            <a:pPr marL="285750" indent="-285750">
              <a:buFont typeface="Wingdings" charset="2"/>
              <a:buChar char="Ø"/>
            </a:pPr>
            <a:r>
              <a:rPr lang="en-US" sz="1600" b="1" dirty="0" smtClean="0"/>
              <a:t>Record Keeping </a:t>
            </a:r>
            <a:r>
              <a:rPr lang="en-US" sz="1600" dirty="0" smtClean="0"/>
              <a:t>: Team Leader</a:t>
            </a:r>
          </a:p>
          <a:p>
            <a:pPr marL="285750" indent="-285750">
              <a:buFont typeface="Wingdings" charset="2"/>
              <a:buChar char="Ø"/>
            </a:pPr>
            <a:endParaRPr lang="en-US" sz="1600" dirty="0"/>
          </a:p>
        </p:txBody>
      </p:sp>
    </p:spTree>
    <p:extLst>
      <p:ext uri="{BB962C8B-B14F-4D97-AF65-F5344CB8AC3E}">
        <p14:creationId xmlns="" xmlns:p14="http://schemas.microsoft.com/office/powerpoint/2010/main" val="2086162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03EB08-9301-434E-A250-855668B4E8C2}"/>
              </a:ext>
            </a:extLst>
          </p:cNvPr>
          <p:cNvSpPr>
            <a:spLocks noGrp="1"/>
          </p:cNvSpPr>
          <p:nvPr>
            <p:ph type="title"/>
          </p:nvPr>
        </p:nvSpPr>
        <p:spPr>
          <a:xfrm>
            <a:off x="707136" y="940526"/>
            <a:ext cx="10363200" cy="1059398"/>
          </a:xfrm>
        </p:spPr>
        <p:txBody>
          <a:bodyPr>
            <a:normAutofit/>
          </a:bodyPr>
          <a:lstStyle/>
          <a:p>
            <a:r>
              <a:rPr lang="en-US" dirty="0"/>
              <a:t>Belbin Analysis</a:t>
            </a:r>
          </a:p>
        </p:txBody>
      </p:sp>
      <p:sp>
        <p:nvSpPr>
          <p:cNvPr id="6" name="Rectangle 5">
            <a:extLst>
              <a:ext uri="{FF2B5EF4-FFF2-40B4-BE49-F238E27FC236}">
                <a16:creationId xmlns="" xmlns:a16="http://schemas.microsoft.com/office/drawing/2014/main" id="{B991A783-CB67-4942-8109-411ABDB88125}"/>
              </a:ext>
            </a:extLst>
          </p:cNvPr>
          <p:cNvSpPr/>
          <p:nvPr/>
        </p:nvSpPr>
        <p:spPr>
          <a:xfrm>
            <a:off x="404262" y="2128041"/>
            <a:ext cx="11030550" cy="2308324"/>
          </a:xfrm>
          <a:prstGeom prst="rect">
            <a:avLst/>
          </a:prstGeom>
        </p:spPr>
        <p:txBody>
          <a:bodyPr wrap="square">
            <a:spAutoFit/>
          </a:bodyPr>
          <a:lstStyle/>
          <a:p>
            <a:pPr>
              <a:buFont typeface="Arial" pitchFamily="34" charset="0"/>
              <a:buChar char="•"/>
            </a:pPr>
            <a:r>
              <a:rPr lang="en-US" sz="2400" b="1" dirty="0"/>
              <a:t>Belbin</a:t>
            </a:r>
            <a:r>
              <a:rPr lang="en-US" sz="2400" dirty="0"/>
              <a:t> suggests that, by understanding your role within a particular team, you can develop your strengths and manage your weaknesses as a team member, and so improve how you contribute to the team. </a:t>
            </a:r>
            <a:endParaRPr lang="en-US" sz="2400" dirty="0" smtClean="0"/>
          </a:p>
          <a:p>
            <a:endParaRPr lang="en-US" sz="2400" dirty="0" smtClean="0"/>
          </a:p>
          <a:p>
            <a:pPr>
              <a:buFont typeface="Arial" pitchFamily="34" charset="0"/>
              <a:buChar char="•"/>
            </a:pPr>
            <a:r>
              <a:rPr lang="en-US" sz="2400" dirty="0" smtClean="0"/>
              <a:t>Team </a:t>
            </a:r>
            <a:r>
              <a:rPr lang="en-US" sz="2400" dirty="0"/>
              <a:t>leaders and team development practitioners often use the </a:t>
            </a:r>
            <a:r>
              <a:rPr lang="en-US" sz="2400" b="1" dirty="0"/>
              <a:t>Belbin</a:t>
            </a:r>
            <a:r>
              <a:rPr lang="en-US" sz="2400" dirty="0"/>
              <a:t> model to help create more balanced teams.</a:t>
            </a:r>
          </a:p>
        </p:txBody>
      </p:sp>
      <p:pic>
        <p:nvPicPr>
          <p:cNvPr id="1028" name="Picture 4" descr="Image result for team role contribution">
            <a:extLst>
              <a:ext uri="{FF2B5EF4-FFF2-40B4-BE49-F238E27FC236}">
                <a16:creationId xmlns="" xmlns:a16="http://schemas.microsoft.com/office/drawing/2014/main" id="{4CA5C110-9634-48E0-867E-851FFF370637}"/>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65442" y="4463930"/>
            <a:ext cx="5925452" cy="2000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49613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564ED1-D03A-4C32-8927-71536B1D1D55}"/>
              </a:ext>
            </a:extLst>
          </p:cNvPr>
          <p:cNvSpPr>
            <a:spLocks noGrp="1"/>
          </p:cNvSpPr>
          <p:nvPr>
            <p:ph type="title"/>
          </p:nvPr>
        </p:nvSpPr>
        <p:spPr>
          <a:xfrm>
            <a:off x="594704" y="613321"/>
            <a:ext cx="10641531" cy="934286"/>
          </a:xfrm>
        </p:spPr>
        <p:txBody>
          <a:bodyPr>
            <a:normAutofit/>
          </a:bodyPr>
          <a:lstStyle/>
          <a:p>
            <a:r>
              <a:rPr lang="en-US" sz="3600" b="1" dirty="0"/>
              <a:t>Team Roles</a:t>
            </a:r>
          </a:p>
        </p:txBody>
      </p:sp>
      <p:sp>
        <p:nvSpPr>
          <p:cNvPr id="3" name="Content Placeholder 2">
            <a:extLst>
              <a:ext uri="{FF2B5EF4-FFF2-40B4-BE49-F238E27FC236}">
                <a16:creationId xmlns="" xmlns:a16="http://schemas.microsoft.com/office/drawing/2014/main" id="{C3A63D93-4E53-4BC8-92F9-8BDBAC361275}"/>
              </a:ext>
            </a:extLst>
          </p:cNvPr>
          <p:cNvSpPr>
            <a:spLocks noGrp="1"/>
          </p:cNvSpPr>
          <p:nvPr>
            <p:ph sz="half" idx="1"/>
          </p:nvPr>
        </p:nvSpPr>
        <p:spPr>
          <a:xfrm>
            <a:off x="606392" y="1745023"/>
            <a:ext cx="5413408" cy="4431940"/>
          </a:xfrm>
        </p:spPr>
        <p:txBody>
          <a:bodyPr>
            <a:normAutofit/>
          </a:bodyPr>
          <a:lstStyle/>
          <a:p>
            <a:r>
              <a:rPr lang="en-US" dirty="0"/>
              <a:t>Plant</a:t>
            </a:r>
          </a:p>
          <a:p>
            <a:r>
              <a:rPr lang="en-US" dirty="0"/>
              <a:t>Specialist</a:t>
            </a:r>
          </a:p>
          <a:p>
            <a:r>
              <a:rPr lang="en-US" dirty="0"/>
              <a:t>Monitor evaluator</a:t>
            </a:r>
          </a:p>
          <a:p>
            <a:r>
              <a:rPr lang="en-US" dirty="0"/>
              <a:t>Resource investigator</a:t>
            </a:r>
          </a:p>
          <a:p>
            <a:r>
              <a:rPr lang="en-US" dirty="0"/>
              <a:t>Team worker</a:t>
            </a:r>
          </a:p>
          <a:p>
            <a:r>
              <a:rPr lang="en-US" dirty="0"/>
              <a:t>Coordinator</a:t>
            </a:r>
          </a:p>
          <a:p>
            <a:r>
              <a:rPr lang="en-US" dirty="0"/>
              <a:t>Implementer</a:t>
            </a:r>
          </a:p>
          <a:p>
            <a:r>
              <a:rPr lang="en-US" dirty="0"/>
              <a:t>Shaper</a:t>
            </a:r>
          </a:p>
          <a:p>
            <a:r>
              <a:rPr lang="en-US" dirty="0"/>
              <a:t>Completer finisher</a:t>
            </a:r>
          </a:p>
          <a:p>
            <a:endParaRPr lang="en-US" dirty="0"/>
          </a:p>
        </p:txBody>
      </p:sp>
      <p:pic>
        <p:nvPicPr>
          <p:cNvPr id="5" name="Picture 2" descr="Image result for belbin analysis">
            <a:extLst>
              <a:ext uri="{FF2B5EF4-FFF2-40B4-BE49-F238E27FC236}">
                <a16:creationId xmlns="" xmlns:a16="http://schemas.microsoft.com/office/drawing/2014/main" id="{CF8E633A-3E71-435E-97C2-E8977400C40E}"/>
              </a:ext>
            </a:extLst>
          </p:cNvPr>
          <p:cNvPicPr>
            <a:picLocks noGrp="1" noChangeAspect="1" noChangeArrowheads="1"/>
          </p:cNvPicPr>
          <p:nvPr>
            <p:ph sz="half" idx="2"/>
          </p:nvPr>
        </p:nvPicPr>
        <p:blipFill>
          <a:blip r:embed="rId2">
            <a:extLst>
              <a:ext uri="{28A0092B-C50C-407E-A947-70E740481C1C}">
                <a14:useLocalDpi xmlns="" xmlns:a14="http://schemas.microsoft.com/office/drawing/2010/main" val="0"/>
              </a:ext>
            </a:extLst>
          </a:blip>
          <a:srcRect/>
          <a:stretch>
            <a:fillRect/>
          </a:stretch>
        </p:blipFill>
        <p:spPr bwMode="auto">
          <a:xfrm>
            <a:off x="6096000" y="1745023"/>
            <a:ext cx="5761522" cy="443194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54924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63A521-E4B3-4547-93D0-FBBA2D805A3A}"/>
              </a:ext>
            </a:extLst>
          </p:cNvPr>
          <p:cNvSpPr>
            <a:spLocks noGrp="1"/>
          </p:cNvSpPr>
          <p:nvPr>
            <p:ph type="title"/>
          </p:nvPr>
        </p:nvSpPr>
        <p:spPr>
          <a:xfrm>
            <a:off x="1117600" y="873905"/>
            <a:ext cx="11074400" cy="1143000"/>
          </a:xfrm>
        </p:spPr>
        <p:txBody>
          <a:bodyPr>
            <a:normAutofit/>
          </a:bodyPr>
          <a:lstStyle/>
          <a:p>
            <a:r>
              <a:rPr lang="en-US" sz="3600" dirty="0"/>
              <a:t>Our Role as a team members</a:t>
            </a:r>
          </a:p>
        </p:txBody>
      </p:sp>
      <p:pic>
        <p:nvPicPr>
          <p:cNvPr id="1026" name="Picture 2" descr="Image result for role">
            <a:extLst>
              <a:ext uri="{FF2B5EF4-FFF2-40B4-BE49-F238E27FC236}">
                <a16:creationId xmlns="" xmlns:a16="http://schemas.microsoft.com/office/drawing/2014/main" id="{EBCD25C0-5A9B-4BFC-9597-9F79EE43E5C2}"/>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286875" y="190500"/>
            <a:ext cx="2590800" cy="2063271"/>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3" name="Table 3">
            <a:extLst>
              <a:ext uri="{FF2B5EF4-FFF2-40B4-BE49-F238E27FC236}">
                <a16:creationId xmlns="" xmlns:a16="http://schemas.microsoft.com/office/drawing/2014/main" id="{B1901181-642E-4CA1-9989-1D854305546A}"/>
              </a:ext>
            </a:extLst>
          </p:cNvPr>
          <p:cNvGraphicFramePr>
            <a:graphicFrameLocks noGrp="1"/>
          </p:cNvGraphicFramePr>
          <p:nvPr>
            <p:extLst>
              <p:ext uri="{D42A27DB-BD31-4B8C-83A1-F6EECF244321}">
                <p14:modId xmlns="" xmlns:p14="http://schemas.microsoft.com/office/powerpoint/2010/main" val="3262147515"/>
              </p:ext>
            </p:extLst>
          </p:nvPr>
        </p:nvGraphicFramePr>
        <p:xfrm>
          <a:off x="1181100" y="2253770"/>
          <a:ext cx="8978900" cy="3918432"/>
        </p:xfrm>
        <a:graphic>
          <a:graphicData uri="http://schemas.openxmlformats.org/drawingml/2006/table">
            <a:tbl>
              <a:tblPr firstRow="1" bandRow="1">
                <a:tableStyleId>{5C22544A-7EE6-4342-B048-85BDC9FD1C3A}</a:tableStyleId>
              </a:tblPr>
              <a:tblGrid>
                <a:gridCol w="2244725">
                  <a:extLst>
                    <a:ext uri="{9D8B030D-6E8A-4147-A177-3AD203B41FA5}">
                      <a16:colId xmlns="" xmlns:a16="http://schemas.microsoft.com/office/drawing/2014/main" val="3242916821"/>
                    </a:ext>
                  </a:extLst>
                </a:gridCol>
                <a:gridCol w="2244725">
                  <a:extLst>
                    <a:ext uri="{9D8B030D-6E8A-4147-A177-3AD203B41FA5}">
                      <a16:colId xmlns="" xmlns:a16="http://schemas.microsoft.com/office/drawing/2014/main" val="12694898"/>
                    </a:ext>
                  </a:extLst>
                </a:gridCol>
                <a:gridCol w="2244725">
                  <a:extLst>
                    <a:ext uri="{9D8B030D-6E8A-4147-A177-3AD203B41FA5}">
                      <a16:colId xmlns="" xmlns:a16="http://schemas.microsoft.com/office/drawing/2014/main" val="3156948497"/>
                    </a:ext>
                  </a:extLst>
                </a:gridCol>
                <a:gridCol w="2244725">
                  <a:extLst>
                    <a:ext uri="{9D8B030D-6E8A-4147-A177-3AD203B41FA5}">
                      <a16:colId xmlns="" xmlns:a16="http://schemas.microsoft.com/office/drawing/2014/main" val="3450350631"/>
                    </a:ext>
                  </a:extLst>
                </a:gridCol>
              </a:tblGrid>
              <a:tr h="653072">
                <a:tc>
                  <a:txBody>
                    <a:bodyPr/>
                    <a:lstStyle/>
                    <a:p>
                      <a:r>
                        <a:rPr lang="en-US" dirty="0"/>
                        <a:t>NAME</a:t>
                      </a:r>
                    </a:p>
                  </a:txBody>
                  <a:tcPr/>
                </a:tc>
                <a:tc>
                  <a:txBody>
                    <a:bodyPr/>
                    <a:lstStyle/>
                    <a:p>
                      <a:r>
                        <a:rPr lang="en-US" dirty="0"/>
                        <a:t>Primary role</a:t>
                      </a:r>
                    </a:p>
                  </a:txBody>
                  <a:tcPr/>
                </a:tc>
                <a:tc>
                  <a:txBody>
                    <a:bodyPr/>
                    <a:lstStyle/>
                    <a:p>
                      <a:r>
                        <a:rPr lang="en-US" sz="1800" b="1" kern="1200" dirty="0">
                          <a:solidFill>
                            <a:schemeClr val="lt1"/>
                          </a:solidFill>
                          <a:effectLst/>
                          <a:latin typeface="+mn-lt"/>
                          <a:ea typeface="+mn-ea"/>
                          <a:cs typeface="+mn-cs"/>
                        </a:rPr>
                        <a:t>Secondary role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Least likely role</a:t>
                      </a:r>
                    </a:p>
                    <a:p>
                      <a:endParaRPr lang="en-US" dirty="0"/>
                    </a:p>
                  </a:txBody>
                  <a:tcPr/>
                </a:tc>
                <a:extLst>
                  <a:ext uri="{0D108BD9-81ED-4DB2-BD59-A6C34878D82A}">
                    <a16:rowId xmlns="" xmlns:a16="http://schemas.microsoft.com/office/drawing/2014/main" val="3646229941"/>
                  </a:ext>
                </a:extLst>
              </a:tr>
              <a:tr h="653072">
                <a:tc>
                  <a:txBody>
                    <a:bodyPr/>
                    <a:lstStyle/>
                    <a:p>
                      <a:pPr marL="0" marR="0" algn="just">
                        <a:lnSpc>
                          <a:spcPct val="115000"/>
                        </a:lnSpc>
                        <a:spcBef>
                          <a:spcPts val="0"/>
                        </a:spcBef>
                        <a:spcAft>
                          <a:spcPts val="10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Anamika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Co-ordinator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Monitor Evaluator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Implementer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278364405"/>
                  </a:ext>
                </a:extLst>
              </a:tr>
              <a:tr h="653072">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Aakriti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Monitor Evaluator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Implementer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Plant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525044090"/>
                  </a:ext>
                </a:extLst>
              </a:tr>
              <a:tr h="653072">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Mansi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Resource Investigator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Team Worker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Implementer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69577082"/>
                  </a:ext>
                </a:extLst>
              </a:tr>
              <a:tr h="653072">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Bishwas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Team Worker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Resource Investigator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Co-ordinator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898874832"/>
                  </a:ext>
                </a:extLst>
              </a:tr>
              <a:tr h="653072">
                <a:tc>
                  <a:txBody>
                    <a:bodyPr/>
                    <a:lstStyle/>
                    <a:p>
                      <a:pPr marL="0" marR="0" algn="just">
                        <a:lnSpc>
                          <a:spcPct val="115000"/>
                        </a:lnSpc>
                        <a:spcBef>
                          <a:spcPts val="0"/>
                        </a:spcBef>
                        <a:spcAft>
                          <a:spcPts val="1000"/>
                        </a:spcAft>
                      </a:pPr>
                      <a:r>
                        <a:rPr lang="en-GB" sz="1400">
                          <a:effectLst/>
                          <a:latin typeface="Times New Roman" panose="02020603050405020304" pitchFamily="18" charset="0"/>
                          <a:ea typeface="Calibri" panose="020F0502020204030204" pitchFamily="34" charset="0"/>
                          <a:cs typeface="Times New Roman" panose="02020603050405020304" pitchFamily="18" charset="0"/>
                        </a:rPr>
                        <a:t>Gaurab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Specialist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Shaper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Completer Finisher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219651223"/>
                  </a:ext>
                </a:extLst>
              </a:tr>
            </a:tbl>
          </a:graphicData>
        </a:graphic>
      </p:graphicFrame>
    </p:spTree>
    <p:extLst>
      <p:ext uri="{BB962C8B-B14F-4D97-AF65-F5344CB8AC3E}">
        <p14:creationId xmlns="" xmlns:p14="http://schemas.microsoft.com/office/powerpoint/2010/main" val="2945751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E8BE50-0A8D-4BFF-909A-12161B716844}"/>
              </a:ext>
            </a:extLst>
          </p:cNvPr>
          <p:cNvSpPr>
            <a:spLocks noGrp="1"/>
          </p:cNvSpPr>
          <p:nvPr>
            <p:ph type="title"/>
          </p:nvPr>
        </p:nvSpPr>
        <p:spPr>
          <a:xfrm>
            <a:off x="838200" y="413887"/>
            <a:ext cx="10515600" cy="1068403"/>
          </a:xfrm>
        </p:spPr>
        <p:txBody>
          <a:bodyPr/>
          <a:lstStyle/>
          <a:p>
            <a:r>
              <a:rPr lang="en-US" dirty="0"/>
              <a:t>Plant</a:t>
            </a:r>
          </a:p>
        </p:txBody>
      </p:sp>
      <p:sp>
        <p:nvSpPr>
          <p:cNvPr id="3" name="Content Placeholder 2">
            <a:extLst>
              <a:ext uri="{FF2B5EF4-FFF2-40B4-BE49-F238E27FC236}">
                <a16:creationId xmlns="" xmlns:a16="http://schemas.microsoft.com/office/drawing/2014/main" id="{969AFE46-F2E1-491B-A635-002A1A696826}"/>
              </a:ext>
            </a:extLst>
          </p:cNvPr>
          <p:cNvSpPr>
            <a:spLocks noGrp="1"/>
          </p:cNvSpPr>
          <p:nvPr>
            <p:ph sz="half" idx="1"/>
          </p:nvPr>
        </p:nvSpPr>
        <p:spPr>
          <a:xfrm>
            <a:off x="838200" y="2367813"/>
            <a:ext cx="5181600" cy="3809149"/>
          </a:xfrm>
        </p:spPr>
        <p:txBody>
          <a:bodyPr/>
          <a:lstStyle/>
          <a:p>
            <a:pPr marL="0" indent="0">
              <a:buNone/>
            </a:pPr>
            <a:r>
              <a:rPr lang="en-US" sz="3200" dirty="0"/>
              <a:t>Team role contribution</a:t>
            </a:r>
          </a:p>
          <a:p>
            <a:pPr marL="0" indent="0">
              <a:buNone/>
            </a:pPr>
            <a:endParaRPr lang="en-US" sz="3200" dirty="0"/>
          </a:p>
          <a:p>
            <a:r>
              <a:rPr lang="en-US" sz="2400" dirty="0"/>
              <a:t>Creative</a:t>
            </a:r>
          </a:p>
          <a:p>
            <a:r>
              <a:rPr lang="en-US" sz="2400" dirty="0"/>
              <a:t>Free Thinkers</a:t>
            </a:r>
          </a:p>
          <a:p>
            <a:r>
              <a:rPr lang="en-US" sz="2400" dirty="0"/>
              <a:t>Imaginative</a:t>
            </a:r>
          </a:p>
          <a:p>
            <a:r>
              <a:rPr lang="en-US" sz="2400" dirty="0"/>
              <a:t>Generates ideas</a:t>
            </a:r>
          </a:p>
          <a:p>
            <a:endParaRPr lang="en-US" sz="2400" dirty="0"/>
          </a:p>
        </p:txBody>
      </p:sp>
      <p:sp>
        <p:nvSpPr>
          <p:cNvPr id="4" name="Content Placeholder 3">
            <a:extLst>
              <a:ext uri="{FF2B5EF4-FFF2-40B4-BE49-F238E27FC236}">
                <a16:creationId xmlns="" xmlns:a16="http://schemas.microsoft.com/office/drawing/2014/main" id="{A66BB5BA-47BF-4DF6-85F7-8F6536F6A02B}"/>
              </a:ext>
            </a:extLst>
          </p:cNvPr>
          <p:cNvSpPr>
            <a:spLocks noGrp="1"/>
          </p:cNvSpPr>
          <p:nvPr>
            <p:ph sz="half" idx="2"/>
          </p:nvPr>
        </p:nvSpPr>
        <p:spPr>
          <a:xfrm>
            <a:off x="6096000" y="2367815"/>
            <a:ext cx="5257800" cy="3809148"/>
          </a:xfrm>
        </p:spPr>
        <p:txBody>
          <a:bodyPr/>
          <a:lstStyle/>
          <a:p>
            <a:pPr marL="0" indent="0">
              <a:buNone/>
            </a:pPr>
            <a:r>
              <a:rPr lang="en-US" sz="3200" dirty="0"/>
              <a:t>Possible weakness</a:t>
            </a:r>
          </a:p>
          <a:p>
            <a:endParaRPr lang="en-US" dirty="0"/>
          </a:p>
          <a:p>
            <a:r>
              <a:rPr lang="en-US" sz="2400" dirty="0"/>
              <a:t>Disorganized</a:t>
            </a:r>
          </a:p>
          <a:p>
            <a:r>
              <a:rPr lang="en-US" sz="2400" dirty="0"/>
              <a:t>Inclined to ignore practical details.</a:t>
            </a:r>
          </a:p>
        </p:txBody>
      </p:sp>
      <p:pic>
        <p:nvPicPr>
          <p:cNvPr id="3074" name="Picture 2" descr="Image result for plant in belbin analysis">
            <a:extLst>
              <a:ext uri="{FF2B5EF4-FFF2-40B4-BE49-F238E27FC236}">
                <a16:creationId xmlns="" xmlns:a16="http://schemas.microsoft.com/office/drawing/2014/main" id="{1DD806C6-6397-4B5C-A437-D9E84FA18E7E}"/>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570564" y="192504"/>
            <a:ext cx="2158621" cy="217530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65578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0A1415-020C-4248-987B-F3550AC47CAA}"/>
              </a:ext>
            </a:extLst>
          </p:cNvPr>
          <p:cNvSpPr>
            <a:spLocks noGrp="1"/>
          </p:cNvSpPr>
          <p:nvPr>
            <p:ph type="title"/>
          </p:nvPr>
        </p:nvSpPr>
        <p:spPr>
          <a:xfrm>
            <a:off x="699034" y="577515"/>
            <a:ext cx="10641531" cy="856650"/>
          </a:xfrm>
        </p:spPr>
        <p:txBody>
          <a:bodyPr/>
          <a:lstStyle/>
          <a:p>
            <a:r>
              <a:rPr lang="en-US" dirty="0"/>
              <a:t>Specialist</a:t>
            </a:r>
          </a:p>
        </p:txBody>
      </p:sp>
      <p:sp>
        <p:nvSpPr>
          <p:cNvPr id="3" name="Content Placeholder 2">
            <a:extLst>
              <a:ext uri="{FF2B5EF4-FFF2-40B4-BE49-F238E27FC236}">
                <a16:creationId xmlns="" xmlns:a16="http://schemas.microsoft.com/office/drawing/2014/main" id="{49811C22-86CF-4990-882E-0FE0D894985C}"/>
              </a:ext>
            </a:extLst>
          </p:cNvPr>
          <p:cNvSpPr>
            <a:spLocks noGrp="1"/>
          </p:cNvSpPr>
          <p:nvPr>
            <p:ph sz="half" idx="1"/>
          </p:nvPr>
        </p:nvSpPr>
        <p:spPr>
          <a:xfrm>
            <a:off x="712269" y="2396691"/>
            <a:ext cx="5307531" cy="3780272"/>
          </a:xfrm>
        </p:spPr>
        <p:txBody>
          <a:bodyPr>
            <a:normAutofit/>
          </a:bodyPr>
          <a:lstStyle/>
          <a:p>
            <a:pPr marL="0" indent="0">
              <a:buNone/>
            </a:pPr>
            <a:r>
              <a:rPr lang="en-US" dirty="0"/>
              <a:t>Team role contribution</a:t>
            </a:r>
          </a:p>
          <a:p>
            <a:pPr marL="0" indent="0">
              <a:buNone/>
            </a:pPr>
            <a:endParaRPr lang="en-US" dirty="0"/>
          </a:p>
          <a:p>
            <a:r>
              <a:rPr lang="en-US" sz="2400" dirty="0"/>
              <a:t>Greatest depth of knowledge.</a:t>
            </a:r>
          </a:p>
          <a:p>
            <a:r>
              <a:rPr lang="en-US" sz="2400" dirty="0"/>
              <a:t>Single-minded</a:t>
            </a:r>
          </a:p>
          <a:p>
            <a:r>
              <a:rPr lang="en-US" sz="2400" dirty="0"/>
              <a:t>Dedicated</a:t>
            </a:r>
          </a:p>
          <a:p>
            <a:r>
              <a:rPr lang="en-US" sz="2400" dirty="0"/>
              <a:t>Passionate about their knowledge.</a:t>
            </a:r>
          </a:p>
          <a:p>
            <a:endParaRPr lang="en-US" dirty="0"/>
          </a:p>
        </p:txBody>
      </p:sp>
      <p:sp>
        <p:nvSpPr>
          <p:cNvPr id="4" name="Content Placeholder 3">
            <a:extLst>
              <a:ext uri="{FF2B5EF4-FFF2-40B4-BE49-F238E27FC236}">
                <a16:creationId xmlns="" xmlns:a16="http://schemas.microsoft.com/office/drawing/2014/main" id="{0B079F80-CF52-4B63-8A2C-E513E68037A6}"/>
              </a:ext>
            </a:extLst>
          </p:cNvPr>
          <p:cNvSpPr>
            <a:spLocks noGrp="1"/>
          </p:cNvSpPr>
          <p:nvPr>
            <p:ph sz="half" idx="2"/>
          </p:nvPr>
        </p:nvSpPr>
        <p:spPr>
          <a:xfrm>
            <a:off x="6172202" y="2396689"/>
            <a:ext cx="5181598" cy="3780273"/>
          </a:xfrm>
        </p:spPr>
        <p:txBody>
          <a:bodyPr/>
          <a:lstStyle/>
          <a:p>
            <a:pPr marL="0" indent="0">
              <a:buNone/>
            </a:pPr>
            <a:r>
              <a:rPr lang="en-US" dirty="0"/>
              <a:t>Possible weakness</a:t>
            </a:r>
          </a:p>
          <a:p>
            <a:pPr marL="0" indent="0">
              <a:buNone/>
            </a:pPr>
            <a:endParaRPr lang="en-US" dirty="0"/>
          </a:p>
          <a:p>
            <a:r>
              <a:rPr lang="en-US" sz="2400" dirty="0"/>
              <a:t>Only make a contribution to a narrow set of issues.</a:t>
            </a:r>
          </a:p>
          <a:p>
            <a:endParaRPr lang="en-US" sz="2400" dirty="0"/>
          </a:p>
          <a:p>
            <a:endParaRPr lang="en-US" sz="2400" dirty="0"/>
          </a:p>
        </p:txBody>
      </p:sp>
      <p:pic>
        <p:nvPicPr>
          <p:cNvPr id="4102" name="Picture 6" descr="Image result for specialist belbin analysis">
            <a:extLst>
              <a:ext uri="{FF2B5EF4-FFF2-40B4-BE49-F238E27FC236}">
                <a16:creationId xmlns="" xmlns:a16="http://schemas.microsoft.com/office/drawing/2014/main" id="{E6CC65DD-9F1D-40F2-9211-B4B1C69B3A03}"/>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567512" y="38500"/>
            <a:ext cx="2360997" cy="259709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04358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0A1415-020C-4248-987B-F3550AC47CAA}"/>
              </a:ext>
            </a:extLst>
          </p:cNvPr>
          <p:cNvSpPr>
            <a:spLocks noGrp="1"/>
          </p:cNvSpPr>
          <p:nvPr>
            <p:ph type="title"/>
          </p:nvPr>
        </p:nvSpPr>
        <p:spPr>
          <a:xfrm>
            <a:off x="699034" y="577515"/>
            <a:ext cx="10641531" cy="856650"/>
          </a:xfrm>
        </p:spPr>
        <p:txBody>
          <a:bodyPr/>
          <a:lstStyle/>
          <a:p>
            <a:r>
              <a:rPr lang="en-US" dirty="0"/>
              <a:t>Monitor Evaluator</a:t>
            </a:r>
          </a:p>
        </p:txBody>
      </p:sp>
      <p:sp>
        <p:nvSpPr>
          <p:cNvPr id="3" name="Content Placeholder 2">
            <a:extLst>
              <a:ext uri="{FF2B5EF4-FFF2-40B4-BE49-F238E27FC236}">
                <a16:creationId xmlns="" xmlns:a16="http://schemas.microsoft.com/office/drawing/2014/main" id="{49811C22-86CF-4990-882E-0FE0D894985C}"/>
              </a:ext>
            </a:extLst>
          </p:cNvPr>
          <p:cNvSpPr>
            <a:spLocks noGrp="1"/>
          </p:cNvSpPr>
          <p:nvPr>
            <p:ph sz="half" idx="1"/>
          </p:nvPr>
        </p:nvSpPr>
        <p:spPr>
          <a:xfrm>
            <a:off x="712269" y="2396691"/>
            <a:ext cx="5307531" cy="3780272"/>
          </a:xfrm>
        </p:spPr>
        <p:txBody>
          <a:bodyPr>
            <a:normAutofit/>
          </a:bodyPr>
          <a:lstStyle/>
          <a:p>
            <a:pPr marL="0" indent="0">
              <a:buNone/>
            </a:pPr>
            <a:r>
              <a:rPr lang="en-US" dirty="0"/>
              <a:t>Team role contribution</a:t>
            </a:r>
          </a:p>
          <a:p>
            <a:pPr marL="0" indent="0">
              <a:buNone/>
            </a:pPr>
            <a:endParaRPr lang="en-US" dirty="0"/>
          </a:p>
          <a:p>
            <a:r>
              <a:rPr lang="en-US" sz="2400" dirty="0"/>
              <a:t>Good at judging the team.</a:t>
            </a:r>
          </a:p>
          <a:p>
            <a:r>
              <a:rPr lang="en-US" sz="2400" dirty="0"/>
              <a:t>Critical Thinking</a:t>
            </a:r>
          </a:p>
          <a:p>
            <a:r>
              <a:rPr lang="en-US" sz="2400" dirty="0"/>
              <a:t>Developing ideas to fulfillment.</a:t>
            </a:r>
          </a:p>
          <a:p>
            <a:r>
              <a:rPr lang="en-US" sz="2400" dirty="0"/>
              <a:t>Moving slowly and precisely.</a:t>
            </a:r>
          </a:p>
          <a:p>
            <a:r>
              <a:rPr lang="en-US" sz="2400" dirty="0"/>
              <a:t>Comes to the right decision.</a:t>
            </a:r>
          </a:p>
          <a:p>
            <a:endParaRPr lang="en-US" dirty="0"/>
          </a:p>
        </p:txBody>
      </p:sp>
      <p:sp>
        <p:nvSpPr>
          <p:cNvPr id="4" name="Content Placeholder 3">
            <a:extLst>
              <a:ext uri="{FF2B5EF4-FFF2-40B4-BE49-F238E27FC236}">
                <a16:creationId xmlns="" xmlns:a16="http://schemas.microsoft.com/office/drawing/2014/main" id="{0B079F80-CF52-4B63-8A2C-E513E68037A6}"/>
              </a:ext>
            </a:extLst>
          </p:cNvPr>
          <p:cNvSpPr>
            <a:spLocks noGrp="1"/>
          </p:cNvSpPr>
          <p:nvPr>
            <p:ph sz="half" idx="2"/>
          </p:nvPr>
        </p:nvSpPr>
        <p:spPr>
          <a:xfrm>
            <a:off x="6172202" y="2396689"/>
            <a:ext cx="5181598" cy="3780273"/>
          </a:xfrm>
        </p:spPr>
        <p:txBody>
          <a:bodyPr/>
          <a:lstStyle/>
          <a:p>
            <a:pPr marL="0" indent="0">
              <a:buNone/>
            </a:pPr>
            <a:r>
              <a:rPr lang="en-US" dirty="0"/>
              <a:t>Possible weakness</a:t>
            </a:r>
          </a:p>
          <a:p>
            <a:pPr marL="0" indent="0">
              <a:buNone/>
            </a:pPr>
            <a:endParaRPr lang="en-US" dirty="0"/>
          </a:p>
          <a:p>
            <a:r>
              <a:rPr lang="en-US" sz="2400" dirty="0"/>
              <a:t>Can’t inspire others well.</a:t>
            </a:r>
          </a:p>
          <a:p>
            <a:r>
              <a:rPr lang="en-US" sz="2400" dirty="0"/>
              <a:t>Can be overly critical.</a:t>
            </a:r>
          </a:p>
          <a:p>
            <a:r>
              <a:rPr lang="en-US" sz="2400" dirty="0"/>
              <a:t>Cynicism</a:t>
            </a:r>
          </a:p>
        </p:txBody>
      </p:sp>
      <p:pic>
        <p:nvPicPr>
          <p:cNvPr id="5122" name="Picture 2" descr="Image result for monitor evaluatorin belbin analysis">
            <a:extLst>
              <a:ext uri="{FF2B5EF4-FFF2-40B4-BE49-F238E27FC236}">
                <a16:creationId xmlns="" xmlns:a16="http://schemas.microsoft.com/office/drawing/2014/main" id="{D132B6DB-B8CE-4ED3-A062-1C238E26E574}"/>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509760" y="29738"/>
            <a:ext cx="2553503" cy="280885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0150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0A1415-020C-4248-987B-F3550AC47CAA}"/>
              </a:ext>
            </a:extLst>
          </p:cNvPr>
          <p:cNvSpPr>
            <a:spLocks noGrp="1"/>
          </p:cNvSpPr>
          <p:nvPr>
            <p:ph type="title"/>
          </p:nvPr>
        </p:nvSpPr>
        <p:spPr>
          <a:xfrm>
            <a:off x="699034" y="577515"/>
            <a:ext cx="10641531" cy="856650"/>
          </a:xfrm>
        </p:spPr>
        <p:txBody>
          <a:bodyPr/>
          <a:lstStyle/>
          <a:p>
            <a:r>
              <a:rPr lang="en-US" dirty="0"/>
              <a:t>Resource Investigator</a:t>
            </a:r>
          </a:p>
        </p:txBody>
      </p:sp>
      <p:sp>
        <p:nvSpPr>
          <p:cNvPr id="3" name="Content Placeholder 2">
            <a:extLst>
              <a:ext uri="{FF2B5EF4-FFF2-40B4-BE49-F238E27FC236}">
                <a16:creationId xmlns="" xmlns:a16="http://schemas.microsoft.com/office/drawing/2014/main" id="{49811C22-86CF-4990-882E-0FE0D894985C}"/>
              </a:ext>
            </a:extLst>
          </p:cNvPr>
          <p:cNvSpPr>
            <a:spLocks noGrp="1"/>
          </p:cNvSpPr>
          <p:nvPr>
            <p:ph sz="half" idx="1"/>
          </p:nvPr>
        </p:nvSpPr>
        <p:spPr>
          <a:xfrm>
            <a:off x="712269" y="2396691"/>
            <a:ext cx="5307531" cy="3780272"/>
          </a:xfrm>
        </p:spPr>
        <p:txBody>
          <a:bodyPr>
            <a:normAutofit/>
          </a:bodyPr>
          <a:lstStyle/>
          <a:p>
            <a:pPr marL="0" indent="0">
              <a:buNone/>
            </a:pPr>
            <a:r>
              <a:rPr lang="en-US" dirty="0"/>
              <a:t>Team role contribution</a:t>
            </a:r>
          </a:p>
          <a:p>
            <a:pPr marL="0" indent="0">
              <a:buNone/>
            </a:pPr>
            <a:endParaRPr lang="en-US" dirty="0"/>
          </a:p>
          <a:p>
            <a:r>
              <a:rPr lang="en-US" sz="2400" dirty="0"/>
              <a:t>Enthusiastic</a:t>
            </a:r>
          </a:p>
          <a:p>
            <a:r>
              <a:rPr lang="en-US" sz="2400" dirty="0"/>
              <a:t>Explores opportunities.</a:t>
            </a:r>
          </a:p>
          <a:p>
            <a:r>
              <a:rPr lang="en-US" sz="2400" dirty="0"/>
              <a:t>Makes and develops new contact.</a:t>
            </a:r>
          </a:p>
          <a:p>
            <a:r>
              <a:rPr lang="en-US" sz="2400" dirty="0"/>
              <a:t>Fixer</a:t>
            </a:r>
          </a:p>
          <a:p>
            <a:r>
              <a:rPr lang="en-US" sz="2400" dirty="0"/>
              <a:t>Maintaining harmony within team.</a:t>
            </a:r>
          </a:p>
          <a:p>
            <a:endParaRPr lang="en-US" dirty="0"/>
          </a:p>
        </p:txBody>
      </p:sp>
      <p:sp>
        <p:nvSpPr>
          <p:cNvPr id="4" name="Content Placeholder 3">
            <a:extLst>
              <a:ext uri="{FF2B5EF4-FFF2-40B4-BE49-F238E27FC236}">
                <a16:creationId xmlns="" xmlns:a16="http://schemas.microsoft.com/office/drawing/2014/main" id="{0B079F80-CF52-4B63-8A2C-E513E68037A6}"/>
              </a:ext>
            </a:extLst>
          </p:cNvPr>
          <p:cNvSpPr>
            <a:spLocks noGrp="1"/>
          </p:cNvSpPr>
          <p:nvPr>
            <p:ph sz="half" idx="2"/>
          </p:nvPr>
        </p:nvSpPr>
        <p:spPr>
          <a:xfrm>
            <a:off x="6172202" y="2396689"/>
            <a:ext cx="5181598" cy="3780273"/>
          </a:xfrm>
        </p:spPr>
        <p:txBody>
          <a:bodyPr/>
          <a:lstStyle/>
          <a:p>
            <a:pPr marL="0" indent="0">
              <a:buNone/>
            </a:pPr>
            <a:r>
              <a:rPr lang="en-US" dirty="0"/>
              <a:t>Possible weakness</a:t>
            </a:r>
          </a:p>
          <a:p>
            <a:pPr marL="0" indent="0">
              <a:buNone/>
            </a:pPr>
            <a:endParaRPr lang="en-US" dirty="0"/>
          </a:p>
          <a:p>
            <a:r>
              <a:rPr lang="en-US" sz="2400" dirty="0"/>
              <a:t>Rapid loss of interest.</a:t>
            </a:r>
          </a:p>
          <a:p>
            <a:r>
              <a:rPr lang="en-US" sz="2400" dirty="0"/>
              <a:t>Over optimistic.</a:t>
            </a:r>
          </a:p>
          <a:p>
            <a:r>
              <a:rPr lang="en-US" sz="2400" dirty="0"/>
              <a:t>Poor follow-through</a:t>
            </a:r>
          </a:p>
          <a:p>
            <a:r>
              <a:rPr lang="en-US" sz="2400" dirty="0"/>
              <a:t>Forget the detail.</a:t>
            </a:r>
          </a:p>
        </p:txBody>
      </p:sp>
      <p:pic>
        <p:nvPicPr>
          <p:cNvPr id="6146" name="Picture 2" descr="Image result for resource investigator">
            <a:extLst>
              <a:ext uri="{FF2B5EF4-FFF2-40B4-BE49-F238E27FC236}">
                <a16:creationId xmlns="" xmlns:a16="http://schemas.microsoft.com/office/drawing/2014/main" id="{79EACC07-1FBE-49D8-A9E3-7EF762821948}"/>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487992" y="233812"/>
            <a:ext cx="2517518" cy="27692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90709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 of this presentation</a:t>
            </a:r>
            <a:endParaRPr lang="en-US" dirty="0"/>
          </a:p>
        </p:txBody>
      </p:sp>
      <p:sp>
        <p:nvSpPr>
          <p:cNvPr id="4" name="Content Placeholder 3"/>
          <p:cNvSpPr>
            <a:spLocks noGrp="1"/>
          </p:cNvSpPr>
          <p:nvPr>
            <p:ph idx="1"/>
          </p:nvPr>
        </p:nvSpPr>
        <p:spPr/>
        <p:txBody>
          <a:bodyPr/>
          <a:lstStyle/>
          <a:p>
            <a:r>
              <a:rPr lang="en-US" dirty="0" smtClean="0"/>
              <a:t>Project Charter</a:t>
            </a:r>
          </a:p>
          <a:p>
            <a:r>
              <a:rPr lang="en-US" dirty="0" smtClean="0"/>
              <a:t>Team Contract</a:t>
            </a:r>
          </a:p>
          <a:p>
            <a:r>
              <a:rPr lang="en-US" dirty="0" smtClean="0"/>
              <a:t>Belbin Analysis, Roles and Responsibilities</a:t>
            </a:r>
          </a:p>
          <a:p>
            <a:r>
              <a:rPr lang="en-US" dirty="0" smtClean="0"/>
              <a:t>Ms Project For Project Management</a:t>
            </a:r>
          </a:p>
          <a:p>
            <a:r>
              <a:rPr lang="en-US" dirty="0" smtClean="0"/>
              <a:t>EERD, ERD, Composite ERD, Logical Table</a:t>
            </a:r>
          </a:p>
          <a:p>
            <a:r>
              <a:rPr lang="en-US" dirty="0" smtClean="0"/>
              <a:t>Functional and Non-Functional Requirements</a:t>
            </a:r>
          </a:p>
          <a:p>
            <a:r>
              <a:rPr lang="en-US" dirty="0" smtClean="0"/>
              <a:t>Use Case Diagram (Admin, Customer, Trader, Overview)</a:t>
            </a:r>
          </a:p>
          <a:p>
            <a:r>
              <a:rPr lang="en-US" dirty="0" smtClean="0"/>
              <a:t>Wireframing</a:t>
            </a:r>
          </a:p>
          <a:p>
            <a:endParaRPr lang="en-US" dirty="0" smtClean="0"/>
          </a:p>
          <a:p>
            <a:endParaRPr lang="en-US" dirty="0" smtClean="0"/>
          </a:p>
          <a:p>
            <a:endParaRPr lang="en-US" dirty="0"/>
          </a:p>
        </p:txBody>
      </p:sp>
    </p:spTree>
    <p:extLst>
      <p:ext uri="{BB962C8B-B14F-4D97-AF65-F5344CB8AC3E}">
        <p14:creationId xmlns="" xmlns:p14="http://schemas.microsoft.com/office/powerpoint/2010/main" val="1853627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0A1415-020C-4248-987B-F3550AC47CAA}"/>
              </a:ext>
            </a:extLst>
          </p:cNvPr>
          <p:cNvSpPr>
            <a:spLocks noGrp="1"/>
          </p:cNvSpPr>
          <p:nvPr>
            <p:ph type="title"/>
          </p:nvPr>
        </p:nvSpPr>
        <p:spPr>
          <a:xfrm>
            <a:off x="699034" y="577515"/>
            <a:ext cx="10641531" cy="856650"/>
          </a:xfrm>
        </p:spPr>
        <p:txBody>
          <a:bodyPr/>
          <a:lstStyle/>
          <a:p>
            <a:r>
              <a:rPr lang="en-US" dirty="0"/>
              <a:t>Team worker</a:t>
            </a:r>
          </a:p>
        </p:txBody>
      </p:sp>
      <p:sp>
        <p:nvSpPr>
          <p:cNvPr id="3" name="Content Placeholder 2">
            <a:extLst>
              <a:ext uri="{FF2B5EF4-FFF2-40B4-BE49-F238E27FC236}">
                <a16:creationId xmlns="" xmlns:a16="http://schemas.microsoft.com/office/drawing/2014/main" id="{49811C22-86CF-4990-882E-0FE0D894985C}"/>
              </a:ext>
            </a:extLst>
          </p:cNvPr>
          <p:cNvSpPr>
            <a:spLocks noGrp="1"/>
          </p:cNvSpPr>
          <p:nvPr>
            <p:ph sz="half" idx="1"/>
          </p:nvPr>
        </p:nvSpPr>
        <p:spPr>
          <a:xfrm>
            <a:off x="712269" y="2396691"/>
            <a:ext cx="5307531" cy="3780272"/>
          </a:xfrm>
        </p:spPr>
        <p:txBody>
          <a:bodyPr>
            <a:normAutofit lnSpcReduction="10000"/>
          </a:bodyPr>
          <a:lstStyle/>
          <a:p>
            <a:pPr marL="0" indent="0">
              <a:buNone/>
            </a:pPr>
            <a:r>
              <a:rPr lang="en-US" dirty="0"/>
              <a:t>Team role contribution</a:t>
            </a:r>
          </a:p>
          <a:p>
            <a:pPr marL="0" indent="0">
              <a:buNone/>
            </a:pPr>
            <a:endParaRPr lang="en-US" dirty="0"/>
          </a:p>
          <a:p>
            <a:r>
              <a:rPr lang="en-US" sz="2400" dirty="0"/>
              <a:t>Counsellor and conciliator.</a:t>
            </a:r>
          </a:p>
          <a:p>
            <a:r>
              <a:rPr lang="en-US" sz="2400" dirty="0"/>
              <a:t>Improves intra-group communication.</a:t>
            </a:r>
          </a:p>
          <a:p>
            <a:r>
              <a:rPr lang="en-US" sz="2400" dirty="0"/>
              <a:t>Building on suggestions.</a:t>
            </a:r>
          </a:p>
          <a:p>
            <a:r>
              <a:rPr lang="en-US" sz="2400" dirty="0"/>
              <a:t>Corporative, perspective and diplomatic.</a:t>
            </a:r>
          </a:p>
          <a:p>
            <a:r>
              <a:rPr lang="en-US" sz="2400" dirty="0"/>
              <a:t>Listens and averts friction.</a:t>
            </a:r>
          </a:p>
          <a:p>
            <a:endParaRPr lang="en-US" dirty="0"/>
          </a:p>
        </p:txBody>
      </p:sp>
      <p:sp>
        <p:nvSpPr>
          <p:cNvPr id="4" name="Content Placeholder 3">
            <a:extLst>
              <a:ext uri="{FF2B5EF4-FFF2-40B4-BE49-F238E27FC236}">
                <a16:creationId xmlns="" xmlns:a16="http://schemas.microsoft.com/office/drawing/2014/main" id="{0B079F80-CF52-4B63-8A2C-E513E68037A6}"/>
              </a:ext>
            </a:extLst>
          </p:cNvPr>
          <p:cNvSpPr>
            <a:spLocks noGrp="1"/>
          </p:cNvSpPr>
          <p:nvPr>
            <p:ph sz="half" idx="2"/>
          </p:nvPr>
        </p:nvSpPr>
        <p:spPr>
          <a:xfrm>
            <a:off x="6172202" y="2396689"/>
            <a:ext cx="5181598" cy="3780273"/>
          </a:xfrm>
        </p:spPr>
        <p:txBody>
          <a:bodyPr>
            <a:normAutofit lnSpcReduction="10000"/>
          </a:bodyPr>
          <a:lstStyle/>
          <a:p>
            <a:pPr marL="0" indent="0">
              <a:buNone/>
            </a:pPr>
            <a:r>
              <a:rPr lang="en-US" dirty="0"/>
              <a:t>Possible weakness</a:t>
            </a:r>
          </a:p>
          <a:p>
            <a:pPr marL="0" indent="0">
              <a:buNone/>
            </a:pPr>
            <a:endParaRPr lang="en-US" dirty="0"/>
          </a:p>
          <a:p>
            <a:r>
              <a:rPr lang="en-US" sz="2400" dirty="0"/>
              <a:t>Tends to avoid confrontation.</a:t>
            </a:r>
          </a:p>
          <a:p>
            <a:r>
              <a:rPr lang="en-US" sz="2400" dirty="0"/>
              <a:t>Indecisive</a:t>
            </a:r>
          </a:p>
          <a:p>
            <a:r>
              <a:rPr lang="en-US" sz="2400" dirty="0"/>
              <a:t>Avoiding pressure situations.</a:t>
            </a:r>
          </a:p>
          <a:p>
            <a:r>
              <a:rPr lang="en-US" sz="2400" dirty="0"/>
              <a:t>They won’t take sides.</a:t>
            </a:r>
          </a:p>
        </p:txBody>
      </p:sp>
      <p:pic>
        <p:nvPicPr>
          <p:cNvPr id="7170" name="Picture 2" descr="Image result for team worker belbin">
            <a:extLst>
              <a:ext uri="{FF2B5EF4-FFF2-40B4-BE49-F238E27FC236}">
                <a16:creationId xmlns="" xmlns:a16="http://schemas.microsoft.com/office/drawing/2014/main" id="{97A10387-6334-40CA-B283-900DB4E15EC5}"/>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296501" y="117106"/>
            <a:ext cx="2486025" cy="24860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11421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0A1415-020C-4248-987B-F3550AC47CAA}"/>
              </a:ext>
            </a:extLst>
          </p:cNvPr>
          <p:cNvSpPr>
            <a:spLocks noGrp="1"/>
          </p:cNvSpPr>
          <p:nvPr>
            <p:ph type="title"/>
          </p:nvPr>
        </p:nvSpPr>
        <p:spPr>
          <a:xfrm>
            <a:off x="699034" y="577515"/>
            <a:ext cx="10641531" cy="856650"/>
          </a:xfrm>
        </p:spPr>
        <p:txBody>
          <a:bodyPr/>
          <a:lstStyle/>
          <a:p>
            <a:r>
              <a:rPr lang="en-US" dirty="0"/>
              <a:t>Coordinator</a:t>
            </a:r>
          </a:p>
        </p:txBody>
      </p:sp>
      <p:sp>
        <p:nvSpPr>
          <p:cNvPr id="3" name="Content Placeholder 2">
            <a:extLst>
              <a:ext uri="{FF2B5EF4-FFF2-40B4-BE49-F238E27FC236}">
                <a16:creationId xmlns="" xmlns:a16="http://schemas.microsoft.com/office/drawing/2014/main" id="{49811C22-86CF-4990-882E-0FE0D894985C}"/>
              </a:ext>
            </a:extLst>
          </p:cNvPr>
          <p:cNvSpPr>
            <a:spLocks noGrp="1"/>
          </p:cNvSpPr>
          <p:nvPr>
            <p:ph sz="half" idx="1"/>
          </p:nvPr>
        </p:nvSpPr>
        <p:spPr>
          <a:xfrm>
            <a:off x="712269" y="2396691"/>
            <a:ext cx="5307531" cy="3780272"/>
          </a:xfrm>
        </p:spPr>
        <p:txBody>
          <a:bodyPr>
            <a:normAutofit/>
          </a:bodyPr>
          <a:lstStyle/>
          <a:p>
            <a:pPr marL="0" indent="0">
              <a:buNone/>
            </a:pPr>
            <a:r>
              <a:rPr lang="en-US" dirty="0"/>
              <a:t>Team role contribution</a:t>
            </a:r>
          </a:p>
          <a:p>
            <a:pPr marL="0" indent="0">
              <a:buNone/>
            </a:pPr>
            <a:endParaRPr lang="en-US" dirty="0"/>
          </a:p>
          <a:p>
            <a:r>
              <a:rPr lang="en-US" sz="2400" dirty="0"/>
              <a:t>Clarifies goals.</a:t>
            </a:r>
          </a:p>
          <a:p>
            <a:r>
              <a:rPr lang="en-US" sz="2400" dirty="0"/>
              <a:t>Identifies talent.</a:t>
            </a:r>
          </a:p>
          <a:p>
            <a:r>
              <a:rPr lang="en-US" sz="2400" dirty="0"/>
              <a:t>Good listener.</a:t>
            </a:r>
          </a:p>
          <a:p>
            <a:r>
              <a:rPr lang="en-US" sz="2400" dirty="0"/>
              <a:t>Confident and mature.</a:t>
            </a:r>
          </a:p>
          <a:p>
            <a:r>
              <a:rPr lang="en-US" sz="2400" dirty="0"/>
              <a:t>Good at delegation.</a:t>
            </a:r>
          </a:p>
          <a:p>
            <a:endParaRPr lang="en-US" dirty="0"/>
          </a:p>
        </p:txBody>
      </p:sp>
      <p:sp>
        <p:nvSpPr>
          <p:cNvPr id="4" name="Content Placeholder 3">
            <a:extLst>
              <a:ext uri="{FF2B5EF4-FFF2-40B4-BE49-F238E27FC236}">
                <a16:creationId xmlns="" xmlns:a16="http://schemas.microsoft.com/office/drawing/2014/main" id="{0B079F80-CF52-4B63-8A2C-E513E68037A6}"/>
              </a:ext>
            </a:extLst>
          </p:cNvPr>
          <p:cNvSpPr>
            <a:spLocks noGrp="1"/>
          </p:cNvSpPr>
          <p:nvPr>
            <p:ph sz="half" idx="2"/>
          </p:nvPr>
        </p:nvSpPr>
        <p:spPr>
          <a:xfrm>
            <a:off x="6172202" y="2396689"/>
            <a:ext cx="5181598" cy="3780273"/>
          </a:xfrm>
        </p:spPr>
        <p:txBody>
          <a:bodyPr>
            <a:normAutofit/>
          </a:bodyPr>
          <a:lstStyle/>
          <a:p>
            <a:pPr marL="0" indent="0">
              <a:buNone/>
            </a:pPr>
            <a:r>
              <a:rPr lang="en-US" dirty="0"/>
              <a:t>Possible weakness</a:t>
            </a:r>
          </a:p>
          <a:p>
            <a:pPr marL="0" indent="0">
              <a:buNone/>
            </a:pPr>
            <a:endParaRPr lang="en-US" dirty="0"/>
          </a:p>
          <a:p>
            <a:r>
              <a:rPr lang="en-US" sz="2400" dirty="0"/>
              <a:t>Can be manipulative.</a:t>
            </a:r>
          </a:p>
          <a:p>
            <a:r>
              <a:rPr lang="en-US" sz="2400" dirty="0"/>
              <a:t>Delegates all work, leaving themselves little work to do.</a:t>
            </a:r>
          </a:p>
        </p:txBody>
      </p:sp>
      <p:pic>
        <p:nvPicPr>
          <p:cNvPr id="8194" name="Picture 2" descr="Image result for coordinator belbin team roles">
            <a:extLst>
              <a:ext uri="{FF2B5EF4-FFF2-40B4-BE49-F238E27FC236}">
                <a16:creationId xmlns="" xmlns:a16="http://schemas.microsoft.com/office/drawing/2014/main" id="{4C42B4D1-0D7C-4E08-9FFE-66EBBE571C90}"/>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538125" y="136659"/>
            <a:ext cx="2359102" cy="259501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37738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0A1415-020C-4248-987B-F3550AC47CAA}"/>
              </a:ext>
            </a:extLst>
          </p:cNvPr>
          <p:cNvSpPr>
            <a:spLocks noGrp="1"/>
          </p:cNvSpPr>
          <p:nvPr>
            <p:ph type="title"/>
          </p:nvPr>
        </p:nvSpPr>
        <p:spPr>
          <a:xfrm>
            <a:off x="699034" y="577515"/>
            <a:ext cx="10641531" cy="856650"/>
          </a:xfrm>
        </p:spPr>
        <p:txBody>
          <a:bodyPr/>
          <a:lstStyle/>
          <a:p>
            <a:r>
              <a:rPr lang="en-US" dirty="0"/>
              <a:t>Implementer</a:t>
            </a:r>
          </a:p>
        </p:txBody>
      </p:sp>
      <p:sp>
        <p:nvSpPr>
          <p:cNvPr id="3" name="Content Placeholder 2">
            <a:extLst>
              <a:ext uri="{FF2B5EF4-FFF2-40B4-BE49-F238E27FC236}">
                <a16:creationId xmlns="" xmlns:a16="http://schemas.microsoft.com/office/drawing/2014/main" id="{49811C22-86CF-4990-882E-0FE0D894985C}"/>
              </a:ext>
            </a:extLst>
          </p:cNvPr>
          <p:cNvSpPr>
            <a:spLocks noGrp="1"/>
          </p:cNvSpPr>
          <p:nvPr>
            <p:ph sz="half" idx="1"/>
          </p:nvPr>
        </p:nvSpPr>
        <p:spPr>
          <a:xfrm>
            <a:off x="712269" y="2396691"/>
            <a:ext cx="5307531" cy="3780272"/>
          </a:xfrm>
        </p:spPr>
        <p:txBody>
          <a:bodyPr>
            <a:normAutofit/>
          </a:bodyPr>
          <a:lstStyle/>
          <a:p>
            <a:pPr marL="0" indent="0">
              <a:buNone/>
            </a:pPr>
            <a:r>
              <a:rPr lang="en-US" dirty="0"/>
              <a:t>Team role contribution</a:t>
            </a:r>
          </a:p>
          <a:p>
            <a:pPr marL="0" indent="0">
              <a:buNone/>
            </a:pPr>
            <a:endParaRPr lang="en-US" dirty="0"/>
          </a:p>
          <a:p>
            <a:r>
              <a:rPr lang="en-US" sz="2400" dirty="0"/>
              <a:t>Turns ideas into concrete action.</a:t>
            </a:r>
          </a:p>
          <a:p>
            <a:r>
              <a:rPr lang="en-US" sz="2400" dirty="0"/>
              <a:t>Efficient, well disciplined. </a:t>
            </a:r>
          </a:p>
          <a:p>
            <a:r>
              <a:rPr lang="en-US" sz="2400" dirty="0"/>
              <a:t>Deals with practical details.</a:t>
            </a:r>
          </a:p>
          <a:p>
            <a:r>
              <a:rPr lang="en-US" sz="2400" dirty="0"/>
              <a:t>Organizing.</a:t>
            </a:r>
          </a:p>
          <a:p>
            <a:r>
              <a:rPr lang="en-US" sz="2400" dirty="0"/>
              <a:t>Loyal to their team-mates.</a:t>
            </a:r>
          </a:p>
        </p:txBody>
      </p:sp>
      <p:sp>
        <p:nvSpPr>
          <p:cNvPr id="4" name="Content Placeholder 3">
            <a:extLst>
              <a:ext uri="{FF2B5EF4-FFF2-40B4-BE49-F238E27FC236}">
                <a16:creationId xmlns="" xmlns:a16="http://schemas.microsoft.com/office/drawing/2014/main" id="{0B079F80-CF52-4B63-8A2C-E513E68037A6}"/>
              </a:ext>
            </a:extLst>
          </p:cNvPr>
          <p:cNvSpPr>
            <a:spLocks noGrp="1"/>
          </p:cNvSpPr>
          <p:nvPr>
            <p:ph sz="half" idx="2"/>
          </p:nvPr>
        </p:nvSpPr>
        <p:spPr>
          <a:xfrm>
            <a:off x="6172202" y="2396689"/>
            <a:ext cx="5181598" cy="3780273"/>
          </a:xfrm>
        </p:spPr>
        <p:txBody>
          <a:bodyPr>
            <a:normAutofit/>
          </a:bodyPr>
          <a:lstStyle/>
          <a:p>
            <a:pPr marL="0" indent="0">
              <a:buNone/>
            </a:pPr>
            <a:r>
              <a:rPr lang="en-US" dirty="0"/>
              <a:t>Possible weakness</a:t>
            </a:r>
          </a:p>
          <a:p>
            <a:pPr marL="0" indent="0">
              <a:buNone/>
            </a:pPr>
            <a:endParaRPr lang="en-US" dirty="0"/>
          </a:p>
          <a:p>
            <a:r>
              <a:rPr lang="en-US" sz="2400" dirty="0"/>
              <a:t>Can be inflexible.</a:t>
            </a:r>
          </a:p>
          <a:p>
            <a:r>
              <a:rPr lang="en-US" sz="2400" dirty="0"/>
              <a:t>Obstructing change.</a:t>
            </a:r>
          </a:p>
          <a:p>
            <a:r>
              <a:rPr lang="en-US" sz="2400" dirty="0"/>
              <a:t>Unresponsive to new ideas.</a:t>
            </a:r>
          </a:p>
        </p:txBody>
      </p:sp>
      <p:pic>
        <p:nvPicPr>
          <p:cNvPr id="9218" name="Picture 2" descr="Image result for implementer belbin team roles">
            <a:extLst>
              <a:ext uri="{FF2B5EF4-FFF2-40B4-BE49-F238E27FC236}">
                <a16:creationId xmlns="" xmlns:a16="http://schemas.microsoft.com/office/drawing/2014/main" id="{A25BF974-81FD-4030-B7F4-DA9C7E07E2C0}"/>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518618" y="145782"/>
            <a:ext cx="2342514" cy="257676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703710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0A1415-020C-4248-987B-F3550AC47CAA}"/>
              </a:ext>
            </a:extLst>
          </p:cNvPr>
          <p:cNvSpPr>
            <a:spLocks noGrp="1"/>
          </p:cNvSpPr>
          <p:nvPr>
            <p:ph type="title"/>
          </p:nvPr>
        </p:nvSpPr>
        <p:spPr>
          <a:xfrm>
            <a:off x="699034" y="577515"/>
            <a:ext cx="10641531" cy="856650"/>
          </a:xfrm>
        </p:spPr>
        <p:txBody>
          <a:bodyPr/>
          <a:lstStyle/>
          <a:p>
            <a:r>
              <a:rPr lang="en-US" dirty="0"/>
              <a:t>Shaper</a:t>
            </a:r>
          </a:p>
        </p:txBody>
      </p:sp>
      <p:sp>
        <p:nvSpPr>
          <p:cNvPr id="3" name="Content Placeholder 2">
            <a:extLst>
              <a:ext uri="{FF2B5EF4-FFF2-40B4-BE49-F238E27FC236}">
                <a16:creationId xmlns="" xmlns:a16="http://schemas.microsoft.com/office/drawing/2014/main" id="{49811C22-86CF-4990-882E-0FE0D894985C}"/>
              </a:ext>
            </a:extLst>
          </p:cNvPr>
          <p:cNvSpPr>
            <a:spLocks noGrp="1"/>
          </p:cNvSpPr>
          <p:nvPr>
            <p:ph sz="half" idx="1"/>
          </p:nvPr>
        </p:nvSpPr>
        <p:spPr>
          <a:xfrm>
            <a:off x="712269" y="2396691"/>
            <a:ext cx="5307531" cy="3780272"/>
          </a:xfrm>
        </p:spPr>
        <p:txBody>
          <a:bodyPr>
            <a:normAutofit/>
          </a:bodyPr>
          <a:lstStyle/>
          <a:p>
            <a:pPr marL="0" indent="0">
              <a:buNone/>
            </a:pPr>
            <a:r>
              <a:rPr lang="en-US" dirty="0"/>
              <a:t>Team role contribution</a:t>
            </a:r>
          </a:p>
          <a:p>
            <a:pPr marL="0" indent="0">
              <a:buNone/>
            </a:pPr>
            <a:endParaRPr lang="en-US" dirty="0"/>
          </a:p>
          <a:p>
            <a:r>
              <a:rPr lang="en-US" sz="2400" dirty="0"/>
              <a:t>Focused leadership.</a:t>
            </a:r>
          </a:p>
          <a:p>
            <a:r>
              <a:rPr lang="en-US" sz="2400" dirty="0"/>
              <a:t>Motivated to success. </a:t>
            </a:r>
          </a:p>
          <a:p>
            <a:r>
              <a:rPr lang="en-US" sz="2400" dirty="0"/>
              <a:t>High desire to win.</a:t>
            </a:r>
          </a:p>
          <a:p>
            <a:r>
              <a:rPr lang="en-US" sz="2400" dirty="0"/>
              <a:t>Committed to shaping the teams work.</a:t>
            </a:r>
          </a:p>
        </p:txBody>
      </p:sp>
      <p:sp>
        <p:nvSpPr>
          <p:cNvPr id="4" name="Content Placeholder 3">
            <a:extLst>
              <a:ext uri="{FF2B5EF4-FFF2-40B4-BE49-F238E27FC236}">
                <a16:creationId xmlns="" xmlns:a16="http://schemas.microsoft.com/office/drawing/2014/main" id="{0B079F80-CF52-4B63-8A2C-E513E68037A6}"/>
              </a:ext>
            </a:extLst>
          </p:cNvPr>
          <p:cNvSpPr>
            <a:spLocks noGrp="1"/>
          </p:cNvSpPr>
          <p:nvPr>
            <p:ph sz="half" idx="2"/>
          </p:nvPr>
        </p:nvSpPr>
        <p:spPr>
          <a:xfrm>
            <a:off x="6172202" y="2396689"/>
            <a:ext cx="5181598" cy="3780273"/>
          </a:xfrm>
        </p:spPr>
        <p:txBody>
          <a:bodyPr>
            <a:normAutofit/>
          </a:bodyPr>
          <a:lstStyle/>
          <a:p>
            <a:pPr marL="0" indent="0">
              <a:buNone/>
            </a:pPr>
            <a:r>
              <a:rPr lang="en-US" dirty="0"/>
              <a:t>Possible weakness</a:t>
            </a:r>
          </a:p>
          <a:p>
            <a:pPr marL="0" indent="0">
              <a:buNone/>
            </a:pPr>
            <a:endParaRPr lang="en-US" dirty="0"/>
          </a:p>
          <a:p>
            <a:r>
              <a:rPr lang="en-US" sz="2400" dirty="0"/>
              <a:t>Argumentative</a:t>
            </a:r>
          </a:p>
          <a:p>
            <a:r>
              <a:rPr lang="en-US" sz="2400" dirty="0"/>
              <a:t>Not always likeable.</a:t>
            </a:r>
          </a:p>
          <a:p>
            <a:r>
              <a:rPr lang="en-US" sz="2400" dirty="0"/>
              <a:t>Prone to irritation.</a:t>
            </a:r>
          </a:p>
          <a:p>
            <a:endParaRPr lang="en-US" sz="2400" dirty="0"/>
          </a:p>
        </p:txBody>
      </p:sp>
      <p:pic>
        <p:nvPicPr>
          <p:cNvPr id="11266" name="Picture 2" descr="Image result for shaper belbin team roles">
            <a:extLst>
              <a:ext uri="{FF2B5EF4-FFF2-40B4-BE49-F238E27FC236}">
                <a16:creationId xmlns="" xmlns:a16="http://schemas.microsoft.com/office/drawing/2014/main" id="{BF6FC6A3-E91B-43A0-AE47-9A1D813DB6C8}"/>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355025" y="167439"/>
            <a:ext cx="2429104" cy="267201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37778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0A1415-020C-4248-987B-F3550AC47CAA}"/>
              </a:ext>
            </a:extLst>
          </p:cNvPr>
          <p:cNvSpPr>
            <a:spLocks noGrp="1"/>
          </p:cNvSpPr>
          <p:nvPr>
            <p:ph type="title"/>
          </p:nvPr>
        </p:nvSpPr>
        <p:spPr>
          <a:xfrm>
            <a:off x="699034" y="577515"/>
            <a:ext cx="10641531" cy="856650"/>
          </a:xfrm>
        </p:spPr>
        <p:txBody>
          <a:bodyPr/>
          <a:lstStyle/>
          <a:p>
            <a:r>
              <a:rPr lang="en-US" dirty="0"/>
              <a:t>Completer Finisher</a:t>
            </a:r>
          </a:p>
        </p:txBody>
      </p:sp>
      <p:sp>
        <p:nvSpPr>
          <p:cNvPr id="3" name="Content Placeholder 2">
            <a:extLst>
              <a:ext uri="{FF2B5EF4-FFF2-40B4-BE49-F238E27FC236}">
                <a16:creationId xmlns="" xmlns:a16="http://schemas.microsoft.com/office/drawing/2014/main" id="{49811C22-86CF-4990-882E-0FE0D894985C}"/>
              </a:ext>
            </a:extLst>
          </p:cNvPr>
          <p:cNvSpPr>
            <a:spLocks noGrp="1"/>
          </p:cNvSpPr>
          <p:nvPr>
            <p:ph sz="half" idx="1"/>
          </p:nvPr>
        </p:nvSpPr>
        <p:spPr>
          <a:xfrm>
            <a:off x="712269" y="2396691"/>
            <a:ext cx="5307531" cy="3780272"/>
          </a:xfrm>
        </p:spPr>
        <p:txBody>
          <a:bodyPr>
            <a:normAutofit/>
          </a:bodyPr>
          <a:lstStyle/>
          <a:p>
            <a:pPr marL="0" indent="0">
              <a:buNone/>
            </a:pPr>
            <a:r>
              <a:rPr lang="en-US" dirty="0"/>
              <a:t>Team role contribution</a:t>
            </a:r>
          </a:p>
          <a:p>
            <a:pPr marL="0" indent="0">
              <a:buNone/>
            </a:pPr>
            <a:endParaRPr lang="en-US" dirty="0"/>
          </a:p>
          <a:p>
            <a:r>
              <a:rPr lang="en-US" sz="2400" dirty="0"/>
              <a:t>Perfectionist.</a:t>
            </a:r>
          </a:p>
          <a:p>
            <a:r>
              <a:rPr lang="en-US" sz="2400" dirty="0"/>
              <a:t>Conscientious. </a:t>
            </a:r>
          </a:p>
          <a:p>
            <a:r>
              <a:rPr lang="en-US" sz="2400" dirty="0"/>
              <a:t>Sense for accuracy.</a:t>
            </a:r>
          </a:p>
          <a:p>
            <a:r>
              <a:rPr lang="en-US" sz="2400" dirty="0"/>
              <a:t>Goes the extra distance.</a:t>
            </a:r>
          </a:p>
          <a:p>
            <a:r>
              <a:rPr lang="en-US" sz="2400" dirty="0"/>
              <a:t>Following through.</a:t>
            </a:r>
          </a:p>
        </p:txBody>
      </p:sp>
      <p:sp>
        <p:nvSpPr>
          <p:cNvPr id="4" name="Content Placeholder 3">
            <a:extLst>
              <a:ext uri="{FF2B5EF4-FFF2-40B4-BE49-F238E27FC236}">
                <a16:creationId xmlns="" xmlns:a16="http://schemas.microsoft.com/office/drawing/2014/main" id="{0B079F80-CF52-4B63-8A2C-E513E68037A6}"/>
              </a:ext>
            </a:extLst>
          </p:cNvPr>
          <p:cNvSpPr>
            <a:spLocks noGrp="1"/>
          </p:cNvSpPr>
          <p:nvPr>
            <p:ph sz="half" idx="2"/>
          </p:nvPr>
        </p:nvSpPr>
        <p:spPr>
          <a:xfrm>
            <a:off x="6172202" y="2396689"/>
            <a:ext cx="5181598" cy="3780273"/>
          </a:xfrm>
        </p:spPr>
        <p:txBody>
          <a:bodyPr>
            <a:normAutofit/>
          </a:bodyPr>
          <a:lstStyle/>
          <a:p>
            <a:pPr marL="0" indent="0">
              <a:buNone/>
            </a:pPr>
            <a:r>
              <a:rPr lang="en-US" dirty="0"/>
              <a:t>Possible weakness</a:t>
            </a:r>
          </a:p>
          <a:p>
            <a:pPr marL="0" indent="0">
              <a:buNone/>
            </a:pPr>
            <a:endParaRPr lang="en-US" dirty="0"/>
          </a:p>
          <a:p>
            <a:r>
              <a:rPr lang="en-US" sz="2400" dirty="0"/>
              <a:t>Worrying to much.</a:t>
            </a:r>
          </a:p>
          <a:p>
            <a:r>
              <a:rPr lang="en-US" sz="2400" dirty="0"/>
              <a:t>Perfectionism.</a:t>
            </a:r>
          </a:p>
          <a:p>
            <a:r>
              <a:rPr lang="en-US" sz="2400" dirty="0"/>
              <a:t>Obsessive behavior.</a:t>
            </a:r>
          </a:p>
          <a:p>
            <a:r>
              <a:rPr lang="en-US" sz="2400" dirty="0"/>
              <a:t>Negative thinking.</a:t>
            </a:r>
          </a:p>
        </p:txBody>
      </p:sp>
      <p:pic>
        <p:nvPicPr>
          <p:cNvPr id="57346" name="Picture 2" descr="https://www.belbin.com/media/1131/person_finisher_light.png"/>
          <p:cNvPicPr>
            <a:picLocks noChangeAspect="1" noChangeArrowheads="1"/>
          </p:cNvPicPr>
          <p:nvPr/>
        </p:nvPicPr>
        <p:blipFill>
          <a:blip r:embed="rId2"/>
          <a:srcRect/>
          <a:stretch>
            <a:fillRect/>
          </a:stretch>
        </p:blipFill>
        <p:spPr bwMode="auto">
          <a:xfrm>
            <a:off x="9176658" y="0"/>
            <a:ext cx="2819400" cy="2886076"/>
          </a:xfrm>
          <a:prstGeom prst="rect">
            <a:avLst/>
          </a:prstGeom>
          <a:noFill/>
        </p:spPr>
      </p:pic>
    </p:spTree>
    <p:extLst>
      <p:ext uri="{BB962C8B-B14F-4D97-AF65-F5344CB8AC3E}">
        <p14:creationId xmlns="" xmlns:p14="http://schemas.microsoft.com/office/powerpoint/2010/main" val="34069810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 Project Professional 2010</a:t>
            </a:r>
            <a:endParaRPr lang="en-US" dirty="0"/>
          </a:p>
        </p:txBody>
      </p:sp>
      <p:sp>
        <p:nvSpPr>
          <p:cNvPr id="3" name="Subtitle 2"/>
          <p:cNvSpPr>
            <a:spLocks noGrp="1"/>
          </p:cNvSpPr>
          <p:nvPr>
            <p:ph type="body" idx="1"/>
          </p:nvPr>
        </p:nvSpPr>
        <p:spPr/>
        <p:txBody>
          <a:bodyPr>
            <a:normAutofit/>
          </a:bodyPr>
          <a:lstStyle/>
          <a:p>
            <a:r>
              <a:rPr lang="en-US" dirty="0">
                <a:solidFill>
                  <a:schemeClr val="tx1"/>
                </a:solidFill>
              </a:rPr>
              <a:t>Microsoft Project is a project management software product, developed and sold by Microsoft. It is designed to assist a project manager in developing a schedule, assigning resources to tasks, tracking progress, managing the budget, and analyzing workloads.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Calendar</a:t>
            </a:r>
            <a:endParaRPr lang="en-US" dirty="0"/>
          </a:p>
        </p:txBody>
      </p:sp>
      <p:pic>
        <p:nvPicPr>
          <p:cNvPr id="2050" name="Picture 2"/>
          <p:cNvPicPr>
            <a:picLocks noGrp="1" noChangeAspect="1" noChangeArrowheads="1"/>
          </p:cNvPicPr>
          <p:nvPr>
            <p:ph sz="half" idx="1"/>
          </p:nvPr>
        </p:nvPicPr>
        <p:blipFill>
          <a:blip r:embed="rId2"/>
          <a:srcRect/>
          <a:stretch>
            <a:fillRect/>
          </a:stretch>
        </p:blipFill>
        <p:spPr bwMode="auto">
          <a:xfrm>
            <a:off x="2583595" y="1787857"/>
            <a:ext cx="9267211" cy="5070143"/>
          </a:xfrm>
          <a:prstGeom prst="rect">
            <a:avLst/>
          </a:prstGeom>
          <a:noFill/>
          <a:ln w="9525">
            <a:noFill/>
            <a:miter lim="800000"/>
            <a:headEnd/>
            <a:tailEnd/>
          </a:ln>
          <a:effectLst/>
        </p:spPr>
      </p:pic>
      <p:sp>
        <p:nvSpPr>
          <p:cNvPr id="11" name="TextBox 10"/>
          <p:cNvSpPr txBox="1"/>
          <p:nvPr/>
        </p:nvSpPr>
        <p:spPr>
          <a:xfrm>
            <a:off x="614149" y="1957253"/>
            <a:ext cx="2306472" cy="1846659"/>
          </a:xfrm>
          <a:prstGeom prst="rect">
            <a:avLst/>
          </a:prstGeom>
          <a:noFill/>
        </p:spPr>
        <p:txBody>
          <a:bodyPr wrap="square" rtlCol="0">
            <a:spAutoFit/>
          </a:bodyPr>
          <a:lstStyle/>
          <a:p>
            <a:r>
              <a:rPr lang="en-US" b="1" dirty="0" smtClean="0"/>
              <a:t>February 2020</a:t>
            </a:r>
          </a:p>
          <a:p>
            <a:pPr>
              <a:buFont typeface="Arial" pitchFamily="34" charset="0"/>
              <a:buChar char="•"/>
            </a:pPr>
            <a:r>
              <a:rPr lang="en-US" sz="1600" dirty="0" smtClean="0"/>
              <a:t> Discussion</a:t>
            </a:r>
          </a:p>
          <a:p>
            <a:pPr>
              <a:buFont typeface="Arial" pitchFamily="34" charset="0"/>
              <a:buChar char="•"/>
            </a:pPr>
            <a:r>
              <a:rPr lang="en-US" sz="1600" dirty="0" smtClean="0"/>
              <a:t> Case Analysis</a:t>
            </a:r>
          </a:p>
          <a:p>
            <a:pPr>
              <a:buFont typeface="Arial" pitchFamily="34" charset="0"/>
              <a:buChar char="•"/>
            </a:pPr>
            <a:r>
              <a:rPr lang="en-US" sz="1600" dirty="0" smtClean="0"/>
              <a:t> Project Charter</a:t>
            </a:r>
          </a:p>
          <a:p>
            <a:pPr>
              <a:buFont typeface="Arial" pitchFamily="34" charset="0"/>
              <a:buChar char="•"/>
            </a:pPr>
            <a:r>
              <a:rPr lang="en-US" sz="1600" dirty="0" smtClean="0"/>
              <a:t> Team Contract</a:t>
            </a:r>
          </a:p>
          <a:p>
            <a:pPr>
              <a:buFont typeface="Arial" pitchFamily="34" charset="0"/>
              <a:buChar char="•"/>
            </a:pPr>
            <a:r>
              <a:rPr lang="en-US" sz="1600" dirty="0" smtClean="0"/>
              <a:t> </a:t>
            </a:r>
            <a:r>
              <a:rPr lang="en-US" sz="1600" dirty="0" err="1" smtClean="0"/>
              <a:t>Belbin</a:t>
            </a:r>
            <a:r>
              <a:rPr lang="en-US" sz="1600" dirty="0" smtClean="0"/>
              <a:t> Analysis</a:t>
            </a:r>
          </a:p>
          <a:p>
            <a:pPr>
              <a:buFont typeface="Arial" pitchFamily="34" charset="0"/>
              <a:buChar char="•"/>
            </a:pPr>
            <a:r>
              <a:rPr lang="en-US" sz="1600" dirty="0" smtClean="0"/>
              <a:t> Skill Audit</a:t>
            </a:r>
            <a:endParaRPr lang="en-US"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srcRect/>
          <a:stretch>
            <a:fillRect/>
          </a:stretch>
        </p:blipFill>
        <p:spPr bwMode="auto">
          <a:xfrm>
            <a:off x="3070746" y="1518768"/>
            <a:ext cx="8479810" cy="5011686"/>
          </a:xfrm>
          <a:prstGeom prst="rect">
            <a:avLst/>
          </a:prstGeom>
          <a:noFill/>
          <a:ln w="9525">
            <a:noFill/>
            <a:miter lim="800000"/>
            <a:headEnd/>
            <a:tailEnd/>
          </a:ln>
          <a:effectLst/>
        </p:spPr>
      </p:pic>
      <p:sp>
        <p:nvSpPr>
          <p:cNvPr id="6" name="TextBox 5"/>
          <p:cNvSpPr txBox="1"/>
          <p:nvPr/>
        </p:nvSpPr>
        <p:spPr>
          <a:xfrm>
            <a:off x="-1389040" y="1161198"/>
            <a:ext cx="4368800" cy="2308324"/>
          </a:xfrm>
          <a:prstGeom prst="rect">
            <a:avLst/>
          </a:prstGeom>
          <a:noFill/>
        </p:spPr>
        <p:txBody>
          <a:bodyPr wrap="square" rtlCol="0">
            <a:spAutoFit/>
          </a:bodyPr>
          <a:lstStyle/>
          <a:p>
            <a:pPr algn="r"/>
            <a:r>
              <a:rPr lang="en-US" b="1" dirty="0" smtClean="0"/>
              <a:t>March 2020</a:t>
            </a:r>
          </a:p>
          <a:p>
            <a:pPr algn="r">
              <a:buFont typeface="Arial" pitchFamily="34" charset="0"/>
              <a:buChar char="•"/>
            </a:pPr>
            <a:r>
              <a:rPr lang="en-US" sz="1400" dirty="0" smtClean="0"/>
              <a:t> EERD    </a:t>
            </a:r>
          </a:p>
          <a:p>
            <a:pPr algn="r">
              <a:buFont typeface="Arial" pitchFamily="34" charset="0"/>
              <a:buChar char="•"/>
            </a:pPr>
            <a:r>
              <a:rPr lang="en-US" sz="1400" dirty="0" smtClean="0"/>
              <a:t> ERD    </a:t>
            </a:r>
          </a:p>
          <a:p>
            <a:pPr algn="r">
              <a:buFont typeface="Arial" pitchFamily="34" charset="0"/>
              <a:buChar char="•"/>
            </a:pPr>
            <a:r>
              <a:rPr lang="en-US" sz="1400" dirty="0" smtClean="0"/>
              <a:t> Composite </a:t>
            </a:r>
            <a:r>
              <a:rPr lang="en-US" sz="1400" dirty="0"/>
              <a:t>ERD</a:t>
            </a:r>
            <a:r>
              <a:rPr lang="en-US" sz="1400" dirty="0" smtClean="0"/>
              <a:t> </a:t>
            </a:r>
            <a:r>
              <a:rPr lang="en-US" sz="1400" dirty="0"/>
              <a:t>   </a:t>
            </a:r>
            <a:endParaRPr lang="en-US" sz="1400" dirty="0" smtClean="0"/>
          </a:p>
          <a:p>
            <a:pPr lvl="2" algn="r">
              <a:buFont typeface="Arial" pitchFamily="34" charset="0"/>
              <a:buChar char="•"/>
            </a:pPr>
            <a:r>
              <a:rPr lang="en-US" sz="1400" dirty="0" smtClean="0"/>
              <a:t> Functional </a:t>
            </a:r>
            <a:r>
              <a:rPr lang="en-US" sz="1400" dirty="0"/>
              <a:t>&amp; </a:t>
            </a:r>
            <a:r>
              <a:rPr lang="en-US" sz="1400" dirty="0" smtClean="0"/>
              <a:t>Non-Functional	Requirements    </a:t>
            </a:r>
          </a:p>
          <a:p>
            <a:pPr algn="r">
              <a:buFont typeface="Arial" pitchFamily="34" charset="0"/>
              <a:buChar char="•"/>
            </a:pPr>
            <a:r>
              <a:rPr lang="en-US" sz="1400" dirty="0" smtClean="0"/>
              <a:t> Use </a:t>
            </a:r>
            <a:r>
              <a:rPr lang="en-US" sz="1400" dirty="0"/>
              <a:t>Case Diagram</a:t>
            </a:r>
            <a:r>
              <a:rPr lang="en-US" sz="1400" dirty="0" smtClean="0"/>
              <a:t> </a:t>
            </a:r>
          </a:p>
          <a:p>
            <a:pPr algn="r">
              <a:buFont typeface="Arial" pitchFamily="34" charset="0"/>
              <a:buChar char="•"/>
            </a:pPr>
            <a:r>
              <a:rPr lang="en-US" sz="1400" dirty="0" smtClean="0"/>
              <a:t> Website Logo </a:t>
            </a:r>
          </a:p>
          <a:p>
            <a:pPr algn="r">
              <a:buFont typeface="Arial" pitchFamily="34" charset="0"/>
              <a:buChar char="•"/>
            </a:pPr>
            <a:r>
              <a:rPr lang="en-US" sz="1400" dirty="0" smtClean="0"/>
              <a:t> Wireframe    </a:t>
            </a:r>
          </a:p>
          <a:p>
            <a:pPr algn="r">
              <a:buFont typeface="Arial" pitchFamily="34" charset="0"/>
              <a:buChar char="•"/>
            </a:pPr>
            <a:r>
              <a:rPr lang="en-US" sz="1400" dirty="0" smtClean="0"/>
              <a:t> Website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583" y="390580"/>
            <a:ext cx="10972800" cy="1143000"/>
          </a:xfrm>
        </p:spPr>
        <p:txBody>
          <a:bodyPr>
            <a:normAutofit/>
          </a:bodyPr>
          <a:lstStyle/>
          <a:p>
            <a:r>
              <a:rPr lang="en-US" dirty="0" smtClean="0"/>
              <a:t>Timeline</a:t>
            </a:r>
            <a:endParaRPr lang="en-US" dirty="0"/>
          </a:p>
        </p:txBody>
      </p:sp>
      <p:pic>
        <p:nvPicPr>
          <p:cNvPr id="4098" name="Picture 2"/>
          <p:cNvPicPr>
            <a:picLocks noChangeAspect="1" noChangeArrowheads="1"/>
          </p:cNvPicPr>
          <p:nvPr/>
        </p:nvPicPr>
        <p:blipFill>
          <a:blip r:embed="rId2"/>
          <a:srcRect/>
          <a:stretch>
            <a:fillRect/>
          </a:stretch>
        </p:blipFill>
        <p:spPr bwMode="auto">
          <a:xfrm>
            <a:off x="1" y="1371600"/>
            <a:ext cx="12192000" cy="1367468"/>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0" y="2819401"/>
            <a:ext cx="12192000" cy="23145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0" y="5178192"/>
            <a:ext cx="12192000" cy="16798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Sheet</a:t>
            </a:r>
            <a:endParaRPr lang="en-US" dirty="0"/>
          </a:p>
        </p:txBody>
      </p:sp>
      <p:pic>
        <p:nvPicPr>
          <p:cNvPr id="5122" name="Picture 2"/>
          <p:cNvPicPr>
            <a:picLocks noGrp="1" noChangeAspect="1" noChangeArrowheads="1"/>
          </p:cNvPicPr>
          <p:nvPr>
            <p:ph idx="1"/>
          </p:nvPr>
        </p:nvPicPr>
        <p:blipFill>
          <a:blip r:embed="rId2"/>
          <a:stretch>
            <a:fillRect/>
          </a:stretch>
        </p:blipFill>
        <p:spPr bwMode="auto">
          <a:xfrm>
            <a:off x="1152525" y="3021036"/>
            <a:ext cx="9886950" cy="3419475"/>
          </a:xfrm>
          <a:prstGeom prst="rect">
            <a:avLst/>
          </a:prstGeom>
          <a:noFill/>
          <a:ln w="9525">
            <a:noFill/>
            <a:miter lim="800000"/>
            <a:headEnd/>
            <a:tailEnd/>
          </a:ln>
          <a:effectLst/>
        </p:spPr>
      </p:pic>
      <p:sp>
        <p:nvSpPr>
          <p:cNvPr id="5" name="TextBox 4"/>
          <p:cNvSpPr txBox="1"/>
          <p:nvPr/>
        </p:nvSpPr>
        <p:spPr>
          <a:xfrm>
            <a:off x="406400" y="1950720"/>
            <a:ext cx="11480800" cy="923330"/>
          </a:xfrm>
          <a:prstGeom prst="rect">
            <a:avLst/>
          </a:prstGeom>
          <a:noFill/>
        </p:spPr>
        <p:txBody>
          <a:bodyPr wrap="square" rtlCol="0">
            <a:spAutoFit/>
          </a:bodyPr>
          <a:lstStyle/>
          <a:p>
            <a:r>
              <a:rPr lang="en-US" dirty="0" smtClean="0"/>
              <a:t>Every Resources used during this project are listed here.</a:t>
            </a:r>
          </a:p>
          <a:p>
            <a:r>
              <a:rPr lang="en-US" dirty="0" smtClean="0"/>
              <a:t>They can be of type Material, Work or Cost. Resources in external group are those which we don’t own and internal group are those which we own.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Image result for project charter logo">
            <a:extLst>
              <a:ext uri="{FF2B5EF4-FFF2-40B4-BE49-F238E27FC236}">
                <a16:creationId xmlns="" xmlns:a16="http://schemas.microsoft.com/office/drawing/2014/main" id="{492412FB-EF66-4F60-9B45-46EA26B392AF}"/>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006148" y="350520"/>
            <a:ext cx="2185851" cy="2185851"/>
          </a:xfrm>
          <a:prstGeom prst="ellipse">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D3B7A3EC-90E7-4445-9166-7EA21ECE112F}"/>
              </a:ext>
            </a:extLst>
          </p:cNvPr>
          <p:cNvSpPr>
            <a:spLocks noGrp="1"/>
          </p:cNvSpPr>
          <p:nvPr>
            <p:ph type="title"/>
          </p:nvPr>
        </p:nvSpPr>
        <p:spPr/>
        <p:txBody>
          <a:bodyPr/>
          <a:lstStyle/>
          <a:p>
            <a:r>
              <a:rPr lang="en-US" dirty="0" smtClean="0"/>
              <a:t>Project Charter</a:t>
            </a:r>
            <a:endParaRPr lang="en-US" dirty="0"/>
          </a:p>
        </p:txBody>
      </p:sp>
      <p:sp>
        <p:nvSpPr>
          <p:cNvPr id="3" name="Content Placeholder 2">
            <a:extLst>
              <a:ext uri="{FF2B5EF4-FFF2-40B4-BE49-F238E27FC236}">
                <a16:creationId xmlns="" xmlns:a16="http://schemas.microsoft.com/office/drawing/2014/main" id="{A0BB39A7-00EB-47B6-9E47-E43FA6F2FF49}"/>
              </a:ext>
            </a:extLst>
          </p:cNvPr>
          <p:cNvSpPr>
            <a:spLocks noGrp="1"/>
          </p:cNvSpPr>
          <p:nvPr>
            <p:ph idx="1"/>
          </p:nvPr>
        </p:nvSpPr>
        <p:spPr/>
        <p:txBody>
          <a:bodyPr>
            <a:normAutofit lnSpcReduction="10000"/>
          </a:bodyPr>
          <a:lstStyle/>
          <a:p>
            <a:pPr marL="0" indent="0" fontAlgn="base">
              <a:buNone/>
            </a:pPr>
            <a:r>
              <a:rPr lang="en-US" sz="2900" dirty="0" smtClean="0"/>
              <a:t>Project </a:t>
            </a:r>
            <a:r>
              <a:rPr lang="en-US" sz="2900" dirty="0"/>
              <a:t>Charter outlines the justification, scope, </a:t>
            </a:r>
            <a:r>
              <a:rPr lang="en-GB" sz="2900" dirty="0"/>
              <a:t>duration and   estimated budget and, r</a:t>
            </a:r>
            <a:r>
              <a:rPr lang="en-GB" dirty="0"/>
              <a:t>oles and responsibilities</a:t>
            </a:r>
            <a:r>
              <a:rPr lang="en-US" sz="2900" dirty="0"/>
              <a:t> of the project. The purpose of a Project Charter is</a:t>
            </a:r>
            <a:r>
              <a:rPr lang="en-US" sz="2900" dirty="0" smtClean="0"/>
              <a:t>:</a:t>
            </a:r>
          </a:p>
          <a:p>
            <a:pPr marL="0" indent="0" fontAlgn="base">
              <a:buNone/>
            </a:pPr>
            <a:endParaRPr lang="en-US" sz="2900" dirty="0"/>
          </a:p>
          <a:p>
            <a:pPr fontAlgn="base"/>
            <a:r>
              <a:rPr lang="en-US" dirty="0" smtClean="0"/>
              <a:t>To </a:t>
            </a:r>
            <a:r>
              <a:rPr lang="en-US" dirty="0"/>
              <a:t>provide an understanding of the project, the reason it is being conducted and its justification.</a:t>
            </a:r>
          </a:p>
          <a:p>
            <a:pPr fontAlgn="base"/>
            <a:r>
              <a:rPr lang="en-US" dirty="0" smtClean="0"/>
              <a:t>To </a:t>
            </a:r>
            <a:r>
              <a:rPr lang="en-US" dirty="0"/>
              <a:t>provides a introductory definition of roles and responsibilities.</a:t>
            </a:r>
          </a:p>
          <a:p>
            <a:pPr fontAlgn="base"/>
            <a:r>
              <a:rPr lang="en-US" dirty="0" smtClean="0"/>
              <a:t>To </a:t>
            </a:r>
            <a:r>
              <a:rPr lang="en-US" dirty="0"/>
              <a:t>establish early on in the project the general scope.</a:t>
            </a:r>
          </a:p>
          <a:p>
            <a:pPr fontAlgn="base"/>
            <a:r>
              <a:rPr lang="en-US" dirty="0" smtClean="0"/>
              <a:t>To </a:t>
            </a:r>
            <a:r>
              <a:rPr lang="en-US" dirty="0"/>
              <a:t>define the authority of the project manager.</a:t>
            </a:r>
          </a:p>
          <a:p>
            <a:pPr fontAlgn="base"/>
            <a:r>
              <a:rPr lang="en-US" dirty="0" smtClean="0"/>
              <a:t>To </a:t>
            </a:r>
            <a:r>
              <a:rPr lang="en-US" dirty="0"/>
              <a:t>provide a shared understanding of the project.</a:t>
            </a:r>
          </a:p>
          <a:p>
            <a:endParaRPr lang="en-US" dirty="0"/>
          </a:p>
        </p:txBody>
      </p:sp>
    </p:spTree>
    <p:extLst>
      <p:ext uri="{BB962C8B-B14F-4D97-AF65-F5344CB8AC3E}">
        <p14:creationId xmlns="" xmlns:p14="http://schemas.microsoft.com/office/powerpoint/2010/main" val="16139731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565" y="182880"/>
            <a:ext cx="10515600" cy="1325563"/>
          </a:xfrm>
        </p:spPr>
        <p:txBody>
          <a:bodyPr/>
          <a:lstStyle/>
          <a:p>
            <a:r>
              <a:rPr lang="en-US" dirty="0" smtClean="0"/>
              <a:t>Work Breakdown Structure</a:t>
            </a:r>
            <a:endParaRPr lang="en-US" dirty="0"/>
          </a:p>
        </p:txBody>
      </p:sp>
      <p:pic>
        <p:nvPicPr>
          <p:cNvPr id="4" name="Content Placeholder 3" descr="wbs.PNG"/>
          <p:cNvPicPr>
            <a:picLocks noGrp="1" noChangeAspect="1"/>
          </p:cNvPicPr>
          <p:nvPr>
            <p:ph idx="1"/>
          </p:nvPr>
        </p:nvPicPr>
        <p:blipFill>
          <a:blip r:embed="rId2"/>
          <a:stretch>
            <a:fillRect/>
          </a:stretch>
        </p:blipFill>
        <p:spPr>
          <a:xfrm>
            <a:off x="1" y="3056709"/>
            <a:ext cx="4979095" cy="3801291"/>
          </a:xfrm>
        </p:spPr>
      </p:pic>
      <p:pic>
        <p:nvPicPr>
          <p:cNvPr id="6146" name="Picture 2"/>
          <p:cNvPicPr>
            <a:picLocks noChangeAspect="1" noChangeArrowheads="1"/>
          </p:cNvPicPr>
          <p:nvPr/>
        </p:nvPicPr>
        <p:blipFill>
          <a:blip r:embed="rId3"/>
          <a:srcRect/>
          <a:stretch>
            <a:fillRect/>
          </a:stretch>
        </p:blipFill>
        <p:spPr bwMode="auto">
          <a:xfrm>
            <a:off x="5852160" y="3161247"/>
            <a:ext cx="6339840" cy="3696754"/>
          </a:xfrm>
          <a:prstGeom prst="rect">
            <a:avLst/>
          </a:prstGeom>
          <a:noFill/>
          <a:ln w="9525">
            <a:noFill/>
            <a:miter lim="800000"/>
            <a:headEnd/>
            <a:tailEnd/>
          </a:ln>
          <a:effectLst/>
        </p:spPr>
      </p:pic>
      <p:sp>
        <p:nvSpPr>
          <p:cNvPr id="6" name="TextBox 5"/>
          <p:cNvSpPr txBox="1"/>
          <p:nvPr/>
        </p:nvSpPr>
        <p:spPr>
          <a:xfrm>
            <a:off x="262709" y="1478282"/>
            <a:ext cx="11582400" cy="1477328"/>
          </a:xfrm>
          <a:prstGeom prst="rect">
            <a:avLst/>
          </a:prstGeom>
          <a:noFill/>
        </p:spPr>
        <p:txBody>
          <a:bodyPr wrap="square" rtlCol="0">
            <a:spAutoFit/>
          </a:bodyPr>
          <a:lstStyle/>
          <a:p>
            <a:pPr>
              <a:buFont typeface="Arial" pitchFamily="34" charset="0"/>
              <a:buChar char="•"/>
            </a:pPr>
            <a:r>
              <a:rPr lang="en-US" dirty="0" smtClean="0"/>
              <a:t>WBS Code can be defined manually as per choice in Ms Project. </a:t>
            </a:r>
          </a:p>
          <a:p>
            <a:pPr>
              <a:buFont typeface="Arial" pitchFamily="34" charset="0"/>
              <a:buChar char="•"/>
            </a:pPr>
            <a:r>
              <a:rPr lang="en-US" dirty="0" smtClean="0"/>
              <a:t>WBS Code sequence in this Gantt chart is Prefix N followed by Numbers(ordered) and followed by Alphabets in Uppercase where dot(.) is separator between two sequence. </a:t>
            </a:r>
          </a:p>
          <a:p>
            <a:pPr>
              <a:buFont typeface="Arial" pitchFamily="34" charset="0"/>
              <a:buChar char="•"/>
            </a:pPr>
            <a:r>
              <a:rPr lang="en-US" dirty="0" smtClean="0"/>
              <a:t>Each WBS code is unique to each other.</a:t>
            </a:r>
            <a:endParaRPr lang="en-US" dirty="0"/>
          </a:p>
          <a:p>
            <a:r>
              <a:rPr lang="en-US" dirty="0" smtClean="0"/>
              <a:t>For example:- Main task Networked Appetite has code N. Subtask Initiation has  N3 and its subtask has code N3.A</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446" y="235131"/>
            <a:ext cx="10515600" cy="1325563"/>
          </a:xfrm>
        </p:spPr>
        <p:txBody>
          <a:bodyPr/>
          <a:lstStyle/>
          <a:p>
            <a:r>
              <a:rPr lang="en-US" dirty="0" smtClean="0"/>
              <a:t>Gantt Chart</a:t>
            </a:r>
            <a:endParaRPr lang="en-US" dirty="0"/>
          </a:p>
        </p:txBody>
      </p:sp>
      <p:pic>
        <p:nvPicPr>
          <p:cNvPr id="7170" name="Picture 2"/>
          <p:cNvPicPr>
            <a:picLocks noGrp="1" noChangeAspect="1" noChangeArrowheads="1"/>
          </p:cNvPicPr>
          <p:nvPr>
            <p:ph idx="1"/>
          </p:nvPr>
        </p:nvPicPr>
        <p:blipFill>
          <a:blip r:embed="rId2"/>
          <a:stretch>
            <a:fillRect/>
          </a:stretch>
        </p:blipFill>
        <p:spPr bwMode="auto">
          <a:xfrm>
            <a:off x="914400" y="2730095"/>
            <a:ext cx="8749082" cy="4127905"/>
          </a:xfrm>
          <a:prstGeom prst="rect">
            <a:avLst/>
          </a:prstGeom>
          <a:noFill/>
          <a:ln w="9525">
            <a:noFill/>
            <a:miter lim="800000"/>
            <a:headEnd/>
            <a:tailEnd/>
          </a:ln>
          <a:effectLst/>
        </p:spPr>
      </p:pic>
      <p:sp>
        <p:nvSpPr>
          <p:cNvPr id="5" name="TextBox 4"/>
          <p:cNvSpPr txBox="1"/>
          <p:nvPr/>
        </p:nvSpPr>
        <p:spPr>
          <a:xfrm>
            <a:off x="156755" y="1508761"/>
            <a:ext cx="12192000" cy="1200329"/>
          </a:xfrm>
          <a:prstGeom prst="rect">
            <a:avLst/>
          </a:prstGeom>
          <a:noFill/>
        </p:spPr>
        <p:txBody>
          <a:bodyPr wrap="square" rtlCol="0">
            <a:spAutoFit/>
          </a:bodyPr>
          <a:lstStyle/>
          <a:p>
            <a:pPr>
              <a:buFont typeface="Arial" pitchFamily="34" charset="0"/>
              <a:buChar char="•"/>
            </a:pPr>
            <a:r>
              <a:rPr lang="en-US" dirty="0" smtClean="0"/>
              <a:t>All the tasks to be performed are listed along with their start and finish date and resources used. </a:t>
            </a:r>
          </a:p>
          <a:p>
            <a:pPr>
              <a:buFont typeface="Arial" pitchFamily="34" charset="0"/>
              <a:buChar char="•"/>
            </a:pPr>
            <a:r>
              <a:rPr lang="en-US" dirty="0" smtClean="0"/>
              <a:t>Each task has  a WBS code to maintain uniqueness. </a:t>
            </a:r>
          </a:p>
          <a:p>
            <a:pPr>
              <a:buFont typeface="Arial" pitchFamily="34" charset="0"/>
              <a:buChar char="•"/>
            </a:pPr>
            <a:r>
              <a:rPr lang="en-US" dirty="0" smtClean="0"/>
              <a:t>Tasks can be scheduled manually or auto. </a:t>
            </a:r>
          </a:p>
          <a:p>
            <a:pPr>
              <a:buFont typeface="Arial" pitchFamily="34" charset="0"/>
              <a:buChar char="•"/>
            </a:pPr>
            <a:r>
              <a:rPr lang="en-US" dirty="0" smtClean="0"/>
              <a:t>The right part of chart shows calendar where task are shown with resources used along with duration date.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EERD(Extended Entity Relationship Diagram)</a:t>
            </a:r>
            <a:endParaRPr lang="en-US" dirty="0"/>
          </a:p>
        </p:txBody>
      </p:sp>
      <p:sp>
        <p:nvSpPr>
          <p:cNvPr id="3" name="Subtitle 2"/>
          <p:cNvSpPr>
            <a:spLocks noGrp="1"/>
          </p:cNvSpPr>
          <p:nvPr>
            <p:ph type="body" idx="1"/>
          </p:nvPr>
        </p:nvSpPr>
        <p:spPr/>
        <p:txBody>
          <a:bodyPr>
            <a:normAutofit/>
          </a:bodyPr>
          <a:lstStyle/>
          <a:p>
            <a:endParaRPr lang="en-US" dirty="0" smtClean="0"/>
          </a:p>
          <a:p>
            <a:r>
              <a:rPr lang="en-US" dirty="0" smtClean="0"/>
              <a:t>It is an Extended version of entity relationship diagram with one to many , many to one and many to many relationship with no linked entity present.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xmlns="" val="5298717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EERD</a:t>
            </a:r>
            <a:endParaRPr lang="en-US" dirty="0"/>
          </a:p>
        </p:txBody>
      </p:sp>
      <p:pic>
        <p:nvPicPr>
          <p:cNvPr id="4" name="Content Placeholder 3"/>
          <p:cNvPicPr>
            <a:picLocks noGrp="1" noChangeAspect="1"/>
          </p:cNvPicPr>
          <p:nvPr>
            <p:ph idx="1"/>
          </p:nvPr>
        </p:nvPicPr>
        <p:blipFill>
          <a:blip r:embed="rId2"/>
          <a:stretch>
            <a:fillRect/>
          </a:stretch>
        </p:blipFill>
        <p:spPr>
          <a:xfrm>
            <a:off x="609600" y="1950811"/>
            <a:ext cx="10972800" cy="4358140"/>
          </a:xfrm>
          <a:prstGeom prst="rect">
            <a:avLst/>
          </a:prstGeom>
        </p:spPr>
      </p:pic>
    </p:spTree>
    <p:extLst>
      <p:ext uri="{BB962C8B-B14F-4D97-AF65-F5344CB8AC3E}">
        <p14:creationId xmlns:p14="http://schemas.microsoft.com/office/powerpoint/2010/main" xmlns="" val="3657085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EERD</a:t>
            </a:r>
            <a:endParaRPr lang="en-US" dirty="0"/>
          </a:p>
        </p:txBody>
      </p:sp>
      <p:sp>
        <p:nvSpPr>
          <p:cNvPr id="3" name="Content Placeholder 2"/>
          <p:cNvSpPr>
            <a:spLocks noGrp="1"/>
          </p:cNvSpPr>
          <p:nvPr>
            <p:ph idx="1"/>
          </p:nvPr>
        </p:nvSpPr>
        <p:spPr/>
        <p:txBody>
          <a:bodyPr/>
          <a:lstStyle/>
          <a:p>
            <a:r>
              <a:rPr lang="en-US" dirty="0" smtClean="0"/>
              <a:t>This diagram consists of different entities like users ,review ,discount ,shop ,product ,cart ,order , payment and collection slot.</a:t>
            </a:r>
          </a:p>
          <a:p>
            <a:r>
              <a:rPr lang="en-US" dirty="0" smtClean="0"/>
              <a:t>Users entity has be sub classified into Admin , Trader and Customer.</a:t>
            </a:r>
          </a:p>
          <a:p>
            <a:r>
              <a:rPr lang="en-US" dirty="0" smtClean="0"/>
              <a:t>Admin manages both the trader and customer as it has full authority over them.</a:t>
            </a:r>
          </a:p>
          <a:p>
            <a:r>
              <a:rPr lang="en-US" dirty="0" smtClean="0"/>
              <a:t>Sub type trader has one to one relationship with shop as one trader can open one shop and shop has further one to many relationship with products as in one shop can put on many products.</a:t>
            </a:r>
          </a:p>
        </p:txBody>
      </p:sp>
    </p:spTree>
    <p:extLst>
      <p:ext uri="{BB962C8B-B14F-4D97-AF65-F5344CB8AC3E}">
        <p14:creationId xmlns:p14="http://schemas.microsoft.com/office/powerpoint/2010/main" xmlns="" val="42421385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EERD</a:t>
            </a:r>
            <a:endParaRPr lang="en-US" dirty="0"/>
          </a:p>
        </p:txBody>
      </p:sp>
      <p:sp>
        <p:nvSpPr>
          <p:cNvPr id="3" name="Content Placeholder 2"/>
          <p:cNvSpPr>
            <a:spLocks noGrp="1"/>
          </p:cNvSpPr>
          <p:nvPr>
            <p:ph idx="1"/>
          </p:nvPr>
        </p:nvSpPr>
        <p:spPr/>
        <p:txBody>
          <a:bodyPr>
            <a:normAutofit fontScale="92500"/>
          </a:bodyPr>
          <a:lstStyle/>
          <a:p>
            <a:r>
              <a:rPr lang="en-US" dirty="0" smtClean="0"/>
              <a:t>Also trader can offer discount to customer which lead to one to one with optionality. Also discount is given to products which have one to one with optionality relationship. Also, product has many to many relationship with order which leads to many to one relationship with collection slot for both the trader and customer.</a:t>
            </a:r>
          </a:p>
          <a:p>
            <a:r>
              <a:rPr lang="en-US" dirty="0" smtClean="0"/>
              <a:t>Order entity has further relationship with payment and cart. With Payment entity order has one to one relationship which has one to one relationship with Customer sub type.</a:t>
            </a:r>
          </a:p>
          <a:p>
            <a:r>
              <a:rPr lang="en-US" dirty="0" smtClean="0"/>
              <a:t>Cart as an entity has relationship with product and customer. With Customer cart has one to one relation. Also cart has many to many relationship with product which is additionally linked with other entities as well.</a:t>
            </a:r>
          </a:p>
          <a:p>
            <a:endParaRPr lang="en-US" dirty="0"/>
          </a:p>
        </p:txBody>
      </p:sp>
    </p:spTree>
    <p:extLst>
      <p:ext uri="{BB962C8B-B14F-4D97-AF65-F5344CB8AC3E}">
        <p14:creationId xmlns:p14="http://schemas.microsoft.com/office/powerpoint/2010/main" xmlns="" val="31394161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EERD</a:t>
            </a:r>
            <a:endParaRPr lang="en-US" dirty="0"/>
          </a:p>
        </p:txBody>
      </p:sp>
      <p:sp>
        <p:nvSpPr>
          <p:cNvPr id="3" name="Content Placeholder 2"/>
          <p:cNvSpPr>
            <a:spLocks noGrp="1"/>
          </p:cNvSpPr>
          <p:nvPr>
            <p:ph idx="1"/>
          </p:nvPr>
        </p:nvSpPr>
        <p:spPr/>
        <p:txBody>
          <a:bodyPr/>
          <a:lstStyle/>
          <a:p>
            <a:r>
              <a:rPr lang="en-US" dirty="0" smtClean="0"/>
              <a:t>Customer sub type has additional relationship with review which includes one to many relation with optionality which has relationship with other entities like product which is also linked with maximum entities.</a:t>
            </a:r>
          </a:p>
          <a:p>
            <a:r>
              <a:rPr lang="en-US" dirty="0" smtClean="0"/>
              <a:t>Admin sub type has one to many relationship with both traders and customers.</a:t>
            </a:r>
          </a:p>
          <a:p>
            <a:endParaRPr lang="en-US" dirty="0"/>
          </a:p>
        </p:txBody>
      </p:sp>
    </p:spTree>
    <p:extLst>
      <p:ext uri="{BB962C8B-B14F-4D97-AF65-F5344CB8AC3E}">
        <p14:creationId xmlns:p14="http://schemas.microsoft.com/office/powerpoint/2010/main" xmlns="" val="12505780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82465"/>
            <a:ext cx="10972800" cy="1143000"/>
          </a:xfrm>
        </p:spPr>
        <p:txBody>
          <a:bodyPr>
            <a:normAutofit/>
          </a:bodyPr>
          <a:lstStyle/>
          <a:p>
            <a:r>
              <a:rPr lang="en-US" dirty="0" smtClean="0"/>
              <a:t>ERD(Entity Relationship Diagram)</a:t>
            </a:r>
            <a:endParaRPr lang="en-US" dirty="0"/>
          </a:p>
        </p:txBody>
      </p:sp>
      <p:sp>
        <p:nvSpPr>
          <p:cNvPr id="3" name="Content Placeholder 2"/>
          <p:cNvSpPr>
            <a:spLocks noGrp="1"/>
          </p:cNvSpPr>
          <p:nvPr>
            <p:ph idx="1"/>
          </p:nvPr>
        </p:nvSpPr>
        <p:spPr/>
        <p:txBody>
          <a:bodyPr/>
          <a:lstStyle/>
          <a:p>
            <a:r>
              <a:rPr lang="en-US" dirty="0" smtClean="0"/>
              <a:t>ERD is same as extended ERD with many to many relationship with link entity.</a:t>
            </a:r>
          </a:p>
          <a:p>
            <a:r>
              <a:rPr lang="en-US" dirty="0" smtClean="0"/>
              <a:t>All the mentioned entity in the EERD are same in ERD.</a:t>
            </a:r>
          </a:p>
          <a:p>
            <a:r>
              <a:rPr lang="en-US" dirty="0" smtClean="0"/>
              <a:t>User entity is not classified into subtype like in ERD which is the difference between EERD and ERD along with the same relationship.</a:t>
            </a:r>
            <a:endParaRPr lang="en-US" dirty="0"/>
          </a:p>
        </p:txBody>
      </p:sp>
    </p:spTree>
    <p:extLst>
      <p:ext uri="{BB962C8B-B14F-4D97-AF65-F5344CB8AC3E}">
        <p14:creationId xmlns:p14="http://schemas.microsoft.com/office/powerpoint/2010/main" xmlns="" val="4728425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10515600" cy="1325563"/>
          </a:xfrm>
        </p:spPr>
        <p:txBody>
          <a:bodyPr/>
          <a:lstStyle/>
          <a:p>
            <a:r>
              <a:rPr lang="en-US" dirty="0" smtClean="0"/>
              <a:t>Composite ERD</a:t>
            </a:r>
            <a:endParaRPr lang="en-US" dirty="0"/>
          </a:p>
        </p:txBody>
      </p:sp>
      <p:pic>
        <p:nvPicPr>
          <p:cNvPr id="4" name="Content Placeholder 3"/>
          <p:cNvPicPr>
            <a:picLocks noGrp="1" noChangeAspect="1"/>
          </p:cNvPicPr>
          <p:nvPr>
            <p:ph idx="1"/>
          </p:nvPr>
        </p:nvPicPr>
        <p:blipFill>
          <a:blip r:embed="rId2"/>
          <a:stretch>
            <a:fillRect/>
          </a:stretch>
        </p:blipFill>
        <p:spPr>
          <a:xfrm>
            <a:off x="924540" y="1300452"/>
            <a:ext cx="10189028" cy="5557548"/>
          </a:xfrm>
          <a:prstGeom prst="rect">
            <a:avLst/>
          </a:prstGeom>
        </p:spPr>
      </p:pic>
    </p:spTree>
    <p:extLst>
      <p:ext uri="{BB962C8B-B14F-4D97-AF65-F5344CB8AC3E}">
        <p14:creationId xmlns:p14="http://schemas.microsoft.com/office/powerpoint/2010/main" xmlns="" val="29826101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ERD</a:t>
            </a:r>
            <a:endParaRPr lang="en-US" dirty="0"/>
          </a:p>
        </p:txBody>
      </p:sp>
      <p:sp>
        <p:nvSpPr>
          <p:cNvPr id="3" name="Content Placeholder 2"/>
          <p:cNvSpPr>
            <a:spLocks noGrp="1"/>
          </p:cNvSpPr>
          <p:nvPr>
            <p:ph idx="1"/>
          </p:nvPr>
        </p:nvSpPr>
        <p:spPr/>
        <p:txBody>
          <a:bodyPr/>
          <a:lstStyle/>
          <a:p>
            <a:r>
              <a:rPr lang="en-US" dirty="0" smtClean="0"/>
              <a:t>In this diagram, additionally attributes to particular entity are added .</a:t>
            </a:r>
          </a:p>
          <a:p>
            <a:r>
              <a:rPr lang="en-US" dirty="0" smtClean="0"/>
              <a:t>Also, a link entity is added to those entities where many to many relationship exist.</a:t>
            </a:r>
          </a:p>
          <a:p>
            <a:r>
              <a:rPr lang="en-US" dirty="0" smtClean="0"/>
              <a:t>Composite ERD is a type of ERD where entities and its attributes are properly arranged in a well managed form.</a:t>
            </a:r>
          </a:p>
          <a:p>
            <a:pPr marL="0" indent="0">
              <a:buNone/>
            </a:pPr>
            <a:endParaRPr lang="en-US" dirty="0"/>
          </a:p>
        </p:txBody>
      </p:sp>
    </p:spTree>
    <p:extLst>
      <p:ext uri="{BB962C8B-B14F-4D97-AF65-F5344CB8AC3E}">
        <p14:creationId xmlns:p14="http://schemas.microsoft.com/office/powerpoint/2010/main" xmlns="" val="3104301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A463B9-1A5A-4C55-A9ED-133D3582B680}"/>
              </a:ext>
            </a:extLst>
          </p:cNvPr>
          <p:cNvSpPr>
            <a:spLocks noGrp="1"/>
          </p:cNvSpPr>
          <p:nvPr>
            <p:ph type="title"/>
          </p:nvPr>
        </p:nvSpPr>
        <p:spPr/>
        <p:txBody>
          <a:bodyPr/>
          <a:lstStyle/>
          <a:p>
            <a:r>
              <a:rPr lang="en-US" dirty="0"/>
              <a:t>Project Justification</a:t>
            </a:r>
          </a:p>
        </p:txBody>
      </p:sp>
      <p:sp>
        <p:nvSpPr>
          <p:cNvPr id="3" name="Content Placeholder 2">
            <a:extLst>
              <a:ext uri="{FF2B5EF4-FFF2-40B4-BE49-F238E27FC236}">
                <a16:creationId xmlns="" xmlns:a16="http://schemas.microsoft.com/office/drawing/2014/main" id="{EEF3690D-0F47-4D80-8E9C-1873962344C8}"/>
              </a:ext>
            </a:extLst>
          </p:cNvPr>
          <p:cNvSpPr>
            <a:spLocks noGrp="1"/>
          </p:cNvSpPr>
          <p:nvPr>
            <p:ph idx="1"/>
          </p:nvPr>
        </p:nvSpPr>
        <p:spPr/>
        <p:txBody>
          <a:bodyPr>
            <a:normAutofit/>
          </a:bodyPr>
          <a:lstStyle/>
          <a:p>
            <a:r>
              <a:rPr lang="en-GB" sz="2600" dirty="0" smtClean="0"/>
              <a:t>To </a:t>
            </a:r>
            <a:r>
              <a:rPr lang="en-GB" sz="2600" dirty="0"/>
              <a:t>build an ecommerce platform in order to sell their fresh products and justify to customer basic needs and requirements. </a:t>
            </a:r>
          </a:p>
          <a:p>
            <a:r>
              <a:rPr lang="en-US" dirty="0" smtClean="0"/>
              <a:t>To keep the business stable with high-income in online platform.</a:t>
            </a:r>
            <a:endParaRPr lang="en-US" sz="2600" dirty="0"/>
          </a:p>
          <a:p>
            <a:r>
              <a:rPr lang="en-US" sz="2600" dirty="0" smtClean="0"/>
              <a:t>Traders </a:t>
            </a:r>
            <a:r>
              <a:rPr lang="en-US" sz="2600" dirty="0"/>
              <a:t>arrange their respective items in an appropriate form and </a:t>
            </a:r>
            <a:r>
              <a:rPr lang="en-US" sz="2600" dirty="0" smtClean="0"/>
              <a:t>gain profit as </a:t>
            </a:r>
            <a:r>
              <a:rPr lang="en-US" sz="2600" dirty="0"/>
              <a:t>they reach to customers' doorstep in their manageable time.</a:t>
            </a:r>
          </a:p>
          <a:p>
            <a:r>
              <a:rPr lang="en-GB" sz="2600" dirty="0" smtClean="0"/>
              <a:t>Traders </a:t>
            </a:r>
            <a:r>
              <a:rPr lang="en-GB" sz="2600" dirty="0"/>
              <a:t>add their items with a short description about the </a:t>
            </a:r>
            <a:r>
              <a:rPr lang="en-GB" sz="2600" dirty="0" smtClean="0"/>
              <a:t>cost of the item, </a:t>
            </a:r>
            <a:r>
              <a:rPr lang="en-GB" sz="2600" dirty="0"/>
              <a:t>amount per item, stock accessible, minimum as well as maximum order information and furthermore ought to incorporate about their positive and negative side of their items.</a:t>
            </a:r>
            <a:endParaRPr lang="en-US" sz="2600" dirty="0"/>
          </a:p>
          <a:p>
            <a:endParaRPr lang="en-US" dirty="0"/>
          </a:p>
        </p:txBody>
      </p:sp>
    </p:spTree>
    <p:extLst>
      <p:ext uri="{BB962C8B-B14F-4D97-AF65-F5344CB8AC3E}">
        <p14:creationId xmlns="" xmlns:p14="http://schemas.microsoft.com/office/powerpoint/2010/main" val="4840162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952" y="553963"/>
            <a:ext cx="10972800" cy="1143000"/>
          </a:xfrm>
        </p:spPr>
        <p:txBody>
          <a:bodyPr/>
          <a:lstStyle/>
          <a:p>
            <a:r>
              <a:rPr lang="en-US" dirty="0" smtClean="0"/>
              <a:t>Logical Table</a:t>
            </a:r>
            <a:endParaRPr lang="en-US" dirty="0"/>
          </a:p>
        </p:txBody>
      </p:sp>
      <p:graphicFrame>
        <p:nvGraphicFramePr>
          <p:cNvPr id="4" name="Content Placeholder 3"/>
          <p:cNvGraphicFramePr>
            <a:graphicFrameLocks noGrp="1"/>
          </p:cNvGraphicFramePr>
          <p:nvPr>
            <p:ph idx="1"/>
          </p:nvPr>
        </p:nvGraphicFramePr>
        <p:xfrm>
          <a:off x="609600" y="1839629"/>
          <a:ext cx="10972800" cy="4450080"/>
        </p:xfrm>
        <a:graphic>
          <a:graphicData uri="http://schemas.openxmlformats.org/drawingml/2006/table">
            <a:tbl>
              <a:tblPr firstRow="1" bandRow="1">
                <a:tableStyleId>{5C22544A-7EE6-4342-B048-85BDC9FD1C3A}</a:tableStyleId>
              </a:tblPr>
              <a:tblGrid>
                <a:gridCol w="2761397"/>
                <a:gridCol w="8211403"/>
              </a:tblGrid>
              <a:tr h="370840">
                <a:tc>
                  <a:txBody>
                    <a:bodyPr/>
                    <a:lstStyle/>
                    <a:p>
                      <a:pPr marL="0" marR="0">
                        <a:lnSpc>
                          <a:spcPct val="115000"/>
                        </a:lnSpc>
                        <a:spcBef>
                          <a:spcPts val="1000"/>
                        </a:spcBef>
                        <a:spcAft>
                          <a:spcPts val="0"/>
                        </a:spcAft>
                      </a:pPr>
                      <a:r>
                        <a:rPr lang="en-US" sz="2000" b="1" dirty="0">
                          <a:solidFill>
                            <a:schemeClr val="bg1"/>
                          </a:solidFill>
                          <a:latin typeface="Calibri"/>
                          <a:ea typeface="Times New Roman"/>
                          <a:cs typeface="Times New Roman"/>
                        </a:rPr>
                        <a:t>Entity Names</a:t>
                      </a:r>
                    </a:p>
                  </a:txBody>
                  <a:tcPr marL="68580" marR="68580" marT="0" marB="0"/>
                </a:tc>
                <a:tc>
                  <a:txBody>
                    <a:bodyPr/>
                    <a:lstStyle/>
                    <a:p>
                      <a:pPr marL="0" marR="0" algn="ctr">
                        <a:lnSpc>
                          <a:spcPct val="115000"/>
                        </a:lnSpc>
                        <a:spcBef>
                          <a:spcPts val="1000"/>
                        </a:spcBef>
                        <a:spcAft>
                          <a:spcPts val="0"/>
                        </a:spcAft>
                      </a:pPr>
                      <a:r>
                        <a:rPr lang="en-US" sz="2000" b="1" dirty="0">
                          <a:solidFill>
                            <a:schemeClr val="bg1"/>
                          </a:solidFill>
                          <a:latin typeface="Calibri"/>
                          <a:ea typeface="Times New Roman"/>
                          <a:cs typeface="Times New Roman"/>
                        </a:rPr>
                        <a:t>Attributes</a:t>
                      </a:r>
                    </a:p>
                  </a:txBody>
                  <a:tcPr marL="68580" marR="68580" marT="0" marB="0"/>
                </a:tc>
              </a:tr>
              <a:tr h="370840">
                <a:tc>
                  <a:txBody>
                    <a:bodyPr/>
                    <a:lstStyle/>
                    <a:p>
                      <a:pPr marL="342900" marR="0" lvl="0" indent="-342900" algn="ctr">
                        <a:lnSpc>
                          <a:spcPct val="115000"/>
                        </a:lnSpc>
                        <a:spcBef>
                          <a:spcPts val="0"/>
                        </a:spcBef>
                        <a:spcAft>
                          <a:spcPts val="0"/>
                        </a:spcAft>
                        <a:buFont typeface="+mj-lt"/>
                        <a:buNone/>
                      </a:pPr>
                      <a:r>
                        <a:rPr lang="en-US" sz="2000" dirty="0">
                          <a:latin typeface="Calibri"/>
                          <a:ea typeface="Times New Roman"/>
                          <a:cs typeface="Times New Roman"/>
                        </a:rPr>
                        <a:t>User</a:t>
                      </a:r>
                    </a:p>
                  </a:txBody>
                  <a:tcPr marL="68580" marR="68580" marT="0" marB="0"/>
                </a:tc>
                <a:tc>
                  <a:txBody>
                    <a:bodyPr/>
                    <a:lstStyle/>
                    <a:p>
                      <a:pPr marL="0" marR="0">
                        <a:lnSpc>
                          <a:spcPct val="115000"/>
                        </a:lnSpc>
                        <a:spcBef>
                          <a:spcPts val="0"/>
                        </a:spcBef>
                        <a:spcAft>
                          <a:spcPts val="0"/>
                        </a:spcAft>
                      </a:pPr>
                      <a:r>
                        <a:rPr lang="en-US" sz="2000" u="sng" dirty="0" err="1">
                          <a:latin typeface="Calibri"/>
                          <a:ea typeface="Times New Roman"/>
                          <a:cs typeface="Times New Roman"/>
                        </a:rPr>
                        <a:t>UserID</a:t>
                      </a:r>
                      <a:r>
                        <a:rPr lang="en-US" sz="2000" u="sng" dirty="0">
                          <a:latin typeface="Calibri"/>
                          <a:ea typeface="Times New Roman"/>
                          <a:cs typeface="Times New Roman"/>
                        </a:rPr>
                        <a:t>, </a:t>
                      </a:r>
                      <a:r>
                        <a:rPr lang="en-US" sz="2000" dirty="0">
                          <a:latin typeface="Calibri"/>
                          <a:ea typeface="Times New Roman"/>
                          <a:cs typeface="Times New Roman"/>
                        </a:rPr>
                        <a:t>Type, Name, Address, Gender, Email, </a:t>
                      </a:r>
                      <a:r>
                        <a:rPr lang="en-US" sz="2000" dirty="0" smtClean="0">
                          <a:latin typeface="Calibri"/>
                          <a:ea typeface="Times New Roman"/>
                          <a:cs typeface="Times New Roman"/>
                        </a:rPr>
                        <a:t>Password</a:t>
                      </a:r>
                      <a:endParaRPr lang="en-US" sz="2000" dirty="0">
                        <a:latin typeface="Calibri"/>
                        <a:ea typeface="Times New Roman"/>
                        <a:cs typeface="Times New Roman"/>
                      </a:endParaRPr>
                    </a:p>
                  </a:txBody>
                  <a:tcPr marL="68580" marR="68580" marT="0" marB="0"/>
                </a:tc>
              </a:tr>
              <a:tr h="370840">
                <a:tc>
                  <a:txBody>
                    <a:bodyPr/>
                    <a:lstStyle/>
                    <a:p>
                      <a:pPr marL="342900" marR="0" lvl="0" indent="-342900" algn="ctr">
                        <a:lnSpc>
                          <a:spcPct val="115000"/>
                        </a:lnSpc>
                        <a:spcBef>
                          <a:spcPts val="0"/>
                        </a:spcBef>
                        <a:spcAft>
                          <a:spcPts val="0"/>
                        </a:spcAft>
                        <a:buFont typeface="+mj-lt"/>
                        <a:buNone/>
                        <a:tabLst>
                          <a:tab pos="1428750" algn="l"/>
                        </a:tabLst>
                      </a:pPr>
                      <a:r>
                        <a:rPr lang="en-US" sz="2000" dirty="0" smtClean="0">
                          <a:latin typeface="Calibri"/>
                          <a:ea typeface="Times New Roman"/>
                          <a:cs typeface="Times New Roman"/>
                        </a:rPr>
                        <a:t>Shop</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u="sng">
                          <a:latin typeface="Calibri"/>
                          <a:ea typeface="Times New Roman"/>
                          <a:cs typeface="Times New Roman"/>
                        </a:rPr>
                        <a:t>ShopID</a:t>
                      </a:r>
                      <a:r>
                        <a:rPr lang="en-US" sz="2000">
                          <a:latin typeface="Calibri"/>
                          <a:ea typeface="Times New Roman"/>
                          <a:cs typeface="Times New Roman"/>
                        </a:rPr>
                        <a:t>, TraderType, </a:t>
                      </a:r>
                      <a:r>
                        <a:rPr lang="en-US" sz="2000" i="1">
                          <a:solidFill>
                            <a:srgbClr val="FF0000"/>
                          </a:solidFill>
                          <a:latin typeface="Calibri"/>
                          <a:ea typeface="Times New Roman"/>
                          <a:cs typeface="Times New Roman"/>
                        </a:rPr>
                        <a:t>UserID</a:t>
                      </a:r>
                      <a:endParaRPr lang="en-US" sz="2000">
                        <a:latin typeface="Calibri"/>
                        <a:ea typeface="Times New Roman"/>
                        <a:cs typeface="Times New Roman"/>
                      </a:endParaRPr>
                    </a:p>
                  </a:txBody>
                  <a:tcPr marL="68580" marR="68580" marT="0" marB="0"/>
                </a:tc>
              </a:tr>
              <a:tr h="370840">
                <a:tc>
                  <a:txBody>
                    <a:bodyPr/>
                    <a:lstStyle/>
                    <a:p>
                      <a:pPr marL="342900" marR="0" lvl="0" indent="-342900" algn="ctr">
                        <a:lnSpc>
                          <a:spcPct val="115000"/>
                        </a:lnSpc>
                        <a:spcBef>
                          <a:spcPts val="0"/>
                        </a:spcBef>
                        <a:spcAft>
                          <a:spcPts val="0"/>
                        </a:spcAft>
                        <a:buFont typeface="+mj-lt"/>
                        <a:buNone/>
                      </a:pPr>
                      <a:r>
                        <a:rPr lang="en-US" sz="2000" dirty="0">
                          <a:latin typeface="Calibri"/>
                          <a:ea typeface="Times New Roman"/>
                          <a:cs typeface="Times New Roman"/>
                        </a:rPr>
                        <a:t>Cart</a:t>
                      </a:r>
                    </a:p>
                  </a:txBody>
                  <a:tcPr marL="68580" marR="68580" marT="0" marB="0"/>
                </a:tc>
                <a:tc>
                  <a:txBody>
                    <a:bodyPr/>
                    <a:lstStyle/>
                    <a:p>
                      <a:pPr marL="0" marR="0">
                        <a:lnSpc>
                          <a:spcPct val="115000"/>
                        </a:lnSpc>
                        <a:spcBef>
                          <a:spcPts val="0"/>
                        </a:spcBef>
                        <a:spcAft>
                          <a:spcPts val="0"/>
                        </a:spcAft>
                      </a:pPr>
                      <a:r>
                        <a:rPr lang="en-US" sz="2000" u="sng">
                          <a:latin typeface="Calibri"/>
                          <a:ea typeface="Times New Roman"/>
                          <a:cs typeface="Times New Roman"/>
                        </a:rPr>
                        <a:t>CartID</a:t>
                      </a:r>
                      <a:r>
                        <a:rPr lang="en-US" sz="2000">
                          <a:latin typeface="Calibri"/>
                          <a:ea typeface="Times New Roman"/>
                          <a:cs typeface="Times New Roman"/>
                        </a:rPr>
                        <a:t>, </a:t>
                      </a:r>
                      <a:r>
                        <a:rPr lang="en-US" sz="2000" i="1">
                          <a:solidFill>
                            <a:srgbClr val="FF0000"/>
                          </a:solidFill>
                          <a:latin typeface="Calibri"/>
                          <a:ea typeface="Times New Roman"/>
                          <a:cs typeface="Times New Roman"/>
                        </a:rPr>
                        <a:t>UserID</a:t>
                      </a:r>
                      <a:endParaRPr lang="en-US" sz="2000">
                        <a:latin typeface="Calibri"/>
                        <a:ea typeface="Times New Roman"/>
                        <a:cs typeface="Times New Roman"/>
                      </a:endParaRPr>
                    </a:p>
                  </a:txBody>
                  <a:tcPr marL="68580" marR="68580" marT="0" marB="0"/>
                </a:tc>
              </a:tr>
              <a:tr h="370840">
                <a:tc>
                  <a:txBody>
                    <a:bodyPr/>
                    <a:lstStyle/>
                    <a:p>
                      <a:pPr marL="342900" marR="0" lvl="0" indent="-342900" algn="ctr">
                        <a:lnSpc>
                          <a:spcPct val="115000"/>
                        </a:lnSpc>
                        <a:spcBef>
                          <a:spcPts val="0"/>
                        </a:spcBef>
                        <a:spcAft>
                          <a:spcPts val="0"/>
                        </a:spcAft>
                        <a:buFont typeface="+mj-lt"/>
                        <a:buNone/>
                      </a:pPr>
                      <a:r>
                        <a:rPr lang="en-US" sz="2000" dirty="0">
                          <a:latin typeface="Calibri"/>
                          <a:ea typeface="Times New Roman"/>
                          <a:cs typeface="Times New Roman"/>
                        </a:rPr>
                        <a:t>Discount</a:t>
                      </a:r>
                    </a:p>
                  </a:txBody>
                  <a:tcPr marL="68580" marR="68580" marT="0" marB="0"/>
                </a:tc>
                <a:tc>
                  <a:txBody>
                    <a:bodyPr/>
                    <a:lstStyle/>
                    <a:p>
                      <a:pPr marL="0" marR="0">
                        <a:lnSpc>
                          <a:spcPct val="115000"/>
                        </a:lnSpc>
                        <a:spcBef>
                          <a:spcPts val="0"/>
                        </a:spcBef>
                        <a:spcAft>
                          <a:spcPts val="0"/>
                        </a:spcAft>
                      </a:pPr>
                      <a:r>
                        <a:rPr lang="en-US" sz="2000" u="sng">
                          <a:latin typeface="Calibri"/>
                          <a:ea typeface="Times New Roman"/>
                          <a:cs typeface="Times New Roman"/>
                        </a:rPr>
                        <a:t>DiscountID</a:t>
                      </a:r>
                      <a:r>
                        <a:rPr lang="en-US" sz="2000">
                          <a:latin typeface="Calibri"/>
                          <a:ea typeface="Times New Roman"/>
                          <a:cs typeface="Times New Roman"/>
                        </a:rPr>
                        <a:t>, Amount, </a:t>
                      </a:r>
                      <a:r>
                        <a:rPr lang="en-US" sz="2000" i="1">
                          <a:solidFill>
                            <a:srgbClr val="FF0000"/>
                          </a:solidFill>
                          <a:latin typeface="Calibri"/>
                          <a:ea typeface="Times New Roman"/>
                          <a:cs typeface="Times New Roman"/>
                        </a:rPr>
                        <a:t>UserID</a:t>
                      </a:r>
                      <a:endParaRPr lang="en-US" sz="2000">
                        <a:latin typeface="Calibri"/>
                        <a:ea typeface="Times New Roman"/>
                        <a:cs typeface="Times New Roman"/>
                      </a:endParaRPr>
                    </a:p>
                  </a:txBody>
                  <a:tcPr marL="68580" marR="68580" marT="0" marB="0"/>
                </a:tc>
              </a:tr>
              <a:tr h="370840">
                <a:tc>
                  <a:txBody>
                    <a:bodyPr/>
                    <a:lstStyle/>
                    <a:p>
                      <a:pPr marL="342900" marR="0" lvl="0" indent="-342900" algn="ctr">
                        <a:lnSpc>
                          <a:spcPct val="115000"/>
                        </a:lnSpc>
                        <a:spcBef>
                          <a:spcPts val="0"/>
                        </a:spcBef>
                        <a:spcAft>
                          <a:spcPts val="0"/>
                        </a:spcAft>
                        <a:buFont typeface="+mj-lt"/>
                        <a:buNone/>
                      </a:pPr>
                      <a:r>
                        <a:rPr lang="en-US" sz="2000" dirty="0">
                          <a:latin typeface="Calibri"/>
                          <a:ea typeface="Times New Roman"/>
                          <a:cs typeface="Times New Roman"/>
                        </a:rPr>
                        <a:t>Review</a:t>
                      </a:r>
                    </a:p>
                  </a:txBody>
                  <a:tcPr marL="68580" marR="68580" marT="0" marB="0"/>
                </a:tc>
                <a:tc>
                  <a:txBody>
                    <a:bodyPr/>
                    <a:lstStyle/>
                    <a:p>
                      <a:pPr marL="0" marR="0">
                        <a:lnSpc>
                          <a:spcPct val="115000"/>
                        </a:lnSpc>
                        <a:spcBef>
                          <a:spcPts val="0"/>
                        </a:spcBef>
                        <a:spcAft>
                          <a:spcPts val="0"/>
                        </a:spcAft>
                      </a:pPr>
                      <a:r>
                        <a:rPr lang="en-US" sz="2000" u="sng">
                          <a:latin typeface="Calibri"/>
                          <a:ea typeface="Times New Roman"/>
                          <a:cs typeface="Times New Roman"/>
                        </a:rPr>
                        <a:t>ReviewID,</a:t>
                      </a:r>
                      <a:r>
                        <a:rPr lang="en-US" sz="2000">
                          <a:latin typeface="Calibri"/>
                          <a:ea typeface="Times New Roman"/>
                          <a:cs typeface="Times New Roman"/>
                        </a:rPr>
                        <a:t> Description, </a:t>
                      </a:r>
                      <a:r>
                        <a:rPr lang="en-US" sz="2000" i="1">
                          <a:solidFill>
                            <a:srgbClr val="FF0000"/>
                          </a:solidFill>
                          <a:latin typeface="Calibri"/>
                          <a:ea typeface="Times New Roman"/>
                          <a:cs typeface="Times New Roman"/>
                        </a:rPr>
                        <a:t>ProductID</a:t>
                      </a:r>
                      <a:r>
                        <a:rPr lang="en-US" sz="2000" i="1">
                          <a:latin typeface="Calibri"/>
                          <a:ea typeface="Times New Roman"/>
                          <a:cs typeface="Times New Roman"/>
                        </a:rPr>
                        <a:t>, </a:t>
                      </a:r>
                      <a:r>
                        <a:rPr lang="en-US" sz="2000" i="1">
                          <a:solidFill>
                            <a:srgbClr val="FF0000"/>
                          </a:solidFill>
                          <a:latin typeface="Calibri"/>
                          <a:ea typeface="Times New Roman"/>
                          <a:cs typeface="Times New Roman"/>
                        </a:rPr>
                        <a:t>UserID</a:t>
                      </a:r>
                      <a:r>
                        <a:rPr lang="en-US" sz="2000" i="1">
                          <a:latin typeface="Calibri"/>
                          <a:ea typeface="Times New Roman"/>
                          <a:cs typeface="Times New Roman"/>
                        </a:rPr>
                        <a:t>, </a:t>
                      </a:r>
                      <a:r>
                        <a:rPr lang="en-US" sz="2000">
                          <a:latin typeface="Calibri"/>
                          <a:ea typeface="Times New Roman"/>
                          <a:cs typeface="Times New Roman"/>
                        </a:rPr>
                        <a:t>Rate</a:t>
                      </a:r>
                    </a:p>
                  </a:txBody>
                  <a:tcPr marL="68580" marR="68580" marT="0" marB="0"/>
                </a:tc>
              </a:tr>
              <a:tr h="370840">
                <a:tc>
                  <a:txBody>
                    <a:bodyPr/>
                    <a:lstStyle/>
                    <a:p>
                      <a:pPr marL="342900" marR="0" lvl="0" indent="-342900" algn="ctr">
                        <a:lnSpc>
                          <a:spcPct val="115000"/>
                        </a:lnSpc>
                        <a:spcBef>
                          <a:spcPts val="0"/>
                        </a:spcBef>
                        <a:spcAft>
                          <a:spcPts val="0"/>
                        </a:spcAft>
                        <a:buFont typeface="+mj-lt"/>
                        <a:buNone/>
                      </a:pPr>
                      <a:r>
                        <a:rPr lang="en-US" sz="2000" dirty="0">
                          <a:latin typeface="Calibri"/>
                          <a:ea typeface="Times New Roman"/>
                          <a:cs typeface="Times New Roman"/>
                        </a:rPr>
                        <a:t>Product</a:t>
                      </a:r>
                    </a:p>
                  </a:txBody>
                  <a:tcPr marL="68580" marR="68580" marT="0" marB="0"/>
                </a:tc>
                <a:tc>
                  <a:txBody>
                    <a:bodyPr/>
                    <a:lstStyle/>
                    <a:p>
                      <a:pPr marL="0" marR="0">
                        <a:lnSpc>
                          <a:spcPct val="115000"/>
                        </a:lnSpc>
                        <a:spcBef>
                          <a:spcPts val="0"/>
                        </a:spcBef>
                        <a:spcAft>
                          <a:spcPts val="0"/>
                        </a:spcAft>
                      </a:pPr>
                      <a:r>
                        <a:rPr lang="en-US" sz="2000" u="sng">
                          <a:latin typeface="Calibri"/>
                          <a:ea typeface="Times New Roman"/>
                          <a:cs typeface="Times New Roman"/>
                        </a:rPr>
                        <a:t>ProductID</a:t>
                      </a:r>
                      <a:r>
                        <a:rPr lang="en-US" sz="2000">
                          <a:latin typeface="Calibri"/>
                          <a:ea typeface="Times New Roman"/>
                          <a:cs typeface="Times New Roman"/>
                        </a:rPr>
                        <a:t>, Name, Description, Price, </a:t>
                      </a:r>
                      <a:r>
                        <a:rPr lang="en-US" sz="2000" i="1">
                          <a:solidFill>
                            <a:srgbClr val="FF0000"/>
                          </a:solidFill>
                          <a:latin typeface="Calibri"/>
                          <a:ea typeface="Times New Roman"/>
                          <a:cs typeface="Times New Roman"/>
                        </a:rPr>
                        <a:t>DiscountID</a:t>
                      </a:r>
                      <a:r>
                        <a:rPr lang="en-US" sz="2000" i="1">
                          <a:latin typeface="Calibri"/>
                          <a:ea typeface="Times New Roman"/>
                          <a:cs typeface="Times New Roman"/>
                        </a:rPr>
                        <a:t>, </a:t>
                      </a:r>
                      <a:r>
                        <a:rPr lang="en-US" sz="2000" i="1">
                          <a:solidFill>
                            <a:srgbClr val="FF0000"/>
                          </a:solidFill>
                          <a:latin typeface="Calibri"/>
                          <a:ea typeface="Times New Roman"/>
                          <a:cs typeface="Times New Roman"/>
                        </a:rPr>
                        <a:t>ShopID</a:t>
                      </a:r>
                      <a:r>
                        <a:rPr lang="en-US" sz="2000" i="1">
                          <a:latin typeface="Calibri"/>
                          <a:ea typeface="Times New Roman"/>
                          <a:cs typeface="Times New Roman"/>
                        </a:rPr>
                        <a:t>,</a:t>
                      </a:r>
                      <a:r>
                        <a:rPr lang="en-US" sz="2000">
                          <a:latin typeface="Calibri"/>
                          <a:ea typeface="Times New Roman"/>
                          <a:cs typeface="Times New Roman"/>
                        </a:rPr>
                        <a:t> QtyInStock, </a:t>
                      </a:r>
                      <a:r>
                        <a:rPr lang="en-US" sz="2000" i="1">
                          <a:solidFill>
                            <a:srgbClr val="FF0000"/>
                          </a:solidFill>
                          <a:latin typeface="Calibri"/>
                          <a:ea typeface="Times New Roman"/>
                          <a:cs typeface="Times New Roman"/>
                        </a:rPr>
                        <a:t>UserID</a:t>
                      </a:r>
                      <a:endParaRPr lang="en-US" sz="2000">
                        <a:latin typeface="Calibri"/>
                        <a:ea typeface="Times New Roman"/>
                        <a:cs typeface="Times New Roman"/>
                      </a:endParaRPr>
                    </a:p>
                  </a:txBody>
                  <a:tcPr marL="68580" marR="68580" marT="0" marB="0"/>
                </a:tc>
              </a:tr>
              <a:tr h="370840">
                <a:tc>
                  <a:txBody>
                    <a:bodyPr/>
                    <a:lstStyle/>
                    <a:p>
                      <a:pPr marL="342900" marR="0" lvl="0" indent="-342900" algn="ctr">
                        <a:lnSpc>
                          <a:spcPct val="115000"/>
                        </a:lnSpc>
                        <a:spcBef>
                          <a:spcPts val="0"/>
                        </a:spcBef>
                        <a:spcAft>
                          <a:spcPts val="0"/>
                        </a:spcAft>
                        <a:buFont typeface="+mj-lt"/>
                        <a:buNone/>
                      </a:pPr>
                      <a:r>
                        <a:rPr lang="en-US" sz="2000" dirty="0" err="1">
                          <a:latin typeface="Calibri"/>
                          <a:ea typeface="Times New Roman"/>
                          <a:cs typeface="Times New Roman"/>
                        </a:rPr>
                        <a:t>Product_Cart</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i="1" u="sng">
                          <a:solidFill>
                            <a:srgbClr val="FF0000"/>
                          </a:solidFill>
                          <a:latin typeface="Calibri"/>
                          <a:ea typeface="Times New Roman"/>
                          <a:cs typeface="Times New Roman"/>
                        </a:rPr>
                        <a:t>ProductID</a:t>
                      </a:r>
                      <a:r>
                        <a:rPr lang="en-US" sz="2000" u="sng">
                          <a:latin typeface="Calibri"/>
                          <a:ea typeface="Times New Roman"/>
                          <a:cs typeface="Times New Roman"/>
                        </a:rPr>
                        <a:t>, </a:t>
                      </a:r>
                      <a:r>
                        <a:rPr lang="en-US" sz="2000" i="1" u="sng">
                          <a:solidFill>
                            <a:srgbClr val="FF0000"/>
                          </a:solidFill>
                          <a:latin typeface="Calibri"/>
                          <a:ea typeface="Times New Roman"/>
                          <a:cs typeface="Times New Roman"/>
                        </a:rPr>
                        <a:t>CartID</a:t>
                      </a:r>
                      <a:r>
                        <a:rPr lang="en-US" sz="2000" u="sng">
                          <a:latin typeface="Calibri"/>
                          <a:ea typeface="Times New Roman"/>
                          <a:cs typeface="Times New Roman"/>
                        </a:rPr>
                        <a:t>,</a:t>
                      </a:r>
                      <a:r>
                        <a:rPr lang="en-US" sz="2000">
                          <a:latin typeface="Calibri"/>
                          <a:ea typeface="Times New Roman"/>
                          <a:cs typeface="Times New Roman"/>
                        </a:rPr>
                        <a:t> Quantity </a:t>
                      </a:r>
                    </a:p>
                  </a:txBody>
                  <a:tcPr marL="68580" marR="68580" marT="0" marB="0"/>
                </a:tc>
              </a:tr>
              <a:tr h="370840">
                <a:tc>
                  <a:txBody>
                    <a:bodyPr/>
                    <a:lstStyle/>
                    <a:p>
                      <a:pPr marL="342900" marR="0" lvl="0" indent="-342900" algn="ctr">
                        <a:lnSpc>
                          <a:spcPct val="115000"/>
                        </a:lnSpc>
                        <a:spcBef>
                          <a:spcPts val="0"/>
                        </a:spcBef>
                        <a:spcAft>
                          <a:spcPts val="0"/>
                        </a:spcAft>
                        <a:buFont typeface="+mj-lt"/>
                        <a:buNone/>
                      </a:pPr>
                      <a:r>
                        <a:rPr lang="en-US" sz="2000" dirty="0">
                          <a:latin typeface="Calibri"/>
                          <a:ea typeface="Times New Roman"/>
                          <a:cs typeface="Times New Roman"/>
                        </a:rPr>
                        <a:t>Order</a:t>
                      </a:r>
                    </a:p>
                  </a:txBody>
                  <a:tcPr marL="68580" marR="68580" marT="0" marB="0"/>
                </a:tc>
                <a:tc>
                  <a:txBody>
                    <a:bodyPr/>
                    <a:lstStyle/>
                    <a:p>
                      <a:pPr marL="0" marR="0">
                        <a:lnSpc>
                          <a:spcPct val="115000"/>
                        </a:lnSpc>
                        <a:spcBef>
                          <a:spcPts val="0"/>
                        </a:spcBef>
                        <a:spcAft>
                          <a:spcPts val="0"/>
                        </a:spcAft>
                      </a:pPr>
                      <a:r>
                        <a:rPr lang="en-US" sz="2000" u="sng">
                          <a:latin typeface="Calibri"/>
                          <a:ea typeface="Times New Roman"/>
                          <a:cs typeface="Times New Roman"/>
                        </a:rPr>
                        <a:t>OrderID,</a:t>
                      </a:r>
                      <a:r>
                        <a:rPr lang="en-US" sz="2000">
                          <a:latin typeface="Calibri"/>
                          <a:ea typeface="Times New Roman"/>
                          <a:cs typeface="Times New Roman"/>
                        </a:rPr>
                        <a:t> Description, OrderDate, </a:t>
                      </a:r>
                      <a:r>
                        <a:rPr lang="en-US" sz="2000" i="1">
                          <a:solidFill>
                            <a:srgbClr val="FF0000"/>
                          </a:solidFill>
                          <a:latin typeface="Calibri"/>
                          <a:ea typeface="Times New Roman"/>
                          <a:cs typeface="Times New Roman"/>
                        </a:rPr>
                        <a:t>CartID</a:t>
                      </a:r>
                      <a:r>
                        <a:rPr lang="en-US" sz="2000">
                          <a:latin typeface="Calibri"/>
                          <a:ea typeface="Times New Roman"/>
                          <a:cs typeface="Times New Roman"/>
                        </a:rPr>
                        <a:t>, </a:t>
                      </a:r>
                      <a:r>
                        <a:rPr lang="en-US" sz="2000" i="1">
                          <a:solidFill>
                            <a:srgbClr val="FF0000"/>
                          </a:solidFill>
                          <a:latin typeface="Calibri"/>
                          <a:ea typeface="Times New Roman"/>
                          <a:cs typeface="Times New Roman"/>
                        </a:rPr>
                        <a:t>SlotID</a:t>
                      </a:r>
                      <a:endParaRPr lang="en-US" sz="2000">
                        <a:latin typeface="Calibri"/>
                        <a:ea typeface="Times New Roman"/>
                        <a:cs typeface="Times New Roman"/>
                      </a:endParaRPr>
                    </a:p>
                  </a:txBody>
                  <a:tcPr marL="68580" marR="68580" marT="0" marB="0"/>
                </a:tc>
              </a:tr>
              <a:tr h="370840">
                <a:tc>
                  <a:txBody>
                    <a:bodyPr/>
                    <a:lstStyle/>
                    <a:p>
                      <a:pPr marL="342900" marR="0" lvl="0" indent="-342900" algn="ctr">
                        <a:lnSpc>
                          <a:spcPct val="115000"/>
                        </a:lnSpc>
                        <a:spcBef>
                          <a:spcPts val="0"/>
                        </a:spcBef>
                        <a:spcAft>
                          <a:spcPts val="0"/>
                        </a:spcAft>
                        <a:buFont typeface="+mj-lt"/>
                        <a:buNone/>
                      </a:pPr>
                      <a:r>
                        <a:rPr lang="en-US" sz="2000" dirty="0" err="1">
                          <a:latin typeface="Calibri"/>
                          <a:ea typeface="Times New Roman"/>
                          <a:cs typeface="Times New Roman"/>
                        </a:rPr>
                        <a:t>OrderDetails</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i="1" u="sng">
                          <a:solidFill>
                            <a:srgbClr val="FF0000"/>
                          </a:solidFill>
                          <a:latin typeface="Calibri"/>
                          <a:ea typeface="Times New Roman"/>
                          <a:cs typeface="Times New Roman"/>
                        </a:rPr>
                        <a:t>ProductID,OrderID</a:t>
                      </a:r>
                      <a:r>
                        <a:rPr lang="en-US" sz="2000" i="1" u="sng">
                          <a:latin typeface="Calibri"/>
                          <a:ea typeface="Times New Roman"/>
                          <a:cs typeface="Times New Roman"/>
                        </a:rPr>
                        <a:t>,</a:t>
                      </a:r>
                      <a:r>
                        <a:rPr lang="en-US" sz="2000">
                          <a:latin typeface="Calibri"/>
                          <a:ea typeface="Times New Roman"/>
                          <a:cs typeface="Times New Roman"/>
                        </a:rPr>
                        <a:t> Quantity, TotalPrice</a:t>
                      </a:r>
                    </a:p>
                  </a:txBody>
                  <a:tcPr marL="68580" marR="68580" marT="0" marB="0"/>
                </a:tc>
              </a:tr>
              <a:tr h="370840">
                <a:tc>
                  <a:txBody>
                    <a:bodyPr/>
                    <a:lstStyle/>
                    <a:p>
                      <a:pPr marL="342900" marR="0" lvl="0" indent="-342900" algn="ctr">
                        <a:lnSpc>
                          <a:spcPct val="115000"/>
                        </a:lnSpc>
                        <a:spcBef>
                          <a:spcPts val="0"/>
                        </a:spcBef>
                        <a:spcAft>
                          <a:spcPts val="0"/>
                        </a:spcAft>
                        <a:buFont typeface="+mj-lt"/>
                        <a:buNone/>
                      </a:pPr>
                      <a:r>
                        <a:rPr lang="en-US" sz="2000" dirty="0" err="1">
                          <a:latin typeface="Calibri"/>
                          <a:ea typeface="Times New Roman"/>
                          <a:cs typeface="Times New Roman"/>
                        </a:rPr>
                        <a:t>CollectionSlot</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u="sng">
                          <a:latin typeface="Calibri"/>
                          <a:ea typeface="Times New Roman"/>
                          <a:cs typeface="Times New Roman"/>
                        </a:rPr>
                        <a:t>SlotID,</a:t>
                      </a:r>
                      <a:r>
                        <a:rPr lang="en-US" sz="2000">
                          <a:latin typeface="Calibri"/>
                          <a:ea typeface="Times New Roman"/>
                          <a:cs typeface="Times New Roman"/>
                        </a:rPr>
                        <a:t> Day, CollectionTime</a:t>
                      </a:r>
                    </a:p>
                  </a:txBody>
                  <a:tcPr marL="68580" marR="68580" marT="0" marB="0"/>
                </a:tc>
              </a:tr>
              <a:tr h="370840">
                <a:tc>
                  <a:txBody>
                    <a:bodyPr/>
                    <a:lstStyle/>
                    <a:p>
                      <a:pPr marL="342900" marR="0" lvl="0" indent="-342900" algn="ctr">
                        <a:lnSpc>
                          <a:spcPct val="115000"/>
                        </a:lnSpc>
                        <a:spcBef>
                          <a:spcPts val="0"/>
                        </a:spcBef>
                        <a:spcAft>
                          <a:spcPts val="0"/>
                        </a:spcAft>
                        <a:buFont typeface="+mj-lt"/>
                        <a:buNone/>
                      </a:pPr>
                      <a:r>
                        <a:rPr lang="en-US" sz="2000" dirty="0">
                          <a:latin typeface="Calibri"/>
                          <a:ea typeface="Times New Roman"/>
                          <a:cs typeface="Times New Roman"/>
                        </a:rPr>
                        <a:t>Payment</a:t>
                      </a:r>
                    </a:p>
                  </a:txBody>
                  <a:tcPr marL="68580" marR="68580" marT="0" marB="0"/>
                </a:tc>
                <a:tc>
                  <a:txBody>
                    <a:bodyPr/>
                    <a:lstStyle/>
                    <a:p>
                      <a:pPr marL="0" marR="0">
                        <a:lnSpc>
                          <a:spcPct val="115000"/>
                        </a:lnSpc>
                        <a:spcBef>
                          <a:spcPts val="0"/>
                        </a:spcBef>
                        <a:spcAft>
                          <a:spcPts val="0"/>
                        </a:spcAft>
                      </a:pPr>
                      <a:r>
                        <a:rPr lang="en-US" sz="2000" u="sng" dirty="0" err="1">
                          <a:latin typeface="Calibri"/>
                          <a:ea typeface="Times New Roman"/>
                          <a:cs typeface="Times New Roman"/>
                        </a:rPr>
                        <a:t>PaymentID</a:t>
                      </a:r>
                      <a:r>
                        <a:rPr lang="en-US" sz="2000" u="sng" dirty="0">
                          <a:latin typeface="Calibri"/>
                          <a:ea typeface="Times New Roman"/>
                          <a:cs typeface="Times New Roman"/>
                        </a:rPr>
                        <a:t>,</a:t>
                      </a:r>
                      <a:r>
                        <a:rPr lang="en-US" sz="2000" dirty="0">
                          <a:latin typeface="Calibri"/>
                          <a:ea typeface="Times New Roman"/>
                          <a:cs typeface="Times New Roman"/>
                        </a:rPr>
                        <a:t> Status, </a:t>
                      </a:r>
                      <a:r>
                        <a:rPr lang="en-US" sz="2000" i="1" dirty="0" err="1">
                          <a:solidFill>
                            <a:srgbClr val="FF0000"/>
                          </a:solidFill>
                          <a:latin typeface="Calibri"/>
                          <a:ea typeface="Times New Roman"/>
                          <a:cs typeface="Times New Roman"/>
                        </a:rPr>
                        <a:t>UserID</a:t>
                      </a:r>
                      <a:r>
                        <a:rPr lang="en-US" sz="2000" i="1" dirty="0">
                          <a:solidFill>
                            <a:srgbClr val="FF0000"/>
                          </a:solidFill>
                          <a:latin typeface="Calibri"/>
                          <a:ea typeface="Times New Roman"/>
                          <a:cs typeface="Times New Roman"/>
                        </a:rPr>
                        <a:t>, </a:t>
                      </a:r>
                      <a:r>
                        <a:rPr lang="en-US" sz="2000" i="1" dirty="0" err="1">
                          <a:solidFill>
                            <a:srgbClr val="FF0000"/>
                          </a:solidFill>
                          <a:latin typeface="Calibri"/>
                          <a:ea typeface="Times New Roman"/>
                          <a:cs typeface="Times New Roman"/>
                        </a:rPr>
                        <a:t>OrderID</a:t>
                      </a:r>
                      <a:endParaRPr lang="en-US" sz="2000" dirty="0">
                        <a:latin typeface="Calibri"/>
                        <a:ea typeface="Times New Roman"/>
                        <a:cs typeface="Times New Roman"/>
                      </a:endParaRPr>
                    </a:p>
                  </a:txBody>
                  <a:tcPr marL="68580" marR="68580" marT="0" marB="0"/>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0BC47A-BBBA-469A-9438-525F5E1D3031}"/>
              </a:ext>
            </a:extLst>
          </p:cNvPr>
          <p:cNvSpPr>
            <a:spLocks noGrp="1"/>
          </p:cNvSpPr>
          <p:nvPr>
            <p:ph type="title"/>
          </p:nvPr>
        </p:nvSpPr>
        <p:spPr>
          <a:xfrm>
            <a:off x="772450" y="0"/>
            <a:ext cx="10363200" cy="1362456"/>
          </a:xfrm>
        </p:spPr>
        <p:txBody>
          <a:bodyPr>
            <a:normAutofit/>
          </a:bodyPr>
          <a:lstStyle/>
          <a:p>
            <a:r>
              <a:rPr lang="en-US" sz="4400" dirty="0"/>
              <a:t>Functional and Non-functional requirements</a:t>
            </a:r>
          </a:p>
        </p:txBody>
      </p:sp>
      <p:pic>
        <p:nvPicPr>
          <p:cNvPr id="1026" name="Picture 2" descr="Image result for website functional and nonfunctional">
            <a:extLst>
              <a:ext uri="{FF2B5EF4-FFF2-40B4-BE49-F238E27FC236}">
                <a16:creationId xmlns="" xmlns:a16="http://schemas.microsoft.com/office/drawing/2014/main" id="{7B5E7656-1F76-433F-A7C5-587B4B2FE4CF}"/>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38400" y="1432560"/>
            <a:ext cx="7277100" cy="521525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832791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95C04D-C166-4759-B03D-240CD33AE572}"/>
              </a:ext>
            </a:extLst>
          </p:cNvPr>
          <p:cNvSpPr>
            <a:spLocks noGrp="1"/>
          </p:cNvSpPr>
          <p:nvPr>
            <p:ph type="title"/>
          </p:nvPr>
        </p:nvSpPr>
        <p:spPr/>
        <p:txBody>
          <a:bodyPr/>
          <a:lstStyle/>
          <a:p>
            <a:r>
              <a:rPr lang="en-US" dirty="0"/>
              <a:t>Functional requirement</a:t>
            </a:r>
          </a:p>
        </p:txBody>
      </p:sp>
      <p:sp>
        <p:nvSpPr>
          <p:cNvPr id="3" name="Content Placeholder 2">
            <a:extLst>
              <a:ext uri="{FF2B5EF4-FFF2-40B4-BE49-F238E27FC236}">
                <a16:creationId xmlns="" xmlns:a16="http://schemas.microsoft.com/office/drawing/2014/main" id="{962D51F3-C3A9-4789-A74B-B8B5E601C8C5}"/>
              </a:ext>
            </a:extLst>
          </p:cNvPr>
          <p:cNvSpPr>
            <a:spLocks noGrp="1"/>
          </p:cNvSpPr>
          <p:nvPr>
            <p:ph idx="1"/>
          </p:nvPr>
        </p:nvSpPr>
        <p:spPr>
          <a:xfrm>
            <a:off x="838200" y="2362199"/>
            <a:ext cx="10515600" cy="3814763"/>
          </a:xfrm>
        </p:spPr>
        <p:txBody>
          <a:bodyPr>
            <a:normAutofit/>
          </a:bodyPr>
          <a:lstStyle/>
          <a:p>
            <a:r>
              <a:rPr lang="en-US" sz="2600" dirty="0"/>
              <a:t>Functional requirements are product features or functions that developers must implement to enable users to accomplish their tasks.</a:t>
            </a:r>
          </a:p>
          <a:p>
            <a:endParaRPr lang="en-US" sz="2600" dirty="0"/>
          </a:p>
          <a:p>
            <a:r>
              <a:rPr lang="en-US" sz="2600" dirty="0"/>
              <a:t>Generally, functional requirements describe system behavior under specific conditions.</a:t>
            </a:r>
          </a:p>
        </p:txBody>
      </p:sp>
    </p:spTree>
    <p:extLst>
      <p:ext uri="{BB962C8B-B14F-4D97-AF65-F5344CB8AC3E}">
        <p14:creationId xmlns="" xmlns:p14="http://schemas.microsoft.com/office/powerpoint/2010/main" val="38810090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3BD8ECFC-B7D0-41E3-A9DE-9AC51EAFCFFD}"/>
              </a:ext>
            </a:extLst>
          </p:cNvPr>
          <p:cNvSpPr/>
          <p:nvPr/>
        </p:nvSpPr>
        <p:spPr>
          <a:xfrm>
            <a:off x="647699" y="920660"/>
            <a:ext cx="10639425" cy="5632311"/>
          </a:xfrm>
          <a:prstGeom prst="rect">
            <a:avLst/>
          </a:prstGeom>
        </p:spPr>
        <p:txBody>
          <a:bodyPr wrap="square">
            <a:spAutoFit/>
          </a:bodyPr>
          <a:lstStyle/>
          <a:p>
            <a:pPr marL="342900" indent="-342900">
              <a:buFont typeface="Arial" panose="020B0604020202020204" pitchFamily="34" charset="0"/>
              <a:buChar char="•"/>
            </a:pPr>
            <a:r>
              <a:rPr lang="en-US" sz="2000" b="0" i="0" dirty="0" smtClean="0">
                <a:solidFill>
                  <a:srgbClr val="3B3835"/>
                </a:solidFill>
                <a:effectLst/>
                <a:latin typeface="Helvetica Neue"/>
              </a:rPr>
              <a:t>A </a:t>
            </a:r>
            <a:r>
              <a:rPr lang="en-US" sz="2000" b="0" i="0" dirty="0">
                <a:solidFill>
                  <a:srgbClr val="3B3835"/>
                </a:solidFill>
                <a:effectLst/>
                <a:latin typeface="Helvetica Neue"/>
              </a:rPr>
              <a:t>system should have the capability to maintain account records. </a:t>
            </a:r>
          </a:p>
          <a:p>
            <a:pPr marL="342900" indent="-342900">
              <a:buFont typeface="Arial" panose="020B0604020202020204" pitchFamily="34" charset="0"/>
              <a:buChar char="•"/>
            </a:pPr>
            <a:endParaRPr lang="en-US" sz="2000" dirty="0">
              <a:solidFill>
                <a:srgbClr val="3B3835"/>
              </a:solidFill>
              <a:latin typeface="Helvetica Neue"/>
            </a:endParaRPr>
          </a:p>
          <a:p>
            <a:pPr marL="342900" indent="-342900">
              <a:buFont typeface="Arial" panose="020B0604020202020204" pitchFamily="34" charset="0"/>
              <a:buChar char="•"/>
            </a:pPr>
            <a:r>
              <a:rPr lang="en-US" sz="2000" b="0" i="0" dirty="0">
                <a:solidFill>
                  <a:srgbClr val="3B3835"/>
                </a:solidFill>
                <a:effectLst/>
                <a:latin typeface="Helvetica Neue"/>
              </a:rPr>
              <a:t> Ability to make transactions corrections and cancellation of the work it has done. </a:t>
            </a:r>
          </a:p>
          <a:p>
            <a:pPr marL="342900" indent="-342900">
              <a:buFont typeface="Arial" panose="020B0604020202020204" pitchFamily="34" charset="0"/>
              <a:buChar char="•"/>
            </a:pPr>
            <a:endParaRPr lang="en-US" sz="2000" dirty="0">
              <a:solidFill>
                <a:srgbClr val="3B3835"/>
              </a:solidFill>
              <a:latin typeface="Helvetica Neue"/>
            </a:endParaRPr>
          </a:p>
          <a:p>
            <a:pPr marL="342900" indent="-342900">
              <a:buFont typeface="Arial" panose="020B0604020202020204" pitchFamily="34" charset="0"/>
              <a:buChar char="•"/>
            </a:pPr>
            <a:r>
              <a:rPr lang="en-US" sz="2000" b="0" i="0" dirty="0">
                <a:solidFill>
                  <a:srgbClr val="3B3835"/>
                </a:solidFill>
                <a:effectLst/>
                <a:latin typeface="Helvetica Neue"/>
              </a:rPr>
              <a:t> External interface should be present so that an outside user is able to use the system.</a:t>
            </a:r>
            <a:br>
              <a:rPr lang="en-US" sz="2000" b="0" i="0" dirty="0">
                <a:solidFill>
                  <a:srgbClr val="3B3835"/>
                </a:solidFill>
                <a:effectLst/>
                <a:latin typeface="Helvetica Neue"/>
              </a:rPr>
            </a:br>
            <a:endParaRPr lang="en-US" sz="2000" b="0" i="0" dirty="0">
              <a:solidFill>
                <a:srgbClr val="3B3835"/>
              </a:solidFill>
              <a:effectLst/>
              <a:latin typeface="Helvetica Neue"/>
            </a:endParaRPr>
          </a:p>
          <a:p>
            <a:pPr marL="342900" indent="-342900">
              <a:buFont typeface="Arial" panose="020B0604020202020204" pitchFamily="34" charset="0"/>
              <a:buChar char="•"/>
            </a:pPr>
            <a:r>
              <a:rPr lang="en-US" sz="2000" b="0" i="0" dirty="0">
                <a:solidFill>
                  <a:srgbClr val="3B3835"/>
                </a:solidFill>
                <a:effectLst/>
                <a:latin typeface="Helvetica Neue"/>
              </a:rPr>
              <a:t> Legal and regulatory requirements need to be followed. </a:t>
            </a:r>
          </a:p>
          <a:p>
            <a:pPr marL="342900" indent="-342900">
              <a:buFont typeface="Arial" panose="020B0604020202020204" pitchFamily="34" charset="0"/>
              <a:buChar char="•"/>
            </a:pPr>
            <a:endParaRPr lang="en-US" sz="2000" b="0" i="0" dirty="0">
              <a:solidFill>
                <a:srgbClr val="3B3835"/>
              </a:solidFill>
              <a:effectLst/>
              <a:latin typeface="Helvetica Neue"/>
            </a:endParaRPr>
          </a:p>
          <a:p>
            <a:pPr marL="342900" indent="-342900">
              <a:buFont typeface="Arial" panose="020B0604020202020204" pitchFamily="34" charset="0"/>
              <a:buChar char="•"/>
            </a:pPr>
            <a:r>
              <a:rPr lang="en-US" sz="2000" b="0" i="0" dirty="0">
                <a:solidFill>
                  <a:srgbClr val="3B3835"/>
                </a:solidFill>
                <a:effectLst/>
                <a:latin typeface="Helvetica Neue"/>
              </a:rPr>
              <a:t>The system should be able to fulfil with the legal requirement and follow the regulations of its major body. </a:t>
            </a:r>
          </a:p>
          <a:p>
            <a:pPr marL="342900" indent="-342900">
              <a:buFont typeface="Arial" panose="020B0604020202020204" pitchFamily="34" charset="0"/>
              <a:buChar char="•"/>
            </a:pPr>
            <a:endParaRPr lang="en-US" sz="2000" b="0" i="0" dirty="0">
              <a:solidFill>
                <a:srgbClr val="3B3835"/>
              </a:solidFill>
              <a:effectLst/>
              <a:latin typeface="Helvetica Neue"/>
            </a:endParaRPr>
          </a:p>
          <a:p>
            <a:pPr marL="342900" indent="-342900">
              <a:buFont typeface="Arial" panose="020B0604020202020204" pitchFamily="34" charset="0"/>
              <a:buChar char="•"/>
            </a:pPr>
            <a:r>
              <a:rPr lang="en-US" sz="2000" b="0" i="0" dirty="0">
                <a:solidFill>
                  <a:srgbClr val="3B3835"/>
                </a:solidFill>
                <a:effectLst/>
                <a:latin typeface="Helvetica Neue"/>
              </a:rPr>
              <a:t> It should be in a simple language and non ambiguous in nature to make itself user friendly and easy to navigate.</a:t>
            </a:r>
          </a:p>
          <a:p>
            <a:pPr marL="342900" indent="-342900">
              <a:buFont typeface="Arial" panose="020B0604020202020204" pitchFamily="34" charset="0"/>
              <a:buChar char="•"/>
            </a:pPr>
            <a:endParaRPr lang="en-US" sz="2000" b="0" i="0" dirty="0">
              <a:solidFill>
                <a:srgbClr val="3B3835"/>
              </a:solidFill>
              <a:effectLst/>
              <a:latin typeface="Helvetica Neue"/>
            </a:endParaRPr>
          </a:p>
          <a:p>
            <a:pPr marL="342900" indent="-342900">
              <a:buFont typeface="Arial" panose="020B0604020202020204" pitchFamily="34" charset="0"/>
              <a:buChar char="•"/>
            </a:pPr>
            <a:r>
              <a:rPr lang="en-US" sz="2000" b="0" i="0" dirty="0">
                <a:solidFill>
                  <a:srgbClr val="3B3835"/>
                </a:solidFill>
                <a:effectLst/>
                <a:latin typeface="Helvetica Neue"/>
              </a:rPr>
              <a:t> It should have the facility to provide authorization to its users. </a:t>
            </a:r>
          </a:p>
          <a:p>
            <a:pPr marL="342900" indent="-342900">
              <a:buFont typeface="Arial" panose="020B0604020202020204" pitchFamily="34" charset="0"/>
              <a:buChar char="•"/>
            </a:pPr>
            <a:endParaRPr lang="en-US" sz="2000" b="0" i="0" dirty="0">
              <a:solidFill>
                <a:srgbClr val="3B3835"/>
              </a:solidFill>
              <a:effectLst/>
              <a:latin typeface="Helvetica Neue"/>
            </a:endParaRPr>
          </a:p>
          <a:p>
            <a:pPr marL="342900" indent="-342900">
              <a:buFont typeface="Arial" panose="020B0604020202020204" pitchFamily="34" charset="0"/>
              <a:buChar char="•"/>
            </a:pPr>
            <a:r>
              <a:rPr lang="en-US" sz="2000" b="0" i="0" dirty="0">
                <a:solidFill>
                  <a:srgbClr val="3B3835"/>
                </a:solidFill>
                <a:effectLst/>
                <a:latin typeface="Helvetica Neue"/>
              </a:rPr>
              <a:t>This way different level of users can perform work on same system as per their user authority. </a:t>
            </a:r>
          </a:p>
        </p:txBody>
      </p:sp>
    </p:spTree>
    <p:extLst>
      <p:ext uri="{BB962C8B-B14F-4D97-AF65-F5344CB8AC3E}">
        <p14:creationId xmlns="" xmlns:p14="http://schemas.microsoft.com/office/powerpoint/2010/main" val="11684493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website functional">
            <a:extLst>
              <a:ext uri="{FF2B5EF4-FFF2-40B4-BE49-F238E27FC236}">
                <a16:creationId xmlns="" xmlns:a16="http://schemas.microsoft.com/office/drawing/2014/main" id="{63F92866-EBB3-4432-955F-707CBEDEDCAD}"/>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93668" y="903669"/>
            <a:ext cx="8722766" cy="57583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541825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F14568-879F-4780-A13D-DDE1EDD791A8}"/>
              </a:ext>
            </a:extLst>
          </p:cNvPr>
          <p:cNvSpPr>
            <a:spLocks noGrp="1"/>
          </p:cNvSpPr>
          <p:nvPr>
            <p:ph type="title"/>
          </p:nvPr>
        </p:nvSpPr>
        <p:spPr/>
        <p:txBody>
          <a:bodyPr/>
          <a:lstStyle/>
          <a:p>
            <a:r>
              <a:rPr lang="en-US" dirty="0"/>
              <a:t>Non-functional requirement</a:t>
            </a:r>
          </a:p>
        </p:txBody>
      </p:sp>
      <p:sp>
        <p:nvSpPr>
          <p:cNvPr id="3" name="Content Placeholder 2">
            <a:extLst>
              <a:ext uri="{FF2B5EF4-FFF2-40B4-BE49-F238E27FC236}">
                <a16:creationId xmlns="" xmlns:a16="http://schemas.microsoft.com/office/drawing/2014/main" id="{510DED1C-22DC-4960-ADDE-1AF1DEAC7BE9}"/>
              </a:ext>
            </a:extLst>
          </p:cNvPr>
          <p:cNvSpPr>
            <a:spLocks noGrp="1"/>
          </p:cNvSpPr>
          <p:nvPr>
            <p:ph idx="1"/>
          </p:nvPr>
        </p:nvSpPr>
        <p:spPr>
          <a:xfrm>
            <a:off x="838200" y="2143125"/>
            <a:ext cx="10515600" cy="4033838"/>
          </a:xfrm>
        </p:spPr>
        <p:txBody>
          <a:bodyPr>
            <a:normAutofit/>
          </a:bodyPr>
          <a:lstStyle/>
          <a:p>
            <a:r>
              <a:rPr lang="en-US" sz="2600" dirty="0"/>
              <a:t>Nonfunctional requirements describe how a system must behave and establish constraints of its functionality. This type of requirements is also known as the system’s quality</a:t>
            </a:r>
            <a:r>
              <a:rPr lang="en-US" sz="2600" i="1" dirty="0"/>
              <a:t> </a:t>
            </a:r>
            <a:r>
              <a:rPr lang="en-US" sz="2600" dirty="0"/>
              <a:t>attributes.</a:t>
            </a:r>
          </a:p>
          <a:p>
            <a:endParaRPr lang="en-US" sz="2600" dirty="0"/>
          </a:p>
          <a:p>
            <a:r>
              <a:rPr lang="en-US" sz="2600" dirty="0"/>
              <a:t>They are contrasted with </a:t>
            </a:r>
            <a:r>
              <a:rPr lang="en-US" sz="2600" b="1" dirty="0"/>
              <a:t>functional requirements</a:t>
            </a:r>
            <a:r>
              <a:rPr lang="en-US" sz="2600" dirty="0"/>
              <a:t> that </a:t>
            </a:r>
            <a:r>
              <a:rPr lang="en-US" sz="2600" b="1" dirty="0"/>
              <a:t>defines</a:t>
            </a:r>
            <a:r>
              <a:rPr lang="en-US" sz="2600" dirty="0"/>
              <a:t> specific behavior or functions.</a:t>
            </a:r>
          </a:p>
        </p:txBody>
      </p:sp>
    </p:spTree>
    <p:extLst>
      <p:ext uri="{BB962C8B-B14F-4D97-AF65-F5344CB8AC3E}">
        <p14:creationId xmlns="" xmlns:p14="http://schemas.microsoft.com/office/powerpoint/2010/main" val="37150578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non-functional requirement in website">
            <a:extLst>
              <a:ext uri="{FF2B5EF4-FFF2-40B4-BE49-F238E27FC236}">
                <a16:creationId xmlns="" xmlns:a16="http://schemas.microsoft.com/office/drawing/2014/main" id="{EC00FA70-9E51-4BFF-921C-384DE30149EC}"/>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60368" y="959032"/>
            <a:ext cx="8504737" cy="524827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747423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B93DA47-1E79-4822-B5A1-669314767654}"/>
              </a:ext>
            </a:extLst>
          </p:cNvPr>
          <p:cNvSpPr/>
          <p:nvPr/>
        </p:nvSpPr>
        <p:spPr>
          <a:xfrm>
            <a:off x="657225" y="962833"/>
            <a:ext cx="10639425" cy="5324535"/>
          </a:xfrm>
          <a:prstGeom prst="rect">
            <a:avLst/>
          </a:prstGeom>
        </p:spPr>
        <p:txBody>
          <a:bodyPr wrap="square">
            <a:spAutoFit/>
          </a:bodyPr>
          <a:lstStyle/>
          <a:p>
            <a:pPr marL="342900" indent="-342900">
              <a:buFont typeface="Arial" panose="020B0604020202020204" pitchFamily="34" charset="0"/>
              <a:buChar char="•"/>
            </a:pPr>
            <a:r>
              <a:rPr lang="en-US" sz="2000" b="0" i="0" dirty="0">
                <a:solidFill>
                  <a:srgbClr val="3B3835"/>
                </a:solidFill>
                <a:effectLst/>
                <a:latin typeface="Helvetica Neue"/>
              </a:rPr>
              <a:t>Performance - </a:t>
            </a:r>
            <a:r>
              <a:rPr lang="en-US" sz="2000" b="0" i="0" dirty="0">
                <a:solidFill>
                  <a:srgbClr val="3B3835"/>
                </a:solidFill>
                <a:effectLst/>
              </a:rPr>
              <a:t>this includes the response time of the system’ utilization level of both static and volumetric type output</a:t>
            </a:r>
            <a:r>
              <a:rPr lang="en-US" sz="2000" b="0" i="0" dirty="0">
                <a:solidFill>
                  <a:srgbClr val="3B3835"/>
                </a:solidFill>
                <a:effectLst/>
                <a:latin typeface="+mj-lt"/>
              </a:rPr>
              <a:t>.</a:t>
            </a:r>
          </a:p>
          <a:p>
            <a:pPr marL="342900" indent="-342900">
              <a:buFont typeface="Arial" panose="020B0604020202020204" pitchFamily="34" charset="0"/>
              <a:buChar char="•"/>
            </a:pPr>
            <a:endParaRPr lang="en-US" sz="2000" dirty="0">
              <a:solidFill>
                <a:srgbClr val="3B3835"/>
              </a:solidFill>
              <a:latin typeface="+mj-lt"/>
            </a:endParaRPr>
          </a:p>
          <a:p>
            <a:pPr marL="342900" indent="-342900">
              <a:buFont typeface="Arial" panose="020B0604020202020204" pitchFamily="34" charset="0"/>
              <a:buChar char="•"/>
            </a:pPr>
            <a:r>
              <a:rPr lang="en-US" sz="2000" b="0" i="0" dirty="0">
                <a:solidFill>
                  <a:srgbClr val="3B3835"/>
                </a:solidFill>
                <a:effectLst/>
                <a:latin typeface="Helvetica Neue"/>
              </a:rPr>
              <a:t>Security - </a:t>
            </a:r>
            <a:r>
              <a:rPr lang="en-US" sz="2000" b="0" i="0" dirty="0">
                <a:solidFill>
                  <a:srgbClr val="3B3835"/>
                </a:solidFill>
                <a:effectLst/>
              </a:rPr>
              <a:t>security measures should be embedded in the system to ensure that the records present in the system are secure and no unauthorized personnel can access them. </a:t>
            </a:r>
          </a:p>
          <a:p>
            <a:pPr marL="342900" indent="-342900">
              <a:buFont typeface="Arial" panose="020B0604020202020204" pitchFamily="34" charset="0"/>
              <a:buChar char="•"/>
            </a:pPr>
            <a:endParaRPr lang="en-US" sz="2000" dirty="0">
              <a:solidFill>
                <a:srgbClr val="3B3835"/>
              </a:solidFill>
              <a:latin typeface="Helvetica Neue"/>
            </a:endParaRPr>
          </a:p>
          <a:p>
            <a:pPr marL="342900" indent="-342900">
              <a:buFont typeface="Arial" panose="020B0604020202020204" pitchFamily="34" charset="0"/>
              <a:buChar char="•"/>
            </a:pPr>
            <a:r>
              <a:rPr lang="en-US" sz="2000" b="0" i="0" dirty="0">
                <a:solidFill>
                  <a:srgbClr val="3B3835"/>
                </a:solidFill>
                <a:effectLst/>
                <a:latin typeface="Helvetica Neue"/>
              </a:rPr>
              <a:t>Maintainability - </a:t>
            </a:r>
            <a:r>
              <a:rPr lang="en-US" sz="2000" b="0" i="0" dirty="0">
                <a:solidFill>
                  <a:srgbClr val="3B3835"/>
                </a:solidFill>
                <a:effectLst/>
              </a:rPr>
              <a:t>the system should be designed in such a way that they can be serviced and maintained on a periodic basis</a:t>
            </a:r>
            <a:r>
              <a:rPr lang="en-US" sz="2000" b="0" i="0" dirty="0">
                <a:solidFill>
                  <a:srgbClr val="3B3835"/>
                </a:solidFill>
                <a:effectLst/>
                <a:latin typeface="Helvetica Neue"/>
              </a:rPr>
              <a:t>. </a:t>
            </a:r>
          </a:p>
          <a:p>
            <a:pPr marL="342900" indent="-342900">
              <a:buFont typeface="Arial" panose="020B0604020202020204" pitchFamily="34" charset="0"/>
              <a:buChar char="•"/>
            </a:pPr>
            <a:endParaRPr lang="en-US" sz="2000" dirty="0">
              <a:solidFill>
                <a:srgbClr val="3B3835"/>
              </a:solidFill>
              <a:latin typeface="Helvetica Neue"/>
            </a:endParaRPr>
          </a:p>
          <a:p>
            <a:pPr marL="342900" indent="-342900">
              <a:buFont typeface="Arial" panose="020B0604020202020204" pitchFamily="34" charset="0"/>
              <a:buChar char="•"/>
            </a:pPr>
            <a:r>
              <a:rPr lang="en-US" sz="2000" b="0" i="0" dirty="0">
                <a:solidFill>
                  <a:srgbClr val="3B3835"/>
                </a:solidFill>
                <a:effectLst/>
                <a:latin typeface="Helvetica Neue"/>
              </a:rPr>
              <a:t>Compatibility – </a:t>
            </a:r>
            <a:r>
              <a:rPr lang="en-US" sz="2000" dirty="0"/>
              <a:t>User experience should be given top most priority while planning to offer an ideal web experience to your users.</a:t>
            </a:r>
            <a:r>
              <a:rPr lang="en-US" sz="2000" b="0" i="0" dirty="0">
                <a:solidFill>
                  <a:srgbClr val="3B3835"/>
                </a:solidFill>
                <a:effectLst/>
              </a:rPr>
              <a:t/>
            </a:r>
            <a:br>
              <a:rPr lang="en-US" sz="2000" b="0" i="0" dirty="0">
                <a:solidFill>
                  <a:srgbClr val="3B3835"/>
                </a:solidFill>
                <a:effectLst/>
              </a:rPr>
            </a:br>
            <a:endParaRPr lang="en-US" sz="2000" b="0" i="0" dirty="0">
              <a:solidFill>
                <a:srgbClr val="3B3835"/>
              </a:solidFill>
              <a:effectLst/>
              <a:latin typeface="Helvetica Neue"/>
            </a:endParaRPr>
          </a:p>
          <a:p>
            <a:pPr marL="342900" indent="-342900">
              <a:buFont typeface="Arial" panose="020B0604020202020204" pitchFamily="34" charset="0"/>
              <a:buChar char="•"/>
            </a:pPr>
            <a:r>
              <a:rPr lang="en-US" sz="2000" dirty="0">
                <a:solidFill>
                  <a:srgbClr val="3B3835"/>
                </a:solidFill>
                <a:latin typeface="Helvetica Neue"/>
              </a:rPr>
              <a:t>Usability – </a:t>
            </a:r>
            <a:r>
              <a:rPr lang="en-US" sz="2000" dirty="0"/>
              <a:t>includes a small learning curve, easy content exploration, findability, task efficiency, user satisfaction, and automation.</a:t>
            </a:r>
            <a:endParaRPr lang="en-US" sz="2000" dirty="0">
              <a:solidFill>
                <a:srgbClr val="3B3835"/>
              </a:solidFill>
            </a:endParaRPr>
          </a:p>
          <a:p>
            <a:endParaRPr lang="en-US" sz="2000" dirty="0">
              <a:solidFill>
                <a:srgbClr val="3B3835"/>
              </a:solidFill>
              <a:latin typeface="Helvetica Neue"/>
            </a:endParaRPr>
          </a:p>
          <a:p>
            <a:pPr marL="342900" indent="-342900">
              <a:buFont typeface="Arial" panose="020B0604020202020204" pitchFamily="34" charset="0"/>
              <a:buChar char="•"/>
            </a:pPr>
            <a:r>
              <a:rPr lang="en-US" sz="2000" b="0" i="0" dirty="0">
                <a:solidFill>
                  <a:srgbClr val="3B3835"/>
                </a:solidFill>
                <a:effectLst/>
                <a:latin typeface="Helvetica Neue"/>
              </a:rPr>
              <a:t>Accessibility - </a:t>
            </a:r>
            <a:r>
              <a:rPr lang="en-US" sz="2000" dirty="0"/>
              <a:t>websites, tools, and technologies are designed and developed so that people can</a:t>
            </a:r>
            <a:r>
              <a:rPr lang="en-US" sz="2000" b="0" i="0" dirty="0">
                <a:solidFill>
                  <a:srgbClr val="3B3835"/>
                </a:solidFill>
                <a:effectLst/>
              </a:rPr>
              <a:t> </a:t>
            </a:r>
            <a:r>
              <a:rPr lang="en-US" sz="2000" dirty="0"/>
              <a:t>perceive, understand, navigate, and interact</a:t>
            </a:r>
            <a:r>
              <a:rPr lang="en-US" sz="2000" dirty="0" smtClean="0"/>
              <a:t>.</a:t>
            </a:r>
            <a:endParaRPr lang="en-US" sz="2000" b="0" i="0" dirty="0">
              <a:solidFill>
                <a:srgbClr val="3B3835"/>
              </a:solidFill>
              <a:effectLst/>
            </a:endParaRPr>
          </a:p>
        </p:txBody>
      </p:sp>
    </p:spTree>
    <p:extLst>
      <p:ext uri="{BB962C8B-B14F-4D97-AF65-F5344CB8AC3E}">
        <p14:creationId xmlns="" xmlns:p14="http://schemas.microsoft.com/office/powerpoint/2010/main" val="22525624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UML USE CASE DIAGRAM</a:t>
            </a:r>
            <a:endParaRPr lang="en-US" sz="6000" dirty="0"/>
          </a:p>
        </p:txBody>
      </p:sp>
      <p:sp>
        <p:nvSpPr>
          <p:cNvPr id="3" name="Subtitle 2"/>
          <p:cNvSpPr>
            <a:spLocks noGrp="1"/>
          </p:cNvSpPr>
          <p:nvPr>
            <p:ph type="body" idx="1"/>
          </p:nvPr>
        </p:nvSpPr>
        <p:spPr/>
        <p:txBody>
          <a:bodyPr>
            <a:normAutofit/>
          </a:bodyPr>
          <a:lstStyle/>
          <a:p>
            <a:pPr marL="285750" indent="-285750">
              <a:buFont typeface="Arial" charset="0"/>
              <a:buChar char="•"/>
            </a:pPr>
            <a:r>
              <a:rPr lang="en-US" sz="3200" dirty="0" smtClean="0"/>
              <a:t>Purpose</a:t>
            </a:r>
          </a:p>
          <a:p>
            <a:pPr marL="285750" indent="-285750">
              <a:buFont typeface="Arial" charset="0"/>
              <a:buChar char="•"/>
            </a:pPr>
            <a:r>
              <a:rPr lang="en-US" sz="3200" dirty="0" smtClean="0"/>
              <a:t>Diagram</a:t>
            </a:r>
          </a:p>
          <a:p>
            <a:pPr marL="285750" indent="-285750">
              <a:buFont typeface="Arial" charset="0"/>
              <a:buChar char="•"/>
            </a:pPr>
            <a:endParaRPr lang="en-US" sz="2400" dirty="0"/>
          </a:p>
        </p:txBody>
      </p:sp>
    </p:spTree>
    <p:extLst>
      <p:ext uri="{BB962C8B-B14F-4D97-AF65-F5344CB8AC3E}">
        <p14:creationId xmlns="" xmlns:p14="http://schemas.microsoft.com/office/powerpoint/2010/main" val="8145168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021986"/>
            <a:ext cx="8911687" cy="1280890"/>
          </a:xfrm>
        </p:spPr>
        <p:txBody>
          <a:bodyPr>
            <a:normAutofit fontScale="90000"/>
          </a:bodyPr>
          <a:lstStyle/>
          <a:p>
            <a:r>
              <a:rPr lang="en-US" dirty="0"/>
              <a:t>The purpose of use cases </a:t>
            </a:r>
            <a:br>
              <a:rPr lang="en-US" dirty="0"/>
            </a:br>
            <a:endParaRPr lang="en-US" dirty="0"/>
          </a:p>
        </p:txBody>
      </p:sp>
      <p:sp>
        <p:nvSpPr>
          <p:cNvPr id="3" name="Content Placeholder 2"/>
          <p:cNvSpPr>
            <a:spLocks noGrp="1"/>
          </p:cNvSpPr>
          <p:nvPr>
            <p:ph idx="1"/>
          </p:nvPr>
        </p:nvSpPr>
        <p:spPr>
          <a:xfrm>
            <a:off x="2589212" y="2984938"/>
            <a:ext cx="8915400" cy="2369236"/>
          </a:xfrm>
        </p:spPr>
        <p:txBody>
          <a:bodyPr/>
          <a:lstStyle/>
          <a:p>
            <a:r>
              <a:rPr lang="en-US" sz="1600" dirty="0" smtClean="0"/>
              <a:t>Uncover </a:t>
            </a:r>
            <a:r>
              <a:rPr lang="en-US" sz="1600" dirty="0"/>
              <a:t>and describe all tasks that need doing in a </a:t>
            </a:r>
            <a:r>
              <a:rPr lang="en-US" sz="1600" dirty="0" smtClean="0"/>
              <a:t>system (of </a:t>
            </a:r>
            <a:r>
              <a:rPr lang="en-US" sz="1600" dirty="0"/>
              <a:t>both human and system actors) </a:t>
            </a:r>
          </a:p>
          <a:p>
            <a:r>
              <a:rPr lang="en-US" sz="1600" dirty="0"/>
              <a:t>To </a:t>
            </a:r>
            <a:r>
              <a:rPr lang="en-US" sz="1600" dirty="0" smtClean="0"/>
              <a:t>analyze the functionality that needs development </a:t>
            </a:r>
            <a:r>
              <a:rPr lang="en-US" sz="1600" dirty="0"/>
              <a:t>for the </a:t>
            </a:r>
            <a:r>
              <a:rPr lang="en-US" sz="1600" dirty="0" smtClean="0"/>
              <a:t>system. </a:t>
            </a:r>
            <a:endParaRPr lang="en-US" sz="1600" dirty="0"/>
          </a:p>
          <a:p>
            <a:r>
              <a:rPr lang="en-US" sz="1600" dirty="0"/>
              <a:t>The use of use cases must mean that the right functional requirements are made of the IT </a:t>
            </a:r>
            <a:r>
              <a:rPr lang="en-US" sz="1600" dirty="0" smtClean="0"/>
              <a:t>system.</a:t>
            </a:r>
            <a:endParaRPr lang="en-US" sz="1600" dirty="0"/>
          </a:p>
          <a:p>
            <a:endParaRPr lang="en-US" dirty="0"/>
          </a:p>
        </p:txBody>
      </p:sp>
    </p:spTree>
    <p:extLst>
      <p:ext uri="{BB962C8B-B14F-4D97-AF65-F5344CB8AC3E}">
        <p14:creationId xmlns="" xmlns:p14="http://schemas.microsoft.com/office/powerpoint/2010/main" val="383972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832396-9508-4A24-8931-1010E98EA576}"/>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 xmlns:a16="http://schemas.microsoft.com/office/drawing/2014/main" id="{C71ED645-921C-42AD-8E39-73B641F320D8}"/>
              </a:ext>
            </a:extLst>
          </p:cNvPr>
          <p:cNvSpPr>
            <a:spLocks noGrp="1"/>
          </p:cNvSpPr>
          <p:nvPr>
            <p:ph idx="1"/>
          </p:nvPr>
        </p:nvSpPr>
        <p:spPr/>
        <p:txBody>
          <a:bodyPr>
            <a:normAutofit/>
          </a:bodyPr>
          <a:lstStyle/>
          <a:p>
            <a:pPr marL="0" indent="0">
              <a:buNone/>
            </a:pPr>
            <a:r>
              <a:rPr lang="en-US" dirty="0"/>
              <a:t>The objective of the project should contain a measure of how to assess whether they have been achieved. It should be realistic, and include the objectives. </a:t>
            </a:r>
            <a:r>
              <a:rPr lang="en-GB" dirty="0"/>
              <a:t>The objectives should be </a:t>
            </a:r>
            <a:r>
              <a:rPr lang="en-US" dirty="0"/>
              <a:t>SMART:</a:t>
            </a:r>
          </a:p>
          <a:p>
            <a:r>
              <a:rPr lang="en-GB" dirty="0"/>
              <a:t>S – Specific</a:t>
            </a:r>
          </a:p>
          <a:p>
            <a:r>
              <a:rPr lang="en-GB" dirty="0"/>
              <a:t>M – Measurable</a:t>
            </a:r>
            <a:endParaRPr lang="en-US" dirty="0"/>
          </a:p>
          <a:p>
            <a:r>
              <a:rPr lang="en-GB" dirty="0"/>
              <a:t>A – Achievable</a:t>
            </a:r>
            <a:endParaRPr lang="en-US" dirty="0"/>
          </a:p>
          <a:p>
            <a:r>
              <a:rPr lang="en-GB" dirty="0"/>
              <a:t>R – Relevant</a:t>
            </a:r>
            <a:endParaRPr lang="en-US" dirty="0"/>
          </a:p>
          <a:p>
            <a:r>
              <a:rPr lang="en-GB" dirty="0"/>
              <a:t>T – Time Bound</a:t>
            </a:r>
            <a:endParaRPr lang="en-US" dirty="0"/>
          </a:p>
          <a:p>
            <a:endParaRPr lang="en-GB" dirty="0"/>
          </a:p>
          <a:p>
            <a:endParaRPr lang="en-GB" dirty="0"/>
          </a:p>
          <a:p>
            <a:endParaRPr lang="en-US" dirty="0"/>
          </a:p>
          <a:p>
            <a:pPr marL="0" indent="0">
              <a:buNone/>
            </a:pPr>
            <a:endParaRPr lang="en-US" dirty="0"/>
          </a:p>
        </p:txBody>
      </p:sp>
    </p:spTree>
    <p:extLst>
      <p:ext uri="{BB962C8B-B14F-4D97-AF65-F5344CB8AC3E}">
        <p14:creationId xmlns="" xmlns:p14="http://schemas.microsoft.com/office/powerpoint/2010/main" val="13554104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28" y="1037467"/>
            <a:ext cx="8911687" cy="637131"/>
          </a:xfrm>
        </p:spPr>
        <p:txBody>
          <a:bodyPr>
            <a:normAutofit/>
          </a:bodyPr>
          <a:lstStyle/>
          <a:p>
            <a:r>
              <a:rPr lang="en-US" sz="3000" dirty="0" smtClean="0"/>
              <a:t>Customer Use Case Diagram</a:t>
            </a:r>
            <a:endParaRPr lang="en-US" sz="3000" dirty="0"/>
          </a:p>
        </p:txBody>
      </p:sp>
      <p:pic>
        <p:nvPicPr>
          <p:cNvPr id="4" name="Content Placeholder 3"/>
          <p:cNvPicPr>
            <a:picLocks noGrp="1"/>
          </p:cNvPicPr>
          <p:nvPr>
            <p:ph idx="1"/>
          </p:nvPr>
        </p:nvPicPr>
        <p:blipFill>
          <a:blip r:embed="rId2"/>
          <a:srcRect/>
          <a:stretch>
            <a:fillRect/>
          </a:stretch>
        </p:blipFill>
        <p:spPr bwMode="auto">
          <a:xfrm>
            <a:off x="5812972" y="1138065"/>
            <a:ext cx="6096532" cy="5412572"/>
          </a:xfrm>
          <a:prstGeom prst="rect">
            <a:avLst/>
          </a:prstGeom>
          <a:noFill/>
          <a:ln w="9525">
            <a:noFill/>
            <a:miter lim="800000"/>
            <a:headEnd/>
            <a:tailEnd/>
          </a:ln>
        </p:spPr>
      </p:pic>
      <p:sp>
        <p:nvSpPr>
          <p:cNvPr id="5" name="TextBox 4"/>
          <p:cNvSpPr txBox="1"/>
          <p:nvPr/>
        </p:nvSpPr>
        <p:spPr>
          <a:xfrm>
            <a:off x="595842" y="2144608"/>
            <a:ext cx="5100946" cy="3293209"/>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1600" dirty="0" smtClean="0"/>
              <a:t>Top level use cases are login, Buy product, </a:t>
            </a:r>
          </a:p>
          <a:p>
            <a:pPr marR="0" lvl="0" defTabSz="914400" eaLnBrk="1" fontAlgn="auto" latinLnBrk="0" hangingPunct="1">
              <a:lnSpc>
                <a:spcPct val="100000"/>
              </a:lnSpc>
              <a:spcBef>
                <a:spcPts val="0"/>
              </a:spcBef>
              <a:spcAft>
                <a:spcPts val="0"/>
              </a:spcAft>
              <a:buClrTx/>
              <a:buSzTx/>
              <a:tabLst/>
              <a:defRPr/>
            </a:pPr>
            <a:r>
              <a:rPr lang="en-US" sz="1600" dirty="0" smtClean="0"/>
              <a:t>     View cart details.</a:t>
            </a:r>
          </a:p>
          <a:p>
            <a:pPr marL="285750" lvl="0" indent="-285750">
              <a:buFont typeface="Arial" charset="0"/>
              <a:buChar char="•"/>
            </a:pPr>
            <a:r>
              <a:rPr lang="en-US" sz="1600" b="1" dirty="0" smtClean="0"/>
              <a:t>Product search and sort </a:t>
            </a:r>
            <a:r>
              <a:rPr lang="en-US" sz="1600" dirty="0" smtClean="0"/>
              <a:t>use</a:t>
            </a:r>
            <a:r>
              <a:rPr lang="en-US" sz="1600" b="1" dirty="0" smtClean="0"/>
              <a:t> </a:t>
            </a:r>
            <a:r>
              <a:rPr lang="en-US" sz="1600" dirty="0"/>
              <a:t>case could be used by </a:t>
            </a:r>
            <a:r>
              <a:rPr lang="en-US" sz="1600" dirty="0" smtClean="0"/>
              <a:t>customer as </a:t>
            </a:r>
            <a:r>
              <a:rPr lang="en-US" sz="1600" dirty="0"/>
              <a:t>top level use case if </a:t>
            </a:r>
            <a:r>
              <a:rPr lang="en-US" sz="1600" dirty="0" smtClean="0"/>
              <a:t>customer only </a:t>
            </a:r>
            <a:r>
              <a:rPr lang="en-US" sz="1600" dirty="0"/>
              <a:t>wants to </a:t>
            </a:r>
            <a:r>
              <a:rPr lang="en-US" sz="1600" dirty="0" smtClean="0"/>
              <a:t>find </a:t>
            </a:r>
            <a:r>
              <a:rPr lang="en-US" sz="1600" dirty="0"/>
              <a:t>and see some products</a:t>
            </a:r>
            <a:r>
              <a:rPr lang="en-US" sz="1600" dirty="0" smtClean="0"/>
              <a:t>.</a:t>
            </a:r>
          </a:p>
          <a:p>
            <a:pPr marL="285750" lvl="0" indent="-285750">
              <a:buFont typeface="Arial" charset="0"/>
              <a:buChar char="•"/>
            </a:pPr>
            <a:r>
              <a:rPr lang="en-US" sz="1600" b="1" dirty="0" smtClean="0"/>
              <a:t>Payment</a:t>
            </a:r>
            <a:r>
              <a:rPr lang="en-US" sz="1600" dirty="0"/>
              <a:t> use case is </a:t>
            </a:r>
            <a:r>
              <a:rPr lang="en-US" sz="1600" b="1" dirty="0" smtClean="0"/>
              <a:t>included </a:t>
            </a:r>
            <a:r>
              <a:rPr lang="en-US" sz="1600" dirty="0" smtClean="0"/>
              <a:t>use</a:t>
            </a:r>
            <a:r>
              <a:rPr lang="en-US" sz="1600" b="1" dirty="0" smtClean="0"/>
              <a:t> </a:t>
            </a:r>
            <a:r>
              <a:rPr lang="en-US" sz="1600" dirty="0" smtClean="0"/>
              <a:t>case</a:t>
            </a:r>
            <a:r>
              <a:rPr lang="en-US" sz="1600" dirty="0"/>
              <a:t> not available by itself </a:t>
            </a:r>
            <a:r>
              <a:rPr lang="mr-IN" sz="1600" dirty="0" smtClean="0"/>
              <a:t>–</a:t>
            </a:r>
            <a:r>
              <a:rPr lang="en-US" sz="1600" dirty="0" smtClean="0"/>
              <a:t> payment is </a:t>
            </a:r>
            <a:r>
              <a:rPr lang="en-US" sz="1600" dirty="0"/>
              <a:t>part of </a:t>
            </a:r>
            <a:r>
              <a:rPr lang="en-US" sz="1600" dirty="0" smtClean="0"/>
              <a:t>buying products.</a:t>
            </a:r>
          </a:p>
          <a:p>
            <a:pPr marL="285750" lvl="0" indent="-285750">
              <a:buFont typeface="Arial" charset="0"/>
              <a:buChar char="•"/>
            </a:pPr>
            <a:r>
              <a:rPr lang="en-US" sz="1600" dirty="0" smtClean="0"/>
              <a:t>Customers can review, manage profile, view cart only after  logged in.</a:t>
            </a:r>
          </a:p>
          <a:p>
            <a:pPr marL="285750" lvl="0" indent="-285750">
              <a:buFont typeface="Arial" charset="0"/>
              <a:buChar char="•"/>
            </a:pPr>
            <a:r>
              <a:rPr lang="en-US" sz="1600" dirty="0" smtClean="0"/>
              <a:t>Order confirmation by email is </a:t>
            </a:r>
            <a:r>
              <a:rPr lang="en-US" sz="1600" b="1" dirty="0" smtClean="0"/>
              <a:t>extended </a:t>
            </a:r>
            <a:r>
              <a:rPr lang="en-US" sz="1600" dirty="0" smtClean="0"/>
              <a:t>use</a:t>
            </a:r>
            <a:r>
              <a:rPr lang="en-US" sz="1600" b="1" dirty="0" smtClean="0"/>
              <a:t> </a:t>
            </a:r>
            <a:r>
              <a:rPr lang="en-US" sz="1600" dirty="0" smtClean="0"/>
              <a:t>case</a:t>
            </a:r>
            <a:r>
              <a:rPr lang="en-US" sz="1600" b="1" dirty="0" smtClean="0"/>
              <a:t> </a:t>
            </a:r>
            <a:r>
              <a:rPr lang="en-US" sz="1600" dirty="0" smtClean="0"/>
              <a:t>in case of payment error.</a:t>
            </a:r>
            <a:endParaRPr lang="en-US" sz="1600" dirty="0"/>
          </a:p>
        </p:txBody>
      </p:sp>
    </p:spTree>
    <p:extLst>
      <p:ext uri="{BB962C8B-B14F-4D97-AF65-F5344CB8AC3E}">
        <p14:creationId xmlns="" xmlns:p14="http://schemas.microsoft.com/office/powerpoint/2010/main" val="3407045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450" y="1058187"/>
            <a:ext cx="8911687" cy="637131"/>
          </a:xfrm>
        </p:spPr>
        <p:txBody>
          <a:bodyPr>
            <a:normAutofit/>
          </a:bodyPr>
          <a:lstStyle/>
          <a:p>
            <a:r>
              <a:rPr lang="en-US" sz="3000" dirty="0" smtClean="0"/>
              <a:t>Trader Use Case Diagram</a:t>
            </a:r>
            <a:endParaRPr lang="en-US" sz="3000" dirty="0"/>
          </a:p>
        </p:txBody>
      </p:sp>
      <p:pic>
        <p:nvPicPr>
          <p:cNvPr id="4" name="Content Placeholder 3"/>
          <p:cNvPicPr>
            <a:picLocks noGrp="1"/>
          </p:cNvPicPr>
          <p:nvPr>
            <p:ph idx="1"/>
          </p:nvPr>
        </p:nvPicPr>
        <p:blipFill>
          <a:blip r:embed="rId2"/>
          <a:srcRect/>
          <a:stretch>
            <a:fillRect/>
          </a:stretch>
        </p:blipFill>
        <p:spPr bwMode="auto">
          <a:xfrm>
            <a:off x="6049804" y="1030015"/>
            <a:ext cx="5536314" cy="5571507"/>
          </a:xfrm>
          <a:prstGeom prst="rect">
            <a:avLst/>
          </a:prstGeom>
          <a:noFill/>
          <a:ln w="9525">
            <a:noFill/>
            <a:miter lim="800000"/>
            <a:headEnd/>
            <a:tailEnd/>
          </a:ln>
        </p:spPr>
      </p:pic>
      <p:sp>
        <p:nvSpPr>
          <p:cNvPr id="3" name="TextBox 2"/>
          <p:cNvSpPr txBox="1"/>
          <p:nvPr/>
        </p:nvSpPr>
        <p:spPr>
          <a:xfrm>
            <a:off x="1092821" y="2007220"/>
            <a:ext cx="5285678" cy="5293757"/>
          </a:xfrm>
          <a:prstGeom prst="rect">
            <a:avLst/>
          </a:prstGeom>
          <a:noFill/>
        </p:spPr>
        <p:txBody>
          <a:bodyPr wrap="square" rtlCol="0">
            <a:spAutoFit/>
          </a:bodyPr>
          <a:lstStyle/>
          <a:p>
            <a:pPr marL="285750" indent="-285750">
              <a:buFont typeface="Arial" charset="0"/>
              <a:buChar char="•"/>
            </a:pPr>
            <a:r>
              <a:rPr lang="en-US" sz="1600" b="1" dirty="0" smtClean="0"/>
              <a:t>Login </a:t>
            </a:r>
            <a:r>
              <a:rPr lang="en-US" sz="1600" dirty="0" smtClean="0"/>
              <a:t>use case is</a:t>
            </a:r>
            <a:r>
              <a:rPr lang="en-US" sz="1600" b="1" dirty="0" smtClean="0"/>
              <a:t> included </a:t>
            </a:r>
            <a:r>
              <a:rPr lang="en-US" sz="1600" dirty="0" smtClean="0"/>
              <a:t>use</a:t>
            </a:r>
            <a:r>
              <a:rPr lang="en-US" sz="1600" b="1" dirty="0" smtClean="0"/>
              <a:t> </a:t>
            </a:r>
            <a:r>
              <a:rPr lang="en-US" sz="1600" dirty="0" smtClean="0"/>
              <a:t>case</a:t>
            </a:r>
            <a:r>
              <a:rPr lang="en-US" sz="1600" b="1" dirty="0" smtClean="0"/>
              <a:t> </a:t>
            </a:r>
            <a:r>
              <a:rPr lang="en-US" sz="1600" dirty="0" smtClean="0"/>
              <a:t>as </a:t>
            </a:r>
          </a:p>
          <a:p>
            <a:r>
              <a:rPr lang="en-US" sz="1600" dirty="0" smtClean="0"/>
              <a:t>     needed for adding shop, managing </a:t>
            </a:r>
          </a:p>
          <a:p>
            <a:r>
              <a:rPr lang="en-US" sz="1600" dirty="0" smtClean="0"/>
              <a:t>     account and product.</a:t>
            </a:r>
          </a:p>
          <a:p>
            <a:pPr marL="285750" indent="-285750">
              <a:buFont typeface="Arial" charset="0"/>
              <a:buChar char="•"/>
            </a:pPr>
            <a:r>
              <a:rPr lang="en-US" sz="1600" b="1" dirty="0" smtClean="0"/>
              <a:t>Manage stock </a:t>
            </a:r>
            <a:r>
              <a:rPr lang="en-US" sz="1600" dirty="0" smtClean="0"/>
              <a:t>is </a:t>
            </a:r>
            <a:r>
              <a:rPr lang="en-US" sz="1600" b="1" dirty="0" smtClean="0"/>
              <a:t>included </a:t>
            </a:r>
            <a:r>
              <a:rPr lang="en-US" sz="1600" dirty="0" smtClean="0"/>
              <a:t>use</a:t>
            </a:r>
            <a:r>
              <a:rPr lang="en-US" sz="1600" b="1" dirty="0" smtClean="0"/>
              <a:t> </a:t>
            </a:r>
            <a:r>
              <a:rPr lang="en-US" sz="1600" dirty="0" smtClean="0"/>
              <a:t>case not </a:t>
            </a:r>
          </a:p>
          <a:p>
            <a:r>
              <a:rPr lang="en-US" sz="1600" dirty="0" smtClean="0"/>
              <a:t>     available by itself- it</a:t>
            </a:r>
            <a:r>
              <a:rPr lang="mr-IN" sz="1600" dirty="0" smtClean="0"/>
              <a:t>’</a:t>
            </a:r>
            <a:r>
              <a:rPr lang="en-US" sz="1600" dirty="0" smtClean="0"/>
              <a:t>s a part of managing </a:t>
            </a:r>
          </a:p>
          <a:p>
            <a:r>
              <a:rPr lang="en-US" sz="1600" dirty="0" smtClean="0"/>
              <a:t>     product.  </a:t>
            </a:r>
          </a:p>
          <a:p>
            <a:pPr marL="285750" indent="-285750">
              <a:buFont typeface="Arial" charset="0"/>
              <a:buChar char="•"/>
            </a:pPr>
            <a:r>
              <a:rPr lang="en-US" sz="1600" dirty="0" smtClean="0"/>
              <a:t>Trader can give </a:t>
            </a:r>
            <a:r>
              <a:rPr lang="en-US" sz="1600" b="1" dirty="0" smtClean="0"/>
              <a:t>discount</a:t>
            </a:r>
            <a:r>
              <a:rPr lang="en-US" sz="1600" dirty="0" smtClean="0"/>
              <a:t> to their customers</a:t>
            </a:r>
          </a:p>
          <a:p>
            <a:r>
              <a:rPr lang="en-US" sz="1600" dirty="0" smtClean="0"/>
              <a:t>    as well as can </a:t>
            </a:r>
            <a:r>
              <a:rPr lang="en-US" sz="1600" b="1" dirty="0" smtClean="0"/>
              <a:t>update</a:t>
            </a:r>
            <a:r>
              <a:rPr lang="en-US" sz="1600" dirty="0" smtClean="0"/>
              <a:t>, </a:t>
            </a:r>
            <a:r>
              <a:rPr lang="en-US" sz="1600" b="1" dirty="0" smtClean="0"/>
              <a:t>add</a:t>
            </a:r>
            <a:r>
              <a:rPr lang="en-US" sz="1600" dirty="0" smtClean="0"/>
              <a:t>, </a:t>
            </a:r>
            <a:r>
              <a:rPr lang="en-US" sz="1600" b="1" dirty="0" smtClean="0"/>
              <a:t>delete</a:t>
            </a:r>
            <a:r>
              <a:rPr lang="en-US" sz="1600" dirty="0" smtClean="0"/>
              <a:t> their </a:t>
            </a:r>
          </a:p>
          <a:p>
            <a:r>
              <a:rPr lang="en-US" sz="1600" dirty="0"/>
              <a:t> </a:t>
            </a:r>
            <a:r>
              <a:rPr lang="en-US" sz="1600" dirty="0" smtClean="0"/>
              <a:t>   products.</a:t>
            </a:r>
          </a:p>
          <a:p>
            <a:pPr marL="285750" indent="-285750">
              <a:buFont typeface="Arial" charset="0"/>
              <a:buChar char="•"/>
            </a:pPr>
            <a:r>
              <a:rPr lang="en-US" sz="1600" dirty="0" smtClean="0"/>
              <a:t>Anytime traders can view their daily, weekly</a:t>
            </a:r>
          </a:p>
          <a:p>
            <a:r>
              <a:rPr lang="en-US" sz="1600" dirty="0"/>
              <a:t> </a:t>
            </a:r>
            <a:r>
              <a:rPr lang="en-US" sz="1600" dirty="0" smtClean="0"/>
              <a:t>    and monthly report. </a:t>
            </a:r>
          </a:p>
          <a:p>
            <a:endParaRPr lang="en-US" dirty="0" smtClean="0"/>
          </a:p>
          <a:p>
            <a:endParaRPr lang="en-US" dirty="0" smtClean="0"/>
          </a:p>
          <a:p>
            <a:endParaRPr lang="en-US" dirty="0" smtClean="0"/>
          </a:p>
          <a:p>
            <a:endParaRPr lang="en-US" dirty="0" smtClean="0"/>
          </a:p>
          <a:p>
            <a:r>
              <a:rPr lang="en-US" dirty="0" smtClean="0"/>
              <a:t> </a:t>
            </a:r>
          </a:p>
          <a:p>
            <a:endParaRPr lang="en-US" dirty="0" smtClean="0"/>
          </a:p>
          <a:p>
            <a:endParaRPr lang="en-US" dirty="0" smtClean="0"/>
          </a:p>
          <a:p>
            <a:endParaRPr lang="en-US" dirty="0" smtClean="0"/>
          </a:p>
          <a:p>
            <a:endParaRPr lang="en-US" dirty="0"/>
          </a:p>
        </p:txBody>
      </p:sp>
    </p:spTree>
    <p:extLst>
      <p:ext uri="{BB962C8B-B14F-4D97-AF65-F5344CB8AC3E}">
        <p14:creationId xmlns="" xmlns:p14="http://schemas.microsoft.com/office/powerpoint/2010/main" val="510603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05600"/>
          </a:xfrm>
        </p:spPr>
        <p:txBody>
          <a:bodyPr>
            <a:normAutofit/>
          </a:bodyPr>
          <a:lstStyle/>
          <a:p>
            <a:r>
              <a:rPr lang="en-US" sz="3000" dirty="0" smtClean="0"/>
              <a:t>Admin Use Case Diagram</a:t>
            </a:r>
            <a:endParaRPr lang="en-US" sz="3000" dirty="0"/>
          </a:p>
        </p:txBody>
      </p:sp>
      <p:pic>
        <p:nvPicPr>
          <p:cNvPr id="8" name="Content Placeholder 7"/>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449014" y="1935163"/>
            <a:ext cx="7293972" cy="4389437"/>
          </a:xfrm>
        </p:spPr>
      </p:pic>
      <p:sp>
        <p:nvSpPr>
          <p:cNvPr id="3" name="TextBox 2"/>
          <p:cNvSpPr txBox="1"/>
          <p:nvPr/>
        </p:nvSpPr>
        <p:spPr>
          <a:xfrm>
            <a:off x="1950720" y="1813560"/>
            <a:ext cx="7500771" cy="584775"/>
          </a:xfrm>
          <a:prstGeom prst="rect">
            <a:avLst/>
          </a:prstGeom>
          <a:noFill/>
        </p:spPr>
        <p:txBody>
          <a:bodyPr wrap="none" rtlCol="0">
            <a:spAutoFit/>
          </a:bodyPr>
          <a:lstStyle/>
          <a:p>
            <a:r>
              <a:rPr lang="en-US" sz="1600" dirty="0" smtClean="0"/>
              <a:t>After logging in, admin has the full authority to manage trader/customers </a:t>
            </a:r>
          </a:p>
          <a:p>
            <a:r>
              <a:rPr lang="en-US" sz="1600" dirty="0" smtClean="0"/>
              <a:t>and view report as well as products.</a:t>
            </a:r>
            <a:endParaRPr lang="en-US" sz="1600" dirty="0"/>
          </a:p>
        </p:txBody>
      </p:sp>
    </p:spTree>
    <p:extLst>
      <p:ext uri="{BB962C8B-B14F-4D97-AF65-F5344CB8AC3E}">
        <p14:creationId xmlns="" xmlns:p14="http://schemas.microsoft.com/office/powerpoint/2010/main" val="14708040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971" y="796930"/>
            <a:ext cx="8911687" cy="532028"/>
          </a:xfrm>
        </p:spPr>
        <p:txBody>
          <a:bodyPr>
            <a:normAutofit fontScale="90000"/>
          </a:bodyPr>
          <a:lstStyle/>
          <a:p>
            <a:r>
              <a:rPr lang="en-US" sz="3300" dirty="0" smtClean="0"/>
              <a:t>UML Diagram Overview</a:t>
            </a:r>
            <a:endParaRPr lang="en-US" sz="3300" dirty="0"/>
          </a:p>
        </p:txBody>
      </p:sp>
      <p:pic>
        <p:nvPicPr>
          <p:cNvPr id="4" name="Content Placeholder 3"/>
          <p:cNvPicPr>
            <a:picLocks noGrp="1"/>
          </p:cNvPicPr>
          <p:nvPr>
            <p:ph idx="1"/>
          </p:nvPr>
        </p:nvPicPr>
        <p:blipFill>
          <a:blip r:embed="rId2"/>
          <a:srcRect/>
          <a:stretch>
            <a:fillRect/>
          </a:stretch>
        </p:blipFill>
        <p:spPr bwMode="auto">
          <a:xfrm>
            <a:off x="3917410" y="693684"/>
            <a:ext cx="8113987" cy="6164316"/>
          </a:xfrm>
          <a:prstGeom prst="rect">
            <a:avLst/>
          </a:prstGeom>
          <a:noFill/>
          <a:ln w="9525">
            <a:noFill/>
            <a:miter lim="800000"/>
            <a:headEnd/>
            <a:tailEnd/>
          </a:ln>
        </p:spPr>
      </p:pic>
      <p:sp>
        <p:nvSpPr>
          <p:cNvPr id="3" name="TextBox 2"/>
          <p:cNvSpPr txBox="1"/>
          <p:nvPr/>
        </p:nvSpPr>
        <p:spPr>
          <a:xfrm>
            <a:off x="1092819" y="2088424"/>
            <a:ext cx="3773790" cy="3077766"/>
          </a:xfrm>
          <a:prstGeom prst="rect">
            <a:avLst/>
          </a:prstGeom>
          <a:noFill/>
        </p:spPr>
        <p:txBody>
          <a:bodyPr wrap="none" rtlCol="0">
            <a:spAutoFit/>
          </a:bodyPr>
          <a:lstStyle/>
          <a:p>
            <a:pPr marL="285750" indent="-285750">
              <a:buFont typeface="Arial" charset="0"/>
              <a:buChar char="•"/>
            </a:pPr>
            <a:r>
              <a:rPr lang="en-US" sz="1600" dirty="0" smtClean="0"/>
              <a:t>Login is necessary before </a:t>
            </a:r>
          </a:p>
          <a:p>
            <a:r>
              <a:rPr lang="en-US" sz="1600" dirty="0"/>
              <a:t> </a:t>
            </a:r>
            <a:r>
              <a:rPr lang="en-US" sz="1600" dirty="0" smtClean="0"/>
              <a:t>   viewing anything into the site </a:t>
            </a:r>
          </a:p>
          <a:p>
            <a:r>
              <a:rPr lang="en-US" sz="1600" dirty="0" smtClean="0"/>
              <a:t>    for every customers, traders as </a:t>
            </a:r>
          </a:p>
          <a:p>
            <a:r>
              <a:rPr lang="en-US" sz="1600" dirty="0" smtClean="0"/>
              <a:t>    well as admin.</a:t>
            </a:r>
          </a:p>
          <a:p>
            <a:pPr marL="285750" indent="-285750">
              <a:buFont typeface="Arial" charset="0"/>
              <a:buChar char="•"/>
            </a:pPr>
            <a:r>
              <a:rPr lang="en-US" sz="1600" dirty="0" smtClean="0"/>
              <a:t>Customers can search products</a:t>
            </a:r>
          </a:p>
          <a:p>
            <a:r>
              <a:rPr lang="en-US" sz="1600" dirty="0"/>
              <a:t> </a:t>
            </a:r>
            <a:r>
              <a:rPr lang="en-US" sz="1600" dirty="0" smtClean="0"/>
              <a:t>    and manage profile after logged</a:t>
            </a:r>
          </a:p>
          <a:p>
            <a:r>
              <a:rPr lang="en-US" sz="1600" dirty="0" smtClean="0"/>
              <a:t>     in.</a:t>
            </a:r>
          </a:p>
          <a:p>
            <a:pPr marL="285750" indent="-285750">
              <a:buFont typeface="Arial" charset="0"/>
              <a:buChar char="•"/>
            </a:pPr>
            <a:r>
              <a:rPr lang="en-US" sz="1600" dirty="0" smtClean="0"/>
              <a:t>Traders can add/update/</a:t>
            </a:r>
          </a:p>
          <a:p>
            <a:r>
              <a:rPr lang="en-US" sz="1600" dirty="0" smtClean="0"/>
              <a:t>    delete their items as required.</a:t>
            </a:r>
          </a:p>
          <a:p>
            <a:pPr marL="285750" indent="-285750">
              <a:buFont typeface="Arial" charset="0"/>
              <a:buChar char="•"/>
            </a:pPr>
            <a:r>
              <a:rPr lang="en-US" sz="1600" dirty="0" smtClean="0"/>
              <a:t>Admin has full authority to view </a:t>
            </a:r>
          </a:p>
          <a:p>
            <a:r>
              <a:rPr lang="en-US" sz="1600" dirty="0" smtClean="0"/>
              <a:t>    any customer or trader details.</a:t>
            </a:r>
          </a:p>
          <a:p>
            <a:endParaRPr lang="en-US" dirty="0"/>
          </a:p>
        </p:txBody>
      </p:sp>
    </p:spTree>
    <p:extLst>
      <p:ext uri="{BB962C8B-B14F-4D97-AF65-F5344CB8AC3E}">
        <p14:creationId xmlns="" xmlns:p14="http://schemas.microsoft.com/office/powerpoint/2010/main" val="12464150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15845"/>
            <a:ext cx="10363200" cy="1362456"/>
          </a:xfrm>
        </p:spPr>
        <p:txBody>
          <a:bodyPr/>
          <a:lstStyle/>
          <a:p>
            <a:r>
              <a:rPr lang="en-US" b="1" dirty="0" smtClean="0"/>
              <a:t>         Wireframing</a:t>
            </a:r>
            <a:endParaRPr lang="en-US" b="1" dirty="0"/>
          </a:p>
        </p:txBody>
      </p:sp>
      <p:sp>
        <p:nvSpPr>
          <p:cNvPr id="3" name="Subtitle 2"/>
          <p:cNvSpPr>
            <a:spLocks noGrp="1"/>
          </p:cNvSpPr>
          <p:nvPr>
            <p:ph type="body" idx="1"/>
          </p:nvPr>
        </p:nvSpPr>
        <p:spPr>
          <a:xfrm>
            <a:off x="681010" y="2116835"/>
            <a:ext cx="10631423" cy="3114383"/>
          </a:xfrm>
        </p:spPr>
        <p:txBody>
          <a:bodyPr>
            <a:noAutofit/>
          </a:bodyPr>
          <a:lstStyle/>
          <a:p>
            <a:pPr>
              <a:lnSpc>
                <a:spcPct val="150000"/>
              </a:lnSpc>
              <a:buFont typeface="Arial" pitchFamily="34" charset="0"/>
              <a:buChar char="•"/>
            </a:pPr>
            <a:r>
              <a:rPr lang="en-US" sz="1600" dirty="0" smtClean="0">
                <a:latin typeface="Lucida Sans Unicode" pitchFamily="34" charset="0"/>
                <a:cs typeface="Lucida Sans Unicode" pitchFamily="34" charset="0"/>
              </a:rPr>
              <a:t>A critical part of the interaction design process used to </a:t>
            </a:r>
            <a:r>
              <a:rPr lang="en-US" sz="1600" dirty="0">
                <a:latin typeface="Lucida Sans Unicode" pitchFamily="34" charset="0"/>
                <a:cs typeface="Lucida Sans Unicode" pitchFamily="34" charset="0"/>
              </a:rPr>
              <a:t>design a website service at the structural level. </a:t>
            </a:r>
            <a:endParaRPr lang="en-US" sz="1600" dirty="0" smtClean="0">
              <a:latin typeface="Lucida Sans Unicode" pitchFamily="34" charset="0"/>
              <a:cs typeface="Lucida Sans Unicode" pitchFamily="34" charset="0"/>
            </a:endParaRPr>
          </a:p>
          <a:p>
            <a:pPr>
              <a:lnSpc>
                <a:spcPct val="150000"/>
              </a:lnSpc>
              <a:buFont typeface="Arial" pitchFamily="34" charset="0"/>
              <a:buChar char="•"/>
            </a:pPr>
            <a:r>
              <a:rPr lang="en-US" sz="1600" dirty="0" smtClean="0">
                <a:latin typeface="Lucida Sans Unicode" pitchFamily="34" charset="0"/>
                <a:cs typeface="Lucida Sans Unicode" pitchFamily="34" charset="0"/>
              </a:rPr>
              <a:t>Commonly </a:t>
            </a:r>
            <a:r>
              <a:rPr lang="en-US" sz="1600" dirty="0">
                <a:latin typeface="Lucida Sans Unicode" pitchFamily="34" charset="0"/>
                <a:cs typeface="Lucida Sans Unicode" pitchFamily="34" charset="0"/>
              </a:rPr>
              <a:t>used to </a:t>
            </a:r>
            <a:r>
              <a:rPr lang="en-US" sz="1600" dirty="0" smtClean="0">
                <a:latin typeface="Lucida Sans Unicode" pitchFamily="34" charset="0"/>
                <a:cs typeface="Lucida Sans Unicode" pitchFamily="34" charset="0"/>
              </a:rPr>
              <a:t>layout </a:t>
            </a:r>
            <a:r>
              <a:rPr lang="en-US" sz="1600" dirty="0">
                <a:latin typeface="Lucida Sans Unicode" pitchFamily="34" charset="0"/>
                <a:cs typeface="Lucida Sans Unicode" pitchFamily="34" charset="0"/>
              </a:rPr>
              <a:t>content and functionality on a page which takes into account user needs and user journeys. </a:t>
            </a:r>
            <a:endParaRPr lang="en-US" sz="1600" dirty="0" smtClean="0">
              <a:latin typeface="Lucida Sans Unicode" pitchFamily="34" charset="0"/>
              <a:cs typeface="Lucida Sans Unicode" pitchFamily="34" charset="0"/>
            </a:endParaRPr>
          </a:p>
          <a:p>
            <a:pPr>
              <a:lnSpc>
                <a:spcPct val="150000"/>
              </a:lnSpc>
              <a:buFont typeface="Arial" pitchFamily="34" charset="0"/>
              <a:buChar char="•"/>
            </a:pPr>
            <a:r>
              <a:rPr lang="en-US" sz="1600" dirty="0" smtClean="0">
                <a:latin typeface="Lucida Sans Unicode" pitchFamily="34" charset="0"/>
                <a:cs typeface="Lucida Sans Unicode" pitchFamily="34" charset="0"/>
              </a:rPr>
              <a:t>Used </a:t>
            </a:r>
            <a:r>
              <a:rPr lang="en-US" sz="1600" dirty="0">
                <a:latin typeface="Lucida Sans Unicode" pitchFamily="34" charset="0"/>
                <a:cs typeface="Lucida Sans Unicode" pitchFamily="34" charset="0"/>
              </a:rPr>
              <a:t>early in the development process to establish the basic structure of a page before visual design and content is added</a:t>
            </a:r>
            <a:r>
              <a:rPr lang="en-US" sz="1600" dirty="0" smtClean="0">
                <a:latin typeface="Lucida Sans Unicode" pitchFamily="34" charset="0"/>
                <a:cs typeface="Lucida Sans Unicode" pitchFamily="34" charset="0"/>
              </a:rPr>
              <a:t>.</a:t>
            </a:r>
          </a:p>
          <a:p>
            <a:pPr>
              <a:lnSpc>
                <a:spcPct val="150000"/>
              </a:lnSpc>
              <a:buFont typeface="Arial" pitchFamily="34" charset="0"/>
              <a:buChar char="•"/>
            </a:pPr>
            <a:r>
              <a:rPr lang="en-US" sz="1600" dirty="0" smtClean="0">
                <a:latin typeface="Lucida Sans Unicode" pitchFamily="34" charset="0"/>
                <a:cs typeface="Lucida Sans Unicode" pitchFamily="34" charset="0"/>
              </a:rPr>
              <a:t>Can also be used to create the global and secondary navigation to ensure the terminology and structure used for the site meets user expectations.</a:t>
            </a:r>
            <a:endParaRPr lang="en-US" sz="1600" dirty="0">
              <a:latin typeface="Lucida Sans Unicode" pitchFamily="34" charset="0"/>
              <a:cs typeface="Lucida Sans Unicode" pitchFamily="34" charset="0"/>
            </a:endParaRPr>
          </a:p>
          <a:p>
            <a:pPr>
              <a:lnSpc>
                <a:spcPct val="150000"/>
              </a:lnSpc>
            </a:pPr>
            <a:r>
              <a:rPr lang="en-US" sz="1600" dirty="0">
                <a:latin typeface="Lucida Sans Unicode" pitchFamily="34" charset="0"/>
                <a:cs typeface="Lucida Sans Unicode" pitchFamily="34" charset="0"/>
              </a:rPr>
              <a:t/>
            </a:r>
            <a:br>
              <a:rPr lang="en-US" sz="1600" dirty="0">
                <a:latin typeface="Lucida Sans Unicode" pitchFamily="34" charset="0"/>
                <a:cs typeface="Lucida Sans Unicode" pitchFamily="34" charset="0"/>
              </a:rPr>
            </a:br>
            <a:endParaRPr lang="en-US" sz="1600" dirty="0" smtClean="0">
              <a:latin typeface="Lucida Sans Unicode" pitchFamily="34" charset="0"/>
              <a:cs typeface="Lucida Sans Unicode" pitchFamily="34" charset="0"/>
            </a:endParaRPr>
          </a:p>
        </p:txBody>
      </p:sp>
    </p:spTree>
    <p:extLst>
      <p:ext uri="{BB962C8B-B14F-4D97-AF65-F5344CB8AC3E}">
        <p14:creationId xmlns="" xmlns:p14="http://schemas.microsoft.com/office/powerpoint/2010/main" val="35356191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6411" y="951080"/>
            <a:ext cx="3657600" cy="1162050"/>
          </a:xfrm>
        </p:spPr>
        <p:txBody>
          <a:bodyPr>
            <a:normAutofit/>
          </a:bodyPr>
          <a:lstStyle/>
          <a:p>
            <a:r>
              <a:rPr lang="en-US" sz="3200" b="1" dirty="0" smtClean="0"/>
              <a:t>Homepage</a:t>
            </a:r>
            <a:endParaRPr lang="en-US" sz="3200" b="1" dirty="0"/>
          </a:p>
        </p:txBody>
      </p:sp>
      <p:sp>
        <p:nvSpPr>
          <p:cNvPr id="6" name="Text Placeholder 5"/>
          <p:cNvSpPr>
            <a:spLocks noGrp="1"/>
          </p:cNvSpPr>
          <p:nvPr>
            <p:ph type="body" idx="2"/>
          </p:nvPr>
        </p:nvSpPr>
        <p:spPr>
          <a:xfrm>
            <a:off x="1473958" y="2333511"/>
            <a:ext cx="5575797" cy="3303016"/>
          </a:xfrm>
        </p:spPr>
        <p:txBody>
          <a:bodyPr>
            <a:normAutofit/>
          </a:bodyPr>
          <a:lstStyle/>
          <a:p>
            <a:pPr>
              <a:buFont typeface="Arial" pitchFamily="34" charset="0"/>
              <a:buChar char="•"/>
            </a:pPr>
            <a:r>
              <a:rPr lang="en-US" sz="1600" dirty="0" smtClean="0"/>
              <a:t> The very beginning page of our website. </a:t>
            </a:r>
          </a:p>
          <a:p>
            <a:pPr>
              <a:buFont typeface="Arial" pitchFamily="34" charset="0"/>
              <a:buChar char="•"/>
            </a:pPr>
            <a:r>
              <a:rPr lang="en-US" sz="1600" dirty="0" smtClean="0"/>
              <a:t> Contains website logo, navigation link</a:t>
            </a:r>
          </a:p>
          <a:p>
            <a:pPr>
              <a:buFont typeface="Arial" pitchFamily="34" charset="0"/>
              <a:buChar char="•"/>
            </a:pPr>
            <a:r>
              <a:rPr lang="en-US" sz="1600" dirty="0" smtClean="0"/>
              <a:t> It outlines different kinds of food available in our store. </a:t>
            </a:r>
          </a:p>
          <a:p>
            <a:pPr>
              <a:buFont typeface="Arial" pitchFamily="34" charset="0"/>
              <a:buChar char="•"/>
            </a:pPr>
            <a:r>
              <a:rPr lang="en-US" sz="1600" dirty="0" smtClean="0"/>
              <a:t> Products are tagged  in with suitable image, name and price along with add to cart and add to wish list options with them.</a:t>
            </a:r>
          </a:p>
        </p:txBody>
      </p:sp>
      <p:pic>
        <p:nvPicPr>
          <p:cNvPr id="7" name="Content Placeholder 6" descr="D:\Project Management\3.Executing\WireFrame\homepage.png"/>
          <p:cNvPicPr>
            <a:picLocks noGrp="1"/>
          </p:cNvPicPr>
          <p:nvPr>
            <p:ph sz="half" idx="1"/>
          </p:nvPr>
        </p:nvPicPr>
        <p:blipFill>
          <a:blip r:embed="rId2" cstate="print"/>
          <a:stretch>
            <a:fillRect/>
          </a:stretch>
        </p:blipFill>
        <p:spPr bwMode="auto">
          <a:xfrm>
            <a:off x="7356143" y="750627"/>
            <a:ext cx="3316406" cy="6107373"/>
          </a:xfrm>
          <a:prstGeom prst="rect">
            <a:avLst/>
          </a:prstGeom>
          <a:noFill/>
          <a:ln w="9525">
            <a:noFill/>
            <a:miter lim="800000"/>
            <a:headEnd/>
            <a:tailEnd/>
          </a:ln>
        </p:spPr>
      </p:pic>
    </p:spTree>
    <p:extLst>
      <p:ext uri="{BB962C8B-B14F-4D97-AF65-F5344CB8AC3E}">
        <p14:creationId xmlns="" xmlns:p14="http://schemas.microsoft.com/office/powerpoint/2010/main" val="38097079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230" y="814602"/>
            <a:ext cx="3657600" cy="1162050"/>
          </a:xfrm>
        </p:spPr>
        <p:txBody>
          <a:bodyPr>
            <a:normAutofit/>
          </a:bodyPr>
          <a:lstStyle/>
          <a:p>
            <a:r>
              <a:rPr lang="en-US" sz="2800" b="1" dirty="0" smtClean="0"/>
              <a:t>SHOP</a:t>
            </a:r>
            <a:endParaRPr lang="en-US" sz="2800" b="1" dirty="0"/>
          </a:p>
        </p:txBody>
      </p:sp>
      <p:sp>
        <p:nvSpPr>
          <p:cNvPr id="4" name="Text Placeholder 3"/>
          <p:cNvSpPr>
            <a:spLocks noGrp="1"/>
          </p:cNvSpPr>
          <p:nvPr>
            <p:ph type="body" idx="2"/>
          </p:nvPr>
        </p:nvSpPr>
        <p:spPr>
          <a:xfrm>
            <a:off x="1009935" y="2085833"/>
            <a:ext cx="3657600" cy="2745475"/>
          </a:xfrm>
        </p:spPr>
        <p:txBody>
          <a:bodyPr>
            <a:normAutofit/>
          </a:bodyPr>
          <a:lstStyle/>
          <a:p>
            <a:pPr>
              <a:buFont typeface="Arial" pitchFamily="34" charset="0"/>
              <a:buChar char="•"/>
            </a:pPr>
            <a:r>
              <a:rPr lang="en-US" sz="1700" dirty="0" smtClean="0"/>
              <a:t> Shops are categorized according to their product list. </a:t>
            </a:r>
          </a:p>
          <a:p>
            <a:pPr>
              <a:buFont typeface="Arial" pitchFamily="34" charset="0"/>
              <a:buChar char="•"/>
            </a:pPr>
            <a:r>
              <a:rPr lang="en-US" sz="1700" dirty="0" smtClean="0"/>
              <a:t> There are five different category which includes </a:t>
            </a:r>
            <a:r>
              <a:rPr lang="en-US" sz="1700" b="1" dirty="0" smtClean="0"/>
              <a:t>Butcher</a:t>
            </a:r>
            <a:r>
              <a:rPr lang="en-US" sz="1700" dirty="0" smtClean="0"/>
              <a:t>, </a:t>
            </a:r>
            <a:r>
              <a:rPr lang="en-US" sz="1700" b="1" dirty="0" smtClean="0"/>
              <a:t>Fishmonger</a:t>
            </a:r>
            <a:r>
              <a:rPr lang="en-US" sz="1700" dirty="0" smtClean="0"/>
              <a:t>, </a:t>
            </a:r>
            <a:r>
              <a:rPr lang="en-US" sz="1700" b="1" dirty="0" smtClean="0"/>
              <a:t>Greengroccer</a:t>
            </a:r>
            <a:r>
              <a:rPr lang="en-US" sz="1700" dirty="0" smtClean="0"/>
              <a:t>, </a:t>
            </a:r>
            <a:r>
              <a:rPr lang="en-US" sz="1700" b="1" dirty="0" smtClean="0"/>
              <a:t>Bakery</a:t>
            </a:r>
            <a:r>
              <a:rPr lang="en-US" sz="1700" dirty="0" smtClean="0"/>
              <a:t> and  </a:t>
            </a:r>
            <a:r>
              <a:rPr lang="en-US" sz="1700" b="1" dirty="0" smtClean="0"/>
              <a:t>Delicatessen</a:t>
            </a:r>
            <a:r>
              <a:rPr lang="en-US" sz="1700" dirty="0" smtClean="0"/>
              <a:t>. </a:t>
            </a:r>
          </a:p>
          <a:p>
            <a:pPr>
              <a:buFont typeface="Arial" pitchFamily="34" charset="0"/>
              <a:buChar char="•"/>
            </a:pPr>
            <a:r>
              <a:rPr lang="en-US" sz="1700" dirty="0" smtClean="0"/>
              <a:t> Users can browse products normally or they can use filters to find specific product. </a:t>
            </a:r>
            <a:endParaRPr lang="en-US" sz="1700" dirty="0"/>
          </a:p>
        </p:txBody>
      </p:sp>
      <p:pic>
        <p:nvPicPr>
          <p:cNvPr id="5" name="Content Placeholder 4" descr="D:\Project Management\3.Executing\WireFrame\Shop.png"/>
          <p:cNvPicPr>
            <a:picLocks noGrp="1"/>
          </p:cNvPicPr>
          <p:nvPr>
            <p:ph sz="half" idx="1"/>
          </p:nvPr>
        </p:nvPicPr>
        <p:blipFill>
          <a:blip r:embed="rId2"/>
          <a:stretch>
            <a:fillRect/>
          </a:stretch>
        </p:blipFill>
        <p:spPr bwMode="auto">
          <a:xfrm>
            <a:off x="5283103" y="1730991"/>
            <a:ext cx="6302071" cy="4572000"/>
          </a:xfrm>
          <a:prstGeom prst="rect">
            <a:avLst/>
          </a:prstGeom>
          <a:noFill/>
          <a:ln w="9525">
            <a:noFill/>
            <a:miter lim="800000"/>
            <a:headEnd/>
            <a:tailEnd/>
          </a:ln>
        </p:spPr>
      </p:pic>
    </p:spTree>
    <p:extLst>
      <p:ext uri="{BB962C8B-B14F-4D97-AF65-F5344CB8AC3E}">
        <p14:creationId xmlns="" xmlns:p14="http://schemas.microsoft.com/office/powerpoint/2010/main" val="33234940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00955"/>
            <a:ext cx="3657600" cy="1162050"/>
          </a:xfrm>
        </p:spPr>
        <p:txBody>
          <a:bodyPr>
            <a:normAutofit/>
          </a:bodyPr>
          <a:lstStyle/>
          <a:p>
            <a:r>
              <a:rPr lang="en-US" sz="2800" b="1" dirty="0" smtClean="0"/>
              <a:t>Contact US</a:t>
            </a:r>
            <a:endParaRPr lang="en-US" sz="2800" b="1" dirty="0"/>
          </a:p>
        </p:txBody>
      </p:sp>
      <p:sp>
        <p:nvSpPr>
          <p:cNvPr id="4" name="Text Placeholder 3"/>
          <p:cNvSpPr>
            <a:spLocks noGrp="1"/>
          </p:cNvSpPr>
          <p:nvPr>
            <p:ph type="body" idx="2"/>
          </p:nvPr>
        </p:nvSpPr>
        <p:spPr>
          <a:xfrm>
            <a:off x="887106" y="2167720"/>
            <a:ext cx="3657600" cy="2144973"/>
          </a:xfrm>
        </p:spPr>
        <p:txBody>
          <a:bodyPr/>
          <a:lstStyle/>
          <a:p>
            <a:pPr>
              <a:buFont typeface="Arial" pitchFamily="34" charset="0"/>
              <a:buChar char="•"/>
            </a:pPr>
            <a:r>
              <a:rPr lang="en-US" sz="1700" dirty="0" smtClean="0"/>
              <a:t>Shows the shop detailed information including it’s location. </a:t>
            </a:r>
          </a:p>
          <a:p>
            <a:pPr>
              <a:buFont typeface="Arial" pitchFamily="34" charset="0"/>
              <a:buChar char="•"/>
            </a:pPr>
            <a:r>
              <a:rPr lang="en-US" sz="1700" dirty="0" smtClean="0"/>
              <a:t>It includes a form where users can enquiry more about our shop and send messages. </a:t>
            </a:r>
            <a:endParaRPr lang="en-US" dirty="0"/>
          </a:p>
        </p:txBody>
      </p:sp>
      <p:pic>
        <p:nvPicPr>
          <p:cNvPr id="5" name="Content Placeholder 4" descr="D:\Project Management\3.Executing\WireFrame\Contact Us.png"/>
          <p:cNvPicPr>
            <a:picLocks noGrp="1"/>
          </p:cNvPicPr>
          <p:nvPr>
            <p:ph sz="half" idx="1"/>
          </p:nvPr>
        </p:nvPicPr>
        <p:blipFill>
          <a:blip r:embed="rId2"/>
          <a:stretch>
            <a:fillRect/>
          </a:stretch>
        </p:blipFill>
        <p:spPr bwMode="auto">
          <a:xfrm>
            <a:off x="4981911" y="1676400"/>
            <a:ext cx="6385840" cy="4572000"/>
          </a:xfrm>
          <a:prstGeom prst="rect">
            <a:avLst/>
          </a:prstGeom>
          <a:noFill/>
          <a:ln w="9525">
            <a:noFill/>
            <a:miter lim="800000"/>
            <a:headEnd/>
            <a:tailEnd/>
          </a:ln>
        </p:spPr>
      </p:pic>
    </p:spTree>
    <p:extLst>
      <p:ext uri="{BB962C8B-B14F-4D97-AF65-F5344CB8AC3E}">
        <p14:creationId xmlns="" xmlns:p14="http://schemas.microsoft.com/office/powerpoint/2010/main" val="1348082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Login</a:t>
            </a:r>
            <a:endParaRPr lang="en-US" sz="2800" b="1" dirty="0"/>
          </a:p>
        </p:txBody>
      </p:sp>
      <p:sp>
        <p:nvSpPr>
          <p:cNvPr id="4" name="Text Placeholder 3"/>
          <p:cNvSpPr>
            <a:spLocks noGrp="1"/>
          </p:cNvSpPr>
          <p:nvPr>
            <p:ph type="body" idx="2"/>
          </p:nvPr>
        </p:nvSpPr>
        <p:spPr>
          <a:xfrm>
            <a:off x="914399" y="1676400"/>
            <a:ext cx="5172501" cy="2117678"/>
          </a:xfrm>
        </p:spPr>
        <p:txBody>
          <a:bodyPr>
            <a:normAutofit/>
          </a:bodyPr>
          <a:lstStyle/>
          <a:p>
            <a:pPr>
              <a:buFont typeface="Arial" pitchFamily="34" charset="0"/>
              <a:buChar char="•"/>
            </a:pPr>
            <a:r>
              <a:rPr lang="en-US" sz="1700" dirty="0" smtClean="0"/>
              <a:t>It </a:t>
            </a:r>
            <a:r>
              <a:rPr lang="en-US" sz="1700" dirty="0"/>
              <a:t>outlines the login form that allows user to login the website. </a:t>
            </a:r>
            <a:r>
              <a:rPr lang="en-US" sz="1700" dirty="0" smtClean="0"/>
              <a:t> </a:t>
            </a:r>
          </a:p>
          <a:p>
            <a:pPr>
              <a:buFont typeface="Arial" pitchFamily="34" charset="0"/>
              <a:buChar char="•"/>
            </a:pPr>
            <a:r>
              <a:rPr lang="en-US" sz="1700" dirty="0" smtClean="0"/>
              <a:t>Either of the customer or trader can login using this form as identification part is done by the system itself.</a:t>
            </a:r>
            <a:endParaRPr lang="en-US" sz="1700" dirty="0"/>
          </a:p>
        </p:txBody>
      </p:sp>
      <p:pic>
        <p:nvPicPr>
          <p:cNvPr id="5" name="Content Placeholder 4" descr="D:\Project Management\3.Executing\WireFrame\login.png"/>
          <p:cNvPicPr>
            <a:picLocks noGrp="1"/>
          </p:cNvPicPr>
          <p:nvPr>
            <p:ph sz="half" idx="1"/>
          </p:nvPr>
        </p:nvPicPr>
        <p:blipFill>
          <a:blip r:embed="rId2"/>
          <a:srcRect/>
          <a:stretch>
            <a:fillRect/>
          </a:stretch>
        </p:blipFill>
        <p:spPr bwMode="auto">
          <a:xfrm>
            <a:off x="6400651" y="1068083"/>
            <a:ext cx="5181600" cy="3823094"/>
          </a:xfrm>
          <a:prstGeom prst="rect">
            <a:avLst/>
          </a:prstGeom>
          <a:noFill/>
          <a:ln w="9525">
            <a:noFill/>
            <a:miter lim="800000"/>
            <a:headEnd/>
            <a:tailEnd/>
          </a:ln>
        </p:spPr>
      </p:pic>
    </p:spTree>
    <p:extLst>
      <p:ext uri="{BB962C8B-B14F-4D97-AF65-F5344CB8AC3E}">
        <p14:creationId xmlns="" xmlns:p14="http://schemas.microsoft.com/office/powerpoint/2010/main" val="29467029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Register(Customer)</a:t>
            </a:r>
            <a:endParaRPr lang="en-US" sz="2800" b="1" dirty="0"/>
          </a:p>
        </p:txBody>
      </p:sp>
      <p:sp>
        <p:nvSpPr>
          <p:cNvPr id="4" name="Text Placeholder 3"/>
          <p:cNvSpPr>
            <a:spLocks noGrp="1"/>
          </p:cNvSpPr>
          <p:nvPr>
            <p:ph type="body" idx="2"/>
          </p:nvPr>
        </p:nvSpPr>
        <p:spPr>
          <a:xfrm>
            <a:off x="900751" y="1785583"/>
            <a:ext cx="4080681" cy="4572000"/>
          </a:xfrm>
        </p:spPr>
        <p:txBody>
          <a:bodyPr>
            <a:normAutofit/>
          </a:bodyPr>
          <a:lstStyle/>
          <a:p>
            <a:pPr>
              <a:buFont typeface="Arial" pitchFamily="34" charset="0"/>
              <a:buChar char="•"/>
            </a:pPr>
            <a:r>
              <a:rPr lang="en-US" sz="1700" dirty="0" smtClean="0"/>
              <a:t>Contains a registration form for new customers  which includes the detailed information of the customer. </a:t>
            </a:r>
          </a:p>
          <a:p>
            <a:pPr>
              <a:buFont typeface="Arial" pitchFamily="34" charset="0"/>
              <a:buChar char="•"/>
            </a:pPr>
            <a:r>
              <a:rPr lang="en-US" sz="1700" dirty="0" smtClean="0"/>
              <a:t>The form won’t be registered until they fill up all the essential credentials and agree with our terms and conditions. </a:t>
            </a:r>
          </a:p>
          <a:p>
            <a:pPr>
              <a:buFont typeface="Arial" pitchFamily="34" charset="0"/>
              <a:buChar char="•"/>
            </a:pPr>
            <a:r>
              <a:rPr lang="en-US" sz="1700" dirty="0" smtClean="0"/>
              <a:t>After registering the form they now become the user of our website.</a:t>
            </a:r>
            <a:endParaRPr lang="en-US" sz="1700" dirty="0"/>
          </a:p>
        </p:txBody>
      </p:sp>
      <p:pic>
        <p:nvPicPr>
          <p:cNvPr id="5" name="Content Placeholder 4" descr="C:\Users\Gaurab\Downloads\customer (register).png"/>
          <p:cNvPicPr>
            <a:picLocks noGrp="1"/>
          </p:cNvPicPr>
          <p:nvPr>
            <p:ph sz="half" idx="1"/>
          </p:nvPr>
        </p:nvPicPr>
        <p:blipFill>
          <a:blip r:embed="rId2"/>
          <a:stretch>
            <a:fillRect/>
          </a:stretch>
        </p:blipFill>
        <p:spPr bwMode="auto">
          <a:xfrm>
            <a:off x="5190343" y="2044101"/>
            <a:ext cx="6815137" cy="4300621"/>
          </a:xfrm>
          <a:prstGeom prst="rect">
            <a:avLst/>
          </a:prstGeom>
          <a:noFill/>
          <a:ln w="9525">
            <a:noFill/>
            <a:miter lim="800000"/>
            <a:headEnd/>
            <a:tailEnd/>
          </a:ln>
        </p:spPr>
      </p:pic>
    </p:spTree>
    <p:extLst>
      <p:ext uri="{BB962C8B-B14F-4D97-AF65-F5344CB8AC3E}">
        <p14:creationId xmlns="" xmlns:p14="http://schemas.microsoft.com/office/powerpoint/2010/main" val="2928184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92FD49A-34F5-4EEF-87AB-B17D6E83872E}"/>
              </a:ext>
            </a:extLst>
          </p:cNvPr>
          <p:cNvSpPr>
            <a:spLocks noGrp="1"/>
          </p:cNvSpPr>
          <p:nvPr>
            <p:ph idx="1"/>
          </p:nvPr>
        </p:nvSpPr>
        <p:spPr>
          <a:xfrm>
            <a:off x="742950" y="314325"/>
            <a:ext cx="10610850" cy="6438899"/>
          </a:xfrm>
        </p:spPr>
        <p:txBody>
          <a:bodyPr>
            <a:normAutofit fontScale="85000" lnSpcReduction="20000"/>
          </a:bodyPr>
          <a:lstStyle/>
          <a:p>
            <a:pPr marL="0" indent="0">
              <a:buNone/>
            </a:pPr>
            <a:endParaRPr lang="en-GB" b="1" dirty="0" smtClean="0"/>
          </a:p>
          <a:p>
            <a:pPr marL="0" indent="0">
              <a:buNone/>
            </a:pPr>
            <a:endParaRPr lang="en-GB" b="1" dirty="0" smtClean="0"/>
          </a:p>
          <a:p>
            <a:pPr marL="0" indent="0">
              <a:buNone/>
            </a:pPr>
            <a:r>
              <a:rPr lang="en-GB" b="1" dirty="0" smtClean="0"/>
              <a:t>Customer </a:t>
            </a:r>
            <a:r>
              <a:rPr lang="en-GB" b="1" dirty="0"/>
              <a:t>Interface</a:t>
            </a:r>
            <a:endParaRPr lang="en-US" dirty="0"/>
          </a:p>
          <a:p>
            <a:pPr lvl="0"/>
            <a:r>
              <a:rPr lang="en-GB" dirty="0"/>
              <a:t>Navigation to products by shop or by product type.</a:t>
            </a:r>
            <a:endParaRPr lang="en-US" dirty="0"/>
          </a:p>
          <a:p>
            <a:pPr lvl="0"/>
            <a:r>
              <a:rPr lang="en-GB" dirty="0"/>
              <a:t>Login and registration system.</a:t>
            </a:r>
            <a:endParaRPr lang="en-US" dirty="0"/>
          </a:p>
          <a:p>
            <a:pPr lvl="0"/>
            <a:r>
              <a:rPr lang="en-GB" dirty="0"/>
              <a:t>Choose available collection slot after 24 hours of order confirmation and payment through PayPal.</a:t>
            </a:r>
          </a:p>
          <a:p>
            <a:pPr lvl="0"/>
            <a:endParaRPr lang="en-US" dirty="0"/>
          </a:p>
          <a:p>
            <a:r>
              <a:rPr lang="en-GB" b="1" dirty="0"/>
              <a:t>Traders Interface</a:t>
            </a:r>
            <a:endParaRPr lang="en-US" dirty="0"/>
          </a:p>
          <a:p>
            <a:pPr lvl="0"/>
            <a:r>
              <a:rPr lang="en-GB" dirty="0"/>
              <a:t>Products CRUD operations.</a:t>
            </a:r>
            <a:endParaRPr lang="en-US" dirty="0"/>
          </a:p>
          <a:p>
            <a:pPr lvl="0"/>
            <a:r>
              <a:rPr lang="en-GB" dirty="0"/>
              <a:t>Generate daily and monthly reports.</a:t>
            </a:r>
            <a:endParaRPr lang="en-US" dirty="0"/>
          </a:p>
          <a:p>
            <a:r>
              <a:rPr lang="en-GB" dirty="0"/>
              <a:t>Specific trader account and unique product items.</a:t>
            </a:r>
            <a:endParaRPr lang="en-US" dirty="0"/>
          </a:p>
          <a:p>
            <a:pPr lvl="0"/>
            <a:r>
              <a:rPr lang="en-GB" dirty="0"/>
              <a:t>Admin role to access whole system.</a:t>
            </a:r>
          </a:p>
          <a:p>
            <a:pPr lvl="0"/>
            <a:endParaRPr lang="en-US" dirty="0"/>
          </a:p>
          <a:p>
            <a:r>
              <a:rPr lang="en-GB" b="1" dirty="0"/>
              <a:t>Admin Interface</a:t>
            </a:r>
            <a:endParaRPr lang="en-US" dirty="0"/>
          </a:p>
          <a:p>
            <a:pPr lvl="0"/>
            <a:r>
              <a:rPr lang="en-GB" dirty="0"/>
              <a:t>Admin dashboard to view overall statistics.</a:t>
            </a:r>
            <a:endParaRPr lang="en-US" dirty="0"/>
          </a:p>
          <a:p>
            <a:pPr lvl="0"/>
            <a:r>
              <a:rPr lang="en-GB" dirty="0"/>
              <a:t>Daily reports of goods and quantities.</a:t>
            </a:r>
            <a:endParaRPr lang="en-US" dirty="0"/>
          </a:p>
          <a:p>
            <a:pPr lvl="0"/>
            <a:r>
              <a:rPr lang="en-GB" dirty="0"/>
              <a:t>Weekly finance reports and monthly reports on product sales.</a:t>
            </a:r>
            <a:endParaRPr lang="en-US" dirty="0"/>
          </a:p>
        </p:txBody>
      </p:sp>
    </p:spTree>
    <p:extLst>
      <p:ext uri="{BB962C8B-B14F-4D97-AF65-F5344CB8AC3E}">
        <p14:creationId xmlns="" xmlns:p14="http://schemas.microsoft.com/office/powerpoint/2010/main" val="40155638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Register(Trader)</a:t>
            </a:r>
            <a:endParaRPr lang="en-US" sz="2800" b="1" dirty="0"/>
          </a:p>
        </p:txBody>
      </p:sp>
      <p:sp>
        <p:nvSpPr>
          <p:cNvPr id="4" name="Text Placeholder 3"/>
          <p:cNvSpPr>
            <a:spLocks noGrp="1"/>
          </p:cNvSpPr>
          <p:nvPr>
            <p:ph type="body" idx="2"/>
          </p:nvPr>
        </p:nvSpPr>
        <p:spPr>
          <a:xfrm>
            <a:off x="914400" y="1676400"/>
            <a:ext cx="5022376" cy="4572000"/>
          </a:xfrm>
        </p:spPr>
        <p:txBody>
          <a:bodyPr>
            <a:normAutofit/>
          </a:bodyPr>
          <a:lstStyle/>
          <a:p>
            <a:pPr>
              <a:buFont typeface="Arial" pitchFamily="34" charset="0"/>
              <a:buChar char="•"/>
            </a:pPr>
            <a:r>
              <a:rPr lang="en-US" sz="1700" dirty="0" smtClean="0"/>
              <a:t>This wireframe is somehow same to the customer registration form as it includes all the information about the trader but in this one have to specify the shop type for his/her registration as we have five different categories of shops.</a:t>
            </a:r>
            <a:endParaRPr lang="en-US" sz="1700" dirty="0"/>
          </a:p>
        </p:txBody>
      </p:sp>
      <p:pic>
        <p:nvPicPr>
          <p:cNvPr id="5" name="Content Placeholder 4" descr="C:\Users\Gaurab\Downloads\trader register.png"/>
          <p:cNvPicPr>
            <a:picLocks noGrp="1"/>
          </p:cNvPicPr>
          <p:nvPr>
            <p:ph sz="half" idx="1"/>
          </p:nvPr>
        </p:nvPicPr>
        <p:blipFill>
          <a:blip r:embed="rId2"/>
          <a:srcRect/>
          <a:stretch>
            <a:fillRect/>
          </a:stretch>
        </p:blipFill>
        <p:spPr bwMode="auto">
          <a:xfrm>
            <a:off x="6271254" y="1078724"/>
            <a:ext cx="5181600" cy="4528445"/>
          </a:xfrm>
          <a:prstGeom prst="rect">
            <a:avLst/>
          </a:prstGeom>
          <a:noFill/>
          <a:ln w="9525">
            <a:noFill/>
            <a:miter lim="800000"/>
            <a:headEnd/>
            <a:tailEnd/>
          </a:ln>
        </p:spPr>
      </p:pic>
    </p:spTree>
    <p:extLst>
      <p:ext uri="{BB962C8B-B14F-4D97-AF65-F5344CB8AC3E}">
        <p14:creationId xmlns="" xmlns:p14="http://schemas.microsoft.com/office/powerpoint/2010/main" val="7989377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My Cart</a:t>
            </a:r>
            <a:endParaRPr lang="en-US" sz="2800" b="1" dirty="0"/>
          </a:p>
        </p:txBody>
      </p:sp>
      <p:sp>
        <p:nvSpPr>
          <p:cNvPr id="4" name="Text Placeholder 3"/>
          <p:cNvSpPr>
            <a:spLocks noGrp="1"/>
          </p:cNvSpPr>
          <p:nvPr>
            <p:ph type="body" idx="2"/>
          </p:nvPr>
        </p:nvSpPr>
        <p:spPr>
          <a:xfrm>
            <a:off x="914399" y="1676400"/>
            <a:ext cx="4148919" cy="4572000"/>
          </a:xfrm>
        </p:spPr>
        <p:txBody>
          <a:bodyPr>
            <a:normAutofit/>
          </a:bodyPr>
          <a:lstStyle/>
          <a:p>
            <a:pPr>
              <a:buFont typeface="Arial" pitchFamily="34" charset="0"/>
              <a:buChar char="•"/>
            </a:pPr>
            <a:r>
              <a:rPr lang="en-US" sz="1700" dirty="0" smtClean="0"/>
              <a:t>This is my cart wireframe which outlines the products which are added by the customer to their particular cart. </a:t>
            </a:r>
          </a:p>
          <a:p>
            <a:pPr>
              <a:buFont typeface="Arial" pitchFamily="34" charset="0"/>
              <a:buChar char="•"/>
            </a:pPr>
            <a:r>
              <a:rPr lang="en-US" sz="1700" dirty="0" smtClean="0"/>
              <a:t>In this part it shows the detailed information of the product, it’s name, price, their required quantity of products and finally the total of the selected products. </a:t>
            </a:r>
          </a:p>
          <a:p>
            <a:pPr>
              <a:buFont typeface="Arial" pitchFamily="34" charset="0"/>
              <a:buChar char="•"/>
            </a:pPr>
            <a:r>
              <a:rPr lang="en-US" sz="1700" dirty="0" smtClean="0"/>
              <a:t>After adding to the cart, customers have to checkout and make the payment through our specified payment system.</a:t>
            </a:r>
            <a:endParaRPr lang="en-US" sz="1700" dirty="0"/>
          </a:p>
        </p:txBody>
      </p:sp>
      <p:pic>
        <p:nvPicPr>
          <p:cNvPr id="5" name="Content Placeholder 4" descr="D:\Project Management\3.Executing\WireFrame\My Cart.png"/>
          <p:cNvPicPr>
            <a:picLocks noGrp="1"/>
          </p:cNvPicPr>
          <p:nvPr>
            <p:ph sz="half" idx="1"/>
          </p:nvPr>
        </p:nvPicPr>
        <p:blipFill>
          <a:blip r:embed="rId2"/>
          <a:stretch>
            <a:fillRect/>
          </a:stretch>
        </p:blipFill>
        <p:spPr bwMode="auto">
          <a:xfrm>
            <a:off x="5526251" y="1676400"/>
            <a:ext cx="5297160" cy="4572000"/>
          </a:xfrm>
          <a:prstGeom prst="rect">
            <a:avLst/>
          </a:prstGeom>
          <a:noFill/>
          <a:ln w="9525">
            <a:noFill/>
            <a:miter lim="800000"/>
            <a:headEnd/>
            <a:tailEnd/>
          </a:ln>
        </p:spPr>
      </p:pic>
    </p:spTree>
    <p:extLst>
      <p:ext uri="{BB962C8B-B14F-4D97-AF65-F5344CB8AC3E}">
        <p14:creationId xmlns="" xmlns:p14="http://schemas.microsoft.com/office/powerpoint/2010/main" val="31663635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713" y="590548"/>
            <a:ext cx="3733801" cy="976312"/>
          </a:xfrm>
        </p:spPr>
        <p:txBody>
          <a:bodyPr>
            <a:normAutofit/>
          </a:bodyPr>
          <a:lstStyle/>
          <a:p>
            <a:r>
              <a:rPr lang="en-US" sz="2800" b="1" dirty="0" smtClean="0"/>
              <a:t>Customer Comment</a:t>
            </a:r>
            <a:endParaRPr lang="en-US" sz="2800" b="1" dirty="0"/>
          </a:p>
        </p:txBody>
      </p:sp>
      <p:sp>
        <p:nvSpPr>
          <p:cNvPr id="4" name="Text Placeholder 3"/>
          <p:cNvSpPr>
            <a:spLocks noGrp="1"/>
          </p:cNvSpPr>
          <p:nvPr>
            <p:ph type="body" idx="2"/>
          </p:nvPr>
        </p:nvSpPr>
        <p:spPr/>
        <p:txBody>
          <a:bodyPr>
            <a:normAutofit/>
          </a:bodyPr>
          <a:lstStyle/>
          <a:p>
            <a:pPr>
              <a:buFont typeface="Arial" pitchFamily="34" charset="0"/>
              <a:buChar char="•"/>
            </a:pPr>
            <a:r>
              <a:rPr lang="en-US" sz="1700" dirty="0" smtClean="0"/>
              <a:t>In this part user can comment about the products, it’s quality, and overall about our system. </a:t>
            </a:r>
          </a:p>
          <a:p>
            <a:pPr>
              <a:buFont typeface="Arial" pitchFamily="34" charset="0"/>
              <a:buChar char="•"/>
            </a:pPr>
            <a:r>
              <a:rPr lang="en-US" sz="1700" dirty="0" smtClean="0"/>
              <a:t>Rating system is included where customers are allowed to rate the goods and the system according to their wish. </a:t>
            </a:r>
          </a:p>
          <a:p>
            <a:pPr>
              <a:buFont typeface="Arial" pitchFamily="34" charset="0"/>
              <a:buChar char="•"/>
            </a:pPr>
            <a:r>
              <a:rPr lang="en-US" sz="1700" dirty="0" smtClean="0"/>
              <a:t>This helps us to know where our system is been lacking and helps us to improve in those fields.</a:t>
            </a:r>
            <a:endParaRPr lang="en-US" sz="1700" dirty="0"/>
          </a:p>
        </p:txBody>
      </p:sp>
      <p:pic>
        <p:nvPicPr>
          <p:cNvPr id="5" name="Content Placeholder 4" descr="D:\Project Management\3.Executing\WireFrame\customer comment.png"/>
          <p:cNvPicPr>
            <a:picLocks noGrp="1"/>
          </p:cNvPicPr>
          <p:nvPr>
            <p:ph sz="half" idx="1"/>
          </p:nvPr>
        </p:nvPicPr>
        <p:blipFill>
          <a:blip r:embed="rId2"/>
          <a:stretch>
            <a:fillRect/>
          </a:stretch>
        </p:blipFill>
        <p:spPr bwMode="auto">
          <a:xfrm>
            <a:off x="4767263" y="2196498"/>
            <a:ext cx="6815137" cy="3531803"/>
          </a:xfrm>
          <a:prstGeom prst="rect">
            <a:avLst/>
          </a:prstGeom>
          <a:noFill/>
          <a:ln w="9525">
            <a:noFill/>
            <a:miter lim="800000"/>
            <a:headEnd/>
            <a:tailEnd/>
          </a:ln>
        </p:spPr>
      </p:pic>
    </p:spTree>
    <p:extLst>
      <p:ext uri="{BB962C8B-B14F-4D97-AF65-F5344CB8AC3E}">
        <p14:creationId xmlns="" xmlns:p14="http://schemas.microsoft.com/office/powerpoint/2010/main" val="38805770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Trader Crud Functions</a:t>
            </a:r>
            <a:endParaRPr lang="en-US" sz="2800" b="1" dirty="0"/>
          </a:p>
        </p:txBody>
      </p:sp>
      <p:sp>
        <p:nvSpPr>
          <p:cNvPr id="4" name="Text Placeholder 3"/>
          <p:cNvSpPr>
            <a:spLocks noGrp="1"/>
          </p:cNvSpPr>
          <p:nvPr>
            <p:ph type="body" idx="2"/>
          </p:nvPr>
        </p:nvSpPr>
        <p:spPr>
          <a:xfrm>
            <a:off x="914399" y="1676400"/>
            <a:ext cx="5104263" cy="1926609"/>
          </a:xfrm>
        </p:spPr>
        <p:txBody>
          <a:bodyPr>
            <a:normAutofit/>
          </a:bodyPr>
          <a:lstStyle/>
          <a:p>
            <a:pPr>
              <a:buFont typeface="Arial" pitchFamily="34" charset="0"/>
              <a:buChar char="•"/>
            </a:pPr>
            <a:r>
              <a:rPr lang="en-US" sz="1700" dirty="0" smtClean="0"/>
              <a:t>Each trader opens up their  page where they are allowed to add, edit and remove their respective products.</a:t>
            </a:r>
          </a:p>
          <a:p>
            <a:r>
              <a:rPr lang="en-US" sz="1700" dirty="0" smtClean="0"/>
              <a:t>Traders should include short description on each products they include in their list.</a:t>
            </a:r>
          </a:p>
        </p:txBody>
      </p:sp>
      <p:pic>
        <p:nvPicPr>
          <p:cNvPr id="5" name="Content Placeholder 4" descr="D:\Project Management\3.Executing\WireFrame\trader crud.png"/>
          <p:cNvPicPr>
            <a:picLocks noGrp="1"/>
          </p:cNvPicPr>
          <p:nvPr>
            <p:ph sz="half" idx="1"/>
          </p:nvPr>
        </p:nvPicPr>
        <p:blipFill>
          <a:blip r:embed="rId2"/>
          <a:srcRect/>
          <a:stretch>
            <a:fillRect/>
          </a:stretch>
        </p:blipFill>
        <p:spPr bwMode="auto">
          <a:xfrm>
            <a:off x="6236749" y="816440"/>
            <a:ext cx="5181600" cy="3690846"/>
          </a:xfrm>
          <a:prstGeom prst="rect">
            <a:avLst/>
          </a:prstGeom>
          <a:noFill/>
          <a:ln w="9525">
            <a:noFill/>
            <a:miter lim="800000"/>
            <a:headEnd/>
            <a:tailEnd/>
          </a:ln>
        </p:spPr>
      </p:pic>
    </p:spTree>
    <p:extLst>
      <p:ext uri="{BB962C8B-B14F-4D97-AF65-F5344CB8AC3E}">
        <p14:creationId xmlns="" xmlns:p14="http://schemas.microsoft.com/office/powerpoint/2010/main" val="1823961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Invoice</a:t>
            </a:r>
            <a:endParaRPr lang="en-US" sz="2800" b="1" dirty="0"/>
          </a:p>
        </p:txBody>
      </p:sp>
      <p:sp>
        <p:nvSpPr>
          <p:cNvPr id="4" name="Text Placeholder 3"/>
          <p:cNvSpPr>
            <a:spLocks noGrp="1"/>
          </p:cNvSpPr>
          <p:nvPr>
            <p:ph type="body" idx="2"/>
          </p:nvPr>
        </p:nvSpPr>
        <p:spPr>
          <a:xfrm>
            <a:off x="627797" y="1881117"/>
            <a:ext cx="4285397" cy="2199564"/>
          </a:xfrm>
        </p:spPr>
        <p:txBody>
          <a:bodyPr>
            <a:normAutofit/>
          </a:bodyPr>
          <a:lstStyle/>
          <a:p>
            <a:pPr>
              <a:buFont typeface="Arial" pitchFamily="34" charset="0"/>
              <a:buChar char="•"/>
            </a:pPr>
            <a:r>
              <a:rPr lang="en-US" sz="1700" dirty="0" smtClean="0"/>
              <a:t>After purchasing goods from our store a bill is issued to a particular customers which includes the customer name at the top, discount offered by our store and last the grand total of all the goods .</a:t>
            </a:r>
          </a:p>
        </p:txBody>
      </p:sp>
      <p:pic>
        <p:nvPicPr>
          <p:cNvPr id="5" name="Content Placeholder 4" descr="D:\Project Management\3.Executing\WireFrame\Invoice.png"/>
          <p:cNvPicPr>
            <a:picLocks noGrp="1"/>
          </p:cNvPicPr>
          <p:nvPr>
            <p:ph sz="half" idx="1"/>
          </p:nvPr>
        </p:nvPicPr>
        <p:blipFill>
          <a:blip r:embed="rId2"/>
          <a:stretch>
            <a:fillRect/>
          </a:stretch>
        </p:blipFill>
        <p:spPr bwMode="auto">
          <a:xfrm>
            <a:off x="4903740" y="3032559"/>
            <a:ext cx="6815137" cy="3033385"/>
          </a:xfrm>
          <a:prstGeom prst="rect">
            <a:avLst/>
          </a:prstGeom>
          <a:noFill/>
          <a:ln w="9525">
            <a:noFill/>
            <a:miter lim="800000"/>
            <a:headEnd/>
            <a:tailEnd/>
          </a:ln>
        </p:spPr>
      </p:pic>
    </p:spTree>
    <p:extLst>
      <p:ext uri="{BB962C8B-B14F-4D97-AF65-F5344CB8AC3E}">
        <p14:creationId xmlns="" xmlns:p14="http://schemas.microsoft.com/office/powerpoint/2010/main" val="11304017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02670" y="2667865"/>
            <a:ext cx="10363200" cy="1362456"/>
          </a:xfrm>
        </p:spPr>
        <p:txBody>
          <a:bodyPr/>
          <a:lstStyle/>
          <a:p>
            <a:r>
              <a:rPr smtClean="0"/>
              <a:t>THANK YOU</a:t>
            </a:r>
            <a:br>
              <a:rPr smtClean="0"/>
            </a:br>
            <a:r>
              <a:rPr smtClean="0"/>
              <a:t>Any Queries?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90A17C-B910-43B1-8B57-1C4C88D4D7F9}"/>
              </a:ext>
            </a:extLst>
          </p:cNvPr>
          <p:cNvSpPr>
            <a:spLocks noGrp="1"/>
          </p:cNvSpPr>
          <p:nvPr>
            <p:ph type="title"/>
          </p:nvPr>
        </p:nvSpPr>
        <p:spPr/>
        <p:txBody>
          <a:bodyPr/>
          <a:lstStyle/>
          <a:p>
            <a:r>
              <a:rPr lang="en-US" dirty="0"/>
              <a:t>Duration and time bound</a:t>
            </a:r>
          </a:p>
        </p:txBody>
      </p:sp>
      <p:sp>
        <p:nvSpPr>
          <p:cNvPr id="3" name="Content Placeholder 2">
            <a:extLst>
              <a:ext uri="{FF2B5EF4-FFF2-40B4-BE49-F238E27FC236}">
                <a16:creationId xmlns="" xmlns:a16="http://schemas.microsoft.com/office/drawing/2014/main" id="{444EEDE4-7DD5-4587-B6FB-020160CD7997}"/>
              </a:ext>
            </a:extLst>
          </p:cNvPr>
          <p:cNvSpPr>
            <a:spLocks noGrp="1"/>
          </p:cNvSpPr>
          <p:nvPr>
            <p:ph idx="1"/>
          </p:nvPr>
        </p:nvSpPr>
        <p:spPr/>
        <p:txBody>
          <a:bodyPr>
            <a:normAutofit/>
          </a:bodyPr>
          <a:lstStyle/>
          <a:p>
            <a:r>
              <a:rPr lang="en-GB" dirty="0"/>
              <a:t>Initial: Feb 3</a:t>
            </a:r>
            <a:r>
              <a:rPr lang="en-GB" baseline="30000" dirty="0"/>
              <a:t>rd</a:t>
            </a:r>
            <a:r>
              <a:rPr lang="en-GB" dirty="0"/>
              <a:t> 2020</a:t>
            </a:r>
            <a:endParaRPr lang="en-US" dirty="0"/>
          </a:p>
          <a:p>
            <a:r>
              <a:rPr lang="en-GB" dirty="0"/>
              <a:t>Work in Progress: March 18</a:t>
            </a:r>
            <a:r>
              <a:rPr lang="en-GB" baseline="30000" dirty="0"/>
              <a:t>th</a:t>
            </a:r>
            <a:r>
              <a:rPr lang="en-GB" dirty="0"/>
              <a:t> 2020</a:t>
            </a:r>
            <a:endParaRPr lang="en-US" dirty="0"/>
          </a:p>
          <a:p>
            <a:r>
              <a:rPr lang="en-GB" dirty="0"/>
              <a:t>Final: May 15</a:t>
            </a:r>
            <a:r>
              <a:rPr lang="en-GB" baseline="30000" dirty="0"/>
              <a:t>th</a:t>
            </a:r>
            <a:r>
              <a:rPr lang="en-GB" dirty="0"/>
              <a:t> 2020</a:t>
            </a:r>
            <a:endParaRPr lang="en-US" dirty="0"/>
          </a:p>
          <a:p>
            <a:endParaRPr lang="en-US" dirty="0"/>
          </a:p>
          <a:p>
            <a:r>
              <a:rPr lang="en-US" dirty="0"/>
              <a:t>Each member will contribute 2-2.5 hours per day towards work, so </a:t>
            </a:r>
            <a:r>
              <a:rPr lang="en-GB" dirty="0"/>
              <a:t>total Estimated Hour up to week 12 = 690 hours. </a:t>
            </a:r>
            <a:endParaRPr lang="en-US" dirty="0"/>
          </a:p>
        </p:txBody>
      </p:sp>
    </p:spTree>
    <p:extLst>
      <p:ext uri="{BB962C8B-B14F-4D97-AF65-F5344CB8AC3E}">
        <p14:creationId xmlns="" xmlns:p14="http://schemas.microsoft.com/office/powerpoint/2010/main" val="4118258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TEAM CONTRACT</a:t>
            </a:r>
            <a:endParaRPr lang="en-US" sz="6000"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621342" y="2746057"/>
            <a:ext cx="4219066" cy="2357438"/>
          </a:xfrm>
          <a:prstGeom prst="rect">
            <a:avLst/>
          </a:prstGeom>
        </p:spPr>
      </p:pic>
    </p:spTree>
    <p:extLst>
      <p:ext uri="{BB962C8B-B14F-4D97-AF65-F5344CB8AC3E}">
        <p14:creationId xmlns="" xmlns:p14="http://schemas.microsoft.com/office/powerpoint/2010/main" val="1791786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a contract?</a:t>
            </a:r>
            <a:endParaRPr lang="en-US" dirty="0"/>
          </a:p>
        </p:txBody>
      </p:sp>
      <p:sp>
        <p:nvSpPr>
          <p:cNvPr id="3" name="Content Placeholder 2"/>
          <p:cNvSpPr>
            <a:spLocks noGrp="1"/>
          </p:cNvSpPr>
          <p:nvPr>
            <p:ph idx="1"/>
          </p:nvPr>
        </p:nvSpPr>
        <p:spPr>
          <a:xfrm>
            <a:off x="2341017" y="1866092"/>
            <a:ext cx="8915400" cy="3777622"/>
          </a:xfrm>
        </p:spPr>
        <p:txBody>
          <a:bodyPr>
            <a:normAutofit/>
          </a:bodyPr>
          <a:lstStyle/>
          <a:p>
            <a:r>
              <a:rPr lang="en-US" sz="1600" dirty="0" smtClean="0"/>
              <a:t>A team contract is used so that all members of the team understand their role on the team. Each team will generate their own contract and mechanism for self-assessment. </a:t>
            </a:r>
            <a:endParaRPr lang="en-US" sz="1600"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357653" y="3160634"/>
            <a:ext cx="2414588" cy="3187409"/>
          </a:xfrm>
          <a:prstGeom prst="rect">
            <a:avLst/>
          </a:prstGeom>
        </p:spPr>
      </p:pic>
      <p:sp>
        <p:nvSpPr>
          <p:cNvPr id="5" name="TextBox 4"/>
          <p:cNvSpPr txBox="1"/>
          <p:nvPr/>
        </p:nvSpPr>
        <p:spPr>
          <a:xfrm>
            <a:off x="2589212" y="2729749"/>
            <a:ext cx="2577950" cy="646331"/>
          </a:xfrm>
          <a:prstGeom prst="rect">
            <a:avLst/>
          </a:prstGeom>
          <a:noFill/>
        </p:spPr>
        <p:txBody>
          <a:bodyPr wrap="none" rtlCol="0">
            <a:spAutoFit/>
          </a:bodyPr>
          <a:lstStyle/>
          <a:p>
            <a:r>
              <a:rPr lang="en-US" sz="3600" dirty="0" smtClean="0">
                <a:solidFill>
                  <a:schemeClr val="accent2">
                    <a:lumMod val="75000"/>
                  </a:schemeClr>
                </a:solidFill>
              </a:rPr>
              <a:t>Objectives</a:t>
            </a:r>
            <a:endParaRPr lang="en-US" sz="3600" dirty="0">
              <a:solidFill>
                <a:schemeClr val="accent2">
                  <a:lumMod val="75000"/>
                </a:schemeClr>
              </a:solidFill>
            </a:endParaRPr>
          </a:p>
        </p:txBody>
      </p:sp>
      <p:sp>
        <p:nvSpPr>
          <p:cNvPr id="6" name="TextBox 5"/>
          <p:cNvSpPr txBox="1"/>
          <p:nvPr/>
        </p:nvSpPr>
        <p:spPr>
          <a:xfrm>
            <a:off x="2589212" y="3741397"/>
            <a:ext cx="7852342" cy="1323439"/>
          </a:xfrm>
          <a:prstGeom prst="rect">
            <a:avLst/>
          </a:prstGeom>
          <a:noFill/>
        </p:spPr>
        <p:txBody>
          <a:bodyPr wrap="square" rtlCol="0">
            <a:spAutoFit/>
          </a:bodyPr>
          <a:lstStyle/>
          <a:p>
            <a:pPr marL="285750" indent="-285750">
              <a:buFont typeface="Arial" charset="0"/>
              <a:buChar char="•"/>
            </a:pPr>
            <a:r>
              <a:rPr lang="en-US" sz="1600" dirty="0" smtClean="0"/>
              <a:t>Discuss issues with doing a team project.</a:t>
            </a:r>
          </a:p>
          <a:p>
            <a:pPr marL="285750" indent="-285750">
              <a:buFont typeface="Arial" charset="0"/>
              <a:buChar char="•"/>
            </a:pPr>
            <a:r>
              <a:rPr lang="en-US" sz="1600" dirty="0" smtClean="0"/>
              <a:t>Clearly state expectations for yourself and team members.</a:t>
            </a:r>
          </a:p>
          <a:p>
            <a:pPr marL="285750" indent="-285750">
              <a:buFont typeface="Arial" charset="0"/>
              <a:buChar char="•"/>
            </a:pPr>
            <a:r>
              <a:rPr lang="en-US" sz="1600" dirty="0" smtClean="0"/>
              <a:t>Make sure you know what the expectations are for project.</a:t>
            </a:r>
          </a:p>
          <a:p>
            <a:pPr marL="285750" indent="-285750">
              <a:buFont typeface="Arial" charset="0"/>
              <a:buChar char="•"/>
            </a:pPr>
            <a:r>
              <a:rPr lang="en-US" sz="1600" dirty="0" smtClean="0"/>
              <a:t>Create a leadership structure for team.</a:t>
            </a:r>
          </a:p>
          <a:p>
            <a:pPr marL="285750" indent="-285750">
              <a:buFont typeface="Arial" charset="0"/>
              <a:buChar char="•"/>
            </a:pPr>
            <a:r>
              <a:rPr lang="en-US" sz="1600" dirty="0" smtClean="0"/>
              <a:t>Decide on responsibilities for each team members.</a:t>
            </a:r>
          </a:p>
        </p:txBody>
      </p:sp>
    </p:spTree>
    <p:extLst>
      <p:ext uri="{BB962C8B-B14F-4D97-AF65-F5344CB8AC3E}">
        <p14:creationId xmlns="" xmlns:p14="http://schemas.microsoft.com/office/powerpoint/2010/main" val="14241276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784</TotalTime>
  <Words>2727</Words>
  <Application>Microsoft Office PowerPoint</Application>
  <PresentationFormat>Custom</PresentationFormat>
  <Paragraphs>455</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Flow</vt:lpstr>
      <vt:lpstr>NETWORKED APPETITE</vt:lpstr>
      <vt:lpstr>Outline of this presentation</vt:lpstr>
      <vt:lpstr>Project Charter</vt:lpstr>
      <vt:lpstr>Project Justification</vt:lpstr>
      <vt:lpstr>Project Scope</vt:lpstr>
      <vt:lpstr>Slide 6</vt:lpstr>
      <vt:lpstr>Duration and time bound</vt:lpstr>
      <vt:lpstr>TEAM CONTRACT</vt:lpstr>
      <vt:lpstr>Why have a contract?</vt:lpstr>
      <vt:lpstr>Meeting Information</vt:lpstr>
      <vt:lpstr>Team Procedure and Accountability</vt:lpstr>
      <vt:lpstr>Action Plan</vt:lpstr>
      <vt:lpstr>Belbin Analysis</vt:lpstr>
      <vt:lpstr>Team Roles</vt:lpstr>
      <vt:lpstr>Our Role as a team members</vt:lpstr>
      <vt:lpstr>Plant</vt:lpstr>
      <vt:lpstr>Specialist</vt:lpstr>
      <vt:lpstr>Monitor Evaluator</vt:lpstr>
      <vt:lpstr>Resource Investigator</vt:lpstr>
      <vt:lpstr>Team worker</vt:lpstr>
      <vt:lpstr>Coordinator</vt:lpstr>
      <vt:lpstr>Implementer</vt:lpstr>
      <vt:lpstr>Shaper</vt:lpstr>
      <vt:lpstr>Completer Finisher</vt:lpstr>
      <vt:lpstr>Ms Project Professional 2010</vt:lpstr>
      <vt:lpstr>Calendar</vt:lpstr>
      <vt:lpstr>Slide 27</vt:lpstr>
      <vt:lpstr>Timeline</vt:lpstr>
      <vt:lpstr>Resource Sheet</vt:lpstr>
      <vt:lpstr>Work Breakdown Structure</vt:lpstr>
      <vt:lpstr>Gantt Chart</vt:lpstr>
      <vt:lpstr>EERD(Extended Entity Relationship Diagram)</vt:lpstr>
      <vt:lpstr>EERD</vt:lpstr>
      <vt:lpstr>EERD</vt:lpstr>
      <vt:lpstr>EERD</vt:lpstr>
      <vt:lpstr>EERD</vt:lpstr>
      <vt:lpstr>ERD(Entity Relationship Diagram)</vt:lpstr>
      <vt:lpstr>Composite ERD</vt:lpstr>
      <vt:lpstr>Composite ERD</vt:lpstr>
      <vt:lpstr>Logical Table</vt:lpstr>
      <vt:lpstr>Functional and Non-functional requirements</vt:lpstr>
      <vt:lpstr>Functional requirement</vt:lpstr>
      <vt:lpstr>Slide 43</vt:lpstr>
      <vt:lpstr>Slide 44</vt:lpstr>
      <vt:lpstr>Non-functional requirement</vt:lpstr>
      <vt:lpstr>Slide 46</vt:lpstr>
      <vt:lpstr>Slide 47</vt:lpstr>
      <vt:lpstr>UML USE CASE DIAGRAM</vt:lpstr>
      <vt:lpstr>The purpose of use cases  </vt:lpstr>
      <vt:lpstr>Customer Use Case Diagram</vt:lpstr>
      <vt:lpstr>Trader Use Case Diagram</vt:lpstr>
      <vt:lpstr>Admin Use Case Diagram</vt:lpstr>
      <vt:lpstr>UML Diagram Overview</vt:lpstr>
      <vt:lpstr>         Wireframing</vt:lpstr>
      <vt:lpstr>Homepage</vt:lpstr>
      <vt:lpstr>SHOP</vt:lpstr>
      <vt:lpstr>Contact US</vt:lpstr>
      <vt:lpstr>Login</vt:lpstr>
      <vt:lpstr>Register(Customer)</vt:lpstr>
      <vt:lpstr>Register(Trader)</vt:lpstr>
      <vt:lpstr>My Cart</vt:lpstr>
      <vt:lpstr>Customer Comment</vt:lpstr>
      <vt:lpstr>Trader Crud Functions</vt:lpstr>
      <vt:lpstr>Invoice</vt:lpstr>
      <vt:lpstr>THANK YOU Any 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Team 5</dc:creator>
  <cp:lastModifiedBy>Gaurab</cp:lastModifiedBy>
  <cp:revision>82</cp:revision>
  <dcterms:created xsi:type="dcterms:W3CDTF">2020-03-22T03:09:21Z</dcterms:created>
  <dcterms:modified xsi:type="dcterms:W3CDTF">2020-03-24T12:40:55Z</dcterms:modified>
</cp:coreProperties>
</file>