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50" r:id="rId2"/>
  </p:sldMasterIdLst>
  <p:sldIdLst>
    <p:sldId id="284" r:id="rId3"/>
    <p:sldId id="256" r:id="rId4"/>
    <p:sldId id="258" r:id="rId5"/>
    <p:sldId id="259" r:id="rId6"/>
    <p:sldId id="260" r:id="rId7"/>
    <p:sldId id="283" r:id="rId8"/>
    <p:sldId id="261" r:id="rId9"/>
    <p:sldId id="263" r:id="rId10"/>
    <p:sldId id="262" r:id="rId11"/>
    <p:sldId id="264" r:id="rId12"/>
    <p:sldId id="286" r:id="rId13"/>
    <p:sldId id="285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272" r:id="rId22"/>
    <p:sldId id="273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layout>
        <c:manualLayout>
          <c:xMode val="edge"/>
          <c:yMode val="edge"/>
          <c:x val="2.7331431585940084E-2"/>
          <c:y val="6.863031010012638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2016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0</c:v>
              </c:pt>
              <c:pt idx="1">
                <c:v>82.49</c:v>
              </c:pt>
              <c:pt idx="2">
                <c:v>0</c:v>
              </c:pt>
              <c:pt idx="3">
                <c:v>0</c:v>
              </c:pt>
              <c:pt idx="4">
                <c:v>894.05</c:v>
              </c:pt>
              <c:pt idx="5">
                <c:v>1689.38</c:v>
              </c:pt>
              <c:pt idx="6">
                <c:v>1043.77</c:v>
              </c:pt>
              <c:pt idx="7">
                <c:v>917.79</c:v>
              </c:pt>
              <c:pt idx="8">
                <c:v>984.39</c:v>
              </c:pt>
              <c:pt idx="9">
                <c:v>704.26</c:v>
              </c:pt>
              <c:pt idx="10">
                <c:v>4652.22</c:v>
              </c:pt>
              <c:pt idx="11">
                <c:v>0</c:v>
              </c:pt>
              <c:pt idx="12">
                <c:v>327.79</c:v>
              </c:pt>
              <c:pt idx="13">
                <c:v>1087.5999999999999</c:v>
              </c:pt>
              <c:pt idx="14">
                <c:v>49.9</c:v>
              </c:pt>
              <c:pt idx="15">
                <c:v>1369.1</c:v>
              </c:pt>
              <c:pt idx="16">
                <c:v>210</c:v>
              </c:pt>
              <c:pt idx="17">
                <c:v>2015.51</c:v>
              </c:pt>
              <c:pt idx="18">
                <c:v>9187.18</c:v>
              </c:pt>
              <c:pt idx="19">
                <c:v>728.69</c:v>
              </c:pt>
              <c:pt idx="20">
                <c:v>0</c:v>
              </c:pt>
              <c:pt idx="21">
                <c:v>112.59</c:v>
              </c:pt>
              <c:pt idx="22">
                <c:v>3202.32</c:v>
              </c:pt>
              <c:pt idx="23">
                <c:v>2238.06</c:v>
              </c:pt>
              <c:pt idx="24">
                <c:v>285.45</c:v>
              </c:pt>
              <c:pt idx="25">
                <c:v>12943.52</c:v>
              </c:pt>
              <c:pt idx="26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02D3-46CD-B7A4-A10AAADCCFCE}"/>
            </c:ext>
          </c:extLst>
        </c:ser>
        <c:ser>
          <c:idx val="1"/>
          <c:order val="1"/>
          <c:tx>
            <c:v>2017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10667.95</c:v>
              </c:pt>
              <c:pt idx="1">
                <c:v>43805.64</c:v>
              </c:pt>
              <c:pt idx="2">
                <c:v>10494.49</c:v>
              </c:pt>
              <c:pt idx="3">
                <c:v>6046.64</c:v>
              </c:pt>
              <c:pt idx="4">
                <c:v>234056.77</c:v>
              </c:pt>
              <c:pt idx="5">
                <c:v>112578.51</c:v>
              </c:pt>
              <c:pt idx="6">
                <c:v>133580.64000000001</c:v>
              </c:pt>
              <c:pt idx="7">
                <c:v>118789.37</c:v>
              </c:pt>
              <c:pt idx="8">
                <c:v>136535.45000000001</c:v>
              </c:pt>
              <c:pt idx="9">
                <c:v>59945.22</c:v>
              </c:pt>
              <c:pt idx="10">
                <c:v>717852.5</c:v>
              </c:pt>
              <c:pt idx="11">
                <c:v>53613.3</c:v>
              </c:pt>
              <c:pt idx="12">
                <c:v>77650.22</c:v>
              </c:pt>
              <c:pt idx="13">
                <c:v>91004.93</c:v>
              </c:pt>
              <c:pt idx="14">
                <c:v>51509.39</c:v>
              </c:pt>
              <c:pt idx="15">
                <c:v>122594.96</c:v>
              </c:pt>
              <c:pt idx="16">
                <c:v>36394.879999999997</c:v>
              </c:pt>
              <c:pt idx="17">
                <c:v>294101.24</c:v>
              </c:pt>
              <c:pt idx="18">
                <c:v>901158.52</c:v>
              </c:pt>
              <c:pt idx="19">
                <c:v>35459.839999999997</c:v>
              </c:pt>
              <c:pt idx="20">
                <c:v>24468.45</c:v>
              </c:pt>
              <c:pt idx="21">
                <c:v>1404.76</c:v>
              </c:pt>
              <c:pt idx="22">
                <c:v>356704.72</c:v>
              </c:pt>
              <c:pt idx="23">
                <c:v>232303.51</c:v>
              </c:pt>
              <c:pt idx="24">
                <c:v>31387.3</c:v>
              </c:pt>
              <c:pt idx="25">
                <c:v>2190452.4500000002</c:v>
              </c:pt>
              <c:pt idx="26">
                <c:v>23930.62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02D3-46CD-B7A4-A10AAADCCFCE}"/>
            </c:ext>
          </c:extLst>
        </c:ser>
        <c:ser>
          <c:idx val="2"/>
          <c:order val="2"/>
          <c:tx>
            <c:v>2018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5315</c:v>
              </c:pt>
              <c:pt idx="1">
                <c:v>36426.68</c:v>
              </c:pt>
              <c:pt idx="2">
                <c:v>11862.35</c:v>
              </c:pt>
              <c:pt idx="3">
                <c:v>7427.66</c:v>
              </c:pt>
              <c:pt idx="4">
                <c:v>272158.01</c:v>
              </c:pt>
              <c:pt idx="5">
                <c:v>111996.17</c:v>
              </c:pt>
              <c:pt idx="6">
                <c:v>166262.04</c:v>
              </c:pt>
              <c:pt idx="7">
                <c:v>153824.97</c:v>
              </c:pt>
              <c:pt idx="8">
                <c:v>150350.62</c:v>
              </c:pt>
              <c:pt idx="9">
                <c:v>58642.14</c:v>
              </c:pt>
              <c:pt idx="10">
                <c:v>851003.48</c:v>
              </c:pt>
              <c:pt idx="11">
                <c:v>63141.35</c:v>
              </c:pt>
              <c:pt idx="12">
                <c:v>78335.520000000004</c:v>
              </c:pt>
              <c:pt idx="13">
                <c:v>86728.59</c:v>
              </c:pt>
              <c:pt idx="14">
                <c:v>63314.81</c:v>
              </c:pt>
              <c:pt idx="15">
                <c:v>137775.88</c:v>
              </c:pt>
              <c:pt idx="16">
                <c:v>50055.21</c:v>
              </c:pt>
              <c:pt idx="17">
                <c:v>380766.31</c:v>
              </c:pt>
              <c:pt idx="18">
                <c:v>901277.72</c:v>
              </c:pt>
              <c:pt idx="19">
                <c:v>46846.45</c:v>
              </c:pt>
              <c:pt idx="20">
                <c:v>21563.19</c:v>
              </c:pt>
              <c:pt idx="21">
                <c:v>6222.09</c:v>
              </c:pt>
              <c:pt idx="22">
                <c:v>382652.74</c:v>
              </c:pt>
              <c:pt idx="23">
                <c:v>284036.71000000002</c:v>
              </c:pt>
              <c:pt idx="24">
                <c:v>27248.1</c:v>
              </c:pt>
              <c:pt idx="25">
                <c:v>2960471.25</c:v>
              </c:pt>
              <c:pt idx="26">
                <c:v>25477.37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02D3-46CD-B7A4-A10AAADCC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778096"/>
        <c:axId val="403778424"/>
      </c:lineChart>
      <c:catAx>
        <c:axId val="40377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778424"/>
        <c:crosses val="autoZero"/>
        <c:auto val="1"/>
        <c:lblAlgn val="ctr"/>
        <c:lblOffset val="100"/>
        <c:noMultiLvlLbl val="0"/>
      </c:catAx>
      <c:valAx>
        <c:axId val="40377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77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3.xlsx]QC)ii)Category Inc!PivotTable25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'QC)ii)Category Inc'!$G$1:$G$2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'QC)ii)Category Inc'!$F$3:$F$29</c:f>
              <c:multiLvlStrCache>
                <c:ptCount val="24"/>
                <c:lvl>
                  <c:pt idx="0">
                    <c:v>beleza_saude</c:v>
                  </c:pt>
                  <c:pt idx="1">
                    <c:v>informatica_acessorios</c:v>
                  </c:pt>
                  <c:pt idx="2">
                    <c:v>relogios_presentes</c:v>
                  </c:pt>
                  <c:pt idx="3">
                    <c:v>esporte_lazer</c:v>
                  </c:pt>
                  <c:pt idx="4">
                    <c:v>cama_mesa_banho</c:v>
                  </c:pt>
                  <c:pt idx="5">
                    <c:v>telefonia_fixa</c:v>
                  </c:pt>
                  <c:pt idx="6">
                    <c:v>telefonia</c:v>
                  </c:pt>
                  <c:pt idx="7">
                    <c:v>utilidades_domesticas</c:v>
                  </c:pt>
                  <c:pt idx="8">
                    <c:v>eletronicos</c:v>
                  </c:pt>
                  <c:pt idx="9">
                    <c:v>brinquedos</c:v>
                  </c:pt>
                  <c:pt idx="10">
                    <c:v>automotivo</c:v>
                  </c:pt>
                  <c:pt idx="11">
                    <c:v>moveis_decoracao</c:v>
                  </c:pt>
                  <c:pt idx="12">
                    <c:v>esporte_lazer</c:v>
                  </c:pt>
                  <c:pt idx="13">
                    <c:v>beleza_saude</c:v>
                  </c:pt>
                  <c:pt idx="14">
                    <c:v>moveis_decoracao</c:v>
                  </c:pt>
                  <c:pt idx="15">
                    <c:v>informatica_acessorios</c:v>
                  </c:pt>
                  <c:pt idx="16">
                    <c:v>telefonia</c:v>
                  </c:pt>
                  <c:pt idx="17">
                    <c:v>cama_mesa_banho</c:v>
                  </c:pt>
                  <c:pt idx="18">
                    <c:v>eletrodomesticos</c:v>
                  </c:pt>
                  <c:pt idx="19">
                    <c:v>ferramentas_jardim</c:v>
                  </c:pt>
                  <c:pt idx="20">
                    <c:v>papelaria</c:v>
                  </c:pt>
                  <c:pt idx="21">
                    <c:v>cool_stuff</c:v>
                  </c:pt>
                  <c:pt idx="22">
                    <c:v>bebes</c:v>
                  </c:pt>
                  <c:pt idx="23">
                    <c:v>eletronicos</c:v>
                  </c:pt>
                </c:lvl>
                <c:lvl>
                  <c:pt idx="0">
                    <c:v>AP</c:v>
                  </c:pt>
                  <c:pt idx="12">
                    <c:v>RR</c:v>
                  </c:pt>
                </c:lvl>
              </c:multiLvlStrCache>
            </c:multiLvlStrRef>
          </c:cat>
          <c:val>
            <c:numRef>
              <c:f>'QC)ii)Category Inc'!$G$3:$G$29</c:f>
              <c:numCache>
                <c:formatCode>General</c:formatCode>
                <c:ptCount val="24"/>
                <c:pt idx="13">
                  <c:v>1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51-4E13-8811-9E47ADBEAC88}"/>
            </c:ext>
          </c:extLst>
        </c:ser>
        <c:ser>
          <c:idx val="1"/>
          <c:order val="1"/>
          <c:tx>
            <c:strRef>
              <c:f>'QC)ii)Category Inc'!$H$1:$H$2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'QC)ii)Category Inc'!$F$3:$F$29</c:f>
              <c:multiLvlStrCache>
                <c:ptCount val="24"/>
                <c:lvl>
                  <c:pt idx="0">
                    <c:v>beleza_saude</c:v>
                  </c:pt>
                  <c:pt idx="1">
                    <c:v>informatica_acessorios</c:v>
                  </c:pt>
                  <c:pt idx="2">
                    <c:v>relogios_presentes</c:v>
                  </c:pt>
                  <c:pt idx="3">
                    <c:v>esporte_lazer</c:v>
                  </c:pt>
                  <c:pt idx="4">
                    <c:v>cama_mesa_banho</c:v>
                  </c:pt>
                  <c:pt idx="5">
                    <c:v>telefonia_fixa</c:v>
                  </c:pt>
                  <c:pt idx="6">
                    <c:v>telefonia</c:v>
                  </c:pt>
                  <c:pt idx="7">
                    <c:v>utilidades_domesticas</c:v>
                  </c:pt>
                  <c:pt idx="8">
                    <c:v>eletronicos</c:v>
                  </c:pt>
                  <c:pt idx="9">
                    <c:v>brinquedos</c:v>
                  </c:pt>
                  <c:pt idx="10">
                    <c:v>automotivo</c:v>
                  </c:pt>
                  <c:pt idx="11">
                    <c:v>moveis_decoracao</c:v>
                  </c:pt>
                  <c:pt idx="12">
                    <c:v>esporte_lazer</c:v>
                  </c:pt>
                  <c:pt idx="13">
                    <c:v>beleza_saude</c:v>
                  </c:pt>
                  <c:pt idx="14">
                    <c:v>moveis_decoracao</c:v>
                  </c:pt>
                  <c:pt idx="15">
                    <c:v>informatica_acessorios</c:v>
                  </c:pt>
                  <c:pt idx="16">
                    <c:v>telefonia</c:v>
                  </c:pt>
                  <c:pt idx="17">
                    <c:v>cama_mesa_banho</c:v>
                  </c:pt>
                  <c:pt idx="18">
                    <c:v>eletrodomesticos</c:v>
                  </c:pt>
                  <c:pt idx="19">
                    <c:v>ferramentas_jardim</c:v>
                  </c:pt>
                  <c:pt idx="20">
                    <c:v>papelaria</c:v>
                  </c:pt>
                  <c:pt idx="21">
                    <c:v>cool_stuff</c:v>
                  </c:pt>
                  <c:pt idx="22">
                    <c:v>bebes</c:v>
                  </c:pt>
                  <c:pt idx="23">
                    <c:v>eletronicos</c:v>
                  </c:pt>
                </c:lvl>
                <c:lvl>
                  <c:pt idx="0">
                    <c:v>AP</c:v>
                  </c:pt>
                  <c:pt idx="12">
                    <c:v>RR</c:v>
                  </c:pt>
                </c:lvl>
              </c:multiLvlStrCache>
            </c:multiLvlStrRef>
          </c:cat>
          <c:val>
            <c:numRef>
              <c:f>'QC)ii)Category Inc'!$H$3:$H$29</c:f>
              <c:numCache>
                <c:formatCode>General</c:formatCode>
                <c:ptCount val="24"/>
                <c:pt idx="0">
                  <c:v>7</c:v>
                </c:pt>
                <c:pt idx="1">
                  <c:v>2</c:v>
                </c:pt>
                <c:pt idx="2">
                  <c:v>1</c:v>
                </c:pt>
                <c:pt idx="4">
                  <c:v>6</c:v>
                </c:pt>
                <c:pt idx="5">
                  <c:v>6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5</c:v>
                </c:pt>
                <c:pt idx="14">
                  <c:v>1</c:v>
                </c:pt>
                <c:pt idx="15">
                  <c:v>3</c:v>
                </c:pt>
                <c:pt idx="16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51-4E13-8811-9E47ADBEAC88}"/>
            </c:ext>
          </c:extLst>
        </c:ser>
        <c:ser>
          <c:idx val="2"/>
          <c:order val="2"/>
          <c:tx>
            <c:strRef>
              <c:f>'QC)ii)Category Inc'!$I$1:$I$2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'QC)ii)Category Inc'!$F$3:$F$29</c:f>
              <c:multiLvlStrCache>
                <c:ptCount val="24"/>
                <c:lvl>
                  <c:pt idx="0">
                    <c:v>beleza_saude</c:v>
                  </c:pt>
                  <c:pt idx="1">
                    <c:v>informatica_acessorios</c:v>
                  </c:pt>
                  <c:pt idx="2">
                    <c:v>relogios_presentes</c:v>
                  </c:pt>
                  <c:pt idx="3">
                    <c:v>esporte_lazer</c:v>
                  </c:pt>
                  <c:pt idx="4">
                    <c:v>cama_mesa_banho</c:v>
                  </c:pt>
                  <c:pt idx="5">
                    <c:v>telefonia_fixa</c:v>
                  </c:pt>
                  <c:pt idx="6">
                    <c:v>telefonia</c:v>
                  </c:pt>
                  <c:pt idx="7">
                    <c:v>utilidades_domesticas</c:v>
                  </c:pt>
                  <c:pt idx="8">
                    <c:v>eletronicos</c:v>
                  </c:pt>
                  <c:pt idx="9">
                    <c:v>brinquedos</c:v>
                  </c:pt>
                  <c:pt idx="10">
                    <c:v>automotivo</c:v>
                  </c:pt>
                  <c:pt idx="11">
                    <c:v>moveis_decoracao</c:v>
                  </c:pt>
                  <c:pt idx="12">
                    <c:v>esporte_lazer</c:v>
                  </c:pt>
                  <c:pt idx="13">
                    <c:v>beleza_saude</c:v>
                  </c:pt>
                  <c:pt idx="14">
                    <c:v>moveis_decoracao</c:v>
                  </c:pt>
                  <c:pt idx="15">
                    <c:v>informatica_acessorios</c:v>
                  </c:pt>
                  <c:pt idx="16">
                    <c:v>telefonia</c:v>
                  </c:pt>
                  <c:pt idx="17">
                    <c:v>cama_mesa_banho</c:v>
                  </c:pt>
                  <c:pt idx="18">
                    <c:v>eletrodomesticos</c:v>
                  </c:pt>
                  <c:pt idx="19">
                    <c:v>ferramentas_jardim</c:v>
                  </c:pt>
                  <c:pt idx="20">
                    <c:v>papelaria</c:v>
                  </c:pt>
                  <c:pt idx="21">
                    <c:v>cool_stuff</c:v>
                  </c:pt>
                  <c:pt idx="22">
                    <c:v>bebes</c:v>
                  </c:pt>
                  <c:pt idx="23">
                    <c:v>eletronicos</c:v>
                  </c:pt>
                </c:lvl>
                <c:lvl>
                  <c:pt idx="0">
                    <c:v>AP</c:v>
                  </c:pt>
                  <c:pt idx="12">
                    <c:v>RR</c:v>
                  </c:pt>
                </c:lvl>
              </c:multiLvlStrCache>
            </c:multiLvlStrRef>
          </c:cat>
          <c:val>
            <c:numRef>
              <c:f>'QC)ii)Category Inc'!$I$3:$I$29</c:f>
              <c:numCache>
                <c:formatCode>General</c:formatCode>
                <c:ptCount val="24"/>
                <c:pt idx="0">
                  <c:v>3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7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51-4E13-8811-9E47ADBEA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1489816"/>
        <c:axId val="641490144"/>
      </c:barChart>
      <c:catAx>
        <c:axId val="64148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90144"/>
        <c:crosses val="autoZero"/>
        <c:auto val="1"/>
        <c:lblAlgn val="ctr"/>
        <c:lblOffset val="100"/>
        <c:noMultiLvlLbl val="0"/>
      </c:catAx>
      <c:valAx>
        <c:axId val="64149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8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3.xlsx]QD)ii)Category Inc!PivotTable32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'QD)ii)Category Inc'!$H$1:$H$2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'QD)ii)Category Inc'!$G$3:$G$13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oiapoque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'QD)ii)Category Inc'!$H$3:$H$13</c:f>
              <c:numCache>
                <c:formatCode>General</c:formatCode>
                <c:ptCount val="8"/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CD-415C-8AE3-0EB72FD0FD1B}"/>
            </c:ext>
          </c:extLst>
        </c:ser>
        <c:ser>
          <c:idx val="1"/>
          <c:order val="1"/>
          <c:tx>
            <c:strRef>
              <c:f>'QD)ii)Category Inc'!$I$1:$I$2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'QD)ii)Category Inc'!$G$3:$G$13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oiapoque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'QD)ii)Category Inc'!$I$3:$I$13</c:f>
              <c:numCache>
                <c:formatCode>General</c:formatCode>
                <c:ptCount val="8"/>
                <c:pt idx="0">
                  <c:v>24</c:v>
                </c:pt>
                <c:pt idx="1">
                  <c:v>10</c:v>
                </c:pt>
                <c:pt idx="2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CD-415C-8AE3-0EB72FD0FD1B}"/>
            </c:ext>
          </c:extLst>
        </c:ser>
        <c:ser>
          <c:idx val="2"/>
          <c:order val="2"/>
          <c:tx>
            <c:strRef>
              <c:f>'QD)ii)Category Inc'!$J$1:$J$2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'QD)ii)Category Inc'!$G$3:$G$13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oiapoque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'QD)ii)Category Inc'!$J$3:$J$13</c:f>
              <c:numCache>
                <c:formatCode>General</c:formatCode>
                <c:ptCount val="8"/>
                <c:pt idx="0">
                  <c:v>38</c:v>
                </c:pt>
                <c:pt idx="1">
                  <c:v>4</c:v>
                </c:pt>
                <c:pt idx="3">
                  <c:v>1</c:v>
                </c:pt>
                <c:pt idx="6">
                  <c:v>27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CD-415C-8AE3-0EB72FD0F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002024"/>
        <c:axId val="453003336"/>
      </c:barChart>
      <c:catAx>
        <c:axId val="453002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003336"/>
        <c:crosses val="autoZero"/>
        <c:auto val="1"/>
        <c:lblAlgn val="ctr"/>
        <c:lblOffset val="100"/>
        <c:noMultiLvlLbl val="0"/>
      </c:catAx>
      <c:valAx>
        <c:axId val="45300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002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3.xlsx]QC)vi)Product Level inc!PivotTable1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'QC)vi)Product Level inc'!$G$1:$G$2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'QC)vi)Product Level inc'!$F$3:$F$21</c:f>
              <c:multiLvlStrCache>
                <c:ptCount val="16"/>
                <c:lvl>
                  <c:pt idx="0">
                    <c:v>68d9c8a95d2b7cb57efe9e1e929bdd6a</c:v>
                  </c:pt>
                  <c:pt idx="1">
                    <c:v>750a49a83f6ad13ccdf4a761309483f2</c:v>
                  </c:pt>
                  <c:pt idx="2">
                    <c:v>cf5407ad3a5c603fa46d5c2613661a09</c:v>
                  </c:pt>
                  <c:pt idx="3">
                    <c:v>a92930c327948861c015c919a0bcb4a8</c:v>
                  </c:pt>
                  <c:pt idx="4">
                    <c:v>d2b0f9cd5e31ed47dbf92b157c0cda96</c:v>
                  </c:pt>
                  <c:pt idx="5">
                    <c:v>e46d3c8d60e3f8b382b6f239e5af08ac</c:v>
                  </c:pt>
                  <c:pt idx="6">
                    <c:v>3dd2a17168ec895c781a9191c1e95ad7</c:v>
                  </c:pt>
                  <c:pt idx="7">
                    <c:v>9750263daed3988ced39eeb2f1c12029</c:v>
                  </c:pt>
                  <c:pt idx="8">
                    <c:v>ba92b5a0701d2f820ba6ca8f8c86294f</c:v>
                  </c:pt>
                  <c:pt idx="9">
                    <c:v>77ff4f618d7c0d6b442ecdf5f02f6a74</c:v>
                  </c:pt>
                  <c:pt idx="10">
                    <c:v>6dab56beb5263f0d554cae5c55809208</c:v>
                  </c:pt>
                  <c:pt idx="11">
                    <c:v>28e6a89f22da7a12c26de9eaac8631a2</c:v>
                  </c:pt>
                  <c:pt idx="12">
                    <c:v>7ce94ab189134e2d3c05f496d635419c</c:v>
                  </c:pt>
                  <c:pt idx="13">
                    <c:v>3938defa878985e56e22db94bbdea2ff</c:v>
                  </c:pt>
                  <c:pt idx="14">
                    <c:v>1fe8e6e01596885617fa1c90d29c2f81</c:v>
                  </c:pt>
                  <c:pt idx="15">
                    <c:v>5a848e4ab52fd5445cdc07aab1c40e48</c:v>
                  </c:pt>
                </c:lvl>
                <c:lvl>
                  <c:pt idx="0">
                    <c:v>AP</c:v>
                  </c:pt>
                  <c:pt idx="8">
                    <c:v>RR</c:v>
                  </c:pt>
                </c:lvl>
              </c:multiLvlStrCache>
            </c:multiLvlStrRef>
          </c:cat>
          <c:val>
            <c:numRef>
              <c:f>'QC)vi)Product Level inc'!$G$3:$G$21</c:f>
              <c:numCache>
                <c:formatCode>General</c:formatCode>
                <c:ptCount val="16"/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0-4703-82E7-7A110845E5EE}"/>
            </c:ext>
          </c:extLst>
        </c:ser>
        <c:ser>
          <c:idx val="1"/>
          <c:order val="1"/>
          <c:tx>
            <c:strRef>
              <c:f>'QC)vi)Product Level inc'!$H$1:$H$2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'QC)vi)Product Level inc'!$F$3:$F$21</c:f>
              <c:multiLvlStrCache>
                <c:ptCount val="16"/>
                <c:lvl>
                  <c:pt idx="0">
                    <c:v>68d9c8a95d2b7cb57efe9e1e929bdd6a</c:v>
                  </c:pt>
                  <c:pt idx="1">
                    <c:v>750a49a83f6ad13ccdf4a761309483f2</c:v>
                  </c:pt>
                  <c:pt idx="2">
                    <c:v>cf5407ad3a5c603fa46d5c2613661a09</c:v>
                  </c:pt>
                  <c:pt idx="3">
                    <c:v>a92930c327948861c015c919a0bcb4a8</c:v>
                  </c:pt>
                  <c:pt idx="4">
                    <c:v>d2b0f9cd5e31ed47dbf92b157c0cda96</c:v>
                  </c:pt>
                  <c:pt idx="5">
                    <c:v>e46d3c8d60e3f8b382b6f239e5af08ac</c:v>
                  </c:pt>
                  <c:pt idx="6">
                    <c:v>3dd2a17168ec895c781a9191c1e95ad7</c:v>
                  </c:pt>
                  <c:pt idx="7">
                    <c:v>9750263daed3988ced39eeb2f1c12029</c:v>
                  </c:pt>
                  <c:pt idx="8">
                    <c:v>ba92b5a0701d2f820ba6ca8f8c86294f</c:v>
                  </c:pt>
                  <c:pt idx="9">
                    <c:v>77ff4f618d7c0d6b442ecdf5f02f6a74</c:v>
                  </c:pt>
                  <c:pt idx="10">
                    <c:v>6dab56beb5263f0d554cae5c55809208</c:v>
                  </c:pt>
                  <c:pt idx="11">
                    <c:v>28e6a89f22da7a12c26de9eaac8631a2</c:v>
                  </c:pt>
                  <c:pt idx="12">
                    <c:v>7ce94ab189134e2d3c05f496d635419c</c:v>
                  </c:pt>
                  <c:pt idx="13">
                    <c:v>3938defa878985e56e22db94bbdea2ff</c:v>
                  </c:pt>
                  <c:pt idx="14">
                    <c:v>1fe8e6e01596885617fa1c90d29c2f81</c:v>
                  </c:pt>
                  <c:pt idx="15">
                    <c:v>5a848e4ab52fd5445cdc07aab1c40e48</c:v>
                  </c:pt>
                </c:lvl>
                <c:lvl>
                  <c:pt idx="0">
                    <c:v>AP</c:v>
                  </c:pt>
                  <c:pt idx="8">
                    <c:v>RR</c:v>
                  </c:pt>
                </c:lvl>
              </c:multiLvlStrCache>
            </c:multiLvlStrRef>
          </c:cat>
          <c:val>
            <c:numRef>
              <c:f>'QC)vi)Product Level inc'!$H$3:$H$21</c:f>
              <c:numCache>
                <c:formatCode>General</c:formatCode>
                <c:ptCount val="16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7">
                  <c:v>2</c:v>
                </c:pt>
                <c:pt idx="10">
                  <c:v>1</c:v>
                </c:pt>
                <c:pt idx="12">
                  <c:v>1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10-4703-82E7-7A110845E5EE}"/>
            </c:ext>
          </c:extLst>
        </c:ser>
        <c:ser>
          <c:idx val="2"/>
          <c:order val="2"/>
          <c:tx>
            <c:strRef>
              <c:f>'QC)vi)Product Level inc'!$I$1:$I$2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'QC)vi)Product Level inc'!$F$3:$F$21</c:f>
              <c:multiLvlStrCache>
                <c:ptCount val="16"/>
                <c:lvl>
                  <c:pt idx="0">
                    <c:v>68d9c8a95d2b7cb57efe9e1e929bdd6a</c:v>
                  </c:pt>
                  <c:pt idx="1">
                    <c:v>750a49a83f6ad13ccdf4a761309483f2</c:v>
                  </c:pt>
                  <c:pt idx="2">
                    <c:v>cf5407ad3a5c603fa46d5c2613661a09</c:v>
                  </c:pt>
                  <c:pt idx="3">
                    <c:v>a92930c327948861c015c919a0bcb4a8</c:v>
                  </c:pt>
                  <c:pt idx="4">
                    <c:v>d2b0f9cd5e31ed47dbf92b157c0cda96</c:v>
                  </c:pt>
                  <c:pt idx="5">
                    <c:v>e46d3c8d60e3f8b382b6f239e5af08ac</c:v>
                  </c:pt>
                  <c:pt idx="6">
                    <c:v>3dd2a17168ec895c781a9191c1e95ad7</c:v>
                  </c:pt>
                  <c:pt idx="7">
                    <c:v>9750263daed3988ced39eeb2f1c12029</c:v>
                  </c:pt>
                  <c:pt idx="8">
                    <c:v>ba92b5a0701d2f820ba6ca8f8c86294f</c:v>
                  </c:pt>
                  <c:pt idx="9">
                    <c:v>77ff4f618d7c0d6b442ecdf5f02f6a74</c:v>
                  </c:pt>
                  <c:pt idx="10">
                    <c:v>6dab56beb5263f0d554cae5c55809208</c:v>
                  </c:pt>
                  <c:pt idx="11">
                    <c:v>28e6a89f22da7a12c26de9eaac8631a2</c:v>
                  </c:pt>
                  <c:pt idx="12">
                    <c:v>7ce94ab189134e2d3c05f496d635419c</c:v>
                  </c:pt>
                  <c:pt idx="13">
                    <c:v>3938defa878985e56e22db94bbdea2ff</c:v>
                  </c:pt>
                  <c:pt idx="14">
                    <c:v>1fe8e6e01596885617fa1c90d29c2f81</c:v>
                  </c:pt>
                  <c:pt idx="15">
                    <c:v>5a848e4ab52fd5445cdc07aab1c40e48</c:v>
                  </c:pt>
                </c:lvl>
                <c:lvl>
                  <c:pt idx="0">
                    <c:v>AP</c:v>
                  </c:pt>
                  <c:pt idx="8">
                    <c:v>RR</c:v>
                  </c:pt>
                </c:lvl>
              </c:multiLvlStrCache>
            </c:multiLvlStrRef>
          </c:cat>
          <c:val>
            <c:numRef>
              <c:f>'QC)vi)Product Level inc'!$I$3:$I$21</c:f>
              <c:numCache>
                <c:formatCode>General</c:formatCode>
                <c:ptCount val="16"/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8">
                  <c:v>2</c:v>
                </c:pt>
                <c:pt idx="9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10-4703-82E7-7A110845E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585080"/>
        <c:axId val="491584424"/>
      </c:barChart>
      <c:catAx>
        <c:axId val="49158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584424"/>
        <c:crosses val="autoZero"/>
        <c:auto val="1"/>
        <c:lblAlgn val="ctr"/>
        <c:lblOffset val="100"/>
        <c:noMultiLvlLbl val="0"/>
      </c:catAx>
      <c:valAx>
        <c:axId val="49158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58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3.xlsx]QD)vi)Product level inc!PivotTable3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'QD)vi)Product level inc'!$H$1:$H$2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'QD)vi)Product level inc'!$G$3:$G$13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oiapoque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'QD)vi)Product level inc'!$H$3:$H$13</c:f>
              <c:numCache>
                <c:formatCode>General</c:formatCode>
                <c:ptCount val="8"/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92-4F62-BFE6-8CD24CF708DE}"/>
            </c:ext>
          </c:extLst>
        </c:ser>
        <c:ser>
          <c:idx val="1"/>
          <c:order val="1"/>
          <c:tx>
            <c:strRef>
              <c:f>'QD)vi)Product level inc'!$I$1:$I$2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'QD)vi)Product level inc'!$G$3:$G$13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oiapoque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'QD)vi)Product level inc'!$I$3:$I$13</c:f>
              <c:numCache>
                <c:formatCode>General</c:formatCode>
                <c:ptCount val="8"/>
                <c:pt idx="0">
                  <c:v>24</c:v>
                </c:pt>
                <c:pt idx="1">
                  <c:v>10</c:v>
                </c:pt>
                <c:pt idx="2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92-4F62-BFE6-8CD24CF708DE}"/>
            </c:ext>
          </c:extLst>
        </c:ser>
        <c:ser>
          <c:idx val="2"/>
          <c:order val="2"/>
          <c:tx>
            <c:strRef>
              <c:f>'QD)vi)Product level inc'!$J$1:$J$2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'QD)vi)Product level inc'!$G$3:$G$13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oiapoque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'QD)vi)Product level inc'!$J$3:$J$13</c:f>
              <c:numCache>
                <c:formatCode>General</c:formatCode>
                <c:ptCount val="8"/>
                <c:pt idx="0">
                  <c:v>38</c:v>
                </c:pt>
                <c:pt idx="1">
                  <c:v>4</c:v>
                </c:pt>
                <c:pt idx="3">
                  <c:v>1</c:v>
                </c:pt>
                <c:pt idx="6">
                  <c:v>28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92-4F62-BFE6-8CD24CF70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247360"/>
        <c:axId val="499238504"/>
      </c:barChart>
      <c:catAx>
        <c:axId val="49924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38504"/>
        <c:crosses val="autoZero"/>
        <c:auto val="1"/>
        <c:lblAlgn val="ctr"/>
        <c:lblOffset val="100"/>
        <c:noMultiLvlLbl val="0"/>
      </c:catAx>
      <c:valAx>
        <c:axId val="499238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4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3.xlsx]QC)iii)Deliveries Inc!PivotTable27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'QC)iii)Deliveries Inc'!$G$1:$G$2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'QC)iii)Deliveries Inc'!$F$3:$F$27</c:f>
              <c:multiLvlStrCache>
                <c:ptCount val="22"/>
                <c:lvl>
                  <c:pt idx="0">
                    <c:v>cca3071e3e9bb7d12640c9fbe2301306</c:v>
                  </c:pt>
                  <c:pt idx="1">
                    <c:v>70eea00b476a314817cefde4aad4f89a</c:v>
                  </c:pt>
                  <c:pt idx="2">
                    <c:v>c458e2045a8aa8964f8879af03fdcce6</c:v>
                  </c:pt>
                  <c:pt idx="3">
                    <c:v>dd55f1bb788714a40e7954c3be6df745</c:v>
                  </c:pt>
                  <c:pt idx="4">
                    <c:v>de722cd6dad950a92b7d4f82673f8833</c:v>
                  </c:pt>
                  <c:pt idx="5">
                    <c:v>b33e7c55446eabf8fe1a42d037ac7d6d</c:v>
                  </c:pt>
                  <c:pt idx="6">
                    <c:v>4e922959ae960d389249c378d1c939f5</c:v>
                  </c:pt>
                  <c:pt idx="7">
                    <c:v>ea8482cd71df3c1969d7b9473ff13abc</c:v>
                  </c:pt>
                  <c:pt idx="8">
                    <c:v>da8622b14eb17ae2831f4ac5b9dab84a</c:v>
                  </c:pt>
                  <c:pt idx="9">
                    <c:v>ceaec5548eefc6e23e6607c5435102e7</c:v>
                  </c:pt>
                  <c:pt idx="10">
                    <c:v>91f0eec23d4a61d7d7caeefa3f0ad1ca</c:v>
                  </c:pt>
                  <c:pt idx="11">
                    <c:v>1782ce2db72c3dda627d5e7c898104e1</c:v>
                  </c:pt>
                  <c:pt idx="12">
                    <c:v>8160255418d5aaa7dbdc9f4c64ebda44</c:v>
                  </c:pt>
                  <c:pt idx="13">
                    <c:v>c826c40d7b19f62a09e2d7c5e7295ee2</c:v>
                  </c:pt>
                  <c:pt idx="14">
                    <c:v>da8622b14eb17ae2831f4ac5b9dab84a</c:v>
                  </c:pt>
                  <c:pt idx="15">
                    <c:v>7bac63f6603d382cc8d0832eb6c100a8</c:v>
                  </c:pt>
                  <c:pt idx="16">
                    <c:v>a416b6a846a11724393025641d4edd5e</c:v>
                  </c:pt>
                  <c:pt idx="17">
                    <c:v>cc419e0650a3c5ba77189a1882b7556a</c:v>
                  </c:pt>
                  <c:pt idx="18">
                    <c:v>8b321bb669392f5163d04c59e235e066</c:v>
                  </c:pt>
                  <c:pt idx="19">
                    <c:v>17a053fcb14bd219540cbde0df490be0</c:v>
                  </c:pt>
                  <c:pt idx="20">
                    <c:v>562fc2f2c2863ab7e79a9e4388a58a14</c:v>
                  </c:pt>
                  <c:pt idx="21">
                    <c:v>4869f7a5dfa277a7dca6462dcf3b52b2</c:v>
                  </c:pt>
                </c:lvl>
                <c:lvl>
                  <c:pt idx="0">
                    <c:v>AP</c:v>
                  </c:pt>
                  <c:pt idx="11">
                    <c:v>RR</c:v>
                  </c:pt>
                </c:lvl>
              </c:multiLvlStrCache>
            </c:multiLvlStrRef>
          </c:cat>
          <c:val>
            <c:numRef>
              <c:f>'QC)iii)Deliveries Inc'!$G$3:$G$27</c:f>
              <c:numCache>
                <c:formatCode>General</c:formatCode>
                <c:ptCount val="22"/>
              </c:numCache>
            </c:numRef>
          </c:val>
          <c:extLst>
            <c:ext xmlns:c16="http://schemas.microsoft.com/office/drawing/2014/chart" uri="{C3380CC4-5D6E-409C-BE32-E72D297353CC}">
              <c16:uniqueId val="{00000000-4388-4CA3-82C9-E22129BC54A7}"/>
            </c:ext>
          </c:extLst>
        </c:ser>
        <c:ser>
          <c:idx val="1"/>
          <c:order val="1"/>
          <c:tx>
            <c:strRef>
              <c:f>'QC)iii)Deliveries Inc'!$H$1:$H$2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'QC)iii)Deliveries Inc'!$F$3:$F$27</c:f>
              <c:multiLvlStrCache>
                <c:ptCount val="22"/>
                <c:lvl>
                  <c:pt idx="0">
                    <c:v>cca3071e3e9bb7d12640c9fbe2301306</c:v>
                  </c:pt>
                  <c:pt idx="1">
                    <c:v>70eea00b476a314817cefde4aad4f89a</c:v>
                  </c:pt>
                  <c:pt idx="2">
                    <c:v>c458e2045a8aa8964f8879af03fdcce6</c:v>
                  </c:pt>
                  <c:pt idx="3">
                    <c:v>dd55f1bb788714a40e7954c3be6df745</c:v>
                  </c:pt>
                  <c:pt idx="4">
                    <c:v>de722cd6dad950a92b7d4f82673f8833</c:v>
                  </c:pt>
                  <c:pt idx="5">
                    <c:v>b33e7c55446eabf8fe1a42d037ac7d6d</c:v>
                  </c:pt>
                  <c:pt idx="6">
                    <c:v>4e922959ae960d389249c378d1c939f5</c:v>
                  </c:pt>
                  <c:pt idx="7">
                    <c:v>ea8482cd71df3c1969d7b9473ff13abc</c:v>
                  </c:pt>
                  <c:pt idx="8">
                    <c:v>da8622b14eb17ae2831f4ac5b9dab84a</c:v>
                  </c:pt>
                  <c:pt idx="9">
                    <c:v>ceaec5548eefc6e23e6607c5435102e7</c:v>
                  </c:pt>
                  <c:pt idx="10">
                    <c:v>91f0eec23d4a61d7d7caeefa3f0ad1ca</c:v>
                  </c:pt>
                  <c:pt idx="11">
                    <c:v>1782ce2db72c3dda627d5e7c898104e1</c:v>
                  </c:pt>
                  <c:pt idx="12">
                    <c:v>8160255418d5aaa7dbdc9f4c64ebda44</c:v>
                  </c:pt>
                  <c:pt idx="13">
                    <c:v>c826c40d7b19f62a09e2d7c5e7295ee2</c:v>
                  </c:pt>
                  <c:pt idx="14">
                    <c:v>da8622b14eb17ae2831f4ac5b9dab84a</c:v>
                  </c:pt>
                  <c:pt idx="15">
                    <c:v>7bac63f6603d382cc8d0832eb6c100a8</c:v>
                  </c:pt>
                  <c:pt idx="16">
                    <c:v>a416b6a846a11724393025641d4edd5e</c:v>
                  </c:pt>
                  <c:pt idx="17">
                    <c:v>cc419e0650a3c5ba77189a1882b7556a</c:v>
                  </c:pt>
                  <c:pt idx="18">
                    <c:v>8b321bb669392f5163d04c59e235e066</c:v>
                  </c:pt>
                  <c:pt idx="19">
                    <c:v>17a053fcb14bd219540cbde0df490be0</c:v>
                  </c:pt>
                  <c:pt idx="20">
                    <c:v>562fc2f2c2863ab7e79a9e4388a58a14</c:v>
                  </c:pt>
                  <c:pt idx="21">
                    <c:v>4869f7a5dfa277a7dca6462dcf3b52b2</c:v>
                  </c:pt>
                </c:lvl>
                <c:lvl>
                  <c:pt idx="0">
                    <c:v>AP</c:v>
                  </c:pt>
                  <c:pt idx="11">
                    <c:v>RR</c:v>
                  </c:pt>
                </c:lvl>
              </c:multiLvlStrCache>
            </c:multiLvlStrRef>
          </c:cat>
          <c:val>
            <c:numRef>
              <c:f>'QC)iii)Deliveries Inc'!$H$3:$H$27</c:f>
              <c:numCache>
                <c:formatCode>General</c:formatCode>
                <c:ptCount val="22"/>
                <c:pt idx="0">
                  <c:v>364</c:v>
                </c:pt>
                <c:pt idx="2">
                  <c:v>70</c:v>
                </c:pt>
                <c:pt idx="3">
                  <c:v>58</c:v>
                </c:pt>
                <c:pt idx="6">
                  <c:v>43</c:v>
                </c:pt>
                <c:pt idx="8">
                  <c:v>42</c:v>
                </c:pt>
                <c:pt idx="10">
                  <c:v>41</c:v>
                </c:pt>
                <c:pt idx="11">
                  <c:v>169</c:v>
                </c:pt>
                <c:pt idx="16">
                  <c:v>52</c:v>
                </c:pt>
                <c:pt idx="17">
                  <c:v>49</c:v>
                </c:pt>
                <c:pt idx="1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88-4CA3-82C9-E22129BC54A7}"/>
            </c:ext>
          </c:extLst>
        </c:ser>
        <c:ser>
          <c:idx val="2"/>
          <c:order val="2"/>
          <c:tx>
            <c:strRef>
              <c:f>'QC)iii)Deliveries Inc'!$I$1:$I$2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'QC)iii)Deliveries Inc'!$F$3:$F$27</c:f>
              <c:multiLvlStrCache>
                <c:ptCount val="22"/>
                <c:lvl>
                  <c:pt idx="0">
                    <c:v>cca3071e3e9bb7d12640c9fbe2301306</c:v>
                  </c:pt>
                  <c:pt idx="1">
                    <c:v>70eea00b476a314817cefde4aad4f89a</c:v>
                  </c:pt>
                  <c:pt idx="2">
                    <c:v>c458e2045a8aa8964f8879af03fdcce6</c:v>
                  </c:pt>
                  <c:pt idx="3">
                    <c:v>dd55f1bb788714a40e7954c3be6df745</c:v>
                  </c:pt>
                  <c:pt idx="4">
                    <c:v>de722cd6dad950a92b7d4f82673f8833</c:v>
                  </c:pt>
                  <c:pt idx="5">
                    <c:v>b33e7c55446eabf8fe1a42d037ac7d6d</c:v>
                  </c:pt>
                  <c:pt idx="6">
                    <c:v>4e922959ae960d389249c378d1c939f5</c:v>
                  </c:pt>
                  <c:pt idx="7">
                    <c:v>ea8482cd71df3c1969d7b9473ff13abc</c:v>
                  </c:pt>
                  <c:pt idx="8">
                    <c:v>da8622b14eb17ae2831f4ac5b9dab84a</c:v>
                  </c:pt>
                  <c:pt idx="9">
                    <c:v>ceaec5548eefc6e23e6607c5435102e7</c:v>
                  </c:pt>
                  <c:pt idx="10">
                    <c:v>91f0eec23d4a61d7d7caeefa3f0ad1ca</c:v>
                  </c:pt>
                  <c:pt idx="11">
                    <c:v>1782ce2db72c3dda627d5e7c898104e1</c:v>
                  </c:pt>
                  <c:pt idx="12">
                    <c:v>8160255418d5aaa7dbdc9f4c64ebda44</c:v>
                  </c:pt>
                  <c:pt idx="13">
                    <c:v>c826c40d7b19f62a09e2d7c5e7295ee2</c:v>
                  </c:pt>
                  <c:pt idx="14">
                    <c:v>da8622b14eb17ae2831f4ac5b9dab84a</c:v>
                  </c:pt>
                  <c:pt idx="15">
                    <c:v>7bac63f6603d382cc8d0832eb6c100a8</c:v>
                  </c:pt>
                  <c:pt idx="16">
                    <c:v>a416b6a846a11724393025641d4edd5e</c:v>
                  </c:pt>
                  <c:pt idx="17">
                    <c:v>cc419e0650a3c5ba77189a1882b7556a</c:v>
                  </c:pt>
                  <c:pt idx="18">
                    <c:v>8b321bb669392f5163d04c59e235e066</c:v>
                  </c:pt>
                  <c:pt idx="19">
                    <c:v>17a053fcb14bd219540cbde0df490be0</c:v>
                  </c:pt>
                  <c:pt idx="20">
                    <c:v>562fc2f2c2863ab7e79a9e4388a58a14</c:v>
                  </c:pt>
                  <c:pt idx="21">
                    <c:v>4869f7a5dfa277a7dca6462dcf3b52b2</c:v>
                  </c:pt>
                </c:lvl>
                <c:lvl>
                  <c:pt idx="0">
                    <c:v>AP</c:v>
                  </c:pt>
                  <c:pt idx="11">
                    <c:v>RR</c:v>
                  </c:pt>
                </c:lvl>
              </c:multiLvlStrCache>
            </c:multiLvlStrRef>
          </c:cat>
          <c:val>
            <c:numRef>
              <c:f>'QC)iii)Deliveries Inc'!$I$3:$I$27</c:f>
              <c:numCache>
                <c:formatCode>General</c:formatCode>
                <c:ptCount val="22"/>
                <c:pt idx="1">
                  <c:v>70</c:v>
                </c:pt>
                <c:pt idx="4">
                  <c:v>56</c:v>
                </c:pt>
                <c:pt idx="5">
                  <c:v>47</c:v>
                </c:pt>
                <c:pt idx="7">
                  <c:v>42</c:v>
                </c:pt>
                <c:pt idx="9">
                  <c:v>41</c:v>
                </c:pt>
                <c:pt idx="12">
                  <c:v>71</c:v>
                </c:pt>
                <c:pt idx="13">
                  <c:v>52</c:v>
                </c:pt>
                <c:pt idx="14">
                  <c:v>52</c:v>
                </c:pt>
                <c:pt idx="15">
                  <c:v>52</c:v>
                </c:pt>
                <c:pt idx="18">
                  <c:v>27</c:v>
                </c:pt>
                <c:pt idx="19">
                  <c:v>39</c:v>
                </c:pt>
                <c:pt idx="20">
                  <c:v>37</c:v>
                </c:pt>
                <c:pt idx="2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88-4CA3-82C9-E22129BC5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473928"/>
        <c:axId val="580468024"/>
      </c:barChart>
      <c:catAx>
        <c:axId val="58047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68024"/>
        <c:crosses val="autoZero"/>
        <c:auto val="1"/>
        <c:lblAlgn val="ctr"/>
        <c:lblOffset val="100"/>
        <c:noMultiLvlLbl val="0"/>
      </c:catAx>
      <c:valAx>
        <c:axId val="58046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73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3.xlsx]QD)iii)Deliveries Inc!PivotTable34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'QD)iii)Deliveries Inc'!$H$1:$H$2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'QD)iii)Deliveries Inc'!$G$3:$G$13</c:f>
              <c:multiLvlStrCache>
                <c:ptCount val="8"/>
                <c:lvl>
                  <c:pt idx="0">
                    <c:v>porto grande</c:v>
                  </c:pt>
                  <c:pt idx="1">
                    <c:v>oiapoque</c:v>
                  </c:pt>
                  <c:pt idx="2">
                    <c:v>vitoria do jari</c:v>
                  </c:pt>
                  <c:pt idx="3">
                    <c:v>laranjal do jari</c:v>
                  </c:pt>
                  <c:pt idx="4">
                    <c:v>santana</c:v>
                  </c:pt>
                  <c:pt idx="5">
                    <c:v>macapa</c:v>
                  </c:pt>
                  <c:pt idx="6">
                    <c:v>bonfim</c:v>
                  </c:pt>
                  <c:pt idx="7">
                    <c:v>boa vista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'QD)iii)Deliveries Inc'!$H$3:$H$13</c:f>
              <c:numCache>
                <c:formatCode>General</c:formatCode>
                <c:ptCount val="8"/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A-415B-89A0-C0B85C0FD206}"/>
            </c:ext>
          </c:extLst>
        </c:ser>
        <c:ser>
          <c:idx val="1"/>
          <c:order val="1"/>
          <c:tx>
            <c:strRef>
              <c:f>'QD)iii)Deliveries Inc'!$I$1:$I$2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'QD)iii)Deliveries Inc'!$G$3:$G$13</c:f>
              <c:multiLvlStrCache>
                <c:ptCount val="8"/>
                <c:lvl>
                  <c:pt idx="0">
                    <c:v>porto grande</c:v>
                  </c:pt>
                  <c:pt idx="1">
                    <c:v>oiapoque</c:v>
                  </c:pt>
                  <c:pt idx="2">
                    <c:v>vitoria do jari</c:v>
                  </c:pt>
                  <c:pt idx="3">
                    <c:v>laranjal do jari</c:v>
                  </c:pt>
                  <c:pt idx="4">
                    <c:v>santana</c:v>
                  </c:pt>
                  <c:pt idx="5">
                    <c:v>macapa</c:v>
                  </c:pt>
                  <c:pt idx="6">
                    <c:v>bonfim</c:v>
                  </c:pt>
                  <c:pt idx="7">
                    <c:v>boa vista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'QD)iii)Deliveries Inc'!$I$3:$I$13</c:f>
              <c:numCache>
                <c:formatCode>General</c:formatCode>
                <c:ptCount val="8"/>
                <c:pt idx="0">
                  <c:v>17</c:v>
                </c:pt>
                <c:pt idx="1">
                  <c:v>27</c:v>
                </c:pt>
                <c:pt idx="3">
                  <c:v>74</c:v>
                </c:pt>
                <c:pt idx="4">
                  <c:v>170</c:v>
                </c:pt>
                <c:pt idx="5">
                  <c:v>755</c:v>
                </c:pt>
                <c:pt idx="7">
                  <c:v>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4A-415B-89A0-C0B85C0FD206}"/>
            </c:ext>
          </c:extLst>
        </c:ser>
        <c:ser>
          <c:idx val="2"/>
          <c:order val="2"/>
          <c:tx>
            <c:strRef>
              <c:f>'QD)iii)Deliveries Inc'!$J$1:$J$2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'QD)iii)Deliveries Inc'!$G$3:$G$13</c:f>
              <c:multiLvlStrCache>
                <c:ptCount val="8"/>
                <c:lvl>
                  <c:pt idx="0">
                    <c:v>porto grande</c:v>
                  </c:pt>
                  <c:pt idx="1">
                    <c:v>oiapoque</c:v>
                  </c:pt>
                  <c:pt idx="2">
                    <c:v>vitoria do jari</c:v>
                  </c:pt>
                  <c:pt idx="3">
                    <c:v>laranjal do jari</c:v>
                  </c:pt>
                  <c:pt idx="4">
                    <c:v>santana</c:v>
                  </c:pt>
                  <c:pt idx="5">
                    <c:v>macapa</c:v>
                  </c:pt>
                  <c:pt idx="6">
                    <c:v>bonfim</c:v>
                  </c:pt>
                  <c:pt idx="7">
                    <c:v>boa vista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'QD)iii)Deliveries Inc'!$J$3:$J$13</c:f>
              <c:numCache>
                <c:formatCode>General</c:formatCode>
                <c:ptCount val="8"/>
                <c:pt idx="2">
                  <c:v>37</c:v>
                </c:pt>
                <c:pt idx="4">
                  <c:v>78</c:v>
                </c:pt>
                <c:pt idx="5">
                  <c:v>835</c:v>
                </c:pt>
                <c:pt idx="6">
                  <c:v>16</c:v>
                </c:pt>
                <c:pt idx="7">
                  <c:v>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4A-415B-89A0-C0B85C0FD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268376"/>
        <c:axId val="642261160"/>
      </c:barChart>
      <c:catAx>
        <c:axId val="64226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261160"/>
        <c:crosses val="autoZero"/>
        <c:auto val="1"/>
        <c:lblAlgn val="ctr"/>
        <c:lblOffset val="100"/>
        <c:noMultiLvlLbl val="0"/>
      </c:catAx>
      <c:valAx>
        <c:axId val="64226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268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3.xlsx]QC)iv)% earlier increasing!PivotTable9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'QC)iv)% earlier increasing'!$F$1:$F$2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'QC)iv)% earlier increasing'!$E$3:$E$30</c:f>
              <c:strCache>
                <c:ptCount val="27"/>
                <c:pt idx="0">
                  <c:v>RR</c:v>
                </c:pt>
                <c:pt idx="1">
                  <c:v>AP</c:v>
                </c:pt>
                <c:pt idx="2">
                  <c:v>AC</c:v>
                </c:pt>
                <c:pt idx="3">
                  <c:v>AM</c:v>
                </c:pt>
                <c:pt idx="4">
                  <c:v>RO</c:v>
                </c:pt>
                <c:pt idx="5">
                  <c:v>TO</c:v>
                </c:pt>
                <c:pt idx="6">
                  <c:v>SE</c:v>
                </c:pt>
                <c:pt idx="7">
                  <c:v>AL</c:v>
                </c:pt>
                <c:pt idx="8">
                  <c:v>PI</c:v>
                </c:pt>
                <c:pt idx="9">
                  <c:v>RN</c:v>
                </c:pt>
                <c:pt idx="10">
                  <c:v>PB</c:v>
                </c:pt>
                <c:pt idx="11">
                  <c:v>MA</c:v>
                </c:pt>
                <c:pt idx="12">
                  <c:v>MS</c:v>
                </c:pt>
                <c:pt idx="13">
                  <c:v>MT</c:v>
                </c:pt>
                <c:pt idx="14">
                  <c:v>PA</c:v>
                </c:pt>
                <c:pt idx="15">
                  <c:v>CE</c:v>
                </c:pt>
                <c:pt idx="16">
                  <c:v>PE</c:v>
                </c:pt>
                <c:pt idx="17">
                  <c:v>ES</c:v>
                </c:pt>
                <c:pt idx="18">
                  <c:v>GO</c:v>
                </c:pt>
                <c:pt idx="19">
                  <c:v>DF</c:v>
                </c:pt>
                <c:pt idx="20">
                  <c:v>BA</c:v>
                </c:pt>
                <c:pt idx="21">
                  <c:v>SC</c:v>
                </c:pt>
                <c:pt idx="22">
                  <c:v>PR</c:v>
                </c:pt>
                <c:pt idx="23">
                  <c:v>RS</c:v>
                </c:pt>
                <c:pt idx="24">
                  <c:v>RJ</c:v>
                </c:pt>
                <c:pt idx="25">
                  <c:v>MG</c:v>
                </c:pt>
                <c:pt idx="26">
                  <c:v>SP</c:v>
                </c:pt>
              </c:strCache>
            </c:strRef>
          </c:cat>
          <c:val>
            <c:numRef>
              <c:f>'QC)iv)% earlier increasing'!$F$3:$F$30</c:f>
              <c:numCache>
                <c:formatCode>0.00%</c:formatCode>
                <c:ptCount val="27"/>
                <c:pt idx="0">
                  <c:v>2.7777777777777776E-2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1.0563380281690141E-2</c:v>
                </c:pt>
                <c:pt idx="7">
                  <c:v>3.3112582781456954E-3</c:v>
                </c:pt>
                <c:pt idx="8">
                  <c:v>2.5000000000000001E-3</c:v>
                </c:pt>
                <c:pt idx="9">
                  <c:v>9.4562647754137114E-3</c:v>
                </c:pt>
                <c:pt idx="10">
                  <c:v>2.1739130434782609E-3</c:v>
                </c:pt>
                <c:pt idx="11">
                  <c:v>5.208333333333333E-3</c:v>
                </c:pt>
                <c:pt idx="12">
                  <c:v>0</c:v>
                </c:pt>
                <c:pt idx="13">
                  <c:v>1.2106537530266344E-3</c:v>
                </c:pt>
                <c:pt idx="14">
                  <c:v>4.8250904704463205E-3</c:v>
                </c:pt>
                <c:pt idx="15">
                  <c:v>5.5401662049861496E-3</c:v>
                </c:pt>
                <c:pt idx="16">
                  <c:v>4.22237860661506E-3</c:v>
                </c:pt>
                <c:pt idx="17">
                  <c:v>1.7133066818960593E-3</c:v>
                </c:pt>
                <c:pt idx="18">
                  <c:v>3.8953811908736783E-3</c:v>
                </c:pt>
                <c:pt idx="19">
                  <c:v>3.1039834454216243E-3</c:v>
                </c:pt>
                <c:pt idx="20">
                  <c:v>1.0718113612004287E-3</c:v>
                </c:pt>
                <c:pt idx="21">
                  <c:v>2.8124999999999999E-3</c:v>
                </c:pt>
                <c:pt idx="22">
                  <c:v>4.2762454564892029E-3</c:v>
                </c:pt>
                <c:pt idx="23">
                  <c:v>3.4260378879484078E-3</c:v>
                </c:pt>
                <c:pt idx="24">
                  <c:v>3.7432154220475387E-3</c:v>
                </c:pt>
                <c:pt idx="25">
                  <c:v>3.2658393207054214E-3</c:v>
                </c:pt>
                <c:pt idx="26">
                  <c:v>2.414254598892592E-3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2A-4202-A9B4-EE8B3F2D2F2F}"/>
            </c:ext>
          </c:extLst>
        </c:ser>
        <c:ser>
          <c:idx val="1"/>
          <c:order val="1"/>
          <c:tx>
            <c:strRef>
              <c:f>'QC)iv)% earlier increasing'!$G$1:$G$2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'QC)iv)% earlier increasing'!$E$3:$E$30</c:f>
              <c:strCache>
                <c:ptCount val="27"/>
                <c:pt idx="0">
                  <c:v>RR</c:v>
                </c:pt>
                <c:pt idx="1">
                  <c:v>AP</c:v>
                </c:pt>
                <c:pt idx="2">
                  <c:v>AC</c:v>
                </c:pt>
                <c:pt idx="3">
                  <c:v>AM</c:v>
                </c:pt>
                <c:pt idx="4">
                  <c:v>RO</c:v>
                </c:pt>
                <c:pt idx="5">
                  <c:v>TO</c:v>
                </c:pt>
                <c:pt idx="6">
                  <c:v>SE</c:v>
                </c:pt>
                <c:pt idx="7">
                  <c:v>AL</c:v>
                </c:pt>
                <c:pt idx="8">
                  <c:v>PI</c:v>
                </c:pt>
                <c:pt idx="9">
                  <c:v>RN</c:v>
                </c:pt>
                <c:pt idx="10">
                  <c:v>PB</c:v>
                </c:pt>
                <c:pt idx="11">
                  <c:v>MA</c:v>
                </c:pt>
                <c:pt idx="12">
                  <c:v>MS</c:v>
                </c:pt>
                <c:pt idx="13">
                  <c:v>MT</c:v>
                </c:pt>
                <c:pt idx="14">
                  <c:v>PA</c:v>
                </c:pt>
                <c:pt idx="15">
                  <c:v>CE</c:v>
                </c:pt>
                <c:pt idx="16">
                  <c:v>PE</c:v>
                </c:pt>
                <c:pt idx="17">
                  <c:v>ES</c:v>
                </c:pt>
                <c:pt idx="18">
                  <c:v>GO</c:v>
                </c:pt>
                <c:pt idx="19">
                  <c:v>DF</c:v>
                </c:pt>
                <c:pt idx="20">
                  <c:v>BA</c:v>
                </c:pt>
                <c:pt idx="21">
                  <c:v>SC</c:v>
                </c:pt>
                <c:pt idx="22">
                  <c:v>PR</c:v>
                </c:pt>
                <c:pt idx="23">
                  <c:v>RS</c:v>
                </c:pt>
                <c:pt idx="24">
                  <c:v>RJ</c:v>
                </c:pt>
                <c:pt idx="25">
                  <c:v>MG</c:v>
                </c:pt>
                <c:pt idx="26">
                  <c:v>SP</c:v>
                </c:pt>
              </c:strCache>
            </c:strRef>
          </c:cat>
          <c:val>
            <c:numRef>
              <c:f>'QC)iv)% earlier increasing'!$G$3:$G$30</c:f>
              <c:numCache>
                <c:formatCode>0.00%</c:formatCode>
                <c:ptCount val="27"/>
                <c:pt idx="0">
                  <c:v>0.41666666666666669</c:v>
                </c:pt>
                <c:pt idx="1">
                  <c:v>0.390625</c:v>
                </c:pt>
                <c:pt idx="2">
                  <c:v>0.66233766233766234</c:v>
                </c:pt>
                <c:pt idx="3">
                  <c:v>0.51079136690647486</c:v>
                </c:pt>
                <c:pt idx="4">
                  <c:v>0.55508474576271183</c:v>
                </c:pt>
                <c:pt idx="5">
                  <c:v>0.5146443514644351</c:v>
                </c:pt>
                <c:pt idx="6">
                  <c:v>0.5598591549295775</c:v>
                </c:pt>
                <c:pt idx="7">
                  <c:v>0.5</c:v>
                </c:pt>
                <c:pt idx="8">
                  <c:v>0.47249999999999998</c:v>
                </c:pt>
                <c:pt idx="9">
                  <c:v>0.48226950354609927</c:v>
                </c:pt>
                <c:pt idx="10">
                  <c:v>0.46739130434782611</c:v>
                </c:pt>
                <c:pt idx="11">
                  <c:v>0.53125</c:v>
                </c:pt>
                <c:pt idx="12">
                  <c:v>0.4467741935483871</c:v>
                </c:pt>
                <c:pt idx="13">
                  <c:v>0.46125907990314768</c:v>
                </c:pt>
                <c:pt idx="14">
                  <c:v>0.54523522316043427</c:v>
                </c:pt>
                <c:pt idx="15">
                  <c:v>0.53277931671283474</c:v>
                </c:pt>
                <c:pt idx="16">
                  <c:v>0.46446164672765661</c:v>
                </c:pt>
                <c:pt idx="17">
                  <c:v>0.49571673329525984</c:v>
                </c:pt>
                <c:pt idx="18">
                  <c:v>0.47523650528658878</c:v>
                </c:pt>
                <c:pt idx="19">
                  <c:v>0.43093636833936888</c:v>
                </c:pt>
                <c:pt idx="20">
                  <c:v>0.48302965344765986</c:v>
                </c:pt>
                <c:pt idx="21">
                  <c:v>0.47093750000000001</c:v>
                </c:pt>
                <c:pt idx="22">
                  <c:v>0.45093008338678642</c:v>
                </c:pt>
                <c:pt idx="23">
                  <c:v>0.48911729141475213</c:v>
                </c:pt>
                <c:pt idx="24">
                  <c:v>0.49344937301141678</c:v>
                </c:pt>
                <c:pt idx="25">
                  <c:v>0.47224036577400391</c:v>
                </c:pt>
                <c:pt idx="26">
                  <c:v>0.42713937071929042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2A-4202-A9B4-EE8B3F2D2F2F}"/>
            </c:ext>
          </c:extLst>
        </c:ser>
        <c:ser>
          <c:idx val="2"/>
          <c:order val="2"/>
          <c:tx>
            <c:strRef>
              <c:f>'QC)iv)% earlier increasing'!$H$1:$H$2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'QC)iv)% earlier increasing'!$E$3:$E$30</c:f>
              <c:strCache>
                <c:ptCount val="27"/>
                <c:pt idx="0">
                  <c:v>RR</c:v>
                </c:pt>
                <c:pt idx="1">
                  <c:v>AP</c:v>
                </c:pt>
                <c:pt idx="2">
                  <c:v>AC</c:v>
                </c:pt>
                <c:pt idx="3">
                  <c:v>AM</c:v>
                </c:pt>
                <c:pt idx="4">
                  <c:v>RO</c:v>
                </c:pt>
                <c:pt idx="5">
                  <c:v>TO</c:v>
                </c:pt>
                <c:pt idx="6">
                  <c:v>SE</c:v>
                </c:pt>
                <c:pt idx="7">
                  <c:v>AL</c:v>
                </c:pt>
                <c:pt idx="8">
                  <c:v>PI</c:v>
                </c:pt>
                <c:pt idx="9">
                  <c:v>RN</c:v>
                </c:pt>
                <c:pt idx="10">
                  <c:v>PB</c:v>
                </c:pt>
                <c:pt idx="11">
                  <c:v>MA</c:v>
                </c:pt>
                <c:pt idx="12">
                  <c:v>MS</c:v>
                </c:pt>
                <c:pt idx="13">
                  <c:v>MT</c:v>
                </c:pt>
                <c:pt idx="14">
                  <c:v>PA</c:v>
                </c:pt>
                <c:pt idx="15">
                  <c:v>CE</c:v>
                </c:pt>
                <c:pt idx="16">
                  <c:v>PE</c:v>
                </c:pt>
                <c:pt idx="17">
                  <c:v>ES</c:v>
                </c:pt>
                <c:pt idx="18">
                  <c:v>GO</c:v>
                </c:pt>
                <c:pt idx="19">
                  <c:v>DF</c:v>
                </c:pt>
                <c:pt idx="20">
                  <c:v>BA</c:v>
                </c:pt>
                <c:pt idx="21">
                  <c:v>SC</c:v>
                </c:pt>
                <c:pt idx="22">
                  <c:v>PR</c:v>
                </c:pt>
                <c:pt idx="23">
                  <c:v>RS</c:v>
                </c:pt>
                <c:pt idx="24">
                  <c:v>RJ</c:v>
                </c:pt>
                <c:pt idx="25">
                  <c:v>MG</c:v>
                </c:pt>
                <c:pt idx="26">
                  <c:v>SP</c:v>
                </c:pt>
              </c:strCache>
            </c:strRef>
          </c:cat>
          <c:val>
            <c:numRef>
              <c:f>'QC)iv)% earlier increasing'!$H$3:$H$30</c:f>
              <c:numCache>
                <c:formatCode>0.00%</c:formatCode>
                <c:ptCount val="27"/>
                <c:pt idx="0">
                  <c:v>0.55555555555555558</c:v>
                </c:pt>
                <c:pt idx="1">
                  <c:v>0.609375</c:v>
                </c:pt>
                <c:pt idx="2">
                  <c:v>0.33766233766233766</c:v>
                </c:pt>
                <c:pt idx="3">
                  <c:v>0.48920863309352519</c:v>
                </c:pt>
                <c:pt idx="4">
                  <c:v>0.44491525423728812</c:v>
                </c:pt>
                <c:pt idx="5">
                  <c:v>0.48535564853556484</c:v>
                </c:pt>
                <c:pt idx="6">
                  <c:v>0.42957746478873238</c:v>
                </c:pt>
                <c:pt idx="7">
                  <c:v>0.49668874172185429</c:v>
                </c:pt>
                <c:pt idx="8">
                  <c:v>0.52500000000000002</c:v>
                </c:pt>
                <c:pt idx="9">
                  <c:v>0.50827423167848695</c:v>
                </c:pt>
                <c:pt idx="10">
                  <c:v>0.5304347826086957</c:v>
                </c:pt>
                <c:pt idx="11">
                  <c:v>0.46354166666666669</c:v>
                </c:pt>
                <c:pt idx="12">
                  <c:v>0.5532258064516129</c:v>
                </c:pt>
                <c:pt idx="13">
                  <c:v>0.53753026634382561</c:v>
                </c:pt>
                <c:pt idx="14">
                  <c:v>0.44993968636911941</c:v>
                </c:pt>
                <c:pt idx="15">
                  <c:v>0.46168051708217911</c:v>
                </c:pt>
                <c:pt idx="16">
                  <c:v>0.53131597466572833</c:v>
                </c:pt>
                <c:pt idx="17">
                  <c:v>0.50256996002284404</c:v>
                </c:pt>
                <c:pt idx="18">
                  <c:v>0.52086811352253759</c:v>
                </c:pt>
                <c:pt idx="19">
                  <c:v>0.5659596482152095</c:v>
                </c:pt>
                <c:pt idx="20">
                  <c:v>0.51589853519113971</c:v>
                </c:pt>
                <c:pt idx="21">
                  <c:v>0.52625</c:v>
                </c:pt>
                <c:pt idx="22">
                  <c:v>0.54479367115672439</c:v>
                </c:pt>
                <c:pt idx="23">
                  <c:v>0.50745667069729949</c:v>
                </c:pt>
                <c:pt idx="24">
                  <c:v>0.50280741156653563</c:v>
                </c:pt>
                <c:pt idx="25">
                  <c:v>0.52449379490529069</c:v>
                </c:pt>
                <c:pt idx="26">
                  <c:v>0.57044637468181703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2A-4202-A9B4-EE8B3F2D2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487704"/>
        <c:axId val="580493936"/>
      </c:barChart>
      <c:catAx>
        <c:axId val="580487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93936"/>
        <c:crosses val="autoZero"/>
        <c:auto val="1"/>
        <c:lblAlgn val="ctr"/>
        <c:lblOffset val="100"/>
        <c:noMultiLvlLbl val="0"/>
      </c:catAx>
      <c:valAx>
        <c:axId val="58049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87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3.xlsx]QD)% earlier increasing!PivotTable15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'QD)% earlier increasing'!$G$1:$G$2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'QD)% earlier increasing'!$F$3:$F$12</c:f>
              <c:multiLvlStrCache>
                <c:ptCount val="7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boa vista</c:v>
                  </c:pt>
                  <c:pt idx="6">
                    <c:v>bonfim</c:v>
                  </c:pt>
                </c:lvl>
                <c:lvl>
                  <c:pt idx="0">
                    <c:v>AP</c:v>
                  </c:pt>
                  <c:pt idx="5">
                    <c:v>RR</c:v>
                  </c:pt>
                </c:lvl>
              </c:multiLvlStrCache>
            </c:multiLvlStrRef>
          </c:cat>
          <c:val>
            <c:numRef>
              <c:f>'QD)% earlier increasing'!$G$3:$G$12</c:f>
              <c:numCache>
                <c:formatCode>General</c:formatCode>
                <c:ptCount val="7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34-4AEE-AF12-0717A32818A4}"/>
            </c:ext>
          </c:extLst>
        </c:ser>
        <c:ser>
          <c:idx val="1"/>
          <c:order val="1"/>
          <c:tx>
            <c:strRef>
              <c:f>'QD)% earlier increasing'!$H$1:$H$2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'QD)% earlier increasing'!$F$3:$F$12</c:f>
              <c:multiLvlStrCache>
                <c:ptCount val="7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boa vista</c:v>
                  </c:pt>
                  <c:pt idx="6">
                    <c:v>bonfim</c:v>
                  </c:pt>
                </c:lvl>
                <c:lvl>
                  <c:pt idx="0">
                    <c:v>AP</c:v>
                  </c:pt>
                  <c:pt idx="5">
                    <c:v>RR</c:v>
                  </c:pt>
                </c:lvl>
              </c:multiLvlStrCache>
            </c:multiLvlStrRef>
          </c:cat>
          <c:val>
            <c:numRef>
              <c:f>'QD)% earlier increasing'!$H$3:$H$12</c:f>
              <c:numCache>
                <c:formatCode>General</c:formatCode>
                <c:ptCount val="7"/>
                <c:pt idx="0">
                  <c:v>17</c:v>
                </c:pt>
                <c:pt idx="1">
                  <c:v>5</c:v>
                </c:pt>
                <c:pt idx="2">
                  <c:v>2</c:v>
                </c:pt>
                <c:pt idx="4">
                  <c:v>1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34-4AEE-AF12-0717A32818A4}"/>
            </c:ext>
          </c:extLst>
        </c:ser>
        <c:ser>
          <c:idx val="2"/>
          <c:order val="2"/>
          <c:tx>
            <c:strRef>
              <c:f>'QD)% earlier increasing'!$I$1:$I$2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'QD)% earlier increasing'!$F$3:$F$12</c:f>
              <c:multiLvlStrCache>
                <c:ptCount val="7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boa vista</c:v>
                  </c:pt>
                  <c:pt idx="6">
                    <c:v>bonfim</c:v>
                  </c:pt>
                </c:lvl>
                <c:lvl>
                  <c:pt idx="0">
                    <c:v>AP</c:v>
                  </c:pt>
                  <c:pt idx="5">
                    <c:v>RR</c:v>
                  </c:pt>
                </c:lvl>
              </c:multiLvlStrCache>
            </c:multiLvlStrRef>
          </c:cat>
          <c:val>
            <c:numRef>
              <c:f>'QD)% earlier increasing'!$I$3:$I$12</c:f>
              <c:numCache>
                <c:formatCode>General</c:formatCode>
                <c:ptCount val="7"/>
                <c:pt idx="0">
                  <c:v>35</c:v>
                </c:pt>
                <c:pt idx="1">
                  <c:v>3</c:v>
                </c:pt>
                <c:pt idx="3">
                  <c:v>1</c:v>
                </c:pt>
                <c:pt idx="5">
                  <c:v>19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34-4AEE-AF12-0717A3281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198840"/>
        <c:axId val="642198512"/>
      </c:barChart>
      <c:catAx>
        <c:axId val="642198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198512"/>
        <c:crosses val="autoZero"/>
        <c:auto val="1"/>
        <c:lblAlgn val="ctr"/>
        <c:lblOffset val="100"/>
        <c:noMultiLvlLbl val="0"/>
      </c:catAx>
      <c:valAx>
        <c:axId val="64219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198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3.xlsx]QC)v)% later increasing!PivotTable13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'QC)v)% later increasing'!$F$1:$F$2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'QC)v)% later increasing'!$E$3:$E$30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'QC)v)% later increasing'!$F$3:$F$30</c:f>
              <c:numCache>
                <c:formatCode>0.00%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1.6483516483516484E-3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0A-44C1-AE21-D66910D63C3E}"/>
            </c:ext>
          </c:extLst>
        </c:ser>
        <c:ser>
          <c:idx val="1"/>
          <c:order val="1"/>
          <c:tx>
            <c:strRef>
              <c:f>'QC)v)% later increasing'!$G$1:$G$2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'QC)v)% later increasing'!$E$3:$E$30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'QC)v)% later increasing'!$G$3:$G$30</c:f>
              <c:numCache>
                <c:formatCode>0.00%</c:formatCode>
                <c:ptCount val="27"/>
                <c:pt idx="0">
                  <c:v>0.66666666666666663</c:v>
                </c:pt>
                <c:pt idx="1">
                  <c:v>0.4823529411764706</c:v>
                </c:pt>
                <c:pt idx="2">
                  <c:v>0.25</c:v>
                </c:pt>
                <c:pt idx="3">
                  <c:v>1</c:v>
                </c:pt>
                <c:pt idx="4">
                  <c:v>0.38636363636363635</c:v>
                </c:pt>
                <c:pt idx="5">
                  <c:v>0.3125</c:v>
                </c:pt>
                <c:pt idx="6">
                  <c:v>0.32203389830508472</c:v>
                </c:pt>
                <c:pt idx="7">
                  <c:v>0.32710280373831774</c:v>
                </c:pt>
                <c:pt idx="8">
                  <c:v>0.375</c:v>
                </c:pt>
                <c:pt idx="9">
                  <c:v>0.44800000000000001</c:v>
                </c:pt>
                <c:pt idx="10">
                  <c:v>0.27552986512524086</c:v>
                </c:pt>
                <c:pt idx="11">
                  <c:v>0.13235294117647059</c:v>
                </c:pt>
                <c:pt idx="12">
                  <c:v>0.47169811320754718</c:v>
                </c:pt>
                <c:pt idx="13">
                  <c:v>0.29245283018867924</c:v>
                </c:pt>
                <c:pt idx="14">
                  <c:v>0.55555555555555558</c:v>
                </c:pt>
                <c:pt idx="15">
                  <c:v>0.44444444444444442</c:v>
                </c:pt>
                <c:pt idx="16">
                  <c:v>0.34848484848484851</c:v>
                </c:pt>
                <c:pt idx="17">
                  <c:v>0.35175879396984927</c:v>
                </c:pt>
                <c:pt idx="18">
                  <c:v>0.41739130434782606</c:v>
                </c:pt>
                <c:pt idx="19">
                  <c:v>0.52272727272727271</c:v>
                </c:pt>
                <c:pt idx="20">
                  <c:v>0.42857142857142855</c:v>
                </c:pt>
                <c:pt idx="21">
                  <c:v>0.6</c:v>
                </c:pt>
                <c:pt idx="22">
                  <c:v>0.39692307692307693</c:v>
                </c:pt>
                <c:pt idx="23">
                  <c:v>0.42611683848797249</c:v>
                </c:pt>
                <c:pt idx="24">
                  <c:v>0.52941176470588236</c:v>
                </c:pt>
                <c:pt idx="25">
                  <c:v>0.35714285714285715</c:v>
                </c:pt>
                <c:pt idx="26">
                  <c:v>0.18518518518518517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0A-44C1-AE21-D66910D63C3E}"/>
            </c:ext>
          </c:extLst>
        </c:ser>
        <c:ser>
          <c:idx val="2"/>
          <c:order val="2"/>
          <c:tx>
            <c:strRef>
              <c:f>'QC)v)% later increasing'!$H$1:$H$2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'QC)v)% later increasing'!$E$3:$E$30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'QC)v)% later increasing'!$H$3:$H$30</c:f>
              <c:numCache>
                <c:formatCode>0.00%</c:formatCode>
                <c:ptCount val="27"/>
                <c:pt idx="0">
                  <c:v>0.33333333333333331</c:v>
                </c:pt>
                <c:pt idx="1">
                  <c:v>0.51764705882352946</c:v>
                </c:pt>
                <c:pt idx="2">
                  <c:v>0.75</c:v>
                </c:pt>
                <c:pt idx="3">
                  <c:v>0</c:v>
                </c:pt>
                <c:pt idx="4">
                  <c:v>0.61363636363636365</c:v>
                </c:pt>
                <c:pt idx="5">
                  <c:v>0.6875</c:v>
                </c:pt>
                <c:pt idx="6">
                  <c:v>0.67796610169491522</c:v>
                </c:pt>
                <c:pt idx="7">
                  <c:v>0.67289719626168221</c:v>
                </c:pt>
                <c:pt idx="8">
                  <c:v>0.625</c:v>
                </c:pt>
                <c:pt idx="9">
                  <c:v>0.55200000000000005</c:v>
                </c:pt>
                <c:pt idx="10">
                  <c:v>0.7244701348747592</c:v>
                </c:pt>
                <c:pt idx="11">
                  <c:v>0.86764705882352944</c:v>
                </c:pt>
                <c:pt idx="12">
                  <c:v>0.52830188679245282</c:v>
                </c:pt>
                <c:pt idx="13">
                  <c:v>0.70754716981132071</c:v>
                </c:pt>
                <c:pt idx="14">
                  <c:v>0.44444444444444442</c:v>
                </c:pt>
                <c:pt idx="15">
                  <c:v>0.55555555555555558</c:v>
                </c:pt>
                <c:pt idx="16">
                  <c:v>0.65151515151515149</c:v>
                </c:pt>
                <c:pt idx="17">
                  <c:v>0.64824120603015079</c:v>
                </c:pt>
                <c:pt idx="18">
                  <c:v>0.58260869565217388</c:v>
                </c:pt>
                <c:pt idx="19">
                  <c:v>0.47727272727272729</c:v>
                </c:pt>
                <c:pt idx="20">
                  <c:v>0.5714285714285714</c:v>
                </c:pt>
                <c:pt idx="21">
                  <c:v>0.4</c:v>
                </c:pt>
                <c:pt idx="22">
                  <c:v>0.60307692307692307</c:v>
                </c:pt>
                <c:pt idx="23">
                  <c:v>0.57388316151202745</c:v>
                </c:pt>
                <c:pt idx="24">
                  <c:v>0.47058823529411764</c:v>
                </c:pt>
                <c:pt idx="25">
                  <c:v>0.64120879120879126</c:v>
                </c:pt>
                <c:pt idx="26">
                  <c:v>0.81481481481481477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0A-44C1-AE21-D66910D63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3616768"/>
        <c:axId val="463612832"/>
      </c:barChart>
      <c:catAx>
        <c:axId val="46361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12832"/>
        <c:crosses val="autoZero"/>
        <c:auto val="1"/>
        <c:lblAlgn val="ctr"/>
        <c:lblOffset val="100"/>
        <c:noMultiLvlLbl val="0"/>
      </c:catAx>
      <c:valAx>
        <c:axId val="46361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1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3.xlsx]QD)% later inc!PivotTable36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'QD)% later inc'!$G$1:$G$2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'QD)% later inc'!$F$3:$F$8</c:f>
              <c:multiLvlStrCache>
                <c:ptCount val="3"/>
                <c:lvl>
                  <c:pt idx="0">
                    <c:v>santana</c:v>
                  </c:pt>
                  <c:pt idx="1">
                    <c:v>macapa</c:v>
                  </c:pt>
                  <c:pt idx="2">
                    <c:v>boa vista</c:v>
                  </c:pt>
                </c:lvl>
                <c:lvl>
                  <c:pt idx="0">
                    <c:v>AP</c:v>
                  </c:pt>
                  <c:pt idx="2">
                    <c:v>RR</c:v>
                  </c:pt>
                </c:lvl>
              </c:multiLvlStrCache>
            </c:multiLvlStrRef>
          </c:cat>
          <c:val>
            <c:numRef>
              <c:f>'QD)% later inc'!$G$3:$G$8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F8-4A74-BD06-F818AD3A05AE}"/>
            </c:ext>
          </c:extLst>
        </c:ser>
        <c:ser>
          <c:idx val="1"/>
          <c:order val="1"/>
          <c:tx>
            <c:strRef>
              <c:f>'QD)% later inc'!$H$1:$H$2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'QD)% later inc'!$F$3:$F$8</c:f>
              <c:multiLvlStrCache>
                <c:ptCount val="3"/>
                <c:lvl>
                  <c:pt idx="0">
                    <c:v>santana</c:v>
                  </c:pt>
                  <c:pt idx="1">
                    <c:v>macapa</c:v>
                  </c:pt>
                  <c:pt idx="2">
                    <c:v>boa vista</c:v>
                  </c:pt>
                </c:lvl>
                <c:lvl>
                  <c:pt idx="0">
                    <c:v>AP</c:v>
                  </c:pt>
                  <c:pt idx="2">
                    <c:v>RR</c:v>
                  </c:pt>
                </c:lvl>
              </c:multiLvlStrCache>
            </c:multiLvlStrRef>
          </c:cat>
          <c:val>
            <c:numRef>
              <c:f>'QD)% later inc'!$H$3:$H$8</c:f>
              <c:numCache>
                <c:formatCode>General</c:formatCode>
                <c:ptCount val="3"/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F8-4A74-BD06-F818AD3A0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317248"/>
        <c:axId val="642314952"/>
      </c:barChart>
      <c:catAx>
        <c:axId val="64231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314952"/>
        <c:crosses val="autoZero"/>
        <c:auto val="1"/>
        <c:lblAlgn val="ctr"/>
        <c:lblOffset val="100"/>
        <c:noMultiLvlLbl val="0"/>
      </c:catAx>
      <c:valAx>
        <c:axId val="64231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31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</a:t>
            </a:r>
            <a:r>
              <a:rPr lang="en-US" baseline="0"/>
              <a:t> Acquisitions</a:t>
            </a:r>
            <a:endParaRPr lang="en-US"/>
          </a:p>
        </c:rich>
      </c:tx>
      <c:layout>
        <c:manualLayout>
          <c:xMode val="edge"/>
          <c:yMode val="edge"/>
          <c:x val="2.6159667541557342E-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2016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0</c:v>
              </c:pt>
              <c:pt idx="1">
                <c:v>2</c:v>
              </c:pt>
              <c:pt idx="2">
                <c:v>0</c:v>
              </c:pt>
              <c:pt idx="3">
                <c:v>0</c:v>
              </c:pt>
              <c:pt idx="4">
                <c:v>4</c:v>
              </c:pt>
              <c:pt idx="5">
                <c:v>7</c:v>
              </c:pt>
              <c:pt idx="6">
                <c:v>6</c:v>
              </c:pt>
              <c:pt idx="7">
                <c:v>4</c:v>
              </c:pt>
              <c:pt idx="8">
                <c:v>8</c:v>
              </c:pt>
              <c:pt idx="9">
                <c:v>4</c:v>
              </c:pt>
              <c:pt idx="10">
                <c:v>39</c:v>
              </c:pt>
              <c:pt idx="11">
                <c:v>0</c:v>
              </c:pt>
              <c:pt idx="12">
                <c:v>2</c:v>
              </c:pt>
              <c:pt idx="13">
                <c:v>4</c:v>
              </c:pt>
              <c:pt idx="14">
                <c:v>1</c:v>
              </c:pt>
              <c:pt idx="15">
                <c:v>7</c:v>
              </c:pt>
              <c:pt idx="16">
                <c:v>1</c:v>
              </c:pt>
              <c:pt idx="17">
                <c:v>20</c:v>
              </c:pt>
              <c:pt idx="18">
                <c:v>43</c:v>
              </c:pt>
              <c:pt idx="19">
                <c:v>4</c:v>
              </c:pt>
              <c:pt idx="20">
                <c:v>0</c:v>
              </c:pt>
              <c:pt idx="21">
                <c:v>2</c:v>
              </c:pt>
              <c:pt idx="22">
                <c:v>21</c:v>
              </c:pt>
              <c:pt idx="23">
                <c:v>10</c:v>
              </c:pt>
              <c:pt idx="24">
                <c:v>3</c:v>
              </c:pt>
              <c:pt idx="25">
                <c:v>104</c:v>
              </c:pt>
              <c:pt idx="26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9308-4846-BED0-A7F7C76ECECE}"/>
            </c:ext>
          </c:extLst>
        </c:ser>
        <c:ser>
          <c:idx val="1"/>
          <c:order val="1"/>
          <c:tx>
            <c:v>2017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54</c:v>
              </c:pt>
              <c:pt idx="1">
                <c:v>205</c:v>
              </c:pt>
              <c:pt idx="2">
                <c:v>74</c:v>
              </c:pt>
              <c:pt idx="3">
                <c:v>29</c:v>
              </c:pt>
              <c:pt idx="4">
                <c:v>1570</c:v>
              </c:pt>
              <c:pt idx="5">
                <c:v>654</c:v>
              </c:pt>
              <c:pt idx="6">
                <c:v>904</c:v>
              </c:pt>
              <c:pt idx="7">
                <c:v>959</c:v>
              </c:pt>
              <c:pt idx="8">
                <c:v>942</c:v>
              </c:pt>
              <c:pt idx="9">
                <c:v>378</c:v>
              </c:pt>
              <c:pt idx="10">
                <c:v>5323</c:v>
              </c:pt>
              <c:pt idx="11">
                <c:v>296</c:v>
              </c:pt>
              <c:pt idx="12">
                <c:v>418</c:v>
              </c:pt>
              <c:pt idx="13">
                <c:v>500</c:v>
              </c:pt>
              <c:pt idx="14">
                <c:v>256</c:v>
              </c:pt>
              <c:pt idx="15">
                <c:v>764</c:v>
              </c:pt>
              <c:pt idx="16">
                <c:v>225</c:v>
              </c:pt>
              <c:pt idx="17">
                <c:v>2230</c:v>
              </c:pt>
              <c:pt idx="18">
                <c:v>6139</c:v>
              </c:pt>
              <c:pt idx="19">
                <c:v>232</c:v>
              </c:pt>
              <c:pt idx="20">
                <c:v>137</c:v>
              </c:pt>
              <c:pt idx="21">
                <c:v>18</c:v>
              </c:pt>
              <c:pt idx="22">
                <c:v>2632</c:v>
              </c:pt>
              <c:pt idx="23">
                <c:v>1694</c:v>
              </c:pt>
              <c:pt idx="24">
                <c:v>189</c:v>
              </c:pt>
              <c:pt idx="25">
                <c:v>17424</c:v>
              </c:pt>
              <c:pt idx="26">
                <c:v>133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9308-4846-BED0-A7F7C76ECECE}"/>
            </c:ext>
          </c:extLst>
        </c:ser>
        <c:ser>
          <c:idx val="2"/>
          <c:order val="2"/>
          <c:tx>
            <c:v>2018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27</c:v>
              </c:pt>
              <c:pt idx="1">
                <c:v>204</c:v>
              </c:pt>
              <c:pt idx="2">
                <c:v>73</c:v>
              </c:pt>
              <c:pt idx="3">
                <c:v>39</c:v>
              </c:pt>
              <c:pt idx="4">
                <c:v>1770</c:v>
              </c:pt>
              <c:pt idx="5">
                <c:v>662</c:v>
              </c:pt>
              <c:pt idx="6">
                <c:v>1211</c:v>
              </c:pt>
              <c:pt idx="7">
                <c:v>1055</c:v>
              </c:pt>
              <c:pt idx="8">
                <c:v>1048</c:v>
              </c:pt>
              <c:pt idx="9">
                <c:v>354</c:v>
              </c:pt>
              <c:pt idx="10">
                <c:v>6134</c:v>
              </c:pt>
              <c:pt idx="11">
                <c:v>412</c:v>
              </c:pt>
              <c:pt idx="12">
                <c:v>482</c:v>
              </c:pt>
              <c:pt idx="13">
                <c:v>465</c:v>
              </c:pt>
              <c:pt idx="14">
                <c:v>274</c:v>
              </c:pt>
              <c:pt idx="15">
                <c:v>872</c:v>
              </c:pt>
              <c:pt idx="16">
                <c:v>264</c:v>
              </c:pt>
              <c:pt idx="17">
                <c:v>2733</c:v>
              </c:pt>
              <c:pt idx="18">
                <c:v>6516</c:v>
              </c:pt>
              <c:pt idx="19">
                <c:v>246</c:v>
              </c:pt>
              <c:pt idx="20">
                <c:v>109</c:v>
              </c:pt>
              <c:pt idx="21">
                <c:v>25</c:v>
              </c:pt>
              <c:pt idx="22">
                <c:v>2764</c:v>
              </c:pt>
              <c:pt idx="23">
                <c:v>1896</c:v>
              </c:pt>
              <c:pt idx="24">
                <c:v>153</c:v>
              </c:pt>
              <c:pt idx="25">
                <c:v>23599</c:v>
              </c:pt>
              <c:pt idx="26">
                <c:v>145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9308-4846-BED0-A7F7C76EC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3328728"/>
        <c:axId val="613326760"/>
      </c:lineChart>
      <c:catAx>
        <c:axId val="613328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326760"/>
        <c:crosses val="autoZero"/>
        <c:auto val="1"/>
        <c:lblAlgn val="ctr"/>
        <c:lblOffset val="100"/>
        <c:noMultiLvlLbl val="0"/>
      </c:catAx>
      <c:valAx>
        <c:axId val="613326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328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'QC)i)Reviews decreasing'!$C$1</c:f>
              <c:strCache>
                <c:ptCount val="1"/>
                <c:pt idx="0">
                  <c:v>Avg_Rating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'QC)i)Reviews decreasing'!$A$2:$B$6</c:f>
              <c:multiLvlStrCache>
                <c:ptCount val="5"/>
                <c:lvl>
                  <c:pt idx="0">
                    <c:v>SE</c:v>
                  </c:pt>
                  <c:pt idx="1">
                    <c:v>AC</c:v>
                  </c:pt>
                  <c:pt idx="2">
                    <c:v>SE</c:v>
                  </c:pt>
                  <c:pt idx="3">
                    <c:v>AC</c:v>
                  </c:pt>
                  <c:pt idx="4">
                    <c:v>SE</c:v>
                  </c:pt>
                </c:lvl>
                <c:lvl>
                  <c:pt idx="0">
                    <c:v>2016</c:v>
                  </c:pt>
                  <c:pt idx="1">
                    <c:v>2017</c:v>
                  </c:pt>
                  <c:pt idx="2">
                    <c:v>2017</c:v>
                  </c:pt>
                  <c:pt idx="3">
                    <c:v>2018</c:v>
                  </c:pt>
                  <c:pt idx="4">
                    <c:v>2018</c:v>
                  </c:pt>
                </c:lvl>
              </c:multiLvlStrCache>
            </c:multiLvlStrRef>
          </c:cat>
          <c:val>
            <c:numRef>
              <c:f>'QC)i)Reviews decreasing'!$C$2:$C$6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DE-4BCC-9EBA-17AC98C2F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3623328"/>
        <c:axId val="463624968"/>
      </c:barChart>
      <c:catAx>
        <c:axId val="46362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24968"/>
        <c:crosses val="autoZero"/>
        <c:auto val="1"/>
        <c:lblAlgn val="ctr"/>
        <c:lblOffset val="100"/>
        <c:noMultiLvlLbl val="0"/>
      </c:catAx>
      <c:valAx>
        <c:axId val="46362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2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3.xlsx]QD)i)Reviews Dec!PivotTable31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'QD)i)Reviews Dec'!$G$1:$G$2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'QD)i)Reviews Dec'!$F$3:$F$25</c:f>
              <c:multiLvlStrCache>
                <c:ptCount val="20"/>
                <c:lvl>
                  <c:pt idx="0">
                    <c:v>xapuri</c:v>
                  </c:pt>
                  <c:pt idx="1">
                    <c:v>cruzeiro do sul</c:v>
                  </c:pt>
                  <c:pt idx="2">
                    <c:v>rio branco</c:v>
                  </c:pt>
                  <c:pt idx="3">
                    <c:v>porto acre</c:v>
                  </c:pt>
                  <c:pt idx="4">
                    <c:v>senador guiomard</c:v>
                  </c:pt>
                  <c:pt idx="5">
                    <c:v>brasileia</c:v>
                  </c:pt>
                  <c:pt idx="6">
                    <c:v>manoel urbano</c:v>
                  </c:pt>
                  <c:pt idx="7">
                    <c:v>epitaciolandia</c:v>
                  </c:pt>
                  <c:pt idx="8">
                    <c:v>sao francisco</c:v>
                  </c:pt>
                  <c:pt idx="9">
                    <c:v>sao cristovao</c:v>
                  </c:pt>
                  <c:pt idx="10">
                    <c:v>aracaju</c:v>
                  </c:pt>
                  <c:pt idx="11">
                    <c:v>simao dias</c:v>
                  </c:pt>
                  <c:pt idx="12">
                    <c:v>nossa senhora da gloria</c:v>
                  </c:pt>
                  <c:pt idx="13">
                    <c:v>cedro de sao joao</c:v>
                  </c:pt>
                  <c:pt idx="14">
                    <c:v>nossa senhora do socorro</c:v>
                  </c:pt>
                  <c:pt idx="15">
                    <c:v>estancia</c:v>
                  </c:pt>
                  <c:pt idx="16">
                    <c:v>barra dos coqueiros</c:v>
                  </c:pt>
                  <c:pt idx="17">
                    <c:v>capela</c:v>
                  </c:pt>
                  <c:pt idx="18">
                    <c:v>lagarto</c:v>
                  </c:pt>
                  <c:pt idx="19">
                    <c:v>itabaiana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'QD)i)Reviews Dec'!$G$3:$G$25</c:f>
              <c:numCache>
                <c:formatCode>General</c:formatCode>
                <c:ptCount val="20"/>
                <c:pt idx="8">
                  <c:v>5</c:v>
                </c:pt>
                <c:pt idx="10">
                  <c:v>4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F-441D-BEAA-BD7AD8E2DD9C}"/>
            </c:ext>
          </c:extLst>
        </c:ser>
        <c:ser>
          <c:idx val="1"/>
          <c:order val="1"/>
          <c:tx>
            <c:strRef>
              <c:f>'QD)i)Reviews Dec'!$H$1:$H$2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'QD)i)Reviews Dec'!$F$3:$F$25</c:f>
              <c:multiLvlStrCache>
                <c:ptCount val="20"/>
                <c:lvl>
                  <c:pt idx="0">
                    <c:v>xapuri</c:v>
                  </c:pt>
                  <c:pt idx="1">
                    <c:v>cruzeiro do sul</c:v>
                  </c:pt>
                  <c:pt idx="2">
                    <c:v>rio branco</c:v>
                  </c:pt>
                  <c:pt idx="3">
                    <c:v>porto acre</c:v>
                  </c:pt>
                  <c:pt idx="4">
                    <c:v>senador guiomard</c:v>
                  </c:pt>
                  <c:pt idx="5">
                    <c:v>brasileia</c:v>
                  </c:pt>
                  <c:pt idx="6">
                    <c:v>manoel urbano</c:v>
                  </c:pt>
                  <c:pt idx="7">
                    <c:v>epitaciolandia</c:v>
                  </c:pt>
                  <c:pt idx="8">
                    <c:v>sao francisco</c:v>
                  </c:pt>
                  <c:pt idx="9">
                    <c:v>sao cristovao</c:v>
                  </c:pt>
                  <c:pt idx="10">
                    <c:v>aracaju</c:v>
                  </c:pt>
                  <c:pt idx="11">
                    <c:v>simao dias</c:v>
                  </c:pt>
                  <c:pt idx="12">
                    <c:v>nossa senhora da gloria</c:v>
                  </c:pt>
                  <c:pt idx="13">
                    <c:v>cedro de sao joao</c:v>
                  </c:pt>
                  <c:pt idx="14">
                    <c:v>nossa senhora do socorro</c:v>
                  </c:pt>
                  <c:pt idx="15">
                    <c:v>estancia</c:v>
                  </c:pt>
                  <c:pt idx="16">
                    <c:v>barra dos coqueiros</c:v>
                  </c:pt>
                  <c:pt idx="17">
                    <c:v>capela</c:v>
                  </c:pt>
                  <c:pt idx="18">
                    <c:v>lagarto</c:v>
                  </c:pt>
                  <c:pt idx="19">
                    <c:v>itabaiana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'QD)i)Reviews Dec'!$H$3:$H$25</c:f>
              <c:numCache>
                <c:formatCode>General</c:formatCode>
                <c:ptCount val="20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1</c:v>
                </c:pt>
                <c:pt idx="8">
                  <c:v>5</c:v>
                </c:pt>
                <c:pt idx="9">
                  <c:v>5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1</c:v>
                </c:pt>
                <c:pt idx="17">
                  <c:v>5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F-441D-BEAA-BD7AD8E2DD9C}"/>
            </c:ext>
          </c:extLst>
        </c:ser>
        <c:ser>
          <c:idx val="2"/>
          <c:order val="2"/>
          <c:tx>
            <c:strRef>
              <c:f>'QD)i)Reviews Dec'!$I$1:$I$2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'QD)i)Reviews Dec'!$F$3:$F$25</c:f>
              <c:multiLvlStrCache>
                <c:ptCount val="20"/>
                <c:lvl>
                  <c:pt idx="0">
                    <c:v>xapuri</c:v>
                  </c:pt>
                  <c:pt idx="1">
                    <c:v>cruzeiro do sul</c:v>
                  </c:pt>
                  <c:pt idx="2">
                    <c:v>rio branco</c:v>
                  </c:pt>
                  <c:pt idx="3">
                    <c:v>porto acre</c:v>
                  </c:pt>
                  <c:pt idx="4">
                    <c:v>senador guiomard</c:v>
                  </c:pt>
                  <c:pt idx="5">
                    <c:v>brasileia</c:v>
                  </c:pt>
                  <c:pt idx="6">
                    <c:v>manoel urbano</c:v>
                  </c:pt>
                  <c:pt idx="7">
                    <c:v>epitaciolandia</c:v>
                  </c:pt>
                  <c:pt idx="8">
                    <c:v>sao francisco</c:v>
                  </c:pt>
                  <c:pt idx="9">
                    <c:v>sao cristovao</c:v>
                  </c:pt>
                  <c:pt idx="10">
                    <c:v>aracaju</c:v>
                  </c:pt>
                  <c:pt idx="11">
                    <c:v>simao dias</c:v>
                  </c:pt>
                  <c:pt idx="12">
                    <c:v>nossa senhora da gloria</c:v>
                  </c:pt>
                  <c:pt idx="13">
                    <c:v>cedro de sao joao</c:v>
                  </c:pt>
                  <c:pt idx="14">
                    <c:v>nossa senhora do socorro</c:v>
                  </c:pt>
                  <c:pt idx="15">
                    <c:v>estancia</c:v>
                  </c:pt>
                  <c:pt idx="16">
                    <c:v>barra dos coqueiros</c:v>
                  </c:pt>
                  <c:pt idx="17">
                    <c:v>capela</c:v>
                  </c:pt>
                  <c:pt idx="18">
                    <c:v>lagarto</c:v>
                  </c:pt>
                  <c:pt idx="19">
                    <c:v>itabaiana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'QD)i)Reviews Dec'!$I$3:$I$25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8">
                  <c:v>2</c:v>
                </c:pt>
                <c:pt idx="9">
                  <c:v>5</c:v>
                </c:pt>
                <c:pt idx="10">
                  <c:v>3</c:v>
                </c:pt>
                <c:pt idx="11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5</c:v>
                </c:pt>
                <c:pt idx="17">
                  <c:v>1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DF-441D-BEAA-BD7AD8E2D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970432"/>
        <c:axId val="368970760"/>
      </c:barChart>
      <c:catAx>
        <c:axId val="36897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970760"/>
        <c:crosses val="autoZero"/>
        <c:auto val="1"/>
        <c:lblAlgn val="ctr"/>
        <c:lblOffset val="100"/>
        <c:noMultiLvlLbl val="0"/>
      </c:catAx>
      <c:valAx>
        <c:axId val="368970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97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3.xlsx]QC)ii)Category dec!PivotTable26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'QC)ii)Category dec'!$G$1:$G$2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'QC)ii)Category dec'!$F$3:$F$25</c:f>
              <c:multiLvlStrCache>
                <c:ptCount val="20"/>
                <c:lvl>
                  <c:pt idx="0">
                    <c:v>moveis_decoracao</c:v>
                  </c:pt>
                  <c:pt idx="1">
                    <c:v>informatica_acessorios</c:v>
                  </c:pt>
                  <c:pt idx="2">
                    <c:v>esporte_lazer</c:v>
                  </c:pt>
                  <c:pt idx="3">
                    <c:v>beleza_saude</c:v>
                  </c:pt>
                  <c:pt idx="4">
                    <c:v>telefonia</c:v>
                  </c:pt>
                  <c:pt idx="5">
                    <c:v>automotivo</c:v>
                  </c:pt>
                  <c:pt idx="6">
                    <c:v>relogios_presentes</c:v>
                  </c:pt>
                  <c:pt idx="7">
                    <c:v>utilidades_domesticas</c:v>
                  </c:pt>
                  <c:pt idx="8">
                    <c:v>eletronicos</c:v>
                  </c:pt>
                  <c:pt idx="9">
                    <c:v>cama_mesa_banho</c:v>
                  </c:pt>
                  <c:pt idx="10">
                    <c:v>beleza_saude</c:v>
                  </c:pt>
                  <c:pt idx="11">
                    <c:v>informatica_acessorios</c:v>
                  </c:pt>
                  <c:pt idx="12">
                    <c:v>esporte_lazer</c:v>
                  </c:pt>
                  <c:pt idx="13">
                    <c:v>ferramentas_jardim</c:v>
                  </c:pt>
                  <c:pt idx="14">
                    <c:v>telefonia</c:v>
                  </c:pt>
                  <c:pt idx="15">
                    <c:v>moveis_decoracao</c:v>
                  </c:pt>
                  <c:pt idx="16">
                    <c:v>automotivo</c:v>
                  </c:pt>
                  <c:pt idx="17">
                    <c:v>relogios_presentes</c:v>
                  </c:pt>
                  <c:pt idx="18">
                    <c:v>eletronicos</c:v>
                  </c:pt>
                  <c:pt idx="19">
                    <c:v>cool_stuff</c:v>
                  </c:pt>
                </c:lvl>
                <c:lvl>
                  <c:pt idx="0">
                    <c:v>AC</c:v>
                  </c:pt>
                  <c:pt idx="10">
                    <c:v>SE</c:v>
                  </c:pt>
                </c:lvl>
              </c:multiLvlStrCache>
            </c:multiLvlStrRef>
          </c:cat>
          <c:val>
            <c:numRef>
              <c:f>'QC)ii)Category dec'!$G$3:$G$25</c:f>
              <c:numCache>
                <c:formatCode>General</c:formatCode>
                <c:ptCount val="20"/>
                <c:pt idx="11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2-4645-B3F5-3AFBAD654584}"/>
            </c:ext>
          </c:extLst>
        </c:ser>
        <c:ser>
          <c:idx val="1"/>
          <c:order val="1"/>
          <c:tx>
            <c:strRef>
              <c:f>'QC)ii)Category dec'!$H$1:$H$2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'QC)ii)Category dec'!$F$3:$F$25</c:f>
              <c:multiLvlStrCache>
                <c:ptCount val="20"/>
                <c:lvl>
                  <c:pt idx="0">
                    <c:v>moveis_decoracao</c:v>
                  </c:pt>
                  <c:pt idx="1">
                    <c:v>informatica_acessorios</c:v>
                  </c:pt>
                  <c:pt idx="2">
                    <c:v>esporte_lazer</c:v>
                  </c:pt>
                  <c:pt idx="3">
                    <c:v>beleza_saude</c:v>
                  </c:pt>
                  <c:pt idx="4">
                    <c:v>telefonia</c:v>
                  </c:pt>
                  <c:pt idx="5">
                    <c:v>automotivo</c:v>
                  </c:pt>
                  <c:pt idx="6">
                    <c:v>relogios_presentes</c:v>
                  </c:pt>
                  <c:pt idx="7">
                    <c:v>utilidades_domesticas</c:v>
                  </c:pt>
                  <c:pt idx="8">
                    <c:v>eletronicos</c:v>
                  </c:pt>
                  <c:pt idx="9">
                    <c:v>cama_mesa_banho</c:v>
                  </c:pt>
                  <c:pt idx="10">
                    <c:v>beleza_saude</c:v>
                  </c:pt>
                  <c:pt idx="11">
                    <c:v>informatica_acessorios</c:v>
                  </c:pt>
                  <c:pt idx="12">
                    <c:v>esporte_lazer</c:v>
                  </c:pt>
                  <c:pt idx="13">
                    <c:v>ferramentas_jardim</c:v>
                  </c:pt>
                  <c:pt idx="14">
                    <c:v>telefonia</c:v>
                  </c:pt>
                  <c:pt idx="15">
                    <c:v>moveis_decoracao</c:v>
                  </c:pt>
                  <c:pt idx="16">
                    <c:v>automotivo</c:v>
                  </c:pt>
                  <c:pt idx="17">
                    <c:v>relogios_presentes</c:v>
                  </c:pt>
                  <c:pt idx="18">
                    <c:v>eletronicos</c:v>
                  </c:pt>
                  <c:pt idx="19">
                    <c:v>cool_stuff</c:v>
                  </c:pt>
                </c:lvl>
                <c:lvl>
                  <c:pt idx="0">
                    <c:v>AC</c:v>
                  </c:pt>
                  <c:pt idx="10">
                    <c:v>SE</c:v>
                  </c:pt>
                </c:lvl>
              </c:multiLvlStrCache>
            </c:multiLvlStrRef>
          </c:cat>
          <c:val>
            <c:numRef>
              <c:f>'QC)ii)Category dec'!$H$3:$H$25</c:f>
              <c:numCache>
                <c:formatCode>General</c:formatCode>
                <c:ptCount val="20"/>
                <c:pt idx="0">
                  <c:v>3</c:v>
                </c:pt>
                <c:pt idx="1">
                  <c:v>7</c:v>
                </c:pt>
                <c:pt idx="2">
                  <c:v>7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20</c:v>
                </c:pt>
                <c:pt idx="11">
                  <c:v>14</c:v>
                </c:pt>
                <c:pt idx="12">
                  <c:v>21</c:v>
                </c:pt>
                <c:pt idx="13">
                  <c:v>19</c:v>
                </c:pt>
                <c:pt idx="14">
                  <c:v>15</c:v>
                </c:pt>
                <c:pt idx="15">
                  <c:v>18</c:v>
                </c:pt>
                <c:pt idx="16">
                  <c:v>9</c:v>
                </c:pt>
                <c:pt idx="17">
                  <c:v>9</c:v>
                </c:pt>
                <c:pt idx="18">
                  <c:v>6</c:v>
                </c:pt>
                <c:pt idx="1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22-4645-B3F5-3AFBAD654584}"/>
            </c:ext>
          </c:extLst>
        </c:ser>
        <c:ser>
          <c:idx val="2"/>
          <c:order val="2"/>
          <c:tx>
            <c:strRef>
              <c:f>'QC)ii)Category dec'!$I$1:$I$2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'QC)ii)Category dec'!$F$3:$F$25</c:f>
              <c:multiLvlStrCache>
                <c:ptCount val="20"/>
                <c:lvl>
                  <c:pt idx="0">
                    <c:v>moveis_decoracao</c:v>
                  </c:pt>
                  <c:pt idx="1">
                    <c:v>informatica_acessorios</c:v>
                  </c:pt>
                  <c:pt idx="2">
                    <c:v>esporte_lazer</c:v>
                  </c:pt>
                  <c:pt idx="3">
                    <c:v>beleza_saude</c:v>
                  </c:pt>
                  <c:pt idx="4">
                    <c:v>telefonia</c:v>
                  </c:pt>
                  <c:pt idx="5">
                    <c:v>automotivo</c:v>
                  </c:pt>
                  <c:pt idx="6">
                    <c:v>relogios_presentes</c:v>
                  </c:pt>
                  <c:pt idx="7">
                    <c:v>utilidades_domesticas</c:v>
                  </c:pt>
                  <c:pt idx="8">
                    <c:v>eletronicos</c:v>
                  </c:pt>
                  <c:pt idx="9">
                    <c:v>cama_mesa_banho</c:v>
                  </c:pt>
                  <c:pt idx="10">
                    <c:v>beleza_saude</c:v>
                  </c:pt>
                  <c:pt idx="11">
                    <c:v>informatica_acessorios</c:v>
                  </c:pt>
                  <c:pt idx="12">
                    <c:v>esporte_lazer</c:v>
                  </c:pt>
                  <c:pt idx="13">
                    <c:v>ferramentas_jardim</c:v>
                  </c:pt>
                  <c:pt idx="14">
                    <c:v>telefonia</c:v>
                  </c:pt>
                  <c:pt idx="15">
                    <c:v>moveis_decoracao</c:v>
                  </c:pt>
                  <c:pt idx="16">
                    <c:v>automotivo</c:v>
                  </c:pt>
                  <c:pt idx="17">
                    <c:v>relogios_presentes</c:v>
                  </c:pt>
                  <c:pt idx="18">
                    <c:v>eletronicos</c:v>
                  </c:pt>
                  <c:pt idx="19">
                    <c:v>cool_stuff</c:v>
                  </c:pt>
                </c:lvl>
                <c:lvl>
                  <c:pt idx="0">
                    <c:v>AC</c:v>
                  </c:pt>
                  <c:pt idx="10">
                    <c:v>SE</c:v>
                  </c:pt>
                </c:lvl>
              </c:multiLvlStrCache>
            </c:multiLvlStrRef>
          </c:cat>
          <c:val>
            <c:numRef>
              <c:f>'QC)ii)Category dec'!$I$3:$I$25</c:f>
              <c:numCache>
                <c:formatCode>General</c:formatCode>
                <c:ptCount val="20"/>
                <c:pt idx="0">
                  <c:v>9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10">
                  <c:v>20</c:v>
                </c:pt>
                <c:pt idx="11">
                  <c:v>21</c:v>
                </c:pt>
                <c:pt idx="12">
                  <c:v>14</c:v>
                </c:pt>
                <c:pt idx="13">
                  <c:v>10</c:v>
                </c:pt>
                <c:pt idx="14">
                  <c:v>13</c:v>
                </c:pt>
                <c:pt idx="15">
                  <c:v>6</c:v>
                </c:pt>
                <c:pt idx="16">
                  <c:v>12</c:v>
                </c:pt>
                <c:pt idx="17">
                  <c:v>11</c:v>
                </c:pt>
                <c:pt idx="18">
                  <c:v>13</c:v>
                </c:pt>
                <c:pt idx="1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22-4645-B3F5-3AFBAD654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481144"/>
        <c:axId val="580484424"/>
      </c:barChart>
      <c:catAx>
        <c:axId val="580481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84424"/>
        <c:crosses val="autoZero"/>
        <c:auto val="1"/>
        <c:lblAlgn val="ctr"/>
        <c:lblOffset val="100"/>
        <c:noMultiLvlLbl val="0"/>
      </c:catAx>
      <c:valAx>
        <c:axId val="58048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81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3.xlsx]QD)ii)Category Dec!PivotTable33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'QD)ii)Category Dec'!$H$1:$H$2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'QD)ii)Category Dec'!$G$3:$G$23</c:f>
              <c:multiLvlStrCache>
                <c:ptCount val="18"/>
                <c:lvl>
                  <c:pt idx="0">
                    <c:v>rio branco</c:v>
                  </c:pt>
                  <c:pt idx="1">
                    <c:v>senador guiomard</c:v>
                  </c:pt>
                  <c:pt idx="2">
                    <c:v>cruzeiro do sul</c:v>
                  </c:pt>
                  <c:pt idx="3">
                    <c:v>brasileia</c:v>
                  </c:pt>
                  <c:pt idx="4">
                    <c:v>xapuri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estancia</c:v>
                  </c:pt>
                  <c:pt idx="12">
                    <c:v>lagarto</c:v>
                  </c:pt>
                  <c:pt idx="13">
                    <c:v>capela</c:v>
                  </c:pt>
                  <c:pt idx="14">
                    <c:v>sao cristovao</c:v>
                  </c:pt>
                  <c:pt idx="15">
                    <c:v>simao dias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'QD)ii)Category Dec'!$H$3:$H$23</c:f>
              <c:numCache>
                <c:formatCode>General</c:formatCode>
                <c:ptCount val="18"/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97-4309-A9D0-CA3FD6F0F8E9}"/>
            </c:ext>
          </c:extLst>
        </c:ser>
        <c:ser>
          <c:idx val="1"/>
          <c:order val="1"/>
          <c:tx>
            <c:strRef>
              <c:f>'QD)ii)Category Dec'!$I$1:$I$2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'QD)ii)Category Dec'!$G$3:$G$23</c:f>
              <c:multiLvlStrCache>
                <c:ptCount val="18"/>
                <c:lvl>
                  <c:pt idx="0">
                    <c:v>rio branco</c:v>
                  </c:pt>
                  <c:pt idx="1">
                    <c:v>senador guiomard</c:v>
                  </c:pt>
                  <c:pt idx="2">
                    <c:v>cruzeiro do sul</c:v>
                  </c:pt>
                  <c:pt idx="3">
                    <c:v>brasileia</c:v>
                  </c:pt>
                  <c:pt idx="4">
                    <c:v>xapuri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estancia</c:v>
                  </c:pt>
                  <c:pt idx="12">
                    <c:v>lagarto</c:v>
                  </c:pt>
                  <c:pt idx="13">
                    <c:v>capela</c:v>
                  </c:pt>
                  <c:pt idx="14">
                    <c:v>sao cristovao</c:v>
                  </c:pt>
                  <c:pt idx="15">
                    <c:v>simao dias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'QD)ii)Category Dec'!$I$3:$I$23</c:f>
              <c:numCache>
                <c:formatCode>General</c:formatCode>
                <c:ptCount val="18"/>
                <c:pt idx="0">
                  <c:v>46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132</c:v>
                </c:pt>
                <c:pt idx="9">
                  <c:v>15</c:v>
                </c:pt>
                <c:pt idx="10">
                  <c:v>11</c:v>
                </c:pt>
                <c:pt idx="11">
                  <c:v>8</c:v>
                </c:pt>
                <c:pt idx="12">
                  <c:v>8</c:v>
                </c:pt>
                <c:pt idx="13">
                  <c:v>5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97-4309-A9D0-CA3FD6F0F8E9}"/>
            </c:ext>
          </c:extLst>
        </c:ser>
        <c:ser>
          <c:idx val="2"/>
          <c:order val="2"/>
          <c:tx>
            <c:strRef>
              <c:f>'QD)ii)Category Dec'!$J$1:$J$2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'QD)ii)Category Dec'!$G$3:$G$23</c:f>
              <c:multiLvlStrCache>
                <c:ptCount val="18"/>
                <c:lvl>
                  <c:pt idx="0">
                    <c:v>rio branco</c:v>
                  </c:pt>
                  <c:pt idx="1">
                    <c:v>senador guiomard</c:v>
                  </c:pt>
                  <c:pt idx="2">
                    <c:v>cruzeiro do sul</c:v>
                  </c:pt>
                  <c:pt idx="3">
                    <c:v>brasileia</c:v>
                  </c:pt>
                  <c:pt idx="4">
                    <c:v>xapuri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estancia</c:v>
                  </c:pt>
                  <c:pt idx="12">
                    <c:v>lagarto</c:v>
                  </c:pt>
                  <c:pt idx="13">
                    <c:v>capela</c:v>
                  </c:pt>
                  <c:pt idx="14">
                    <c:v>sao cristovao</c:v>
                  </c:pt>
                  <c:pt idx="15">
                    <c:v>simao dias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'QD)ii)Category Dec'!$J$3:$J$23</c:f>
              <c:numCache>
                <c:formatCode>General</c:formatCode>
                <c:ptCount val="18"/>
                <c:pt idx="0">
                  <c:v>30</c:v>
                </c:pt>
                <c:pt idx="2">
                  <c:v>1</c:v>
                </c:pt>
                <c:pt idx="4">
                  <c:v>1</c:v>
                </c:pt>
                <c:pt idx="8">
                  <c:v>108</c:v>
                </c:pt>
                <c:pt idx="9">
                  <c:v>5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4</c:v>
                </c:pt>
                <c:pt idx="14">
                  <c:v>3</c:v>
                </c:pt>
                <c:pt idx="15">
                  <c:v>4</c:v>
                </c:pt>
                <c:pt idx="16">
                  <c:v>2</c:v>
                </c:pt>
                <c:pt idx="1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97-4309-A9D0-CA3FD6F0F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108968"/>
        <c:axId val="581109624"/>
      </c:barChart>
      <c:catAx>
        <c:axId val="581108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09624"/>
        <c:crosses val="autoZero"/>
        <c:auto val="1"/>
        <c:lblAlgn val="ctr"/>
        <c:lblOffset val="100"/>
        <c:noMultiLvlLbl val="0"/>
      </c:catAx>
      <c:valAx>
        <c:axId val="58110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08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3.xlsx]QC)iii)Deliveries desc!PivotTable28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'QC)iii)Deliveries desc'!$G$1:$G$2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'QC)iii)Deliveries desc'!$F$3:$F$25</c:f>
              <c:multiLvlStrCache>
                <c:ptCount val="20"/>
                <c:lvl>
                  <c:pt idx="0">
                    <c:v>fa40cc5b934574b62717c68f3d678b6d</c:v>
                  </c:pt>
                  <c:pt idx="1">
                    <c:v>897060da8b9a21f655304d50fd935913</c:v>
                  </c:pt>
                  <c:pt idx="2">
                    <c:v>5a8e7d5003a1f221f9e1d6e411de7c23</c:v>
                  </c:pt>
                  <c:pt idx="3">
                    <c:v>53243585a1d6dc2643021fd1853d8905</c:v>
                  </c:pt>
                  <c:pt idx="4">
                    <c:v>cca3071e3e9bb7d12640c9fbe2301306</c:v>
                  </c:pt>
                  <c:pt idx="5">
                    <c:v>85d9eb9ddc5d00ca9336a2219c97bb13</c:v>
                  </c:pt>
                  <c:pt idx="6">
                    <c:v>41b86b552e54e3a7009596125aa8b167</c:v>
                  </c:pt>
                  <c:pt idx="7">
                    <c:v>1025f0e2d44d7041d6cf58b6550e0bfa</c:v>
                  </c:pt>
                  <c:pt idx="8">
                    <c:v>aae3bfea055532c57fb453ed3ec80b30</c:v>
                  </c:pt>
                  <c:pt idx="9">
                    <c:v>2138ccb85b11a4ec1e37afbd1c8eda1f</c:v>
                  </c:pt>
                  <c:pt idx="10">
                    <c:v>1f50f920176fa81dab994f9023523100</c:v>
                  </c:pt>
                  <c:pt idx="11">
                    <c:v>c847e075301870dd144a116762eaff9a</c:v>
                  </c:pt>
                  <c:pt idx="12">
                    <c:v>ccc4bbb5f32a6ab2b7066a4130f114e3</c:v>
                  </c:pt>
                  <c:pt idx="13">
                    <c:v>bbad7e518d7af88a0897397ffdca1979</c:v>
                  </c:pt>
                  <c:pt idx="14">
                    <c:v>e83c76265fc54bf41eac728805e4da77</c:v>
                  </c:pt>
                  <c:pt idx="15">
                    <c:v>6560211a19b47992c3666cc44a7e94c0</c:v>
                  </c:pt>
                  <c:pt idx="16">
                    <c:v>955fee9216a65b617aa5c0531780ce60</c:v>
                  </c:pt>
                  <c:pt idx="17">
                    <c:v>06a2c3af7b3aee5d69171b0e14f0ee87</c:v>
                  </c:pt>
                  <c:pt idx="18">
                    <c:v>4a3ca9315b744ce9f8e9374361493884</c:v>
                  </c:pt>
                  <c:pt idx="19">
                    <c:v>cc419e0650a3c5ba77189a1882b7556a</c:v>
                  </c:pt>
                </c:lvl>
                <c:lvl>
                  <c:pt idx="0">
                    <c:v>AC</c:v>
                  </c:pt>
                  <c:pt idx="10">
                    <c:v>SE</c:v>
                  </c:pt>
                </c:lvl>
              </c:multiLvlStrCache>
            </c:multiLvlStrRef>
          </c:cat>
          <c:val>
            <c:numRef>
              <c:f>'QC)iii)Deliveries desc'!$G$3:$G$25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00-C810-41AC-A1DE-8C88FCCD984D}"/>
            </c:ext>
          </c:extLst>
        </c:ser>
        <c:ser>
          <c:idx val="1"/>
          <c:order val="1"/>
          <c:tx>
            <c:strRef>
              <c:f>'QC)iii)Deliveries desc'!$H$1:$H$2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'QC)iii)Deliveries desc'!$F$3:$F$25</c:f>
              <c:multiLvlStrCache>
                <c:ptCount val="20"/>
                <c:lvl>
                  <c:pt idx="0">
                    <c:v>fa40cc5b934574b62717c68f3d678b6d</c:v>
                  </c:pt>
                  <c:pt idx="1">
                    <c:v>897060da8b9a21f655304d50fd935913</c:v>
                  </c:pt>
                  <c:pt idx="2">
                    <c:v>5a8e7d5003a1f221f9e1d6e411de7c23</c:v>
                  </c:pt>
                  <c:pt idx="3">
                    <c:v>53243585a1d6dc2643021fd1853d8905</c:v>
                  </c:pt>
                  <c:pt idx="4">
                    <c:v>cca3071e3e9bb7d12640c9fbe2301306</c:v>
                  </c:pt>
                  <c:pt idx="5">
                    <c:v>85d9eb9ddc5d00ca9336a2219c97bb13</c:v>
                  </c:pt>
                  <c:pt idx="6">
                    <c:v>41b86b552e54e3a7009596125aa8b167</c:v>
                  </c:pt>
                  <c:pt idx="7">
                    <c:v>1025f0e2d44d7041d6cf58b6550e0bfa</c:v>
                  </c:pt>
                  <c:pt idx="8">
                    <c:v>aae3bfea055532c57fb453ed3ec80b30</c:v>
                  </c:pt>
                  <c:pt idx="9">
                    <c:v>2138ccb85b11a4ec1e37afbd1c8eda1f</c:v>
                  </c:pt>
                  <c:pt idx="10">
                    <c:v>1f50f920176fa81dab994f9023523100</c:v>
                  </c:pt>
                  <c:pt idx="11">
                    <c:v>c847e075301870dd144a116762eaff9a</c:v>
                  </c:pt>
                  <c:pt idx="12">
                    <c:v>ccc4bbb5f32a6ab2b7066a4130f114e3</c:v>
                  </c:pt>
                  <c:pt idx="13">
                    <c:v>bbad7e518d7af88a0897397ffdca1979</c:v>
                  </c:pt>
                  <c:pt idx="14">
                    <c:v>e83c76265fc54bf41eac728805e4da77</c:v>
                  </c:pt>
                  <c:pt idx="15">
                    <c:v>6560211a19b47992c3666cc44a7e94c0</c:v>
                  </c:pt>
                  <c:pt idx="16">
                    <c:v>955fee9216a65b617aa5c0531780ce60</c:v>
                  </c:pt>
                  <c:pt idx="17">
                    <c:v>06a2c3af7b3aee5d69171b0e14f0ee87</c:v>
                  </c:pt>
                  <c:pt idx="18">
                    <c:v>4a3ca9315b744ce9f8e9374361493884</c:v>
                  </c:pt>
                  <c:pt idx="19">
                    <c:v>cc419e0650a3c5ba77189a1882b7556a</c:v>
                  </c:pt>
                </c:lvl>
                <c:lvl>
                  <c:pt idx="0">
                    <c:v>AC</c:v>
                  </c:pt>
                  <c:pt idx="10">
                    <c:v>SE</c:v>
                  </c:pt>
                </c:lvl>
              </c:multiLvlStrCache>
            </c:multiLvlStrRef>
          </c:cat>
          <c:val>
            <c:numRef>
              <c:f>'QC)iii)Deliveries desc'!$H$3:$H$25</c:f>
              <c:numCache>
                <c:formatCode>General</c:formatCode>
                <c:ptCount val="20"/>
                <c:pt idx="0">
                  <c:v>15</c:v>
                </c:pt>
                <c:pt idx="1">
                  <c:v>78</c:v>
                </c:pt>
                <c:pt idx="3">
                  <c:v>64</c:v>
                </c:pt>
                <c:pt idx="4">
                  <c:v>64</c:v>
                </c:pt>
                <c:pt idx="5">
                  <c:v>34</c:v>
                </c:pt>
                <c:pt idx="6">
                  <c:v>36</c:v>
                </c:pt>
                <c:pt idx="7">
                  <c:v>32</c:v>
                </c:pt>
                <c:pt idx="8">
                  <c:v>32</c:v>
                </c:pt>
                <c:pt idx="9">
                  <c:v>32</c:v>
                </c:pt>
                <c:pt idx="10">
                  <c:v>162</c:v>
                </c:pt>
                <c:pt idx="11">
                  <c:v>204</c:v>
                </c:pt>
                <c:pt idx="12">
                  <c:v>136</c:v>
                </c:pt>
                <c:pt idx="13">
                  <c:v>84</c:v>
                </c:pt>
                <c:pt idx="14">
                  <c:v>187</c:v>
                </c:pt>
                <c:pt idx="15">
                  <c:v>91</c:v>
                </c:pt>
                <c:pt idx="16">
                  <c:v>111</c:v>
                </c:pt>
                <c:pt idx="18">
                  <c:v>104</c:v>
                </c:pt>
                <c:pt idx="19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10-41AC-A1DE-8C88FCCD984D}"/>
            </c:ext>
          </c:extLst>
        </c:ser>
        <c:ser>
          <c:idx val="2"/>
          <c:order val="2"/>
          <c:tx>
            <c:strRef>
              <c:f>'QC)iii)Deliveries desc'!$I$1:$I$2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'QC)iii)Deliveries desc'!$F$3:$F$25</c:f>
              <c:multiLvlStrCache>
                <c:ptCount val="20"/>
                <c:lvl>
                  <c:pt idx="0">
                    <c:v>fa40cc5b934574b62717c68f3d678b6d</c:v>
                  </c:pt>
                  <c:pt idx="1">
                    <c:v>897060da8b9a21f655304d50fd935913</c:v>
                  </c:pt>
                  <c:pt idx="2">
                    <c:v>5a8e7d5003a1f221f9e1d6e411de7c23</c:v>
                  </c:pt>
                  <c:pt idx="3">
                    <c:v>53243585a1d6dc2643021fd1853d8905</c:v>
                  </c:pt>
                  <c:pt idx="4">
                    <c:v>cca3071e3e9bb7d12640c9fbe2301306</c:v>
                  </c:pt>
                  <c:pt idx="5">
                    <c:v>85d9eb9ddc5d00ca9336a2219c97bb13</c:v>
                  </c:pt>
                  <c:pt idx="6">
                    <c:v>41b86b552e54e3a7009596125aa8b167</c:v>
                  </c:pt>
                  <c:pt idx="7">
                    <c:v>1025f0e2d44d7041d6cf58b6550e0bfa</c:v>
                  </c:pt>
                  <c:pt idx="8">
                    <c:v>aae3bfea055532c57fb453ed3ec80b30</c:v>
                  </c:pt>
                  <c:pt idx="9">
                    <c:v>2138ccb85b11a4ec1e37afbd1c8eda1f</c:v>
                  </c:pt>
                  <c:pt idx="10">
                    <c:v>1f50f920176fa81dab994f9023523100</c:v>
                  </c:pt>
                  <c:pt idx="11">
                    <c:v>c847e075301870dd144a116762eaff9a</c:v>
                  </c:pt>
                  <c:pt idx="12">
                    <c:v>ccc4bbb5f32a6ab2b7066a4130f114e3</c:v>
                  </c:pt>
                  <c:pt idx="13">
                    <c:v>bbad7e518d7af88a0897397ffdca1979</c:v>
                  </c:pt>
                  <c:pt idx="14">
                    <c:v>e83c76265fc54bf41eac728805e4da77</c:v>
                  </c:pt>
                  <c:pt idx="15">
                    <c:v>6560211a19b47992c3666cc44a7e94c0</c:v>
                  </c:pt>
                  <c:pt idx="16">
                    <c:v>955fee9216a65b617aa5c0531780ce60</c:v>
                  </c:pt>
                  <c:pt idx="17">
                    <c:v>06a2c3af7b3aee5d69171b0e14f0ee87</c:v>
                  </c:pt>
                  <c:pt idx="18">
                    <c:v>4a3ca9315b744ce9f8e9374361493884</c:v>
                  </c:pt>
                  <c:pt idx="19">
                    <c:v>cc419e0650a3c5ba77189a1882b7556a</c:v>
                  </c:pt>
                </c:lvl>
                <c:lvl>
                  <c:pt idx="0">
                    <c:v>AC</c:v>
                  </c:pt>
                  <c:pt idx="10">
                    <c:v>SE</c:v>
                  </c:pt>
                </c:lvl>
              </c:multiLvlStrCache>
            </c:multiLvlStrRef>
          </c:cat>
          <c:val>
            <c:numRef>
              <c:f>'QC)iii)Deliveries desc'!$I$3:$I$25</c:f>
              <c:numCache>
                <c:formatCode>General</c:formatCode>
                <c:ptCount val="20"/>
                <c:pt idx="0">
                  <c:v>70</c:v>
                </c:pt>
                <c:pt idx="2">
                  <c:v>78</c:v>
                </c:pt>
                <c:pt idx="5">
                  <c:v>23</c:v>
                </c:pt>
                <c:pt idx="10">
                  <c:v>73</c:v>
                </c:pt>
                <c:pt idx="12">
                  <c:v>57</c:v>
                </c:pt>
                <c:pt idx="13">
                  <c:v>104</c:v>
                </c:pt>
                <c:pt idx="15">
                  <c:v>56</c:v>
                </c:pt>
                <c:pt idx="16">
                  <c:v>9</c:v>
                </c:pt>
                <c:pt idx="17">
                  <c:v>115</c:v>
                </c:pt>
                <c:pt idx="18">
                  <c:v>9</c:v>
                </c:pt>
                <c:pt idx="1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10-41AC-A1DE-8C88FCCD9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507056"/>
        <c:axId val="580511648"/>
      </c:barChart>
      <c:catAx>
        <c:axId val="5805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11648"/>
        <c:crosses val="autoZero"/>
        <c:auto val="1"/>
        <c:lblAlgn val="ctr"/>
        <c:lblOffset val="100"/>
        <c:noMultiLvlLbl val="0"/>
      </c:catAx>
      <c:valAx>
        <c:axId val="58051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0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3.xlsx]QD)iii)Deliveries Dec!PivotTable35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'QD)iii)Deliveries Dec'!$H$1:$H$2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'QD)iii)Deliveries Dec'!$G$3:$G$24</c:f>
              <c:multiLvlStrCache>
                <c:ptCount val="19"/>
                <c:lvl>
                  <c:pt idx="0">
                    <c:v>rio branco</c:v>
                  </c:pt>
                  <c:pt idx="1">
                    <c:v>brasileia</c:v>
                  </c:pt>
                  <c:pt idx="2">
                    <c:v>cruzeiro do sul</c:v>
                  </c:pt>
                  <c:pt idx="3">
                    <c:v>xapuri</c:v>
                  </c:pt>
                  <c:pt idx="4">
                    <c:v>senador guiomard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lagarto</c:v>
                  </c:pt>
                  <c:pt idx="10">
                    <c:v>nossa senhora do socorro</c:v>
                  </c:pt>
                  <c:pt idx="11">
                    <c:v>itabaiana</c:v>
                  </c:pt>
                  <c:pt idx="12">
                    <c:v>capela</c:v>
                  </c:pt>
                  <c:pt idx="13">
                    <c:v>estancia</c:v>
                  </c:pt>
                  <c:pt idx="14">
                    <c:v>sao cristovao</c:v>
                  </c:pt>
                  <c:pt idx="15">
                    <c:v>barra dos coqueiros</c:v>
                  </c:pt>
                  <c:pt idx="16">
                    <c:v>poco verde</c:v>
                  </c:pt>
                  <c:pt idx="17">
                    <c:v>simao dias</c:v>
                  </c:pt>
                  <c:pt idx="18">
                    <c:v>itabaianinha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'QD)iii)Deliveries Dec'!$H$3:$H$24</c:f>
              <c:numCache>
                <c:formatCode>General</c:formatCode>
                <c:ptCount val="19"/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F-4EE9-9429-1AAD91217D89}"/>
            </c:ext>
          </c:extLst>
        </c:ser>
        <c:ser>
          <c:idx val="1"/>
          <c:order val="1"/>
          <c:tx>
            <c:strRef>
              <c:f>'QD)iii)Deliveries Dec'!$I$1:$I$2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'QD)iii)Deliveries Dec'!$G$3:$G$24</c:f>
              <c:multiLvlStrCache>
                <c:ptCount val="19"/>
                <c:lvl>
                  <c:pt idx="0">
                    <c:v>rio branco</c:v>
                  </c:pt>
                  <c:pt idx="1">
                    <c:v>brasileia</c:v>
                  </c:pt>
                  <c:pt idx="2">
                    <c:v>cruzeiro do sul</c:v>
                  </c:pt>
                  <c:pt idx="3">
                    <c:v>xapuri</c:v>
                  </c:pt>
                  <c:pt idx="4">
                    <c:v>senador guiomard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lagarto</c:v>
                  </c:pt>
                  <c:pt idx="10">
                    <c:v>nossa senhora do socorro</c:v>
                  </c:pt>
                  <c:pt idx="11">
                    <c:v>itabaiana</c:v>
                  </c:pt>
                  <c:pt idx="12">
                    <c:v>capela</c:v>
                  </c:pt>
                  <c:pt idx="13">
                    <c:v>estancia</c:v>
                  </c:pt>
                  <c:pt idx="14">
                    <c:v>sao cristovao</c:v>
                  </c:pt>
                  <c:pt idx="15">
                    <c:v>barra dos coqueiros</c:v>
                  </c:pt>
                  <c:pt idx="16">
                    <c:v>poco verde</c:v>
                  </c:pt>
                  <c:pt idx="17">
                    <c:v>simao dias</c:v>
                  </c:pt>
                  <c:pt idx="18">
                    <c:v>itabaianinha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'QD)iii)Deliveries Dec'!$I$3:$I$24</c:f>
              <c:numCache>
                <c:formatCode>General</c:formatCode>
                <c:ptCount val="19"/>
                <c:pt idx="0">
                  <c:v>815</c:v>
                </c:pt>
                <c:pt idx="1">
                  <c:v>78</c:v>
                </c:pt>
                <c:pt idx="2">
                  <c:v>44</c:v>
                </c:pt>
                <c:pt idx="3">
                  <c:v>21</c:v>
                </c:pt>
                <c:pt idx="4">
                  <c:v>30</c:v>
                </c:pt>
                <c:pt idx="5">
                  <c:v>24</c:v>
                </c:pt>
                <c:pt idx="6">
                  <c:v>12</c:v>
                </c:pt>
                <c:pt idx="7">
                  <c:v>11</c:v>
                </c:pt>
                <c:pt idx="8">
                  <c:v>2410</c:v>
                </c:pt>
                <c:pt idx="9">
                  <c:v>320</c:v>
                </c:pt>
                <c:pt idx="10">
                  <c:v>274</c:v>
                </c:pt>
                <c:pt idx="11">
                  <c:v>183</c:v>
                </c:pt>
                <c:pt idx="12">
                  <c:v>94</c:v>
                </c:pt>
                <c:pt idx="13">
                  <c:v>137</c:v>
                </c:pt>
                <c:pt idx="14">
                  <c:v>86</c:v>
                </c:pt>
                <c:pt idx="15">
                  <c:v>54</c:v>
                </c:pt>
                <c:pt idx="16">
                  <c:v>35</c:v>
                </c:pt>
                <c:pt idx="17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F-4EE9-9429-1AAD91217D89}"/>
            </c:ext>
          </c:extLst>
        </c:ser>
        <c:ser>
          <c:idx val="2"/>
          <c:order val="2"/>
          <c:tx>
            <c:strRef>
              <c:f>'QD)iii)Deliveries Dec'!$J$1:$J$2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'QD)iii)Deliveries Dec'!$G$3:$G$24</c:f>
              <c:multiLvlStrCache>
                <c:ptCount val="19"/>
                <c:lvl>
                  <c:pt idx="0">
                    <c:v>rio branco</c:v>
                  </c:pt>
                  <c:pt idx="1">
                    <c:v>brasileia</c:v>
                  </c:pt>
                  <c:pt idx="2">
                    <c:v>cruzeiro do sul</c:v>
                  </c:pt>
                  <c:pt idx="3">
                    <c:v>xapuri</c:v>
                  </c:pt>
                  <c:pt idx="4">
                    <c:v>senador guiomard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lagarto</c:v>
                  </c:pt>
                  <c:pt idx="10">
                    <c:v>nossa senhora do socorro</c:v>
                  </c:pt>
                  <c:pt idx="11">
                    <c:v>itabaiana</c:v>
                  </c:pt>
                  <c:pt idx="12">
                    <c:v>capela</c:v>
                  </c:pt>
                  <c:pt idx="13">
                    <c:v>estancia</c:v>
                  </c:pt>
                  <c:pt idx="14">
                    <c:v>sao cristovao</c:v>
                  </c:pt>
                  <c:pt idx="15">
                    <c:v>barra dos coqueiros</c:v>
                  </c:pt>
                  <c:pt idx="16">
                    <c:v>poco verde</c:v>
                  </c:pt>
                  <c:pt idx="17">
                    <c:v>simao dias</c:v>
                  </c:pt>
                  <c:pt idx="18">
                    <c:v>itabaianinha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'QD)iii)Deliveries Dec'!$J$3:$J$24</c:f>
              <c:numCache>
                <c:formatCode>General</c:formatCode>
                <c:ptCount val="19"/>
                <c:pt idx="0">
                  <c:v>505</c:v>
                </c:pt>
                <c:pt idx="2">
                  <c:v>17</c:v>
                </c:pt>
                <c:pt idx="3">
                  <c:v>14</c:v>
                </c:pt>
                <c:pt idx="8">
                  <c:v>1578</c:v>
                </c:pt>
                <c:pt idx="9">
                  <c:v>48</c:v>
                </c:pt>
                <c:pt idx="10">
                  <c:v>35</c:v>
                </c:pt>
                <c:pt idx="11">
                  <c:v>107</c:v>
                </c:pt>
                <c:pt idx="12">
                  <c:v>104</c:v>
                </c:pt>
                <c:pt idx="13">
                  <c:v>28</c:v>
                </c:pt>
                <c:pt idx="14">
                  <c:v>32</c:v>
                </c:pt>
                <c:pt idx="15">
                  <c:v>39</c:v>
                </c:pt>
                <c:pt idx="16">
                  <c:v>50</c:v>
                </c:pt>
                <c:pt idx="17">
                  <c:v>40</c:v>
                </c:pt>
                <c:pt idx="18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1F-4EE9-9429-1AAD91217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282480"/>
        <c:axId val="642289696"/>
      </c:barChart>
      <c:catAx>
        <c:axId val="64228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289696"/>
        <c:crosses val="autoZero"/>
        <c:auto val="1"/>
        <c:lblAlgn val="ctr"/>
        <c:lblOffset val="100"/>
        <c:noMultiLvlLbl val="0"/>
      </c:catAx>
      <c:valAx>
        <c:axId val="64228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28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3.xlsx]QC)iv)% earlier decreasing!PivotTable12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'QC)iv)% earlier decreasing'!$F$1:$F$2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'QC)iv)% earlier decreasing'!$E$3:$E$30</c:f>
              <c:strCache>
                <c:ptCount val="27"/>
                <c:pt idx="0">
                  <c:v>RR</c:v>
                </c:pt>
                <c:pt idx="1">
                  <c:v>AP</c:v>
                </c:pt>
                <c:pt idx="2">
                  <c:v>AC</c:v>
                </c:pt>
                <c:pt idx="3">
                  <c:v>AM</c:v>
                </c:pt>
                <c:pt idx="4">
                  <c:v>RO</c:v>
                </c:pt>
                <c:pt idx="5">
                  <c:v>TO</c:v>
                </c:pt>
                <c:pt idx="6">
                  <c:v>SE</c:v>
                </c:pt>
                <c:pt idx="7">
                  <c:v>AL</c:v>
                </c:pt>
                <c:pt idx="8">
                  <c:v>PI</c:v>
                </c:pt>
                <c:pt idx="9">
                  <c:v>RN</c:v>
                </c:pt>
                <c:pt idx="10">
                  <c:v>PB</c:v>
                </c:pt>
                <c:pt idx="11">
                  <c:v>MA</c:v>
                </c:pt>
                <c:pt idx="12">
                  <c:v>MS</c:v>
                </c:pt>
                <c:pt idx="13">
                  <c:v>MT</c:v>
                </c:pt>
                <c:pt idx="14">
                  <c:v>PA</c:v>
                </c:pt>
                <c:pt idx="15">
                  <c:v>CE</c:v>
                </c:pt>
                <c:pt idx="16">
                  <c:v>PE</c:v>
                </c:pt>
                <c:pt idx="17">
                  <c:v>ES</c:v>
                </c:pt>
                <c:pt idx="18">
                  <c:v>GO</c:v>
                </c:pt>
                <c:pt idx="19">
                  <c:v>DF</c:v>
                </c:pt>
                <c:pt idx="20">
                  <c:v>BA</c:v>
                </c:pt>
                <c:pt idx="21">
                  <c:v>SC</c:v>
                </c:pt>
                <c:pt idx="22">
                  <c:v>PR</c:v>
                </c:pt>
                <c:pt idx="23">
                  <c:v>RS</c:v>
                </c:pt>
                <c:pt idx="24">
                  <c:v>RJ</c:v>
                </c:pt>
                <c:pt idx="25">
                  <c:v>MG</c:v>
                </c:pt>
                <c:pt idx="26">
                  <c:v>SP</c:v>
                </c:pt>
              </c:strCache>
            </c:strRef>
          </c:cat>
          <c:val>
            <c:numRef>
              <c:f>'QC)iv)% earlier decreasing'!$F$3:$F$30</c:f>
              <c:numCache>
                <c:formatCode>0.00%</c:formatCode>
                <c:ptCount val="27"/>
                <c:pt idx="0">
                  <c:v>2.7777777777777776E-2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1.0563380281690141E-2</c:v>
                </c:pt>
                <c:pt idx="7">
                  <c:v>3.3112582781456954E-3</c:v>
                </c:pt>
                <c:pt idx="8">
                  <c:v>2.5000000000000001E-3</c:v>
                </c:pt>
                <c:pt idx="9">
                  <c:v>9.4562647754137114E-3</c:v>
                </c:pt>
                <c:pt idx="10">
                  <c:v>2.1739130434782609E-3</c:v>
                </c:pt>
                <c:pt idx="11">
                  <c:v>5.208333333333333E-3</c:v>
                </c:pt>
                <c:pt idx="12">
                  <c:v>0</c:v>
                </c:pt>
                <c:pt idx="13">
                  <c:v>1.2106537530266344E-3</c:v>
                </c:pt>
                <c:pt idx="14">
                  <c:v>4.8250904704463205E-3</c:v>
                </c:pt>
                <c:pt idx="15">
                  <c:v>5.5401662049861496E-3</c:v>
                </c:pt>
                <c:pt idx="16">
                  <c:v>4.22237860661506E-3</c:v>
                </c:pt>
                <c:pt idx="17">
                  <c:v>1.7133066818960593E-3</c:v>
                </c:pt>
                <c:pt idx="18">
                  <c:v>3.8953811908736783E-3</c:v>
                </c:pt>
                <c:pt idx="19">
                  <c:v>3.1039834454216243E-3</c:v>
                </c:pt>
                <c:pt idx="20">
                  <c:v>1.0718113612004287E-3</c:v>
                </c:pt>
                <c:pt idx="21">
                  <c:v>2.8124999999999999E-3</c:v>
                </c:pt>
                <c:pt idx="22">
                  <c:v>4.2762454564892029E-3</c:v>
                </c:pt>
                <c:pt idx="23">
                  <c:v>3.4260378879484078E-3</c:v>
                </c:pt>
                <c:pt idx="24">
                  <c:v>3.7432154220475387E-3</c:v>
                </c:pt>
                <c:pt idx="25">
                  <c:v>3.2658393207054214E-3</c:v>
                </c:pt>
                <c:pt idx="26">
                  <c:v>2.414254598892592E-3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C-4079-BD7A-37B29F23D146}"/>
            </c:ext>
          </c:extLst>
        </c:ser>
        <c:ser>
          <c:idx val="1"/>
          <c:order val="1"/>
          <c:tx>
            <c:strRef>
              <c:f>'QC)iv)% earlier decreasing'!$G$1:$G$2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'QC)iv)% earlier decreasing'!$E$3:$E$30</c:f>
              <c:strCache>
                <c:ptCount val="27"/>
                <c:pt idx="0">
                  <c:v>RR</c:v>
                </c:pt>
                <c:pt idx="1">
                  <c:v>AP</c:v>
                </c:pt>
                <c:pt idx="2">
                  <c:v>AC</c:v>
                </c:pt>
                <c:pt idx="3">
                  <c:v>AM</c:v>
                </c:pt>
                <c:pt idx="4">
                  <c:v>RO</c:v>
                </c:pt>
                <c:pt idx="5">
                  <c:v>TO</c:v>
                </c:pt>
                <c:pt idx="6">
                  <c:v>SE</c:v>
                </c:pt>
                <c:pt idx="7">
                  <c:v>AL</c:v>
                </c:pt>
                <c:pt idx="8">
                  <c:v>PI</c:v>
                </c:pt>
                <c:pt idx="9">
                  <c:v>RN</c:v>
                </c:pt>
                <c:pt idx="10">
                  <c:v>PB</c:v>
                </c:pt>
                <c:pt idx="11">
                  <c:v>MA</c:v>
                </c:pt>
                <c:pt idx="12">
                  <c:v>MS</c:v>
                </c:pt>
                <c:pt idx="13">
                  <c:v>MT</c:v>
                </c:pt>
                <c:pt idx="14">
                  <c:v>PA</c:v>
                </c:pt>
                <c:pt idx="15">
                  <c:v>CE</c:v>
                </c:pt>
                <c:pt idx="16">
                  <c:v>PE</c:v>
                </c:pt>
                <c:pt idx="17">
                  <c:v>ES</c:v>
                </c:pt>
                <c:pt idx="18">
                  <c:v>GO</c:v>
                </c:pt>
                <c:pt idx="19">
                  <c:v>DF</c:v>
                </c:pt>
                <c:pt idx="20">
                  <c:v>BA</c:v>
                </c:pt>
                <c:pt idx="21">
                  <c:v>SC</c:v>
                </c:pt>
                <c:pt idx="22">
                  <c:v>PR</c:v>
                </c:pt>
                <c:pt idx="23">
                  <c:v>RS</c:v>
                </c:pt>
                <c:pt idx="24">
                  <c:v>RJ</c:v>
                </c:pt>
                <c:pt idx="25">
                  <c:v>MG</c:v>
                </c:pt>
                <c:pt idx="26">
                  <c:v>SP</c:v>
                </c:pt>
              </c:strCache>
            </c:strRef>
          </c:cat>
          <c:val>
            <c:numRef>
              <c:f>'QC)iv)% earlier decreasing'!$G$3:$G$30</c:f>
              <c:numCache>
                <c:formatCode>0.00%</c:formatCode>
                <c:ptCount val="27"/>
                <c:pt idx="0">
                  <c:v>0.41666666666666669</c:v>
                </c:pt>
                <c:pt idx="1">
                  <c:v>0.390625</c:v>
                </c:pt>
                <c:pt idx="2">
                  <c:v>0.66233766233766234</c:v>
                </c:pt>
                <c:pt idx="3">
                  <c:v>0.51079136690647486</c:v>
                </c:pt>
                <c:pt idx="4">
                  <c:v>0.55508474576271183</c:v>
                </c:pt>
                <c:pt idx="5">
                  <c:v>0.5146443514644351</c:v>
                </c:pt>
                <c:pt idx="6">
                  <c:v>0.5598591549295775</c:v>
                </c:pt>
                <c:pt idx="7">
                  <c:v>0.5</c:v>
                </c:pt>
                <c:pt idx="8">
                  <c:v>0.47249999999999998</c:v>
                </c:pt>
                <c:pt idx="9">
                  <c:v>0.48226950354609927</c:v>
                </c:pt>
                <c:pt idx="10">
                  <c:v>0.46739130434782611</c:v>
                </c:pt>
                <c:pt idx="11">
                  <c:v>0.53125</c:v>
                </c:pt>
                <c:pt idx="12">
                  <c:v>0.4467741935483871</c:v>
                </c:pt>
                <c:pt idx="13">
                  <c:v>0.46125907990314768</c:v>
                </c:pt>
                <c:pt idx="14">
                  <c:v>0.54523522316043427</c:v>
                </c:pt>
                <c:pt idx="15">
                  <c:v>0.53277931671283474</c:v>
                </c:pt>
                <c:pt idx="16">
                  <c:v>0.46446164672765661</c:v>
                </c:pt>
                <c:pt idx="17">
                  <c:v>0.49571673329525984</c:v>
                </c:pt>
                <c:pt idx="18">
                  <c:v>0.47523650528658878</c:v>
                </c:pt>
                <c:pt idx="19">
                  <c:v>0.43093636833936888</c:v>
                </c:pt>
                <c:pt idx="20">
                  <c:v>0.48302965344765986</c:v>
                </c:pt>
                <c:pt idx="21">
                  <c:v>0.47093750000000001</c:v>
                </c:pt>
                <c:pt idx="22">
                  <c:v>0.45093008338678642</c:v>
                </c:pt>
                <c:pt idx="23">
                  <c:v>0.48911729141475213</c:v>
                </c:pt>
                <c:pt idx="24">
                  <c:v>0.49344937301141678</c:v>
                </c:pt>
                <c:pt idx="25">
                  <c:v>0.47224036577400391</c:v>
                </c:pt>
                <c:pt idx="26">
                  <c:v>0.42713937071929042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C-4079-BD7A-37B29F23D146}"/>
            </c:ext>
          </c:extLst>
        </c:ser>
        <c:ser>
          <c:idx val="2"/>
          <c:order val="2"/>
          <c:tx>
            <c:strRef>
              <c:f>'QC)iv)% earlier decreasing'!$H$1:$H$2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'QC)iv)% earlier decreasing'!$E$3:$E$30</c:f>
              <c:strCache>
                <c:ptCount val="27"/>
                <c:pt idx="0">
                  <c:v>RR</c:v>
                </c:pt>
                <c:pt idx="1">
                  <c:v>AP</c:v>
                </c:pt>
                <c:pt idx="2">
                  <c:v>AC</c:v>
                </c:pt>
                <c:pt idx="3">
                  <c:v>AM</c:v>
                </c:pt>
                <c:pt idx="4">
                  <c:v>RO</c:v>
                </c:pt>
                <c:pt idx="5">
                  <c:v>TO</c:v>
                </c:pt>
                <c:pt idx="6">
                  <c:v>SE</c:v>
                </c:pt>
                <c:pt idx="7">
                  <c:v>AL</c:v>
                </c:pt>
                <c:pt idx="8">
                  <c:v>PI</c:v>
                </c:pt>
                <c:pt idx="9">
                  <c:v>RN</c:v>
                </c:pt>
                <c:pt idx="10">
                  <c:v>PB</c:v>
                </c:pt>
                <c:pt idx="11">
                  <c:v>MA</c:v>
                </c:pt>
                <c:pt idx="12">
                  <c:v>MS</c:v>
                </c:pt>
                <c:pt idx="13">
                  <c:v>MT</c:v>
                </c:pt>
                <c:pt idx="14">
                  <c:v>PA</c:v>
                </c:pt>
                <c:pt idx="15">
                  <c:v>CE</c:v>
                </c:pt>
                <c:pt idx="16">
                  <c:v>PE</c:v>
                </c:pt>
                <c:pt idx="17">
                  <c:v>ES</c:v>
                </c:pt>
                <c:pt idx="18">
                  <c:v>GO</c:v>
                </c:pt>
                <c:pt idx="19">
                  <c:v>DF</c:v>
                </c:pt>
                <c:pt idx="20">
                  <c:v>BA</c:v>
                </c:pt>
                <c:pt idx="21">
                  <c:v>SC</c:v>
                </c:pt>
                <c:pt idx="22">
                  <c:v>PR</c:v>
                </c:pt>
                <c:pt idx="23">
                  <c:v>RS</c:v>
                </c:pt>
                <c:pt idx="24">
                  <c:v>RJ</c:v>
                </c:pt>
                <c:pt idx="25">
                  <c:v>MG</c:v>
                </c:pt>
                <c:pt idx="26">
                  <c:v>SP</c:v>
                </c:pt>
              </c:strCache>
            </c:strRef>
          </c:cat>
          <c:val>
            <c:numRef>
              <c:f>'QC)iv)% earlier decreasing'!$H$3:$H$30</c:f>
              <c:numCache>
                <c:formatCode>0.00%</c:formatCode>
                <c:ptCount val="27"/>
                <c:pt idx="0">
                  <c:v>0.55555555555555558</c:v>
                </c:pt>
                <c:pt idx="1">
                  <c:v>0.609375</c:v>
                </c:pt>
                <c:pt idx="2">
                  <c:v>0.33766233766233766</c:v>
                </c:pt>
                <c:pt idx="3">
                  <c:v>0.48920863309352519</c:v>
                </c:pt>
                <c:pt idx="4">
                  <c:v>0.44491525423728812</c:v>
                </c:pt>
                <c:pt idx="5">
                  <c:v>0.48535564853556484</c:v>
                </c:pt>
                <c:pt idx="6">
                  <c:v>0.42957746478873238</c:v>
                </c:pt>
                <c:pt idx="7">
                  <c:v>0.49668874172185429</c:v>
                </c:pt>
                <c:pt idx="8">
                  <c:v>0.52500000000000002</c:v>
                </c:pt>
                <c:pt idx="9">
                  <c:v>0.50827423167848695</c:v>
                </c:pt>
                <c:pt idx="10">
                  <c:v>0.5304347826086957</c:v>
                </c:pt>
                <c:pt idx="11">
                  <c:v>0.46354166666666669</c:v>
                </c:pt>
                <c:pt idx="12">
                  <c:v>0.5532258064516129</c:v>
                </c:pt>
                <c:pt idx="13">
                  <c:v>0.53753026634382561</c:v>
                </c:pt>
                <c:pt idx="14">
                  <c:v>0.44993968636911941</c:v>
                </c:pt>
                <c:pt idx="15">
                  <c:v>0.46168051708217911</c:v>
                </c:pt>
                <c:pt idx="16">
                  <c:v>0.53131597466572833</c:v>
                </c:pt>
                <c:pt idx="17">
                  <c:v>0.50256996002284404</c:v>
                </c:pt>
                <c:pt idx="18">
                  <c:v>0.52086811352253759</c:v>
                </c:pt>
                <c:pt idx="19">
                  <c:v>0.5659596482152095</c:v>
                </c:pt>
                <c:pt idx="20">
                  <c:v>0.51589853519113971</c:v>
                </c:pt>
                <c:pt idx="21">
                  <c:v>0.52625</c:v>
                </c:pt>
                <c:pt idx="22">
                  <c:v>0.54479367115672439</c:v>
                </c:pt>
                <c:pt idx="23">
                  <c:v>0.50745667069729949</c:v>
                </c:pt>
                <c:pt idx="24">
                  <c:v>0.50280741156653563</c:v>
                </c:pt>
                <c:pt idx="25">
                  <c:v>0.52449379490529069</c:v>
                </c:pt>
                <c:pt idx="26">
                  <c:v>0.57044637468181703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DC-4079-BD7A-37B29F23D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523784"/>
        <c:axId val="580522144"/>
      </c:barChart>
      <c:catAx>
        <c:axId val="58052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22144"/>
        <c:crosses val="autoZero"/>
        <c:auto val="1"/>
        <c:lblAlgn val="ctr"/>
        <c:lblOffset val="100"/>
        <c:noMultiLvlLbl val="0"/>
      </c:catAx>
      <c:valAx>
        <c:axId val="58052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2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3.xlsx]QD)% earlier dec!PivotTable16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'QD)% earlier dec'!$G$1:$G$2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'QD)% earlier dec'!$F$3:$F$23</c:f>
              <c:multiLvlStrCache>
                <c:ptCount val="18"/>
                <c:lvl>
                  <c:pt idx="0">
                    <c:v>rio branco</c:v>
                  </c:pt>
                  <c:pt idx="1">
                    <c:v>cruzeiro do sul</c:v>
                  </c:pt>
                  <c:pt idx="2">
                    <c:v>xapuri</c:v>
                  </c:pt>
                  <c:pt idx="3">
                    <c:v>senador guiomard</c:v>
                  </c:pt>
                  <c:pt idx="4">
                    <c:v>porto acre</c:v>
                  </c:pt>
                  <c:pt idx="5">
                    <c:v>epitaciolandia</c:v>
                  </c:pt>
                  <c:pt idx="6">
                    <c:v>brasileia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lagarto</c:v>
                  </c:pt>
                  <c:pt idx="12">
                    <c:v>estancia</c:v>
                  </c:pt>
                  <c:pt idx="13">
                    <c:v>sao cristovao</c:v>
                  </c:pt>
                  <c:pt idx="14">
                    <c:v>simao dias</c:v>
                  </c:pt>
                  <c:pt idx="15">
                    <c:v>sao francisco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'QD)% earlier dec'!$G$3:$G$23</c:f>
              <c:numCache>
                <c:formatCode>General</c:formatCode>
                <c:ptCount val="18"/>
                <c:pt idx="8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2-491C-95F5-E354A5B8734B}"/>
            </c:ext>
          </c:extLst>
        </c:ser>
        <c:ser>
          <c:idx val="1"/>
          <c:order val="1"/>
          <c:tx>
            <c:strRef>
              <c:f>'QD)% earlier dec'!$H$1:$H$2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'QD)% earlier dec'!$F$3:$F$23</c:f>
              <c:multiLvlStrCache>
                <c:ptCount val="18"/>
                <c:lvl>
                  <c:pt idx="0">
                    <c:v>rio branco</c:v>
                  </c:pt>
                  <c:pt idx="1">
                    <c:v>cruzeiro do sul</c:v>
                  </c:pt>
                  <c:pt idx="2">
                    <c:v>xapuri</c:v>
                  </c:pt>
                  <c:pt idx="3">
                    <c:v>senador guiomard</c:v>
                  </c:pt>
                  <c:pt idx="4">
                    <c:v>porto acre</c:v>
                  </c:pt>
                  <c:pt idx="5">
                    <c:v>epitaciolandia</c:v>
                  </c:pt>
                  <c:pt idx="6">
                    <c:v>brasileia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lagarto</c:v>
                  </c:pt>
                  <c:pt idx="12">
                    <c:v>estancia</c:v>
                  </c:pt>
                  <c:pt idx="13">
                    <c:v>sao cristovao</c:v>
                  </c:pt>
                  <c:pt idx="14">
                    <c:v>simao dias</c:v>
                  </c:pt>
                  <c:pt idx="15">
                    <c:v>sao francisco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'QD)% earlier dec'!$H$3:$H$23</c:f>
              <c:numCache>
                <c:formatCode>General</c:formatCode>
                <c:ptCount val="18"/>
                <c:pt idx="0">
                  <c:v>42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104</c:v>
                </c:pt>
                <c:pt idx="9">
                  <c:v>10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4</c:v>
                </c:pt>
                <c:pt idx="14">
                  <c:v>3</c:v>
                </c:pt>
                <c:pt idx="15">
                  <c:v>1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2-491C-95F5-E354A5B8734B}"/>
            </c:ext>
          </c:extLst>
        </c:ser>
        <c:ser>
          <c:idx val="2"/>
          <c:order val="2"/>
          <c:tx>
            <c:strRef>
              <c:f>'QD)% earlier dec'!$I$1:$I$2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'QD)% earlier dec'!$F$3:$F$23</c:f>
              <c:multiLvlStrCache>
                <c:ptCount val="18"/>
                <c:lvl>
                  <c:pt idx="0">
                    <c:v>rio branco</c:v>
                  </c:pt>
                  <c:pt idx="1">
                    <c:v>cruzeiro do sul</c:v>
                  </c:pt>
                  <c:pt idx="2">
                    <c:v>xapuri</c:v>
                  </c:pt>
                  <c:pt idx="3">
                    <c:v>senador guiomard</c:v>
                  </c:pt>
                  <c:pt idx="4">
                    <c:v>porto acre</c:v>
                  </c:pt>
                  <c:pt idx="5">
                    <c:v>epitaciolandia</c:v>
                  </c:pt>
                  <c:pt idx="6">
                    <c:v>brasileia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lagarto</c:v>
                  </c:pt>
                  <c:pt idx="12">
                    <c:v>estancia</c:v>
                  </c:pt>
                  <c:pt idx="13">
                    <c:v>sao cristovao</c:v>
                  </c:pt>
                  <c:pt idx="14">
                    <c:v>simao dias</c:v>
                  </c:pt>
                  <c:pt idx="15">
                    <c:v>sao francisco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'QD)% earlier dec'!$I$3:$I$23</c:f>
              <c:numCache>
                <c:formatCode>General</c:formatCode>
                <c:ptCount val="18"/>
                <c:pt idx="0">
                  <c:v>24</c:v>
                </c:pt>
                <c:pt idx="1">
                  <c:v>1</c:v>
                </c:pt>
                <c:pt idx="2">
                  <c:v>1</c:v>
                </c:pt>
                <c:pt idx="8">
                  <c:v>79</c:v>
                </c:pt>
                <c:pt idx="9">
                  <c:v>3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1</c:v>
                </c:pt>
                <c:pt idx="16">
                  <c:v>1</c:v>
                </c:pt>
                <c:pt idx="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B2-491C-95F5-E354A5B87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829056"/>
        <c:axId val="459829712"/>
      </c:barChart>
      <c:catAx>
        <c:axId val="45982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29712"/>
        <c:crosses val="autoZero"/>
        <c:auto val="1"/>
        <c:lblAlgn val="ctr"/>
        <c:lblOffset val="100"/>
        <c:noMultiLvlLbl val="0"/>
      </c:catAx>
      <c:valAx>
        <c:axId val="45982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2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3.xlsx]QC)v)% later decreasing!PivotTable14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'QC)v)% later decreasing'!$F$1:$F$2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'QC)v)% later decreasing'!$E$3:$E$30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'QC)v)% later decreasing'!$F$3:$F$30</c:f>
              <c:numCache>
                <c:formatCode>0.00%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1.6483516483516484E-3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50-43B2-AE01-CCAACBACA5CF}"/>
            </c:ext>
          </c:extLst>
        </c:ser>
        <c:ser>
          <c:idx val="1"/>
          <c:order val="1"/>
          <c:tx>
            <c:strRef>
              <c:f>'QC)v)% later decreasing'!$G$1:$G$2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'QC)v)% later decreasing'!$E$3:$E$30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'QC)v)% later decreasing'!$G$3:$G$30</c:f>
              <c:numCache>
                <c:formatCode>0.00%</c:formatCode>
                <c:ptCount val="27"/>
                <c:pt idx="0">
                  <c:v>0.66666666666666663</c:v>
                </c:pt>
                <c:pt idx="1">
                  <c:v>0.4823529411764706</c:v>
                </c:pt>
                <c:pt idx="2">
                  <c:v>0.25</c:v>
                </c:pt>
                <c:pt idx="3">
                  <c:v>1</c:v>
                </c:pt>
                <c:pt idx="4">
                  <c:v>0.38636363636363635</c:v>
                </c:pt>
                <c:pt idx="5">
                  <c:v>0.3125</c:v>
                </c:pt>
                <c:pt idx="6">
                  <c:v>0.32203389830508472</c:v>
                </c:pt>
                <c:pt idx="7">
                  <c:v>0.32710280373831774</c:v>
                </c:pt>
                <c:pt idx="8">
                  <c:v>0.375</c:v>
                </c:pt>
                <c:pt idx="9">
                  <c:v>0.44800000000000001</c:v>
                </c:pt>
                <c:pt idx="10">
                  <c:v>0.27552986512524086</c:v>
                </c:pt>
                <c:pt idx="11">
                  <c:v>0.13235294117647059</c:v>
                </c:pt>
                <c:pt idx="12">
                  <c:v>0.47169811320754718</c:v>
                </c:pt>
                <c:pt idx="13">
                  <c:v>0.29245283018867924</c:v>
                </c:pt>
                <c:pt idx="14">
                  <c:v>0.55555555555555558</c:v>
                </c:pt>
                <c:pt idx="15">
                  <c:v>0.44444444444444442</c:v>
                </c:pt>
                <c:pt idx="16">
                  <c:v>0.34848484848484851</c:v>
                </c:pt>
                <c:pt idx="17">
                  <c:v>0.35175879396984927</c:v>
                </c:pt>
                <c:pt idx="18">
                  <c:v>0.41739130434782606</c:v>
                </c:pt>
                <c:pt idx="19">
                  <c:v>0.52272727272727271</c:v>
                </c:pt>
                <c:pt idx="20">
                  <c:v>0.42857142857142855</c:v>
                </c:pt>
                <c:pt idx="21">
                  <c:v>0.6</c:v>
                </c:pt>
                <c:pt idx="22">
                  <c:v>0.39692307692307693</c:v>
                </c:pt>
                <c:pt idx="23">
                  <c:v>0.42611683848797249</c:v>
                </c:pt>
                <c:pt idx="24">
                  <c:v>0.52941176470588236</c:v>
                </c:pt>
                <c:pt idx="25">
                  <c:v>0.35714285714285715</c:v>
                </c:pt>
                <c:pt idx="26">
                  <c:v>0.18518518518518517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50-43B2-AE01-CCAACBACA5CF}"/>
            </c:ext>
          </c:extLst>
        </c:ser>
        <c:ser>
          <c:idx val="2"/>
          <c:order val="2"/>
          <c:tx>
            <c:strRef>
              <c:f>'QC)v)% later decreasing'!$H$1:$H$2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'QC)v)% later decreasing'!$E$3:$E$30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'QC)v)% later decreasing'!$H$3:$H$30</c:f>
              <c:numCache>
                <c:formatCode>0.00%</c:formatCode>
                <c:ptCount val="27"/>
                <c:pt idx="0">
                  <c:v>0.33333333333333331</c:v>
                </c:pt>
                <c:pt idx="1">
                  <c:v>0.51764705882352946</c:v>
                </c:pt>
                <c:pt idx="2">
                  <c:v>0.75</c:v>
                </c:pt>
                <c:pt idx="3">
                  <c:v>0</c:v>
                </c:pt>
                <c:pt idx="4">
                  <c:v>0.61363636363636365</c:v>
                </c:pt>
                <c:pt idx="5">
                  <c:v>0.6875</c:v>
                </c:pt>
                <c:pt idx="6">
                  <c:v>0.67796610169491522</c:v>
                </c:pt>
                <c:pt idx="7">
                  <c:v>0.67289719626168221</c:v>
                </c:pt>
                <c:pt idx="8">
                  <c:v>0.625</c:v>
                </c:pt>
                <c:pt idx="9">
                  <c:v>0.55200000000000005</c:v>
                </c:pt>
                <c:pt idx="10">
                  <c:v>0.7244701348747592</c:v>
                </c:pt>
                <c:pt idx="11">
                  <c:v>0.86764705882352944</c:v>
                </c:pt>
                <c:pt idx="12">
                  <c:v>0.52830188679245282</c:v>
                </c:pt>
                <c:pt idx="13">
                  <c:v>0.70754716981132071</c:v>
                </c:pt>
                <c:pt idx="14">
                  <c:v>0.44444444444444442</c:v>
                </c:pt>
                <c:pt idx="15">
                  <c:v>0.55555555555555558</c:v>
                </c:pt>
                <c:pt idx="16">
                  <c:v>0.65151515151515149</c:v>
                </c:pt>
                <c:pt idx="17">
                  <c:v>0.64824120603015079</c:v>
                </c:pt>
                <c:pt idx="18">
                  <c:v>0.58260869565217388</c:v>
                </c:pt>
                <c:pt idx="19">
                  <c:v>0.47727272727272729</c:v>
                </c:pt>
                <c:pt idx="20">
                  <c:v>0.5714285714285714</c:v>
                </c:pt>
                <c:pt idx="21">
                  <c:v>0.4</c:v>
                </c:pt>
                <c:pt idx="22">
                  <c:v>0.60307692307692307</c:v>
                </c:pt>
                <c:pt idx="23">
                  <c:v>0.57388316151202745</c:v>
                </c:pt>
                <c:pt idx="24">
                  <c:v>0.47058823529411764</c:v>
                </c:pt>
                <c:pt idx="25">
                  <c:v>0.64120879120879126</c:v>
                </c:pt>
                <c:pt idx="26">
                  <c:v>0.81481481481481477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50-43B2-AE01-CCAACBACA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3187184"/>
        <c:axId val="623192432"/>
      </c:barChart>
      <c:catAx>
        <c:axId val="62318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92432"/>
        <c:crosses val="autoZero"/>
        <c:auto val="1"/>
        <c:lblAlgn val="ctr"/>
        <c:lblOffset val="100"/>
        <c:noMultiLvlLbl val="0"/>
      </c:catAx>
      <c:valAx>
        <c:axId val="62319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8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3.xlsx]QD)% later dec!PivotTable17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'QD)% later dec'!$G$1:$G$2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'QD)% later dec'!$F$3:$F$22</c:f>
              <c:multiLvlStrCache>
                <c:ptCount val="17"/>
                <c:lvl>
                  <c:pt idx="0">
                    <c:v>rio branco</c:v>
                  </c:pt>
                  <c:pt idx="1">
                    <c:v>aracaju</c:v>
                  </c:pt>
                  <c:pt idx="2">
                    <c:v>nossa senhora do socorro</c:v>
                  </c:pt>
                  <c:pt idx="3">
                    <c:v>lagarto</c:v>
                  </c:pt>
                  <c:pt idx="4">
                    <c:v>barra dos coqueiros</c:v>
                  </c:pt>
                  <c:pt idx="5">
                    <c:v>itabaiana</c:v>
                  </c:pt>
                  <c:pt idx="6">
                    <c:v>cedro de sao joao</c:v>
                  </c:pt>
                  <c:pt idx="7">
                    <c:v>estancia</c:v>
                  </c:pt>
                  <c:pt idx="8">
                    <c:v>poco verde</c:v>
                  </c:pt>
                  <c:pt idx="9">
                    <c:v>indiaroba</c:v>
                  </c:pt>
                  <c:pt idx="10">
                    <c:v>macambira</c:v>
                  </c:pt>
                  <c:pt idx="11">
                    <c:v>capela</c:v>
                  </c:pt>
                  <c:pt idx="12">
                    <c:v>pinhao</c:v>
                  </c:pt>
                  <c:pt idx="13">
                    <c:v>itabaianinha</c:v>
                  </c:pt>
                  <c:pt idx="14">
                    <c:v>umbauba</c:v>
                  </c:pt>
                  <c:pt idx="15">
                    <c:v>itaporanga d'ajuda</c:v>
                  </c:pt>
                  <c:pt idx="16">
                    <c:v>carmopolis</c:v>
                  </c:pt>
                </c:lvl>
                <c:lvl>
                  <c:pt idx="0">
                    <c:v>AC</c:v>
                  </c:pt>
                  <c:pt idx="1">
                    <c:v>SE</c:v>
                  </c:pt>
                </c:lvl>
              </c:multiLvlStrCache>
            </c:multiLvlStrRef>
          </c:cat>
          <c:val>
            <c:numRef>
              <c:f>'QD)% later dec'!$G$3:$G$22</c:f>
              <c:numCache>
                <c:formatCode>General</c:formatCode>
                <c:ptCount val="17"/>
                <c:pt idx="0">
                  <c:v>2</c:v>
                </c:pt>
                <c:pt idx="1">
                  <c:v>13</c:v>
                </c:pt>
                <c:pt idx="2">
                  <c:v>4</c:v>
                </c:pt>
                <c:pt idx="3">
                  <c:v>2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  <c:pt idx="10">
                  <c:v>1</c:v>
                </c:pt>
                <c:pt idx="12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0-480A-A44F-42950BF1A530}"/>
            </c:ext>
          </c:extLst>
        </c:ser>
        <c:ser>
          <c:idx val="1"/>
          <c:order val="1"/>
          <c:tx>
            <c:strRef>
              <c:f>'QD)% later dec'!$H$1:$H$2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'QD)% later dec'!$F$3:$F$22</c:f>
              <c:multiLvlStrCache>
                <c:ptCount val="17"/>
                <c:lvl>
                  <c:pt idx="0">
                    <c:v>rio branco</c:v>
                  </c:pt>
                  <c:pt idx="1">
                    <c:v>aracaju</c:v>
                  </c:pt>
                  <c:pt idx="2">
                    <c:v>nossa senhora do socorro</c:v>
                  </c:pt>
                  <c:pt idx="3">
                    <c:v>lagarto</c:v>
                  </c:pt>
                  <c:pt idx="4">
                    <c:v>barra dos coqueiros</c:v>
                  </c:pt>
                  <c:pt idx="5">
                    <c:v>itabaiana</c:v>
                  </c:pt>
                  <c:pt idx="6">
                    <c:v>cedro de sao joao</c:v>
                  </c:pt>
                  <c:pt idx="7">
                    <c:v>estancia</c:v>
                  </c:pt>
                  <c:pt idx="8">
                    <c:v>poco verde</c:v>
                  </c:pt>
                  <c:pt idx="9">
                    <c:v>indiaroba</c:v>
                  </c:pt>
                  <c:pt idx="10">
                    <c:v>macambira</c:v>
                  </c:pt>
                  <c:pt idx="11">
                    <c:v>capela</c:v>
                  </c:pt>
                  <c:pt idx="12">
                    <c:v>pinhao</c:v>
                  </c:pt>
                  <c:pt idx="13">
                    <c:v>itabaianinha</c:v>
                  </c:pt>
                  <c:pt idx="14">
                    <c:v>umbauba</c:v>
                  </c:pt>
                  <c:pt idx="15">
                    <c:v>itaporanga d'ajuda</c:v>
                  </c:pt>
                  <c:pt idx="16">
                    <c:v>carmopolis</c:v>
                  </c:pt>
                </c:lvl>
                <c:lvl>
                  <c:pt idx="0">
                    <c:v>AC</c:v>
                  </c:pt>
                  <c:pt idx="1">
                    <c:v>SE</c:v>
                  </c:pt>
                </c:lvl>
              </c:multiLvlStrCache>
            </c:multiLvlStrRef>
          </c:cat>
          <c:val>
            <c:numRef>
              <c:f>'QD)% later dec'!$H$3:$H$22</c:f>
              <c:numCache>
                <c:formatCode>General</c:formatCode>
                <c:ptCount val="17"/>
                <c:pt idx="0">
                  <c:v>1</c:v>
                </c:pt>
                <c:pt idx="1">
                  <c:v>16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8">
                  <c:v>1</c:v>
                </c:pt>
                <c:pt idx="11">
                  <c:v>1</c:v>
                </c:pt>
                <c:pt idx="13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D0-480A-A44F-42950BF1A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9459416"/>
        <c:axId val="579460072"/>
      </c:barChart>
      <c:catAx>
        <c:axId val="57945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60072"/>
        <c:crosses val="autoZero"/>
        <c:auto val="1"/>
        <c:lblAlgn val="ctr"/>
        <c:lblOffset val="100"/>
        <c:noMultiLvlLbl val="0"/>
      </c:catAx>
      <c:valAx>
        <c:axId val="57946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5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No Of Orders</a:t>
            </a:r>
            <a:endParaRPr lang="en-US"/>
          </a:p>
        </c:rich>
      </c:tx>
      <c:layout>
        <c:manualLayout>
          <c:xMode val="edge"/>
          <c:yMode val="edge"/>
          <c:x val="4.0048556430446226E-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2016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0</c:v>
              </c:pt>
              <c:pt idx="1">
                <c:v>2</c:v>
              </c:pt>
              <c:pt idx="2">
                <c:v>0</c:v>
              </c:pt>
              <c:pt idx="3">
                <c:v>0</c:v>
              </c:pt>
              <c:pt idx="4">
                <c:v>4</c:v>
              </c:pt>
              <c:pt idx="5">
                <c:v>7</c:v>
              </c:pt>
              <c:pt idx="6">
                <c:v>6</c:v>
              </c:pt>
              <c:pt idx="7">
                <c:v>4</c:v>
              </c:pt>
              <c:pt idx="8">
                <c:v>8</c:v>
              </c:pt>
              <c:pt idx="9">
                <c:v>4</c:v>
              </c:pt>
              <c:pt idx="10">
                <c:v>39</c:v>
              </c:pt>
              <c:pt idx="11">
                <c:v>0</c:v>
              </c:pt>
              <c:pt idx="12">
                <c:v>2</c:v>
              </c:pt>
              <c:pt idx="13">
                <c:v>4</c:v>
              </c:pt>
              <c:pt idx="14">
                <c:v>1</c:v>
              </c:pt>
              <c:pt idx="15">
                <c:v>7</c:v>
              </c:pt>
              <c:pt idx="16">
                <c:v>1</c:v>
              </c:pt>
              <c:pt idx="17">
                <c:v>20</c:v>
              </c:pt>
              <c:pt idx="18">
                <c:v>43</c:v>
              </c:pt>
              <c:pt idx="19">
                <c:v>4</c:v>
              </c:pt>
              <c:pt idx="20">
                <c:v>0</c:v>
              </c:pt>
              <c:pt idx="21">
                <c:v>2</c:v>
              </c:pt>
              <c:pt idx="22">
                <c:v>21</c:v>
              </c:pt>
              <c:pt idx="23">
                <c:v>10</c:v>
              </c:pt>
              <c:pt idx="24">
                <c:v>3</c:v>
              </c:pt>
              <c:pt idx="25">
                <c:v>104</c:v>
              </c:pt>
              <c:pt idx="26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3160-47A4-AA40-8EE653A0CA92}"/>
            </c:ext>
          </c:extLst>
        </c:ser>
        <c:ser>
          <c:idx val="1"/>
          <c:order val="1"/>
          <c:tx>
            <c:v>2017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54</c:v>
              </c:pt>
              <c:pt idx="1">
                <c:v>205</c:v>
              </c:pt>
              <c:pt idx="2">
                <c:v>74</c:v>
              </c:pt>
              <c:pt idx="3">
                <c:v>29</c:v>
              </c:pt>
              <c:pt idx="4">
                <c:v>1570</c:v>
              </c:pt>
              <c:pt idx="5">
                <c:v>654</c:v>
              </c:pt>
              <c:pt idx="6">
                <c:v>904</c:v>
              </c:pt>
              <c:pt idx="7">
                <c:v>959</c:v>
              </c:pt>
              <c:pt idx="8">
                <c:v>942</c:v>
              </c:pt>
              <c:pt idx="9">
                <c:v>378</c:v>
              </c:pt>
              <c:pt idx="10">
                <c:v>5323</c:v>
              </c:pt>
              <c:pt idx="11">
                <c:v>296</c:v>
              </c:pt>
              <c:pt idx="12">
                <c:v>418</c:v>
              </c:pt>
              <c:pt idx="13">
                <c:v>500</c:v>
              </c:pt>
              <c:pt idx="14">
                <c:v>256</c:v>
              </c:pt>
              <c:pt idx="15">
                <c:v>764</c:v>
              </c:pt>
              <c:pt idx="16">
                <c:v>225</c:v>
              </c:pt>
              <c:pt idx="17">
                <c:v>2230</c:v>
              </c:pt>
              <c:pt idx="18">
                <c:v>6139</c:v>
              </c:pt>
              <c:pt idx="19">
                <c:v>232</c:v>
              </c:pt>
              <c:pt idx="20">
                <c:v>137</c:v>
              </c:pt>
              <c:pt idx="21">
                <c:v>18</c:v>
              </c:pt>
              <c:pt idx="22">
                <c:v>2632</c:v>
              </c:pt>
              <c:pt idx="23">
                <c:v>1694</c:v>
              </c:pt>
              <c:pt idx="24">
                <c:v>189</c:v>
              </c:pt>
              <c:pt idx="25">
                <c:v>17424</c:v>
              </c:pt>
              <c:pt idx="26">
                <c:v>133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3160-47A4-AA40-8EE653A0CA92}"/>
            </c:ext>
          </c:extLst>
        </c:ser>
        <c:ser>
          <c:idx val="2"/>
          <c:order val="2"/>
          <c:tx>
            <c:v>2018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27</c:v>
              </c:pt>
              <c:pt idx="1">
                <c:v>204</c:v>
              </c:pt>
              <c:pt idx="2">
                <c:v>73</c:v>
              </c:pt>
              <c:pt idx="3">
                <c:v>39</c:v>
              </c:pt>
              <c:pt idx="4">
                <c:v>1770</c:v>
              </c:pt>
              <c:pt idx="5">
                <c:v>662</c:v>
              </c:pt>
              <c:pt idx="6">
                <c:v>1211</c:v>
              </c:pt>
              <c:pt idx="7">
                <c:v>1055</c:v>
              </c:pt>
              <c:pt idx="8">
                <c:v>1048</c:v>
              </c:pt>
              <c:pt idx="9">
                <c:v>354</c:v>
              </c:pt>
              <c:pt idx="10">
                <c:v>6134</c:v>
              </c:pt>
              <c:pt idx="11">
                <c:v>412</c:v>
              </c:pt>
              <c:pt idx="12">
                <c:v>482</c:v>
              </c:pt>
              <c:pt idx="13">
                <c:v>465</c:v>
              </c:pt>
              <c:pt idx="14">
                <c:v>274</c:v>
              </c:pt>
              <c:pt idx="15">
                <c:v>872</c:v>
              </c:pt>
              <c:pt idx="16">
                <c:v>264</c:v>
              </c:pt>
              <c:pt idx="17">
                <c:v>2733</c:v>
              </c:pt>
              <c:pt idx="18">
                <c:v>6516</c:v>
              </c:pt>
              <c:pt idx="19">
                <c:v>246</c:v>
              </c:pt>
              <c:pt idx="20">
                <c:v>109</c:v>
              </c:pt>
              <c:pt idx="21">
                <c:v>25</c:v>
              </c:pt>
              <c:pt idx="22">
                <c:v>2764</c:v>
              </c:pt>
              <c:pt idx="23">
                <c:v>1896</c:v>
              </c:pt>
              <c:pt idx="24">
                <c:v>153</c:v>
              </c:pt>
              <c:pt idx="25">
                <c:v>23599</c:v>
              </c:pt>
              <c:pt idx="26">
                <c:v>145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160-47A4-AA40-8EE653A0C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4746944"/>
        <c:axId val="554753176"/>
      </c:lineChart>
      <c:catAx>
        <c:axId val="55474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753176"/>
        <c:crosses val="autoZero"/>
        <c:auto val="1"/>
        <c:lblAlgn val="ctr"/>
        <c:lblOffset val="100"/>
        <c:noMultiLvlLbl val="0"/>
      </c:catAx>
      <c:valAx>
        <c:axId val="55475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74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3.xlsx]QC)vi)Product Level dec!PivotTable2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'QC)vi)Product Level dec'!$G$1:$G$2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'QC)vi)Product Level dec'!$F$3:$F$15</c:f>
              <c:multiLvlStrCache>
                <c:ptCount val="10"/>
                <c:lvl>
                  <c:pt idx="0">
                    <c:v>b81a05d0dd312ece2140846909f5ef81</c:v>
                  </c:pt>
                  <c:pt idx="1">
                    <c:v>3a8bbcf3084a3e388588a1b43e188d81</c:v>
                  </c:pt>
                  <c:pt idx="2">
                    <c:v>d696750e550fd0f733979dd7e5dff921</c:v>
                  </c:pt>
                  <c:pt idx="3">
                    <c:v>42fffc68ff7e8176f11baaf4a4227557</c:v>
                  </c:pt>
                  <c:pt idx="4">
                    <c:v>6cc859e89d080218ff4416539ffa030c</c:v>
                  </c:pt>
                  <c:pt idx="5">
                    <c:v>6cdd53843498f92890544667809f1595</c:v>
                  </c:pt>
                  <c:pt idx="6">
                    <c:v>55979acc6e2155188d3a43d8afb0c7aa</c:v>
                  </c:pt>
                  <c:pt idx="7">
                    <c:v>3dd2a17168ec895c781a9191c1e95ad7</c:v>
                  </c:pt>
                  <c:pt idx="8">
                    <c:v>3a6b0b915f453650a8ff32d7872dbd6d</c:v>
                  </c:pt>
                  <c:pt idx="9">
                    <c:v>422879e10f46682990de24d770e7f83d</c:v>
                  </c:pt>
                </c:lvl>
                <c:lvl>
                  <c:pt idx="0">
                    <c:v>AC</c:v>
                  </c:pt>
                  <c:pt idx="5">
                    <c:v>SE</c:v>
                  </c:pt>
                </c:lvl>
              </c:multiLvlStrCache>
            </c:multiLvlStrRef>
          </c:cat>
          <c:val>
            <c:numRef>
              <c:f>'QC)vi)Product Level dec'!$G$3:$G$15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0-A334-4152-A19D-CAA7D0965D55}"/>
            </c:ext>
          </c:extLst>
        </c:ser>
        <c:ser>
          <c:idx val="1"/>
          <c:order val="1"/>
          <c:tx>
            <c:strRef>
              <c:f>'QC)vi)Product Level dec'!$H$1:$H$2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'QC)vi)Product Level dec'!$F$3:$F$15</c:f>
              <c:multiLvlStrCache>
                <c:ptCount val="10"/>
                <c:lvl>
                  <c:pt idx="0">
                    <c:v>b81a05d0dd312ece2140846909f5ef81</c:v>
                  </c:pt>
                  <c:pt idx="1">
                    <c:v>3a8bbcf3084a3e388588a1b43e188d81</c:v>
                  </c:pt>
                  <c:pt idx="2">
                    <c:v>d696750e550fd0f733979dd7e5dff921</c:v>
                  </c:pt>
                  <c:pt idx="3">
                    <c:v>42fffc68ff7e8176f11baaf4a4227557</c:v>
                  </c:pt>
                  <c:pt idx="4">
                    <c:v>6cc859e89d080218ff4416539ffa030c</c:v>
                  </c:pt>
                  <c:pt idx="5">
                    <c:v>6cdd53843498f92890544667809f1595</c:v>
                  </c:pt>
                  <c:pt idx="6">
                    <c:v>55979acc6e2155188d3a43d8afb0c7aa</c:v>
                  </c:pt>
                  <c:pt idx="7">
                    <c:v>3dd2a17168ec895c781a9191c1e95ad7</c:v>
                  </c:pt>
                  <c:pt idx="8">
                    <c:v>3a6b0b915f453650a8ff32d7872dbd6d</c:v>
                  </c:pt>
                  <c:pt idx="9">
                    <c:v>422879e10f46682990de24d770e7f83d</c:v>
                  </c:pt>
                </c:lvl>
                <c:lvl>
                  <c:pt idx="0">
                    <c:v>AC</c:v>
                  </c:pt>
                  <c:pt idx="5">
                    <c:v>SE</c:v>
                  </c:pt>
                </c:lvl>
              </c:multiLvlStrCache>
            </c:multiLvlStrRef>
          </c:cat>
          <c:val>
            <c:numRef>
              <c:f>'QC)vi)Product Level dec'!$H$3:$H$15</c:f>
              <c:numCache>
                <c:formatCode>General</c:formatCode>
                <c:ptCount val="10"/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6</c:v>
                </c:pt>
                <c:pt idx="6">
                  <c:v>4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34-4152-A19D-CAA7D0965D55}"/>
            </c:ext>
          </c:extLst>
        </c:ser>
        <c:ser>
          <c:idx val="2"/>
          <c:order val="2"/>
          <c:tx>
            <c:strRef>
              <c:f>'QC)vi)Product Level dec'!$I$1:$I$2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'QC)vi)Product Level dec'!$F$3:$F$15</c:f>
              <c:multiLvlStrCache>
                <c:ptCount val="10"/>
                <c:lvl>
                  <c:pt idx="0">
                    <c:v>b81a05d0dd312ece2140846909f5ef81</c:v>
                  </c:pt>
                  <c:pt idx="1">
                    <c:v>3a8bbcf3084a3e388588a1b43e188d81</c:v>
                  </c:pt>
                  <c:pt idx="2">
                    <c:v>d696750e550fd0f733979dd7e5dff921</c:v>
                  </c:pt>
                  <c:pt idx="3">
                    <c:v>42fffc68ff7e8176f11baaf4a4227557</c:v>
                  </c:pt>
                  <c:pt idx="4">
                    <c:v>6cc859e89d080218ff4416539ffa030c</c:v>
                  </c:pt>
                  <c:pt idx="5">
                    <c:v>6cdd53843498f92890544667809f1595</c:v>
                  </c:pt>
                  <c:pt idx="6">
                    <c:v>55979acc6e2155188d3a43d8afb0c7aa</c:v>
                  </c:pt>
                  <c:pt idx="7">
                    <c:v>3dd2a17168ec895c781a9191c1e95ad7</c:v>
                  </c:pt>
                  <c:pt idx="8">
                    <c:v>3a6b0b915f453650a8ff32d7872dbd6d</c:v>
                  </c:pt>
                  <c:pt idx="9">
                    <c:v>422879e10f46682990de24d770e7f83d</c:v>
                  </c:pt>
                </c:lvl>
                <c:lvl>
                  <c:pt idx="0">
                    <c:v>AC</c:v>
                  </c:pt>
                  <c:pt idx="5">
                    <c:v>SE</c:v>
                  </c:pt>
                </c:lvl>
              </c:multiLvlStrCache>
            </c:multiLvlStrRef>
          </c:cat>
          <c:val>
            <c:numRef>
              <c:f>'QC)vi)Product Level dec'!$I$3:$I$15</c:f>
              <c:numCache>
                <c:formatCode>General</c:formatCode>
                <c:ptCount val="10"/>
                <c:pt idx="0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7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34-4152-A19D-CAA7D0965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588360"/>
        <c:axId val="491591312"/>
      </c:barChart>
      <c:catAx>
        <c:axId val="491588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591312"/>
        <c:crosses val="autoZero"/>
        <c:auto val="1"/>
        <c:lblAlgn val="ctr"/>
        <c:lblOffset val="100"/>
        <c:noMultiLvlLbl val="0"/>
      </c:catAx>
      <c:valAx>
        <c:axId val="49159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588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3.xlsx]QD)vi)Product level dec!PivotTable4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'QD)vi)Product level dec'!$H$1:$H$2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'QD)vi)Product level dec'!$G$3:$G$23</c:f>
              <c:multiLvlStrCache>
                <c:ptCount val="18"/>
                <c:lvl>
                  <c:pt idx="0">
                    <c:v>rio branco</c:v>
                  </c:pt>
                  <c:pt idx="1">
                    <c:v>senador guiomard</c:v>
                  </c:pt>
                  <c:pt idx="2">
                    <c:v>cruzeiro do sul</c:v>
                  </c:pt>
                  <c:pt idx="3">
                    <c:v>brasileia</c:v>
                  </c:pt>
                  <c:pt idx="4">
                    <c:v>xapuri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estancia</c:v>
                  </c:pt>
                  <c:pt idx="12">
                    <c:v>lagarto</c:v>
                  </c:pt>
                  <c:pt idx="13">
                    <c:v>capela</c:v>
                  </c:pt>
                  <c:pt idx="14">
                    <c:v>sao cristovao</c:v>
                  </c:pt>
                  <c:pt idx="15">
                    <c:v>simao dias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'QD)vi)Product level dec'!$H$3:$H$23</c:f>
              <c:numCache>
                <c:formatCode>General</c:formatCode>
                <c:ptCount val="18"/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97-4437-8CCD-261FE84CC1C9}"/>
            </c:ext>
          </c:extLst>
        </c:ser>
        <c:ser>
          <c:idx val="1"/>
          <c:order val="1"/>
          <c:tx>
            <c:strRef>
              <c:f>'QD)vi)Product level dec'!$I$1:$I$2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'QD)vi)Product level dec'!$G$3:$G$23</c:f>
              <c:multiLvlStrCache>
                <c:ptCount val="18"/>
                <c:lvl>
                  <c:pt idx="0">
                    <c:v>rio branco</c:v>
                  </c:pt>
                  <c:pt idx="1">
                    <c:v>senador guiomard</c:v>
                  </c:pt>
                  <c:pt idx="2">
                    <c:v>cruzeiro do sul</c:v>
                  </c:pt>
                  <c:pt idx="3">
                    <c:v>brasileia</c:v>
                  </c:pt>
                  <c:pt idx="4">
                    <c:v>xapuri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estancia</c:v>
                  </c:pt>
                  <c:pt idx="12">
                    <c:v>lagarto</c:v>
                  </c:pt>
                  <c:pt idx="13">
                    <c:v>capela</c:v>
                  </c:pt>
                  <c:pt idx="14">
                    <c:v>sao cristovao</c:v>
                  </c:pt>
                  <c:pt idx="15">
                    <c:v>simao dias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'QD)vi)Product level dec'!$I$3:$I$23</c:f>
              <c:numCache>
                <c:formatCode>General</c:formatCode>
                <c:ptCount val="18"/>
                <c:pt idx="0">
                  <c:v>48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133</c:v>
                </c:pt>
                <c:pt idx="9">
                  <c:v>15</c:v>
                </c:pt>
                <c:pt idx="10">
                  <c:v>11</c:v>
                </c:pt>
                <c:pt idx="11">
                  <c:v>8</c:v>
                </c:pt>
                <c:pt idx="12">
                  <c:v>8</c:v>
                </c:pt>
                <c:pt idx="13">
                  <c:v>5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97-4437-8CCD-261FE84CC1C9}"/>
            </c:ext>
          </c:extLst>
        </c:ser>
        <c:ser>
          <c:idx val="2"/>
          <c:order val="2"/>
          <c:tx>
            <c:strRef>
              <c:f>'QD)vi)Product level dec'!$J$1:$J$2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'QD)vi)Product level dec'!$G$3:$G$23</c:f>
              <c:multiLvlStrCache>
                <c:ptCount val="18"/>
                <c:lvl>
                  <c:pt idx="0">
                    <c:v>rio branco</c:v>
                  </c:pt>
                  <c:pt idx="1">
                    <c:v>senador guiomard</c:v>
                  </c:pt>
                  <c:pt idx="2">
                    <c:v>cruzeiro do sul</c:v>
                  </c:pt>
                  <c:pt idx="3">
                    <c:v>brasileia</c:v>
                  </c:pt>
                  <c:pt idx="4">
                    <c:v>xapuri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estancia</c:v>
                  </c:pt>
                  <c:pt idx="12">
                    <c:v>lagarto</c:v>
                  </c:pt>
                  <c:pt idx="13">
                    <c:v>capela</c:v>
                  </c:pt>
                  <c:pt idx="14">
                    <c:v>sao cristovao</c:v>
                  </c:pt>
                  <c:pt idx="15">
                    <c:v>simao dias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'QD)vi)Product level dec'!$J$3:$J$23</c:f>
              <c:numCache>
                <c:formatCode>General</c:formatCode>
                <c:ptCount val="18"/>
                <c:pt idx="0">
                  <c:v>30</c:v>
                </c:pt>
                <c:pt idx="2">
                  <c:v>1</c:v>
                </c:pt>
                <c:pt idx="4">
                  <c:v>1</c:v>
                </c:pt>
                <c:pt idx="8">
                  <c:v>109</c:v>
                </c:pt>
                <c:pt idx="9">
                  <c:v>5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4</c:v>
                </c:pt>
                <c:pt idx="14">
                  <c:v>3</c:v>
                </c:pt>
                <c:pt idx="15">
                  <c:v>4</c:v>
                </c:pt>
                <c:pt idx="16">
                  <c:v>2</c:v>
                </c:pt>
                <c:pt idx="1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97-4437-8CCD-261FE84CC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172712"/>
        <c:axId val="546175664"/>
      </c:barChart>
      <c:catAx>
        <c:axId val="546172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175664"/>
        <c:crosses val="autoZero"/>
        <c:auto val="1"/>
        <c:lblAlgn val="ctr"/>
        <c:lblOffset val="100"/>
        <c:noMultiLvlLbl val="0"/>
      </c:catAx>
      <c:valAx>
        <c:axId val="54617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172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3.xlsx]QB) i)dec!PivotTable21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'QB) i)dec'!$F$13:$F$14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'QB) i)dec'!$E$15:$E$16</c:f>
              <c:strCache>
                <c:ptCount val="1"/>
                <c:pt idx="0">
                  <c:v>AC</c:v>
                </c:pt>
              </c:strCache>
            </c:strRef>
          </c:cat>
          <c:val>
            <c:numRef>
              <c:f>'QB) i)dec'!$F$15:$F$16</c:f>
              <c:numCache>
                <c:formatCode>General</c:formatCode>
                <c:ptCount val="1"/>
                <c:pt idx="0">
                  <c:v>10667.95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F-4F25-B232-0690CABE0C8C}"/>
            </c:ext>
          </c:extLst>
        </c:ser>
        <c:ser>
          <c:idx val="1"/>
          <c:order val="1"/>
          <c:tx>
            <c:strRef>
              <c:f>'QB) i)dec'!$G$13:$G$14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'QB) i)dec'!$E$15:$E$16</c:f>
              <c:strCache>
                <c:ptCount val="1"/>
                <c:pt idx="0">
                  <c:v>AC</c:v>
                </c:pt>
              </c:strCache>
            </c:strRef>
          </c:cat>
          <c:val>
            <c:numRef>
              <c:f>'QB) i)dec'!$G$15:$G$16</c:f>
              <c:numCache>
                <c:formatCode>General</c:formatCode>
                <c:ptCount val="1"/>
                <c:pt idx="0">
                  <c:v>5315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9F-4F25-B232-0690CABE0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1584608"/>
        <c:axId val="641586248"/>
      </c:barChart>
      <c:catAx>
        <c:axId val="64158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586248"/>
        <c:crosses val="autoZero"/>
        <c:auto val="1"/>
        <c:lblAlgn val="ctr"/>
        <c:lblOffset val="100"/>
        <c:noMultiLvlLbl val="0"/>
      </c:catAx>
      <c:valAx>
        <c:axId val="641586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58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3.xlsx]QB) i)dec!PivotTable22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'QB) i)dec'!$O$13:$O$14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'QB) i)dec'!$N$15:$N$16</c:f>
              <c:strCache>
                <c:ptCount val="1"/>
                <c:pt idx="0">
                  <c:v>SE</c:v>
                </c:pt>
              </c:strCache>
            </c:strRef>
          </c:cat>
          <c:val>
            <c:numRef>
              <c:f>'QB) i)dec'!$O$15:$O$16</c:f>
              <c:numCache>
                <c:formatCode>General</c:formatCode>
                <c:ptCount val="1"/>
                <c:pt idx="0">
                  <c:v>285.45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48-491B-88F5-29D48AA59137}"/>
            </c:ext>
          </c:extLst>
        </c:ser>
        <c:ser>
          <c:idx val="1"/>
          <c:order val="1"/>
          <c:tx>
            <c:strRef>
              <c:f>'QB) i)dec'!$P$13:$P$14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'QB) i)dec'!$N$15:$N$16</c:f>
              <c:strCache>
                <c:ptCount val="1"/>
                <c:pt idx="0">
                  <c:v>SE</c:v>
                </c:pt>
              </c:strCache>
            </c:strRef>
          </c:cat>
          <c:val>
            <c:numRef>
              <c:f>'QB) i)dec'!$P$15:$P$16</c:f>
              <c:numCache>
                <c:formatCode>General</c:formatCode>
                <c:ptCount val="1"/>
                <c:pt idx="0">
                  <c:v>31387.3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48-491B-88F5-29D48AA59137}"/>
            </c:ext>
          </c:extLst>
        </c:ser>
        <c:ser>
          <c:idx val="2"/>
          <c:order val="2"/>
          <c:tx>
            <c:strRef>
              <c:f>'QB) i)dec'!$Q$13:$Q$14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'QB) i)dec'!$N$15:$N$16</c:f>
              <c:strCache>
                <c:ptCount val="1"/>
                <c:pt idx="0">
                  <c:v>SE</c:v>
                </c:pt>
              </c:strCache>
            </c:strRef>
          </c:cat>
          <c:val>
            <c:numRef>
              <c:f>'QB) i)dec'!$Q$15:$Q$16</c:f>
              <c:numCache>
                <c:formatCode>General</c:formatCode>
                <c:ptCount val="1"/>
                <c:pt idx="0">
                  <c:v>27248.1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48-491B-88F5-29D48AA59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1485224"/>
        <c:axId val="641482272"/>
      </c:barChart>
      <c:catAx>
        <c:axId val="641485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82272"/>
        <c:crosses val="autoZero"/>
        <c:auto val="1"/>
        <c:lblAlgn val="ctr"/>
        <c:lblOffset val="100"/>
        <c:noMultiLvlLbl val="0"/>
      </c:catAx>
      <c:valAx>
        <c:axId val="64148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85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3.xlsx]QB) ii)inc!PivotTable23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'QB) ii)inc'!$F$13:$F$14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'QB) ii)inc'!$E$15:$E$16</c:f>
              <c:strCache>
                <c:ptCount val="1"/>
                <c:pt idx="0">
                  <c:v>AP</c:v>
                </c:pt>
              </c:strCache>
            </c:strRef>
          </c:cat>
          <c:val>
            <c:numRef>
              <c:f>'QB) ii)inc'!$F$15:$F$16</c:f>
              <c:numCache>
                <c:formatCode>General</c:formatCode>
                <c:ptCount val="1"/>
                <c:pt idx="0">
                  <c:v>6046.64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76-4C5D-A8F8-44E220FAC29F}"/>
            </c:ext>
          </c:extLst>
        </c:ser>
        <c:ser>
          <c:idx val="1"/>
          <c:order val="1"/>
          <c:tx>
            <c:strRef>
              <c:f>'QB) ii)inc'!$G$13:$G$14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'QB) ii)inc'!$E$15:$E$16</c:f>
              <c:strCache>
                <c:ptCount val="1"/>
                <c:pt idx="0">
                  <c:v>AP</c:v>
                </c:pt>
              </c:strCache>
            </c:strRef>
          </c:cat>
          <c:val>
            <c:numRef>
              <c:f>'QB) ii)inc'!$G$15:$G$16</c:f>
              <c:numCache>
                <c:formatCode>General</c:formatCode>
                <c:ptCount val="1"/>
                <c:pt idx="0">
                  <c:v>7427.66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76-4C5D-A8F8-44E220FAC2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1475712"/>
        <c:axId val="641470136"/>
      </c:barChart>
      <c:catAx>
        <c:axId val="64147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70136"/>
        <c:crosses val="autoZero"/>
        <c:auto val="1"/>
        <c:lblAlgn val="ctr"/>
        <c:lblOffset val="100"/>
        <c:noMultiLvlLbl val="0"/>
      </c:catAx>
      <c:valAx>
        <c:axId val="64147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7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3.xlsx]QB) ii)inc!PivotTable24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'QB) ii)inc'!$M$12:$M$13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'QB) ii)inc'!$L$14:$L$15</c:f>
              <c:strCache>
                <c:ptCount val="1"/>
                <c:pt idx="0">
                  <c:v>RR</c:v>
                </c:pt>
              </c:strCache>
            </c:strRef>
          </c:cat>
          <c:val>
            <c:numRef>
              <c:f>'QB) ii)inc'!$M$14:$M$15</c:f>
              <c:numCache>
                <c:formatCode>General</c:formatCode>
                <c:ptCount val="1"/>
                <c:pt idx="0">
                  <c:v>112.59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1B-427A-A370-794CB0AE9CEC}"/>
            </c:ext>
          </c:extLst>
        </c:ser>
        <c:ser>
          <c:idx val="1"/>
          <c:order val="1"/>
          <c:tx>
            <c:strRef>
              <c:f>'QB) ii)inc'!$N$12:$N$13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'QB) ii)inc'!$L$14:$L$15</c:f>
              <c:strCache>
                <c:ptCount val="1"/>
                <c:pt idx="0">
                  <c:v>RR</c:v>
                </c:pt>
              </c:strCache>
            </c:strRef>
          </c:cat>
          <c:val>
            <c:numRef>
              <c:f>'QB) ii)inc'!$N$14:$N$15</c:f>
              <c:numCache>
                <c:formatCode>General</c:formatCode>
                <c:ptCount val="1"/>
                <c:pt idx="0">
                  <c:v>1404.76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1B-427A-A370-794CB0AE9CEC}"/>
            </c:ext>
          </c:extLst>
        </c:ser>
        <c:ser>
          <c:idx val="2"/>
          <c:order val="2"/>
          <c:tx>
            <c:strRef>
              <c:f>'QB) ii)inc'!$O$12:$O$13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'QB) ii)inc'!$L$14:$L$15</c:f>
              <c:strCache>
                <c:ptCount val="1"/>
                <c:pt idx="0">
                  <c:v>RR</c:v>
                </c:pt>
              </c:strCache>
            </c:strRef>
          </c:cat>
          <c:val>
            <c:numRef>
              <c:f>'QB) ii)inc'!$O$14:$O$15</c:f>
              <c:numCache>
                <c:formatCode>General</c:formatCode>
                <c:ptCount val="1"/>
                <c:pt idx="0">
                  <c:v>6222.09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1B-427A-A370-794CB0AE9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133240"/>
        <c:axId val="581133568"/>
      </c:barChart>
      <c:catAx>
        <c:axId val="58113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33568"/>
        <c:crosses val="autoZero"/>
        <c:auto val="1"/>
        <c:lblAlgn val="ctr"/>
        <c:lblOffset val="100"/>
        <c:noMultiLvlLbl val="0"/>
      </c:catAx>
      <c:valAx>
        <c:axId val="58113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3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'QC)i)Reviews increasing'!$C$1</c:f>
              <c:strCache>
                <c:ptCount val="1"/>
                <c:pt idx="0">
                  <c:v>Avg_Rating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'QC)i)Reviews increasing'!$A$2:$B$6</c:f>
              <c:multiLvlStrCache>
                <c:ptCount val="5"/>
                <c:lvl>
                  <c:pt idx="0">
                    <c:v>RR</c:v>
                  </c:pt>
                  <c:pt idx="1">
                    <c:v>AP</c:v>
                  </c:pt>
                  <c:pt idx="2">
                    <c:v>RR</c:v>
                  </c:pt>
                  <c:pt idx="3">
                    <c:v>AP</c:v>
                  </c:pt>
                  <c:pt idx="4">
                    <c:v>RR</c:v>
                  </c:pt>
                </c:lvl>
                <c:lvl>
                  <c:pt idx="0">
                    <c:v>2016</c:v>
                  </c:pt>
                  <c:pt idx="1">
                    <c:v>2017</c:v>
                  </c:pt>
                  <c:pt idx="2">
                    <c:v>2017</c:v>
                  </c:pt>
                  <c:pt idx="3">
                    <c:v>2018</c:v>
                  </c:pt>
                  <c:pt idx="4">
                    <c:v>2018</c:v>
                  </c:pt>
                </c:lvl>
              </c:multiLvlStrCache>
            </c:multiLvlStrRef>
          </c:cat>
          <c:val>
            <c:numRef>
              <c:f>'QC)i)Reviews increasing'!$C$2:$C$6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1-4F64-8C58-9B30EBD12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822496"/>
        <c:axId val="459818888"/>
      </c:barChart>
      <c:catAx>
        <c:axId val="45982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18888"/>
        <c:crosses val="autoZero"/>
        <c:auto val="1"/>
        <c:lblAlgn val="ctr"/>
        <c:lblOffset val="100"/>
        <c:noMultiLvlLbl val="0"/>
      </c:catAx>
      <c:valAx>
        <c:axId val="45981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2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3.xlsx]QD)i)Reviews Inc!PivotTable30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'QD)i)Reviews Inc'!$G$1:$G$2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'QD)i)Reviews Inc'!$F$3:$F$13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porto grande</c:v>
                  </c:pt>
                  <c:pt idx="3">
                    <c:v>laranjal do jari</c:v>
                  </c:pt>
                  <c:pt idx="4">
                    <c:v>oiapoque</c:v>
                  </c:pt>
                  <c:pt idx="5">
                    <c:v>vitoria do jari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'QD)i)Reviews Inc'!$G$3:$G$13</c:f>
              <c:numCache>
                <c:formatCode>General</c:formatCode>
                <c:ptCount val="8"/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40-4880-9BDA-6A21F766ADA8}"/>
            </c:ext>
          </c:extLst>
        </c:ser>
        <c:ser>
          <c:idx val="1"/>
          <c:order val="1"/>
          <c:tx>
            <c:strRef>
              <c:f>'QD)i)Reviews Inc'!$H$1:$H$2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'QD)i)Reviews Inc'!$F$3:$F$13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porto grande</c:v>
                  </c:pt>
                  <c:pt idx="3">
                    <c:v>laranjal do jari</c:v>
                  </c:pt>
                  <c:pt idx="4">
                    <c:v>oiapoque</c:v>
                  </c:pt>
                  <c:pt idx="5">
                    <c:v>vitoria do jari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'QD)i)Reviews Inc'!$H$3:$H$13</c:f>
              <c:numCache>
                <c:formatCode>General</c:formatCode>
                <c:ptCount val="8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40-4880-9BDA-6A21F766ADA8}"/>
            </c:ext>
          </c:extLst>
        </c:ser>
        <c:ser>
          <c:idx val="2"/>
          <c:order val="2"/>
          <c:tx>
            <c:strRef>
              <c:f>'QD)i)Reviews Inc'!$I$1:$I$2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'QD)i)Reviews Inc'!$F$3:$F$13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porto grande</c:v>
                  </c:pt>
                  <c:pt idx="3">
                    <c:v>laranjal do jari</c:v>
                  </c:pt>
                  <c:pt idx="4">
                    <c:v>oiapoque</c:v>
                  </c:pt>
                  <c:pt idx="5">
                    <c:v>vitoria do jari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'QD)i)Reviews Inc'!$I$3:$I$13</c:f>
              <c:numCache>
                <c:formatCode>General</c:formatCode>
                <c:ptCount val="8"/>
                <c:pt idx="0">
                  <c:v>4</c:v>
                </c:pt>
                <c:pt idx="1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40-4880-9BDA-6A21F766A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9476144"/>
        <c:axId val="579475160"/>
      </c:barChart>
      <c:catAx>
        <c:axId val="57947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75160"/>
        <c:crosses val="autoZero"/>
        <c:auto val="1"/>
        <c:lblAlgn val="ctr"/>
        <c:lblOffset val="100"/>
        <c:noMultiLvlLbl val="0"/>
      </c:catAx>
      <c:valAx>
        <c:axId val="57947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7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60D0-2E03-4995-B98A-0BE5666C5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013E7-442B-4B8D-BFA7-8DA1042A5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66206-7519-4057-B5A6-68ABA3AB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40C-0A65-48D5-8C67-5C206F06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94EF-46A9-4976-84F1-49E1CBBD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1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2E22-BB2D-4131-83E9-7FCFECA6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64E00-E323-4D19-9DEE-4F07EAC4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18F1-7DA2-4B41-9AD1-F8E0A3D7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38D5-0037-471D-B596-DC15DFB0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ECAB-ABDE-4FB6-9707-B988D0D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2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159BE-33EC-4C00-A908-366F41B54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3ABD2-3FAA-45D6-88AE-B4A7DADF5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3DAC2-BA7E-4345-A526-42086D5C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6063-83EE-4FAB-B2EB-BF4B1C6C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ACDB-6614-4A5F-AF97-64D13B44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5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1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13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4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3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43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6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00C0-9BEF-4ED3-8A1D-821044D3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3C03-17E9-4B3A-91D7-8B87CF90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C520-25DC-46E5-8F75-5499BFC1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CEED-0BDF-48D9-AA99-ACA9DFD9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1B6F-39D7-4406-9215-19805285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4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0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19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25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74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4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72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739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33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7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0778-984D-431E-B707-979C5957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F7B36-109A-4857-A0EE-00BFF44B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5E65-1B55-429E-9C90-B5E237FE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E36FE-1750-4728-961F-20A3AB61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950F-A8BF-4A5C-9ACA-DD6120A7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0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BA44-9FF0-406C-A4F6-4754486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83EF-298D-45FF-B352-60F69B770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DE5DB-D791-4DEE-B731-4F8766362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7EE9-3D50-45CC-97EA-E310922C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8A6FD-B4C7-4278-999C-4A819428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F444E-D52F-424E-93BB-FA4BC76F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D926-02B4-4123-92E3-31CD79E9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4049-B492-4D9B-A434-13AB4FB66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18583-3836-4BDD-9AA9-F980519A5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13367-B4F2-4AB2-910A-2E6F78A8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8B36-C98E-4767-97AB-D1A799FC4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58281-E8A4-4F47-818B-A872C70C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8B59E-4EBB-4EB5-9263-3A6FF4ED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7DDA4-8770-445F-B2EF-16832798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0E19-7EE6-47A1-B0C4-100E6727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3D6A9-FCFB-4B51-8140-A6759095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EA85A-C9DE-49CD-91CC-EAE2A2F2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1810D-30CE-4391-AA94-77D796A9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42441-A41A-4986-87C9-DD5C4DEF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E39AB-817C-4650-A28D-0ACEE10A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E26FE-792E-47BC-8818-CF4086DF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2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B80B-155B-4651-AC2D-B5E06E90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AB1A-47AD-4A4D-83A9-22EF1E9B8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500F9-CA10-4A0A-8B72-58BEA0E4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07640-38A6-4D9D-AFDF-A5D28DCC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CB758-3424-44FF-85C5-77DA23F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4B3C7-1B65-4AC8-BCCC-D0B34041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1C23-A567-495D-9FB3-7F0CB03E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7231B-E8BE-445F-AA40-9FCD00A34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7B220-B9BB-46DB-88DF-73E2AA3D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54010-38E1-4897-9AB2-486DAF78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10471-F509-44E5-A9B0-92203B19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A5874-10BF-43FD-8C0C-A71D24D1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4862A-48A6-40F1-8FAE-75D87DA1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6059-5241-451B-AB16-719E43B4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797E-BE16-454D-BF18-2E2EA62DC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4781-6AB9-40B7-A551-E5B3761BA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2A3C-7EE0-49DA-8513-4055F98B1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9CDBC0-7B26-4860-8128-4C41DBF077E8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EBA5-8918-495A-8676-39B9B9E1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6877"/>
            <a:ext cx="10515600" cy="2981756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rgbClr val="FF0000"/>
                </a:solidFill>
              </a:rPr>
              <a:t>SQL Project – </a:t>
            </a:r>
            <a:br>
              <a:rPr lang="en-IN" sz="8000" b="1" dirty="0">
                <a:solidFill>
                  <a:srgbClr val="FF0000"/>
                </a:solidFill>
              </a:rPr>
            </a:br>
            <a:r>
              <a:rPr lang="en-IN" sz="8000" b="1" dirty="0">
                <a:solidFill>
                  <a:srgbClr val="FF0000"/>
                </a:solidFill>
              </a:rPr>
              <a:t>E-commerce Sales Analysis</a:t>
            </a:r>
            <a:br>
              <a:rPr lang="en-IN" sz="44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F7FA5-BF38-4297-8EAE-2BC63335680C}"/>
              </a:ext>
            </a:extLst>
          </p:cNvPr>
          <p:cNvSpPr txBox="1"/>
          <p:nvPr/>
        </p:nvSpPr>
        <p:spPr>
          <a:xfrm>
            <a:off x="8016536" y="4793942"/>
            <a:ext cx="341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Aishwarya Singh Gaur</a:t>
            </a:r>
          </a:p>
          <a:p>
            <a:r>
              <a:rPr lang="en-US" dirty="0"/>
              <a:t>PD14_191</a:t>
            </a:r>
          </a:p>
        </p:txBody>
      </p:sp>
    </p:spTree>
    <p:extLst>
      <p:ext uri="{BB962C8B-B14F-4D97-AF65-F5344CB8AC3E}">
        <p14:creationId xmlns:p14="http://schemas.microsoft.com/office/powerpoint/2010/main" val="337146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8374AC-A6BD-4492-BDA5-9A605CF0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48912"/>
              </p:ext>
            </p:extLst>
          </p:nvPr>
        </p:nvGraphicFramePr>
        <p:xfrm>
          <a:off x="197343" y="2063996"/>
          <a:ext cx="37719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420752336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3909928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3094352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45204168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58495727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order_placed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15579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8191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2859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21522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4866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laranjal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9373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vitoria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39670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grande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62786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oiapoque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22649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68653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boa vista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70416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bonfim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71032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615362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2FB2C2-2BA5-418E-AA4E-796A0D37BB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395768"/>
              </p:ext>
            </p:extLst>
          </p:nvPr>
        </p:nvGraphicFramePr>
        <p:xfrm>
          <a:off x="4866442" y="2057400"/>
          <a:ext cx="611523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849BBEF-0C74-435F-94A9-4F607DFE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42" y="5222659"/>
            <a:ext cx="4892040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8062D-108D-4334-9744-8E56970EDB06}"/>
              </a:ext>
            </a:extLst>
          </p:cNvPr>
          <p:cNvSpPr txBox="1"/>
          <p:nvPr/>
        </p:nvSpPr>
        <p:spPr>
          <a:xfrm>
            <a:off x="99134" y="5485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349842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83CC35-E38F-4704-A1F3-B613AE907A59}"/>
              </a:ext>
            </a:extLst>
          </p:cNvPr>
          <p:cNvSpPr txBox="1"/>
          <p:nvPr/>
        </p:nvSpPr>
        <p:spPr>
          <a:xfrm>
            <a:off x="213063" y="118526"/>
            <a:ext cx="1170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3) product-level sales &amp; orders placed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87AEA6-3932-4D9E-AE9D-F49386CEC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66875"/>
              </p:ext>
            </p:extLst>
          </p:nvPr>
        </p:nvGraphicFramePr>
        <p:xfrm>
          <a:off x="141920" y="2166660"/>
          <a:ext cx="5054600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159994928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18679763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769341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652984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321723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Order_palced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1362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029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617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68d9c8a95d2b7cb57efe9e1e929bdd6a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0205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750a49a83f6ad13ccdf4a761309483f2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2164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cf5407ad3a5c603fa46d5c2613661a09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2887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a92930c327948861c015c919a0bcb4a8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57400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d2b0f9cd5e31ed47dbf92b157c0cda96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7737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e46d3c8d60e3f8b382b6f239e5af08ac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6457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3dd2a17168ec895c781a9191c1e95ad7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8860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9750263daed3988ced39eeb2f1c12029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46532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05347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ba92b5a0701d2f820ba6ca8f8c86294f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839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77ff4f618d7c0d6b442ecdf5f02f6a74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040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6dab56beb5263f0d554cae5c55809208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85965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28e6a89f22da7a12c26de9eaac8631a2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3106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7ce94ab189134e2d3c05f496d635419c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9179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3938defa878985e56e22db94bbdea2ff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454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1fe8e6e01596885617fa1c90d29c2f81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7479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5a848e4ab52fd5445cdc07aab1c40e48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17516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020922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6E8A7A-E4B5-497F-81F3-B1AF4556C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245374"/>
              </p:ext>
            </p:extLst>
          </p:nvPr>
        </p:nvGraphicFramePr>
        <p:xfrm>
          <a:off x="5896252" y="2368118"/>
          <a:ext cx="56802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886C058-9C3D-4607-93DA-0DA1251A4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252" y="5423294"/>
            <a:ext cx="4892040" cy="929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D56D4-A7EB-4FE9-8434-A545AD7C260E}"/>
              </a:ext>
            </a:extLst>
          </p:cNvPr>
          <p:cNvSpPr txBox="1"/>
          <p:nvPr/>
        </p:nvSpPr>
        <p:spPr>
          <a:xfrm>
            <a:off x="213063" y="112720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54239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535B09-B972-47ED-A643-DE070DA38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76154"/>
              </p:ext>
            </p:extLst>
          </p:nvPr>
        </p:nvGraphicFramePr>
        <p:xfrm>
          <a:off x="140255" y="2108385"/>
          <a:ext cx="37973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67750697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939533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3473350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2568724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203460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Order_palced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3236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579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64350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76317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9529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laranjal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34033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vitoria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49804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grande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73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oiapoque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25412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00437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boa vista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6129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bonfim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2443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078799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ADDAA1-3B61-4BF0-A265-76D92004E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53084"/>
              </p:ext>
            </p:extLst>
          </p:nvPr>
        </p:nvGraphicFramePr>
        <p:xfrm>
          <a:off x="5443491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E07D030-3439-497E-9DDC-BC971680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451" y="5160515"/>
            <a:ext cx="489204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8B6432-280E-4410-B589-6BD41B570F85}"/>
              </a:ext>
            </a:extLst>
          </p:cNvPr>
          <p:cNvSpPr txBox="1"/>
          <p:nvPr/>
        </p:nvSpPr>
        <p:spPr>
          <a:xfrm>
            <a:off x="95990" y="145724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75530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328313-9D57-41DB-BB76-9DC53E01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48215"/>
              </p:ext>
            </p:extLst>
          </p:nvPr>
        </p:nvGraphicFramePr>
        <p:xfrm>
          <a:off x="78895" y="1364849"/>
          <a:ext cx="4424525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1074">
                  <a:extLst>
                    <a:ext uri="{9D8B030D-6E8A-4147-A177-3AD203B41FA5}">
                      <a16:colId xmlns:a16="http://schemas.microsoft.com/office/drawing/2014/main" val="965469876"/>
                    </a:ext>
                  </a:extLst>
                </a:gridCol>
                <a:gridCol w="931479">
                  <a:extLst>
                    <a:ext uri="{9D8B030D-6E8A-4147-A177-3AD203B41FA5}">
                      <a16:colId xmlns:a16="http://schemas.microsoft.com/office/drawing/2014/main" val="1860944613"/>
                    </a:ext>
                  </a:extLst>
                </a:gridCol>
                <a:gridCol w="299404">
                  <a:extLst>
                    <a:ext uri="{9D8B030D-6E8A-4147-A177-3AD203B41FA5}">
                      <a16:colId xmlns:a16="http://schemas.microsoft.com/office/drawing/2014/main" val="3795950513"/>
                    </a:ext>
                  </a:extLst>
                </a:gridCol>
                <a:gridCol w="299404">
                  <a:extLst>
                    <a:ext uri="{9D8B030D-6E8A-4147-A177-3AD203B41FA5}">
                      <a16:colId xmlns:a16="http://schemas.microsoft.com/office/drawing/2014/main" val="839446373"/>
                    </a:ext>
                  </a:extLst>
                </a:gridCol>
                <a:gridCol w="643164">
                  <a:extLst>
                    <a:ext uri="{9D8B030D-6E8A-4147-A177-3AD203B41FA5}">
                      <a16:colId xmlns:a16="http://schemas.microsoft.com/office/drawing/2014/main" val="3518114484"/>
                    </a:ext>
                  </a:extLst>
                </a:gridCol>
              </a:tblGrid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 of Del_days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Column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4079225937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Row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70484725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874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4078405124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cca3071e3e9bb7d12640c9fbe2301306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1978810626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70eea00b476a314817cefde4aad4f89a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761349184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c458e2045a8aa8964f8879af03fdcce6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524323001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dd55f1bb788714a40e7954c3be6df745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509147631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de722cd6dad950a92b7d4f82673f8833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185612644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b33e7c55446eabf8fe1a42d037ac7d6d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332573363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4e922959ae960d389249c378d1c939f5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805375025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ea8482cd71df3c1969d7b9473ff13abc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299650005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da8622b14eb17ae2831f4ac5b9dab84a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208085648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ceaec5548eefc6e23e6607c5435102e7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199689899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91f0eec23d4a61d7d7caeefa3f0ad1ca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036073036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484337657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1782ce2db72c3dda627d5e7c898104e1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423597121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8160255418d5aaa7dbdc9f4c64ebda44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344637306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c826c40d7b19f62a09e2d7c5e7295ee2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115773942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da8622b14eb17ae2831f4ac5b9dab84a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135766923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7bac63f6603d382cc8d0832eb6c100a8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508775463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a416b6a846a11724393025641d4edd5e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630285689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cc419e0650a3c5ba77189a1882b7556a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747897788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8b321bb669392f5163d04c59e235e066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1759695262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17a053fcb14bd219540cbde0df490be0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733395966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562fc2f2c2863ab7e79a9e4388a58a14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981595895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4869f7a5dfa277a7dca6462dcf3b52b2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1851639368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1524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727333947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7D083C0-3183-45AF-9317-F86EC66D9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140886"/>
              </p:ext>
            </p:extLst>
          </p:nvPr>
        </p:nvGraphicFramePr>
        <p:xfrm>
          <a:off x="4503420" y="1253332"/>
          <a:ext cx="7688580" cy="315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A505095-ADB7-4B36-A56D-1A4C6273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10" y="4923704"/>
            <a:ext cx="6720840" cy="792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1B8F5-653E-4743-ACB9-2F6BFDFA1777}"/>
              </a:ext>
            </a:extLst>
          </p:cNvPr>
          <p:cNvSpPr txBox="1"/>
          <p:nvPr/>
        </p:nvSpPr>
        <p:spPr>
          <a:xfrm>
            <a:off x="83383" y="8264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6CCE4-6259-4FA1-89D3-E266A43825FF}"/>
              </a:ext>
            </a:extLst>
          </p:cNvPr>
          <p:cNvSpPr txBox="1"/>
          <p:nvPr/>
        </p:nvSpPr>
        <p:spPr>
          <a:xfrm>
            <a:off x="213063" y="118526"/>
            <a:ext cx="937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4) Seller performance in terms of deliveries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352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941A21-DECF-472C-BAB0-13BC01F3D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4610"/>
              </p:ext>
            </p:extLst>
          </p:nvPr>
        </p:nvGraphicFramePr>
        <p:xfrm>
          <a:off x="151783" y="1611236"/>
          <a:ext cx="36322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65294851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706617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83335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6958487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82604526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Del_days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782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26184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16206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grande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7293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oiapoque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4576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vitoria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76845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laranjal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47065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8546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671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02438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bonfim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2863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boa vista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0556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320593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694A66-867A-4C02-A0E4-97EF1F21A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177408"/>
              </p:ext>
            </p:extLst>
          </p:nvPr>
        </p:nvGraphicFramePr>
        <p:xfrm>
          <a:off x="5070629" y="15158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C065986-CBBE-4629-AD98-3AB54AFB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409" y="4671356"/>
            <a:ext cx="4282440" cy="746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9A044-47E0-4628-8641-F09FAC2B04C6}"/>
              </a:ext>
            </a:extLst>
          </p:cNvPr>
          <p:cNvSpPr txBox="1"/>
          <p:nvPr/>
        </p:nvSpPr>
        <p:spPr>
          <a:xfrm>
            <a:off x="139083" y="8592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417116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CC856D-464C-48A0-A63E-76375EA1B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76337"/>
              </p:ext>
            </p:extLst>
          </p:nvPr>
        </p:nvGraphicFramePr>
        <p:xfrm>
          <a:off x="213063" y="1498107"/>
          <a:ext cx="3364229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15">
                  <a:extLst>
                    <a:ext uri="{9D8B030D-6E8A-4147-A177-3AD203B41FA5}">
                      <a16:colId xmlns:a16="http://schemas.microsoft.com/office/drawing/2014/main" val="1848521163"/>
                    </a:ext>
                  </a:extLst>
                </a:gridCol>
                <a:gridCol w="846093">
                  <a:extLst>
                    <a:ext uri="{9D8B030D-6E8A-4147-A177-3AD203B41FA5}">
                      <a16:colId xmlns:a16="http://schemas.microsoft.com/office/drawing/2014/main" val="83384314"/>
                    </a:ext>
                  </a:extLst>
                </a:gridCol>
                <a:gridCol w="382757">
                  <a:extLst>
                    <a:ext uri="{9D8B030D-6E8A-4147-A177-3AD203B41FA5}">
                      <a16:colId xmlns:a16="http://schemas.microsoft.com/office/drawing/2014/main" val="2886682176"/>
                    </a:ext>
                  </a:extLst>
                </a:gridCol>
                <a:gridCol w="382757">
                  <a:extLst>
                    <a:ext uri="{9D8B030D-6E8A-4147-A177-3AD203B41FA5}">
                      <a16:colId xmlns:a16="http://schemas.microsoft.com/office/drawing/2014/main" val="785732755"/>
                    </a:ext>
                  </a:extLst>
                </a:gridCol>
                <a:gridCol w="584207">
                  <a:extLst>
                    <a:ext uri="{9D8B030D-6E8A-4147-A177-3AD203B41FA5}">
                      <a16:colId xmlns:a16="http://schemas.microsoft.com/office/drawing/2014/main" val="745735296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 of Order_Delivered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Column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80676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Row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05169746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41.67%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71449844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60.94%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70368851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66.23%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33.77%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53477642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51.08%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48.92%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54897264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44.49%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09918472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51.46%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48.54%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5291321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55.99%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42.96%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86132823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49.67%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8082715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90573457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48.23%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50.83%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75555776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46.74%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7790081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46.35%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093389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44.68%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55.32%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10052425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702908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44.99%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6085812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191076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46.45%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03278104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49.57%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50.26%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6717944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8528027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56.60%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2893531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48.30%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51.59%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73912733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52.63%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70952049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54.48%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9617470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48.91%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7842243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49.34%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84009491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47.22%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52.45%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31558380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42.71%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91841483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45.74%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53.96%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100.00%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3078154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15D86B7-2504-49D3-BCBD-F66BED39B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895137"/>
              </p:ext>
            </p:extLst>
          </p:nvPr>
        </p:nvGraphicFramePr>
        <p:xfrm>
          <a:off x="3632225" y="1498107"/>
          <a:ext cx="790874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99F8EB4-721E-4287-8446-2327DEE6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737" y="4587058"/>
            <a:ext cx="6522720" cy="92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EA586-94DF-4455-9F8A-885D80EF1872}"/>
              </a:ext>
            </a:extLst>
          </p:cNvPr>
          <p:cNvSpPr txBox="1"/>
          <p:nvPr/>
        </p:nvSpPr>
        <p:spPr>
          <a:xfrm>
            <a:off x="66377" y="10085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7945-F292-422A-8B1D-287EA81DCB4A}"/>
              </a:ext>
            </a:extLst>
          </p:cNvPr>
          <p:cNvSpPr txBox="1"/>
          <p:nvPr/>
        </p:nvSpPr>
        <p:spPr>
          <a:xfrm>
            <a:off x="213063" y="118526"/>
            <a:ext cx="1170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5) % of orders delivered earlier than the expected date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692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B9CC30-7A0C-473D-A9A9-BB43EF742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72241"/>
              </p:ext>
            </p:extLst>
          </p:nvPr>
        </p:nvGraphicFramePr>
        <p:xfrm>
          <a:off x="297401" y="1746111"/>
          <a:ext cx="3962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7175086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185968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040625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0651506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61266715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Order_Delivered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39247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3897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4692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3798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3048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laranjal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4432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vitoria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3988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grande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17745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68039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boa vista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9225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bonfim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61376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745884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581715-FD13-4C23-8865-42370A481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676171"/>
              </p:ext>
            </p:extLst>
          </p:nvPr>
        </p:nvGraphicFramePr>
        <p:xfrm>
          <a:off x="5239306" y="16573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D2EF394-C6ED-4DF0-944B-FE65F1A8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601" y="4852461"/>
            <a:ext cx="6720840" cy="1112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5D902-3E63-4DD5-8D57-D0078CEE94B2}"/>
              </a:ext>
            </a:extLst>
          </p:cNvPr>
          <p:cNvSpPr txBox="1"/>
          <p:nvPr/>
        </p:nvSpPr>
        <p:spPr>
          <a:xfrm>
            <a:off x="139083" y="8592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52413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6124B4-1951-401D-BBD0-39CA571AA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24978"/>
              </p:ext>
            </p:extLst>
          </p:nvPr>
        </p:nvGraphicFramePr>
        <p:xfrm>
          <a:off x="163667" y="1398782"/>
          <a:ext cx="3414591" cy="4349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15">
                  <a:extLst>
                    <a:ext uri="{9D8B030D-6E8A-4147-A177-3AD203B41FA5}">
                      <a16:colId xmlns:a16="http://schemas.microsoft.com/office/drawing/2014/main" val="3678670474"/>
                    </a:ext>
                  </a:extLst>
                </a:gridCol>
                <a:gridCol w="846093">
                  <a:extLst>
                    <a:ext uri="{9D8B030D-6E8A-4147-A177-3AD203B41FA5}">
                      <a16:colId xmlns:a16="http://schemas.microsoft.com/office/drawing/2014/main" val="1038354735"/>
                    </a:ext>
                  </a:extLst>
                </a:gridCol>
                <a:gridCol w="433119">
                  <a:extLst>
                    <a:ext uri="{9D8B030D-6E8A-4147-A177-3AD203B41FA5}">
                      <a16:colId xmlns:a16="http://schemas.microsoft.com/office/drawing/2014/main" val="3297140755"/>
                    </a:ext>
                  </a:extLst>
                </a:gridCol>
                <a:gridCol w="382757">
                  <a:extLst>
                    <a:ext uri="{9D8B030D-6E8A-4147-A177-3AD203B41FA5}">
                      <a16:colId xmlns:a16="http://schemas.microsoft.com/office/drawing/2014/main" val="308922252"/>
                    </a:ext>
                  </a:extLst>
                </a:gridCol>
                <a:gridCol w="584207">
                  <a:extLst>
                    <a:ext uri="{9D8B030D-6E8A-4147-A177-3AD203B41FA5}">
                      <a16:colId xmlns:a16="http://schemas.microsoft.com/office/drawing/2014/main" val="1553106344"/>
                    </a:ext>
                  </a:extLst>
                </a:gridCol>
              </a:tblGrid>
              <a:tr h="6751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 of Order_Delivered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Column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71106853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Row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10003371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66.67%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0543762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51.76%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7280708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75.00%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6486349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2622669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38.64%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61.36%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5592501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2349379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67.80%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31316491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32.71%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67.29%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94837469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690753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2403842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27.55%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72.45%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69377653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86.76%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4873782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52.83%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8795484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80715782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44.44%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55746772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44.44%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0951199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34.85%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65.15%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2623914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35.18%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64.82%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956500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41.74%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58.26%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7073033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52.27%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47.73%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65171950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42.86%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57.14%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02696863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4452946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39.69%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60.31%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5736361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42.61%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57.39%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56913811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52.94%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10407599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35.71%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64.12%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6211759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81.48%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621475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37.54%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62.41%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100.00%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767745121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297DC99-1676-4F20-9879-6C0FFE4FB3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681700"/>
              </p:ext>
            </p:extLst>
          </p:nvPr>
        </p:nvGraphicFramePr>
        <p:xfrm>
          <a:off x="3578258" y="1125245"/>
          <a:ext cx="85496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058B974-C811-4D4D-B392-1B929F267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97" y="4597672"/>
            <a:ext cx="7025640" cy="92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B2ADF-B0DB-4B2F-8A8C-D319D2DB506E}"/>
              </a:ext>
            </a:extLst>
          </p:cNvPr>
          <p:cNvSpPr txBox="1"/>
          <p:nvPr/>
        </p:nvSpPr>
        <p:spPr>
          <a:xfrm>
            <a:off x="163667" y="8221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2FE0C-B0E7-4EA7-9B5C-A08BA7A32AEB}"/>
              </a:ext>
            </a:extLst>
          </p:cNvPr>
          <p:cNvSpPr txBox="1"/>
          <p:nvPr/>
        </p:nvSpPr>
        <p:spPr>
          <a:xfrm>
            <a:off x="213063" y="118526"/>
            <a:ext cx="1170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6) % of orders delivered later than the expected date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0917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ED28E2-CA01-4807-9FB3-52C5E891B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65183"/>
              </p:ext>
            </p:extLst>
          </p:nvPr>
        </p:nvGraphicFramePr>
        <p:xfrm>
          <a:off x="95990" y="2086191"/>
          <a:ext cx="36195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425763602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634073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5526035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0149953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Order_Delivered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5882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407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1748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3374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271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6947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boa vista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4225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0513328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94BFB9A-C3FC-42A8-AB68-CEC26B4BB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29582"/>
              </p:ext>
            </p:extLst>
          </p:nvPr>
        </p:nvGraphicFramePr>
        <p:xfrm>
          <a:off x="4981851" y="1826580"/>
          <a:ext cx="57068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B9C96A8-8A5D-45AD-BDE2-F533C6563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002" y="4961656"/>
            <a:ext cx="6111240" cy="92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A4B40-8549-4692-B47F-CF355084EBDC}"/>
              </a:ext>
            </a:extLst>
          </p:cNvPr>
          <p:cNvSpPr txBox="1"/>
          <p:nvPr/>
        </p:nvSpPr>
        <p:spPr>
          <a:xfrm>
            <a:off x="95990" y="145724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93436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D145-948A-4A44-8A37-80FB1370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DECLINING TREND</a:t>
            </a:r>
          </a:p>
        </p:txBody>
      </p:sp>
    </p:spTree>
    <p:extLst>
      <p:ext uri="{BB962C8B-B14F-4D97-AF65-F5344CB8AC3E}">
        <p14:creationId xmlns:p14="http://schemas.microsoft.com/office/powerpoint/2010/main" val="89694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084693-12AD-4F43-B1A1-A392605EF0D1}"/>
              </a:ext>
            </a:extLst>
          </p:cNvPr>
          <p:cNvGrpSpPr/>
          <p:nvPr/>
        </p:nvGrpSpPr>
        <p:grpSpPr>
          <a:xfrm>
            <a:off x="106532" y="925698"/>
            <a:ext cx="9188388" cy="5670411"/>
            <a:chOff x="0" y="0"/>
            <a:chExt cx="8874825" cy="9847909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913F69CD-D54F-4903-9B4B-E8FF82102BA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3014" y="0"/>
            <a:ext cx="8791811" cy="36161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0E07709-D714-41E7-B553-C549ADCA8F1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4398" y="3629813"/>
            <a:ext cx="8769996" cy="31179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DDE74FEA-1335-4C49-9678-721A5C1EB58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6767458"/>
            <a:ext cx="8836859" cy="30804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071E32-D628-4C2A-85AB-081C143BB20D}"/>
              </a:ext>
            </a:extLst>
          </p:cNvPr>
          <p:cNvSpPr txBox="1"/>
          <p:nvPr/>
        </p:nvSpPr>
        <p:spPr>
          <a:xfrm>
            <a:off x="292963" y="187034"/>
            <a:ext cx="8505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A. Create the different metrics like Sales, customer acquisitions, total no. of orders for each Year across the different states they serve.</a:t>
            </a:r>
          </a:p>
          <a:p>
            <a:r>
              <a:rPr lang="en-US" sz="1400" b="1" dirty="0"/>
              <a:t>Does all the metrices show similar trends or is there any disparity amongst each of them?</a:t>
            </a:r>
          </a:p>
        </p:txBody>
      </p:sp>
    </p:spTree>
    <p:extLst>
      <p:ext uri="{BB962C8B-B14F-4D97-AF65-F5344CB8AC3E}">
        <p14:creationId xmlns:p14="http://schemas.microsoft.com/office/powerpoint/2010/main" val="424922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10748-67C5-4255-8536-783B2FF2B5DF}"/>
              </a:ext>
            </a:extLst>
          </p:cNvPr>
          <p:cNvSpPr txBox="1"/>
          <p:nvPr/>
        </p:nvSpPr>
        <p:spPr>
          <a:xfrm>
            <a:off x="106531" y="76141"/>
            <a:ext cx="8202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1)post-order reviews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0E6E63-2586-4DFD-A271-6ADEE50EA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8951"/>
              </p:ext>
            </p:extLst>
          </p:nvPr>
        </p:nvGraphicFramePr>
        <p:xfrm>
          <a:off x="106531" y="2099014"/>
          <a:ext cx="21463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2558889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56637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1238625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8760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5398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640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5591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96073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353313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586601-8A17-48AF-9D68-FD13E0E63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692114"/>
              </p:ext>
            </p:extLst>
          </p:nvPr>
        </p:nvGraphicFramePr>
        <p:xfrm>
          <a:off x="4626746" y="15247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79D9BB-D238-4048-847F-DBB6047E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15" y="4868440"/>
            <a:ext cx="7338467" cy="92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A4017C-D6B0-4AE5-998C-7953EB510A9E}"/>
              </a:ext>
            </a:extLst>
          </p:cNvPr>
          <p:cNvSpPr txBox="1"/>
          <p:nvPr/>
        </p:nvSpPr>
        <p:spPr>
          <a:xfrm>
            <a:off x="106531" y="10721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36623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EF3E33-C809-494B-A8B7-9B36C172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44599"/>
              </p:ext>
            </p:extLst>
          </p:nvPr>
        </p:nvGraphicFramePr>
        <p:xfrm>
          <a:off x="75692" y="1449434"/>
          <a:ext cx="4085422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6361">
                  <a:extLst>
                    <a:ext uri="{9D8B030D-6E8A-4147-A177-3AD203B41FA5}">
                      <a16:colId xmlns:a16="http://schemas.microsoft.com/office/drawing/2014/main" val="444872097"/>
                    </a:ext>
                  </a:extLst>
                </a:gridCol>
                <a:gridCol w="1015312">
                  <a:extLst>
                    <a:ext uri="{9D8B030D-6E8A-4147-A177-3AD203B41FA5}">
                      <a16:colId xmlns:a16="http://schemas.microsoft.com/office/drawing/2014/main" val="3627110051"/>
                    </a:ext>
                  </a:extLst>
                </a:gridCol>
                <a:gridCol w="326350">
                  <a:extLst>
                    <a:ext uri="{9D8B030D-6E8A-4147-A177-3AD203B41FA5}">
                      <a16:colId xmlns:a16="http://schemas.microsoft.com/office/drawing/2014/main" val="3318387604"/>
                    </a:ext>
                  </a:extLst>
                </a:gridCol>
                <a:gridCol w="326350">
                  <a:extLst>
                    <a:ext uri="{9D8B030D-6E8A-4147-A177-3AD203B41FA5}">
                      <a16:colId xmlns:a16="http://schemas.microsoft.com/office/drawing/2014/main" val="3047506234"/>
                    </a:ext>
                  </a:extLst>
                </a:gridCol>
                <a:gridCol w="701049">
                  <a:extLst>
                    <a:ext uri="{9D8B030D-6E8A-4147-A177-3AD203B41FA5}">
                      <a16:colId xmlns:a16="http://schemas.microsoft.com/office/drawing/2014/main" val="2875962639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 of Avg_Rating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Column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9209103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Row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5408961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335733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xapuri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55756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cruzeiro do sul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26228135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rio branco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0969194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porto acre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3354361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senador guiomard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6965585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brasileia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4447536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manoel urbano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4603989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epitaciolandia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408807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3044016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sao francisco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75705619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sao cristovao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6931372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aracaju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413900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simao dias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7596970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nossa senhora da gloria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13241787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cedro de sao joao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71724888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nossa senhora do socorro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3048503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estancia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0119623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barra dos coqueiros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0884530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capela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0629752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lagarto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2713570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itabaiana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457741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874349158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768E544-08B9-4EEF-BB94-D43DD22B2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886606"/>
              </p:ext>
            </p:extLst>
          </p:nvPr>
        </p:nvGraphicFramePr>
        <p:xfrm>
          <a:off x="4241899" y="1755560"/>
          <a:ext cx="7223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2096D6F-2099-48C1-BC88-18D22179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011" y="5112576"/>
            <a:ext cx="7330440" cy="92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6BFB8-A940-4BEA-8774-F63BB621BA11}"/>
              </a:ext>
            </a:extLst>
          </p:cNvPr>
          <p:cNvSpPr txBox="1"/>
          <p:nvPr/>
        </p:nvSpPr>
        <p:spPr>
          <a:xfrm>
            <a:off x="184767" y="596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91541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D5054-383A-437B-B106-D6D46384CF81}"/>
              </a:ext>
            </a:extLst>
          </p:cNvPr>
          <p:cNvSpPr txBox="1"/>
          <p:nvPr/>
        </p:nvSpPr>
        <p:spPr>
          <a:xfrm>
            <a:off x="213063" y="118526"/>
            <a:ext cx="937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2) Category level Sales and orders placed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9FB768-01A1-4E67-9036-1532765FE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97022"/>
              </p:ext>
            </p:extLst>
          </p:nvPr>
        </p:nvGraphicFramePr>
        <p:xfrm>
          <a:off x="97978" y="1866684"/>
          <a:ext cx="3952464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3403">
                  <a:extLst>
                    <a:ext uri="{9D8B030D-6E8A-4147-A177-3AD203B41FA5}">
                      <a16:colId xmlns:a16="http://schemas.microsoft.com/office/drawing/2014/main" val="207615501"/>
                    </a:ext>
                  </a:extLst>
                </a:gridCol>
                <a:gridCol w="1015312">
                  <a:extLst>
                    <a:ext uri="{9D8B030D-6E8A-4147-A177-3AD203B41FA5}">
                      <a16:colId xmlns:a16="http://schemas.microsoft.com/office/drawing/2014/main" val="671553335"/>
                    </a:ext>
                  </a:extLst>
                </a:gridCol>
                <a:gridCol w="326350">
                  <a:extLst>
                    <a:ext uri="{9D8B030D-6E8A-4147-A177-3AD203B41FA5}">
                      <a16:colId xmlns:a16="http://schemas.microsoft.com/office/drawing/2014/main" val="1728762701"/>
                    </a:ext>
                  </a:extLst>
                </a:gridCol>
                <a:gridCol w="326350">
                  <a:extLst>
                    <a:ext uri="{9D8B030D-6E8A-4147-A177-3AD203B41FA5}">
                      <a16:colId xmlns:a16="http://schemas.microsoft.com/office/drawing/2014/main" val="545904995"/>
                    </a:ext>
                  </a:extLst>
                </a:gridCol>
                <a:gridCol w="701049">
                  <a:extLst>
                    <a:ext uri="{9D8B030D-6E8A-4147-A177-3AD203B41FA5}">
                      <a16:colId xmlns:a16="http://schemas.microsoft.com/office/drawing/2014/main" val="1672488368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 of Order_palced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Column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3280229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Row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2887005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4680031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moveis_decoracao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9550871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informatica_acessorios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224151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esporte_lazer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0094585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beleza_saude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206093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telefonia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2773910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automotivo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6436231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relogios_presentes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657730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utilidades_domesticas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62181665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eletronicos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17669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cama_mesa_banho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7506313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1455193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beleza_saude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830428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informatica_acessorios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6360276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esporte_lazer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636729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ferramentas_jardim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754281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telefonia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411757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moveis_decoracao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84018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automotivo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1108115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relogios_presentes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249021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eletronicos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03288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cool_stuff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0252418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332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83880431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252B8A-A4A4-4A49-8186-B8DF1573E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66706"/>
              </p:ext>
            </p:extLst>
          </p:nvPr>
        </p:nvGraphicFramePr>
        <p:xfrm>
          <a:off x="4290504" y="1946910"/>
          <a:ext cx="6629400" cy="2964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E09F7F2-98E0-4255-9997-2263AEBB5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74" y="5288394"/>
            <a:ext cx="5501640" cy="92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29CB37-C8C6-40FA-B84D-D809F22E6C13}"/>
              </a:ext>
            </a:extLst>
          </p:cNvPr>
          <p:cNvSpPr txBox="1"/>
          <p:nvPr/>
        </p:nvSpPr>
        <p:spPr>
          <a:xfrm>
            <a:off x="106531" y="10721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97843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72090A-4E1A-4B5F-82CB-072F81398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82392"/>
              </p:ext>
            </p:extLst>
          </p:nvPr>
        </p:nvGraphicFramePr>
        <p:xfrm>
          <a:off x="114547" y="1700012"/>
          <a:ext cx="4292600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63603308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924702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68737264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0920858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4126439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order_placed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27563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0595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0713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branco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0149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senador guiomard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38002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cruzeiro do sul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1421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brasileia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0953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xapuri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889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acre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92147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epitaciolandia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5421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manoel urbano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9037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24578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aracaju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9362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2714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nossa senhora do socorro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307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estancia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04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lagarto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0838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capela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25317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sao cristovao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0860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simao dias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7761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poco verde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5368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07566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142338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738998B-2A16-49A2-92F8-9367486B9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893580"/>
              </p:ext>
            </p:extLst>
          </p:nvPr>
        </p:nvGraphicFramePr>
        <p:xfrm>
          <a:off x="4682490" y="1680210"/>
          <a:ext cx="6484620" cy="349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035AAF-DDCC-4187-B5E9-8EB1B8585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285" y="5391335"/>
            <a:ext cx="489204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6EAA4-DB56-4FEC-8C18-F12D31700B26}"/>
              </a:ext>
            </a:extLst>
          </p:cNvPr>
          <p:cNvSpPr txBox="1"/>
          <p:nvPr/>
        </p:nvSpPr>
        <p:spPr>
          <a:xfrm>
            <a:off x="184767" y="596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64985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B5171-60D0-40D7-B1ED-41A269732D4A}"/>
              </a:ext>
            </a:extLst>
          </p:cNvPr>
          <p:cNvSpPr txBox="1"/>
          <p:nvPr/>
        </p:nvSpPr>
        <p:spPr>
          <a:xfrm>
            <a:off x="213063" y="118526"/>
            <a:ext cx="937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3) Seller performance in terms of deliveries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D8CE04-F430-4905-91F4-2C97B1595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95520"/>
              </p:ext>
            </p:extLst>
          </p:nvPr>
        </p:nvGraphicFramePr>
        <p:xfrm>
          <a:off x="77741" y="1803740"/>
          <a:ext cx="4822732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671">
                  <a:extLst>
                    <a:ext uri="{9D8B030D-6E8A-4147-A177-3AD203B41FA5}">
                      <a16:colId xmlns:a16="http://schemas.microsoft.com/office/drawing/2014/main" val="1978568400"/>
                    </a:ext>
                  </a:extLst>
                </a:gridCol>
                <a:gridCol w="1015312">
                  <a:extLst>
                    <a:ext uri="{9D8B030D-6E8A-4147-A177-3AD203B41FA5}">
                      <a16:colId xmlns:a16="http://schemas.microsoft.com/office/drawing/2014/main" val="3450137742"/>
                    </a:ext>
                  </a:extLst>
                </a:gridCol>
                <a:gridCol w="326350">
                  <a:extLst>
                    <a:ext uri="{9D8B030D-6E8A-4147-A177-3AD203B41FA5}">
                      <a16:colId xmlns:a16="http://schemas.microsoft.com/office/drawing/2014/main" val="6057506"/>
                    </a:ext>
                  </a:extLst>
                </a:gridCol>
                <a:gridCol w="326350">
                  <a:extLst>
                    <a:ext uri="{9D8B030D-6E8A-4147-A177-3AD203B41FA5}">
                      <a16:colId xmlns:a16="http://schemas.microsoft.com/office/drawing/2014/main" val="1061187337"/>
                    </a:ext>
                  </a:extLst>
                </a:gridCol>
                <a:gridCol w="701049">
                  <a:extLst>
                    <a:ext uri="{9D8B030D-6E8A-4147-A177-3AD203B41FA5}">
                      <a16:colId xmlns:a16="http://schemas.microsoft.com/office/drawing/2014/main" val="3993089586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Sum of </a:t>
                      </a:r>
                      <a:r>
                        <a:rPr lang="en-US" sz="1000" u="none" strike="noStrike" dirty="0" err="1">
                          <a:effectLst/>
                        </a:rPr>
                        <a:t>Del_days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Column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53690018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Row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554600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6544498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fa40cc5b934574b62717c68f3d678b6d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8341810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897060da8b9a21f655304d50fd935913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2379116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5a8e7d5003a1f221f9e1d6e411de7c23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102303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53243585a1d6dc2643021fd1853d8905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652344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cca3071e3e9bb7d12640c9fbe2301306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3207861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85d9eb9ddc5d00ca9336a2219c97bb13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7893039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41b86b552e54e3a7009596125aa8b167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185139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1025f0e2d44d7041d6cf58b6550e0bfa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676861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aae3bfea055532c57fb453ed3ec80b30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5307780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2138ccb85b11a4ec1e37afbd1c8eda1f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2520744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080192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1f50f920176fa81dab994f9023523100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8669304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c847e075301870dd144a116762eaff9a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5428149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ccc4bbb5f32a6ab2b7066a4130f114e3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6430807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bbad7e518d7af88a0897397ffdca1979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001452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e83c76265fc54bf41eac728805e4da77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20916998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6560211a19b47992c3666cc44a7e94c0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1906841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955fee9216a65b617aa5c0531780ce60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419688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06a2c3af7b3aee5d69171b0e14f0ee87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02785652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4a3ca9315b744ce9f8e9374361493884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8335700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cc419e0650a3c5ba77189a1882b7556a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13037278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2167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63234808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B4280D-70C8-4BBF-8B61-DF45DD5FD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083645"/>
              </p:ext>
            </p:extLst>
          </p:nvPr>
        </p:nvGraphicFramePr>
        <p:xfrm>
          <a:off x="5010224" y="1253325"/>
          <a:ext cx="572262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F007EDE-B9D3-49DA-8A4F-718C9206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24" y="4739714"/>
            <a:ext cx="6720840" cy="92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6C0B8-EA23-44AE-971F-6BDD7C471531}"/>
              </a:ext>
            </a:extLst>
          </p:cNvPr>
          <p:cNvSpPr txBox="1"/>
          <p:nvPr/>
        </p:nvSpPr>
        <p:spPr>
          <a:xfrm>
            <a:off x="106531" y="10721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940242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A78F-4E4F-4496-8A27-A3CC6009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11103"/>
              </p:ext>
            </p:extLst>
          </p:nvPr>
        </p:nvGraphicFramePr>
        <p:xfrm>
          <a:off x="71453" y="1573722"/>
          <a:ext cx="4255648" cy="435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876">
                  <a:extLst>
                    <a:ext uri="{9D8B030D-6E8A-4147-A177-3AD203B41FA5}">
                      <a16:colId xmlns:a16="http://schemas.microsoft.com/office/drawing/2014/main" val="818755335"/>
                    </a:ext>
                  </a:extLst>
                </a:gridCol>
                <a:gridCol w="1057617">
                  <a:extLst>
                    <a:ext uri="{9D8B030D-6E8A-4147-A177-3AD203B41FA5}">
                      <a16:colId xmlns:a16="http://schemas.microsoft.com/office/drawing/2014/main" val="3761095912"/>
                    </a:ext>
                  </a:extLst>
                </a:gridCol>
                <a:gridCol w="339948">
                  <a:extLst>
                    <a:ext uri="{9D8B030D-6E8A-4147-A177-3AD203B41FA5}">
                      <a16:colId xmlns:a16="http://schemas.microsoft.com/office/drawing/2014/main" val="787311459"/>
                    </a:ext>
                  </a:extLst>
                </a:gridCol>
                <a:gridCol w="339948">
                  <a:extLst>
                    <a:ext uri="{9D8B030D-6E8A-4147-A177-3AD203B41FA5}">
                      <a16:colId xmlns:a16="http://schemas.microsoft.com/office/drawing/2014/main" val="2176997903"/>
                    </a:ext>
                  </a:extLst>
                </a:gridCol>
                <a:gridCol w="730259">
                  <a:extLst>
                    <a:ext uri="{9D8B030D-6E8A-4147-A177-3AD203B41FA5}">
                      <a16:colId xmlns:a16="http://schemas.microsoft.com/office/drawing/2014/main" val="84566355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Del_days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25000253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09555291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91411123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branco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31912808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brasileia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87469100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cruzeiro do sul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58954758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xapuri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819310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senador guiomard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86979390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acre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20721672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epitaciolandia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199794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manoel urbano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77226541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2135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15047917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aracaju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51972953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lagarto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333403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nossa senhora do socorro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8692831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6936859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capela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80596606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estancia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51264163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sao cristovao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82211348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barra dos coqueiros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3169384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poco verde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7787913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simao dias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79261676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itabaianinha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8097226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4662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7343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457660837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F5182ED-131A-4963-8F47-4EEEBFC382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59936"/>
              </p:ext>
            </p:extLst>
          </p:nvPr>
        </p:nvGraphicFramePr>
        <p:xfrm>
          <a:off x="4919708" y="1642369"/>
          <a:ext cx="6656773" cy="315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DDDCDF1-51AA-44BD-8237-8F2912B18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982" y="5292793"/>
            <a:ext cx="4892040" cy="746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3FD58-FDA9-4C1D-A403-CE26BAA600DB}"/>
              </a:ext>
            </a:extLst>
          </p:cNvPr>
          <p:cNvSpPr txBox="1"/>
          <p:nvPr/>
        </p:nvSpPr>
        <p:spPr>
          <a:xfrm>
            <a:off x="184767" y="596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343584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BF480-1772-4116-B3F5-ECD3A427709A}"/>
              </a:ext>
            </a:extLst>
          </p:cNvPr>
          <p:cNvSpPr txBox="1"/>
          <p:nvPr/>
        </p:nvSpPr>
        <p:spPr>
          <a:xfrm>
            <a:off x="213063" y="118526"/>
            <a:ext cx="1170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4) % of orders delivered earlier than the expected date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05B31B-E6FB-4803-8578-18779444F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72824"/>
              </p:ext>
            </p:extLst>
          </p:nvPr>
        </p:nvGraphicFramePr>
        <p:xfrm>
          <a:off x="143091" y="2097504"/>
          <a:ext cx="3364229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15">
                  <a:extLst>
                    <a:ext uri="{9D8B030D-6E8A-4147-A177-3AD203B41FA5}">
                      <a16:colId xmlns:a16="http://schemas.microsoft.com/office/drawing/2014/main" val="3973334964"/>
                    </a:ext>
                  </a:extLst>
                </a:gridCol>
                <a:gridCol w="846093">
                  <a:extLst>
                    <a:ext uri="{9D8B030D-6E8A-4147-A177-3AD203B41FA5}">
                      <a16:colId xmlns:a16="http://schemas.microsoft.com/office/drawing/2014/main" val="36097825"/>
                    </a:ext>
                  </a:extLst>
                </a:gridCol>
                <a:gridCol w="382757">
                  <a:extLst>
                    <a:ext uri="{9D8B030D-6E8A-4147-A177-3AD203B41FA5}">
                      <a16:colId xmlns:a16="http://schemas.microsoft.com/office/drawing/2014/main" val="1134889424"/>
                    </a:ext>
                  </a:extLst>
                </a:gridCol>
                <a:gridCol w="382757">
                  <a:extLst>
                    <a:ext uri="{9D8B030D-6E8A-4147-A177-3AD203B41FA5}">
                      <a16:colId xmlns:a16="http://schemas.microsoft.com/office/drawing/2014/main" val="630694173"/>
                    </a:ext>
                  </a:extLst>
                </a:gridCol>
                <a:gridCol w="584207">
                  <a:extLst>
                    <a:ext uri="{9D8B030D-6E8A-4147-A177-3AD203B41FA5}">
                      <a16:colId xmlns:a16="http://schemas.microsoft.com/office/drawing/2014/main" val="1941112384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 of Order_Delivered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Column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3250589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Row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27926350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41.67%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88627491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60.94%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77382440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66.23%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33.77%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16521642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51.08%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48.92%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242987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44.49%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56528232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51.46%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48.54%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0184895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55.99%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42.96%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4290492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49.67%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2845876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27385507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48.23%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50.83%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72866415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46.74%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80197793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46.35%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29649747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44.68%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55.32%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9523649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3550563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44.99%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7573508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25187580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46.45%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7088221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49.57%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50.26%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85809406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8842285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56.60%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29889641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48.30%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51.59%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9694325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52.63%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6108597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54.48%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8570883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48.91%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8053654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49.34%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21698547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47.22%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52.45%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3816774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42.71%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472394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45.74%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53.96%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100.00%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589446938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26A2F5-4481-40EC-9B26-D9BF4D6AD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210950"/>
              </p:ext>
            </p:extLst>
          </p:nvPr>
        </p:nvGraphicFramePr>
        <p:xfrm>
          <a:off x="3507320" y="2097504"/>
          <a:ext cx="8648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059295-A5A4-4D86-AAA5-44FF881B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45" y="5182156"/>
            <a:ext cx="6111240" cy="92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63861-FC6B-4C22-9F16-2B82A5A8E187}"/>
              </a:ext>
            </a:extLst>
          </p:cNvPr>
          <p:cNvSpPr txBox="1"/>
          <p:nvPr/>
        </p:nvSpPr>
        <p:spPr>
          <a:xfrm>
            <a:off x="143091" y="12053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49670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EFF7D9-5FD0-4DC2-927C-8FDEDDD6D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27020"/>
              </p:ext>
            </p:extLst>
          </p:nvPr>
        </p:nvGraphicFramePr>
        <p:xfrm>
          <a:off x="247712" y="1620114"/>
          <a:ext cx="4292600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31126278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61531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572512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1808654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800980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Order_Delivered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8128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6974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7624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branco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6117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cruzeiro do sul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5838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xapuri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9958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senador guiomard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6435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acre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684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epitaciolandia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9776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brasileia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8395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manoel urbano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764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96238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aracaju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9295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13286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nossa senhora do socorro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55855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lagarto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8236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estancia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220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sao cristovao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57958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simao dias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1714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sao francisco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3740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poco verde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9618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7986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962466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DCB6B41-9D10-4C90-A181-07DE679F7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302783"/>
              </p:ext>
            </p:extLst>
          </p:nvPr>
        </p:nvGraphicFramePr>
        <p:xfrm>
          <a:off x="4946340" y="1802167"/>
          <a:ext cx="5875539" cy="3187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67D8D5C-0F27-48EF-938B-3D2E1154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52" y="5642573"/>
            <a:ext cx="7330440" cy="1112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15E16-40DC-4902-BC74-01A669ACDB48}"/>
              </a:ext>
            </a:extLst>
          </p:cNvPr>
          <p:cNvSpPr txBox="1"/>
          <p:nvPr/>
        </p:nvSpPr>
        <p:spPr>
          <a:xfrm>
            <a:off x="184767" y="596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32785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6EB6D-0EA7-4758-9560-B3375377ED38}"/>
              </a:ext>
            </a:extLst>
          </p:cNvPr>
          <p:cNvSpPr txBox="1"/>
          <p:nvPr/>
        </p:nvSpPr>
        <p:spPr>
          <a:xfrm>
            <a:off x="213063" y="118526"/>
            <a:ext cx="1170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5) % of orders delivered later than the expected date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7DAACE-0621-4164-A1E6-4AB565FD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59041"/>
              </p:ext>
            </p:extLst>
          </p:nvPr>
        </p:nvGraphicFramePr>
        <p:xfrm>
          <a:off x="213063" y="1502700"/>
          <a:ext cx="3414591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15">
                  <a:extLst>
                    <a:ext uri="{9D8B030D-6E8A-4147-A177-3AD203B41FA5}">
                      <a16:colId xmlns:a16="http://schemas.microsoft.com/office/drawing/2014/main" val="306092105"/>
                    </a:ext>
                  </a:extLst>
                </a:gridCol>
                <a:gridCol w="846093">
                  <a:extLst>
                    <a:ext uri="{9D8B030D-6E8A-4147-A177-3AD203B41FA5}">
                      <a16:colId xmlns:a16="http://schemas.microsoft.com/office/drawing/2014/main" val="375434787"/>
                    </a:ext>
                  </a:extLst>
                </a:gridCol>
                <a:gridCol w="433119">
                  <a:extLst>
                    <a:ext uri="{9D8B030D-6E8A-4147-A177-3AD203B41FA5}">
                      <a16:colId xmlns:a16="http://schemas.microsoft.com/office/drawing/2014/main" val="1934012033"/>
                    </a:ext>
                  </a:extLst>
                </a:gridCol>
                <a:gridCol w="382757">
                  <a:extLst>
                    <a:ext uri="{9D8B030D-6E8A-4147-A177-3AD203B41FA5}">
                      <a16:colId xmlns:a16="http://schemas.microsoft.com/office/drawing/2014/main" val="1381205162"/>
                    </a:ext>
                  </a:extLst>
                </a:gridCol>
                <a:gridCol w="584207">
                  <a:extLst>
                    <a:ext uri="{9D8B030D-6E8A-4147-A177-3AD203B41FA5}">
                      <a16:colId xmlns:a16="http://schemas.microsoft.com/office/drawing/2014/main" val="2422283516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 of Order_Delivered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Column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4456931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Row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351439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66.67%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8464403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51.76%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7962625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75.00%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7293057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27115865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38.64%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61.36%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449053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0098018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67.80%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1988898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32.71%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67.29%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42106715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6620256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34868219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27.55%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72.45%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8994083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86.76%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3311098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52.83%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7861330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2311427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44.44%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14196526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44.44%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42683758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34.85%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65.15%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03717341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35.18%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64.82%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186612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41.74%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58.26%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14394464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52.27%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47.73%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016591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42.86%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57.14%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206031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2616889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39.69%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60.31%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24881701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42.61%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57.39%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46660379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52.94%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6150784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35.71%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64.12%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5911627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81.48%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3208343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37.54%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62.41%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100.00%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14520330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B2F0ED-EF4A-47F0-9052-6F04AA39F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832344"/>
              </p:ext>
            </p:extLst>
          </p:nvPr>
        </p:nvGraphicFramePr>
        <p:xfrm>
          <a:off x="4091607" y="2057400"/>
          <a:ext cx="63169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3BDEA28-4C96-4FAB-8D65-CBAE853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02" y="4944385"/>
            <a:ext cx="6111240" cy="92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473BD-AEE4-4535-AB8E-D027362025EF}"/>
              </a:ext>
            </a:extLst>
          </p:cNvPr>
          <p:cNvSpPr txBox="1"/>
          <p:nvPr/>
        </p:nvSpPr>
        <p:spPr>
          <a:xfrm>
            <a:off x="91558" y="8879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28051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F63980-EF14-4B00-A38C-29CC5CD22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14622"/>
              </p:ext>
            </p:extLst>
          </p:nvPr>
        </p:nvGraphicFramePr>
        <p:xfrm>
          <a:off x="188343" y="1728357"/>
          <a:ext cx="394970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30601125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38590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5905763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8544204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Order_Delivered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1048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4102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0133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branco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0068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6751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aracaju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47944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nossa senhora do socorro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9131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lagarto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62041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barra dos coqueiros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3387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06792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cedro de sao joao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67087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estancia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96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poco verde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78151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indiaroba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4265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macambira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37283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capela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6585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pinhao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56492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itabaianinha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1386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umbauba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13766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itaporanga d'ajuda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990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carmopolis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8208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388748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526EE0-DA28-4159-AB84-DE197E3C4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246526"/>
              </p:ext>
            </p:extLst>
          </p:nvPr>
        </p:nvGraphicFramePr>
        <p:xfrm>
          <a:off x="4243378" y="1728357"/>
          <a:ext cx="69189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2DCEB36-07E8-48D8-8BD4-6D12E794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238" y="5109913"/>
            <a:ext cx="6111240" cy="1112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4CA58-66BB-4096-BE73-E4175BAC6D72}"/>
              </a:ext>
            </a:extLst>
          </p:cNvPr>
          <p:cNvSpPr txBox="1"/>
          <p:nvPr/>
        </p:nvSpPr>
        <p:spPr>
          <a:xfrm>
            <a:off x="184767" y="596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10577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114BD3-B623-480A-B2AB-7A979EF2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1831390"/>
            <a:ext cx="11597640" cy="159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38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AF2FC-3F91-4FA2-B08B-5285DE9E0681}"/>
              </a:ext>
            </a:extLst>
          </p:cNvPr>
          <p:cNvSpPr txBox="1"/>
          <p:nvPr/>
        </p:nvSpPr>
        <p:spPr>
          <a:xfrm>
            <a:off x="213063" y="118526"/>
            <a:ext cx="1170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6) product-level sales &amp; orders placed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8C6660-DE4F-4E78-A400-B216D3597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35982"/>
              </p:ext>
            </p:extLst>
          </p:nvPr>
        </p:nvGraphicFramePr>
        <p:xfrm>
          <a:off x="97531" y="2403629"/>
          <a:ext cx="50546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162770938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910276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411538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0291617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1322022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Order_palced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68655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3619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38432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b81a05d0dd312ece2140846909f5ef81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38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3a8bbcf3084a3e388588a1b43e188d81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6057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d696750e550fd0f733979dd7e5dff921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82398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42fffc68ff7e8176f11baaf4a4227557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0537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6cc859e89d080218ff4416539ffa030c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2296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406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6cdd53843498f92890544667809f1595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34915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55979acc6e2155188d3a43d8afb0c7aa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913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3dd2a17168ec895c781a9191c1e95ad7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2503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3a6b0b915f453650a8ff32d7872dbd6d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1747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422879e10f46682990de24d770e7f83d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95089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569429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2E192A-A186-47B6-B1C7-127DED144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26694"/>
              </p:ext>
            </p:extLst>
          </p:nvPr>
        </p:nvGraphicFramePr>
        <p:xfrm>
          <a:off x="5603289" y="2217198"/>
          <a:ext cx="52363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4B4F4E1-4D8A-4752-81CB-65F7A4733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441" y="5334518"/>
            <a:ext cx="4892040" cy="929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B43BB3-2E07-4A42-AE58-7A74C8427B53}"/>
              </a:ext>
            </a:extLst>
          </p:cNvPr>
          <p:cNvSpPr txBox="1"/>
          <p:nvPr/>
        </p:nvSpPr>
        <p:spPr>
          <a:xfrm>
            <a:off x="97531" y="12456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582645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60CDA2-81A7-4E68-954D-A387ADE4B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9364"/>
              </p:ext>
            </p:extLst>
          </p:nvPr>
        </p:nvGraphicFramePr>
        <p:xfrm>
          <a:off x="300977" y="1620114"/>
          <a:ext cx="4292600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73511456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498988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697903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2022852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9629450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Order_palced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697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49587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6837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branco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652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senador guiomard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2676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cruzeiro do sul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44164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brasileia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297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xapuri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2327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acre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0828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epitaciolandia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95934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manoel urbano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377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26514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aracaju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86769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2745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nossa senhora do socorro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9814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estancia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7329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lagarto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6259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capela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5975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sao cristovao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5326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simao dias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6108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poco verde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8707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94376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740730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8AB608-C97E-4B60-BD78-3E4E18D02F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864424"/>
              </p:ext>
            </p:extLst>
          </p:nvPr>
        </p:nvGraphicFramePr>
        <p:xfrm>
          <a:off x="5061751" y="1808824"/>
          <a:ext cx="5671351" cy="3473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AD5BF22-361C-49C7-AE42-02B9C3D8F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125" y="5453479"/>
            <a:ext cx="4892040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D6112-E81C-4016-B62A-47F0794113D8}"/>
              </a:ext>
            </a:extLst>
          </p:cNvPr>
          <p:cNvSpPr txBox="1"/>
          <p:nvPr/>
        </p:nvSpPr>
        <p:spPr>
          <a:xfrm>
            <a:off x="184767" y="596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749502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DBB0-2A30-494A-B047-AE50B43B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4" y="1936473"/>
            <a:ext cx="10515600" cy="20851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Ways To Improve The Performance Of The States And The Cities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28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C895-ACD4-40B3-94F3-168648B0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7" y="1426129"/>
            <a:ext cx="10471952" cy="3101482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promotional campaigns for different social networks.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paid traffic to promote your sales (Facebook, Twitter, Instagram).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 scarcity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tactics.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your customer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1800" b="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data and then make decisions.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b="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high-quality product images and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reviews.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 should be before the expected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48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DC5D-9797-4450-95ED-F46EE128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825" y="2176170"/>
            <a:ext cx="7844161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272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64FC-C444-451A-8724-3F86EA1F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1" y="98795"/>
            <a:ext cx="4985551" cy="868871"/>
          </a:xfrm>
        </p:spPr>
        <p:txBody>
          <a:bodyPr>
            <a:normAutofit/>
          </a:bodyPr>
          <a:lstStyle/>
          <a:p>
            <a:r>
              <a:rPr lang="en-US" sz="1400" b="1" dirty="0"/>
              <a:t>B. Using the above metrics, identify the top 2 States which show</a:t>
            </a:r>
            <a:br>
              <a:rPr lang="en-US" sz="1400" b="1" dirty="0"/>
            </a:br>
            <a:r>
              <a:rPr lang="en-US" sz="1400" b="1" dirty="0"/>
              <a:t>		</a:t>
            </a:r>
            <a:r>
              <a:rPr lang="en-US" sz="1400" b="1" dirty="0" err="1"/>
              <a:t>i</a:t>
            </a:r>
            <a:r>
              <a:rPr lang="en-US" sz="1400" b="1" dirty="0"/>
              <a:t>. Declining trend over the years </a:t>
            </a:r>
            <a:br>
              <a:rPr lang="en-US" sz="1400" b="1" dirty="0"/>
            </a:br>
            <a:r>
              <a:rPr lang="en-US" sz="1400" b="1" dirty="0"/>
              <a:t>		ii. Increasing trend over the years</a:t>
            </a:r>
            <a:br>
              <a:rPr lang="en-US" sz="1400" dirty="0"/>
            </a:br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03171B-5319-4F6C-8ECB-0D7FA58C6F35}"/>
              </a:ext>
            </a:extLst>
          </p:cNvPr>
          <p:cNvGrpSpPr/>
          <p:nvPr/>
        </p:nvGrpSpPr>
        <p:grpSpPr>
          <a:xfrm>
            <a:off x="288968" y="967666"/>
            <a:ext cx="8455537" cy="2654423"/>
            <a:chOff x="777240" y="1630680"/>
            <a:chExt cx="10637520" cy="359664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E9FFFCF-8500-4BD2-8FAA-54EA28F3BA5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64090118"/>
                </p:ext>
              </p:extLst>
            </p:nvPr>
          </p:nvGraphicFramePr>
          <p:xfrm>
            <a:off x="777240" y="1630680"/>
            <a:ext cx="5897880" cy="35966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8D0F33FC-110E-4873-91A4-6FBED26A7CF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46864577"/>
                </p:ext>
              </p:extLst>
            </p:nvPr>
          </p:nvGraphicFramePr>
          <p:xfrm>
            <a:off x="6751320" y="1653540"/>
            <a:ext cx="4663440" cy="31699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BF998B-90B4-4D76-B0BF-1B19D6F0D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824329"/>
              </p:ext>
            </p:extLst>
          </p:nvPr>
        </p:nvGraphicFramePr>
        <p:xfrm>
          <a:off x="288968" y="3774564"/>
          <a:ext cx="43510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CA3ACD0-C909-449B-9C47-5B9FDBBB2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600499"/>
              </p:ext>
            </p:extLst>
          </p:nvPr>
        </p:nvGraphicFramePr>
        <p:xfrm>
          <a:off x="4784768" y="38202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55DAC61-FEE6-4EBC-A60D-B40925620E8A}"/>
              </a:ext>
            </a:extLst>
          </p:cNvPr>
          <p:cNvSpPr txBox="1"/>
          <p:nvPr/>
        </p:nvSpPr>
        <p:spPr>
          <a:xfrm>
            <a:off x="9356768" y="1447060"/>
            <a:ext cx="2450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states with Decreasing Trend as per its sales:</a:t>
            </a:r>
            <a:r>
              <a:rPr lang="en-US" sz="1100" dirty="0"/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 and SE</a:t>
            </a:r>
            <a:r>
              <a:rPr lang="en-US" sz="11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0ABF9-C6ED-4EEA-AEB8-198C29ADA144}"/>
              </a:ext>
            </a:extLst>
          </p:cNvPr>
          <p:cNvSpPr txBox="1"/>
          <p:nvPr/>
        </p:nvSpPr>
        <p:spPr>
          <a:xfrm>
            <a:off x="9642333" y="4612210"/>
            <a:ext cx="2450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states with Increasing Trend as per its sales:</a:t>
            </a:r>
            <a:r>
              <a:rPr lang="en-US" sz="1100" dirty="0"/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 and RR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459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4AAF-CF87-47A1-95F6-EF3ADD13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00950-9439-4D2E-AA42-F09EF656DD4A}"/>
              </a:ext>
            </a:extLst>
          </p:cNvPr>
          <p:cNvSpPr txBox="1">
            <a:spLocks/>
          </p:cNvSpPr>
          <p:nvPr/>
        </p:nvSpPr>
        <p:spPr>
          <a:xfrm>
            <a:off x="838200" y="1917577"/>
            <a:ext cx="10515600" cy="3391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C. For the States identified above, do the Root Cause analysis for their performance across a variety of metrics.</a:t>
            </a:r>
          </a:p>
          <a:p>
            <a:r>
              <a:rPr lang="en-US" sz="1400" b="1" dirty="0"/>
              <a:t>   You can utilize the following metrics and explore a few yourself as well by analyzing the data.</a:t>
            </a:r>
          </a:p>
          <a:p>
            <a:r>
              <a:rPr lang="en-US" sz="1400" b="1" dirty="0"/>
              <a:t>    Category level Sales and orders placed, </a:t>
            </a:r>
          </a:p>
          <a:p>
            <a:r>
              <a:rPr lang="en-US" sz="1400" b="1" dirty="0"/>
              <a:t>    post-order reviews, </a:t>
            </a:r>
          </a:p>
          <a:p>
            <a:r>
              <a:rPr lang="en-US" sz="1400" b="1" dirty="0"/>
              <a:t>   Seller performance in terms of deliveries, </a:t>
            </a:r>
          </a:p>
          <a:p>
            <a:r>
              <a:rPr lang="en-US" sz="1400" b="1" dirty="0"/>
              <a:t>   product-level sales &amp; orders placed,</a:t>
            </a:r>
          </a:p>
          <a:p>
            <a:r>
              <a:rPr lang="en-US" sz="1400" b="1" dirty="0"/>
              <a:t>   % of orders delivered earlier than the expected date, </a:t>
            </a:r>
          </a:p>
          <a:p>
            <a:r>
              <a:rPr lang="en-US" sz="1400" b="1" dirty="0"/>
              <a:t>   % of orders delivered later than the expected date, </a:t>
            </a:r>
            <a:r>
              <a:rPr lang="en-US" sz="1400" b="1" dirty="0" err="1"/>
              <a:t>etc.e</a:t>
            </a:r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D. Do the above analysis for the top 2 cities which are causing the trend for each of the states identified in point (b)</a:t>
            </a:r>
          </a:p>
          <a:p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558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A3906D-F457-4034-B88D-41C68B2997F9}"/>
              </a:ext>
            </a:extLst>
          </p:cNvPr>
          <p:cNvSpPr txBox="1">
            <a:spLocks/>
          </p:cNvSpPr>
          <p:nvPr/>
        </p:nvSpPr>
        <p:spPr>
          <a:xfrm>
            <a:off x="16764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FF0000"/>
                </a:solidFill>
              </a:rPr>
              <a:t>INCREASING TREND</a:t>
            </a:r>
          </a:p>
        </p:txBody>
      </p:sp>
    </p:spTree>
    <p:extLst>
      <p:ext uri="{BB962C8B-B14F-4D97-AF65-F5344CB8AC3E}">
        <p14:creationId xmlns:p14="http://schemas.microsoft.com/office/powerpoint/2010/main" val="10368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188072-ED1D-4F4E-8B90-E9835F8F7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996710"/>
              </p:ext>
            </p:extLst>
          </p:nvPr>
        </p:nvGraphicFramePr>
        <p:xfrm>
          <a:off x="4697767" y="17022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A0C2A02-2F75-44AC-8527-8C268BF85FD7}"/>
              </a:ext>
            </a:extLst>
          </p:cNvPr>
          <p:cNvSpPr txBox="1"/>
          <p:nvPr/>
        </p:nvSpPr>
        <p:spPr>
          <a:xfrm>
            <a:off x="258932" y="11122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B196340-6C98-405E-8CC8-353C346FB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22968"/>
              </p:ext>
            </p:extLst>
          </p:nvPr>
        </p:nvGraphicFramePr>
        <p:xfrm>
          <a:off x="258932" y="2331720"/>
          <a:ext cx="26416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625336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21501277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3954928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Avg_Rating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1628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7981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91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1582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3737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134773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317E6FFB-17FC-455D-B48B-EFB773CE7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86" y="5065782"/>
            <a:ext cx="10003801" cy="10686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AD13CE-51E9-447C-9C45-BA4E22A8A046}"/>
              </a:ext>
            </a:extLst>
          </p:cNvPr>
          <p:cNvSpPr txBox="1"/>
          <p:nvPr/>
        </p:nvSpPr>
        <p:spPr>
          <a:xfrm>
            <a:off x="106531" y="76141"/>
            <a:ext cx="8202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1)post-order reviews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241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B6BB24-A577-486B-8615-39092B34D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954984"/>
              </p:ext>
            </p:extLst>
          </p:nvPr>
        </p:nvGraphicFramePr>
        <p:xfrm>
          <a:off x="4644500" y="1162025"/>
          <a:ext cx="57334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8B9AEB-C569-41C2-8E16-E283E0B1D188}"/>
              </a:ext>
            </a:extLst>
          </p:cNvPr>
          <p:cNvSpPr txBox="1"/>
          <p:nvPr/>
        </p:nvSpPr>
        <p:spPr>
          <a:xfrm>
            <a:off x="99134" y="5485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46F1B5-8AD3-4A8D-B2EE-8325620F3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52354"/>
              </p:ext>
            </p:extLst>
          </p:nvPr>
        </p:nvGraphicFramePr>
        <p:xfrm>
          <a:off x="92784" y="1344905"/>
          <a:ext cx="36703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418500134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6125572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149527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4132321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5873846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Avg_Rating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7628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1787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609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7675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22431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grande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3556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laranjal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9316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oiapoque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441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vitoria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4322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49314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boa vista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0547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bonfim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5697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82304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496948E-5A67-4615-906C-B9C9B786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" y="4500917"/>
            <a:ext cx="7828848" cy="11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3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566CDD1-CF7B-43AF-9F4B-410EB406B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135776"/>
              </p:ext>
            </p:extLst>
          </p:nvPr>
        </p:nvGraphicFramePr>
        <p:xfrm>
          <a:off x="4314548" y="1926343"/>
          <a:ext cx="7572652" cy="336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72FDB93-02A1-4716-9C6B-BF76997D1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21333"/>
              </p:ext>
            </p:extLst>
          </p:nvPr>
        </p:nvGraphicFramePr>
        <p:xfrm>
          <a:off x="237864" y="1680254"/>
          <a:ext cx="3407296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003">
                  <a:extLst>
                    <a:ext uri="{9D8B030D-6E8A-4147-A177-3AD203B41FA5}">
                      <a16:colId xmlns:a16="http://schemas.microsoft.com/office/drawing/2014/main" val="1555714429"/>
                    </a:ext>
                  </a:extLst>
                </a:gridCol>
                <a:gridCol w="875269">
                  <a:extLst>
                    <a:ext uri="{9D8B030D-6E8A-4147-A177-3AD203B41FA5}">
                      <a16:colId xmlns:a16="http://schemas.microsoft.com/office/drawing/2014/main" val="2837343268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1781313225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669455608"/>
                    </a:ext>
                  </a:extLst>
                </a:gridCol>
                <a:gridCol w="604352">
                  <a:extLst>
                    <a:ext uri="{9D8B030D-6E8A-4147-A177-3AD203B41FA5}">
                      <a16:colId xmlns:a16="http://schemas.microsoft.com/office/drawing/2014/main" val="2920526091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 of Order_palced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Column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3466221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Row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9979218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7679093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beleza_saude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5227057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informatica_acessorios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1562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relogios_presentes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9098542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esporte_lazer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6486848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cama_mesa_banho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0465792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telefonia_fixa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09530299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telefonia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1402026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utilidades_domesticas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61861642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eletronicos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0676100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brinquedos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02215991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automotivo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519595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moveis_decoracao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9041398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062883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esporte_lazer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8216729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beleza_saude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0880959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moveis_decoracao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5805238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informatica_acessorios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9538463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telefonia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9801094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cama_mesa_banho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1022473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eletrodomesticos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13833058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ferramentas_jardim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921913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papelaria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31977175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cool_stuff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9350852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bebes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0190526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eletronicos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710145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1848169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6F6B426-5CAE-4A7F-97D8-E827CDB2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47" y="5566768"/>
            <a:ext cx="6471821" cy="929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F4690D-B82F-4F2C-A9B4-20994EEA3820}"/>
              </a:ext>
            </a:extLst>
          </p:cNvPr>
          <p:cNvSpPr txBox="1"/>
          <p:nvPr/>
        </p:nvSpPr>
        <p:spPr>
          <a:xfrm>
            <a:off x="258932" y="11122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BC6E2-C84E-4EC0-BB81-B43CDCCE9A1A}"/>
              </a:ext>
            </a:extLst>
          </p:cNvPr>
          <p:cNvSpPr txBox="1"/>
          <p:nvPr/>
        </p:nvSpPr>
        <p:spPr>
          <a:xfrm>
            <a:off x="213063" y="118526"/>
            <a:ext cx="937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2) Category level Sales and orders placed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00051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3189</Words>
  <Application>Microsoft Office PowerPoint</Application>
  <PresentationFormat>Widescreen</PresentationFormat>
  <Paragraphs>2010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Garamond</vt:lpstr>
      <vt:lpstr>Wingdings</vt:lpstr>
      <vt:lpstr>Office Theme</vt:lpstr>
      <vt:lpstr>Organic</vt:lpstr>
      <vt:lpstr>SQL Project –  E-commerce Sales Analysis </vt:lpstr>
      <vt:lpstr>PowerPoint Presentation</vt:lpstr>
      <vt:lpstr>PowerPoint Presentation</vt:lpstr>
      <vt:lpstr>B. Using the above metrics, identify the top 2 States which show   i. Declining trend over the years    ii. Increasing trend over the years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DECLINING TREND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Ways To Improve The Performance Of The States And The Cities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Gaur</dc:creator>
  <cp:lastModifiedBy>Naman Gaur</cp:lastModifiedBy>
  <cp:revision>162</cp:revision>
  <dcterms:created xsi:type="dcterms:W3CDTF">2022-07-01T15:57:48Z</dcterms:created>
  <dcterms:modified xsi:type="dcterms:W3CDTF">2022-07-03T05:09:00Z</dcterms:modified>
</cp:coreProperties>
</file>