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50" r:id="rId2"/>
    <p:sldMasterId id="2147483768" r:id="rId3"/>
  </p:sldMasterIdLst>
  <p:sldIdLst>
    <p:sldId id="284" r:id="rId4"/>
    <p:sldId id="292" r:id="rId5"/>
    <p:sldId id="293" r:id="rId6"/>
    <p:sldId id="256" r:id="rId7"/>
    <p:sldId id="258" r:id="rId8"/>
    <p:sldId id="259" r:id="rId9"/>
    <p:sldId id="260" r:id="rId10"/>
    <p:sldId id="283" r:id="rId11"/>
    <p:sldId id="261" r:id="rId12"/>
    <p:sldId id="263" r:id="rId13"/>
    <p:sldId id="262" r:id="rId14"/>
    <p:sldId id="264" r:id="rId15"/>
    <p:sldId id="286" r:id="rId16"/>
    <p:sldId id="285" r:id="rId17"/>
    <p:sldId id="265" r:id="rId18"/>
    <p:sldId id="266" r:id="rId19"/>
    <p:sldId id="267" r:id="rId20"/>
    <p:sldId id="268" r:id="rId21"/>
    <p:sldId id="269" r:id="rId22"/>
    <p:sldId id="270" r:id="rId23"/>
    <p:sldId id="275" r:id="rId24"/>
    <p:sldId id="272" r:id="rId25"/>
    <p:sldId id="273" r:id="rId26"/>
    <p:sldId id="274" r:id="rId27"/>
    <p:sldId id="276" r:id="rId28"/>
    <p:sldId id="277" r:id="rId29"/>
    <p:sldId id="278" r:id="rId30"/>
    <p:sldId id="279" r:id="rId31"/>
    <p:sldId id="280" r:id="rId32"/>
    <p:sldId id="281" r:id="rId33"/>
    <p:sldId id="282" r:id="rId34"/>
    <p:sldId id="287" r:id="rId35"/>
    <p:sldId id="288" r:id="rId36"/>
    <p:sldId id="294" r:id="rId37"/>
    <p:sldId id="290"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welcome\Desktop\Project%203.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31.xml"/><Relationship Id="rId1" Type="http://schemas.microsoft.com/office/2011/relationships/chartStyle" Target="style31.xml"/></Relationships>
</file>

<file path=ppt/charts/_rels/chart4.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Naman\study\Software\Data%20Analytics%20(Masai%20School)\Unit%202%20-SQL\Project\Project%201\Project%20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p>
        </c:rich>
      </c:tx>
      <c:layout>
        <c:manualLayout>
          <c:xMode val="edge"/>
          <c:yMode val="edge"/>
          <c:x val="2.7331431585940084E-2"/>
          <c:y val="6.8630310100126386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2016</c:v>
          </c:tx>
          <c:spPr>
            <a:ln w="28575" cap="rnd">
              <a:solidFill>
                <a:schemeClr val="accent1"/>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0</c:v>
              </c:pt>
              <c:pt idx="1">
                <c:v>82.49</c:v>
              </c:pt>
              <c:pt idx="2">
                <c:v>0</c:v>
              </c:pt>
              <c:pt idx="3">
                <c:v>0</c:v>
              </c:pt>
              <c:pt idx="4">
                <c:v>894.05</c:v>
              </c:pt>
              <c:pt idx="5">
                <c:v>1689.38</c:v>
              </c:pt>
              <c:pt idx="6">
                <c:v>1043.77</c:v>
              </c:pt>
              <c:pt idx="7">
                <c:v>917.79</c:v>
              </c:pt>
              <c:pt idx="8">
                <c:v>984.39</c:v>
              </c:pt>
              <c:pt idx="9">
                <c:v>704.26</c:v>
              </c:pt>
              <c:pt idx="10">
                <c:v>4652.22</c:v>
              </c:pt>
              <c:pt idx="11">
                <c:v>0</c:v>
              </c:pt>
              <c:pt idx="12">
                <c:v>327.79</c:v>
              </c:pt>
              <c:pt idx="13">
                <c:v>1087.5999999999999</c:v>
              </c:pt>
              <c:pt idx="14">
                <c:v>49.9</c:v>
              </c:pt>
              <c:pt idx="15">
                <c:v>1369.1</c:v>
              </c:pt>
              <c:pt idx="16">
                <c:v>210</c:v>
              </c:pt>
              <c:pt idx="17">
                <c:v>2015.51</c:v>
              </c:pt>
              <c:pt idx="18">
                <c:v>9187.18</c:v>
              </c:pt>
              <c:pt idx="19">
                <c:v>728.69</c:v>
              </c:pt>
              <c:pt idx="20">
                <c:v>0</c:v>
              </c:pt>
              <c:pt idx="21">
                <c:v>112.59</c:v>
              </c:pt>
              <c:pt idx="22">
                <c:v>3202.32</c:v>
              </c:pt>
              <c:pt idx="23">
                <c:v>2238.06</c:v>
              </c:pt>
              <c:pt idx="24">
                <c:v>285.45</c:v>
              </c:pt>
              <c:pt idx="25">
                <c:v>12943.52</c:v>
              </c:pt>
              <c:pt idx="26">
                <c:v>0</c:v>
              </c:pt>
            </c:numLit>
          </c:val>
          <c:smooth val="0"/>
          <c:extLst>
            <c:ext xmlns:c16="http://schemas.microsoft.com/office/drawing/2014/chart" uri="{C3380CC4-5D6E-409C-BE32-E72D297353CC}">
              <c16:uniqueId val="{00000000-02D3-46CD-B7A4-A10AAADCCFCE}"/>
            </c:ext>
          </c:extLst>
        </c:ser>
        <c:ser>
          <c:idx val="1"/>
          <c:order val="1"/>
          <c:tx>
            <c:v>2017</c:v>
          </c:tx>
          <c:spPr>
            <a:ln w="28575" cap="rnd">
              <a:solidFill>
                <a:schemeClr val="accent2"/>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10667.95</c:v>
              </c:pt>
              <c:pt idx="1">
                <c:v>43805.64</c:v>
              </c:pt>
              <c:pt idx="2">
                <c:v>10494.49</c:v>
              </c:pt>
              <c:pt idx="3">
                <c:v>6046.64</c:v>
              </c:pt>
              <c:pt idx="4">
                <c:v>234056.77</c:v>
              </c:pt>
              <c:pt idx="5">
                <c:v>112578.51</c:v>
              </c:pt>
              <c:pt idx="6">
                <c:v>133580.64000000001</c:v>
              </c:pt>
              <c:pt idx="7">
                <c:v>118789.37</c:v>
              </c:pt>
              <c:pt idx="8">
                <c:v>136535.45000000001</c:v>
              </c:pt>
              <c:pt idx="9">
                <c:v>59945.22</c:v>
              </c:pt>
              <c:pt idx="10">
                <c:v>717852.5</c:v>
              </c:pt>
              <c:pt idx="11">
                <c:v>53613.3</c:v>
              </c:pt>
              <c:pt idx="12">
                <c:v>77650.22</c:v>
              </c:pt>
              <c:pt idx="13">
                <c:v>91004.93</c:v>
              </c:pt>
              <c:pt idx="14">
                <c:v>51509.39</c:v>
              </c:pt>
              <c:pt idx="15">
                <c:v>122594.96</c:v>
              </c:pt>
              <c:pt idx="16">
                <c:v>36394.879999999997</c:v>
              </c:pt>
              <c:pt idx="17">
                <c:v>294101.24</c:v>
              </c:pt>
              <c:pt idx="18">
                <c:v>901158.52</c:v>
              </c:pt>
              <c:pt idx="19">
                <c:v>35459.839999999997</c:v>
              </c:pt>
              <c:pt idx="20">
                <c:v>24468.45</c:v>
              </c:pt>
              <c:pt idx="21">
                <c:v>1404.76</c:v>
              </c:pt>
              <c:pt idx="22">
                <c:v>356704.72</c:v>
              </c:pt>
              <c:pt idx="23">
                <c:v>232303.51</c:v>
              </c:pt>
              <c:pt idx="24">
                <c:v>31387.3</c:v>
              </c:pt>
              <c:pt idx="25">
                <c:v>2190452.4500000002</c:v>
              </c:pt>
              <c:pt idx="26">
                <c:v>23930.62</c:v>
              </c:pt>
            </c:numLit>
          </c:val>
          <c:smooth val="0"/>
          <c:extLst>
            <c:ext xmlns:c16="http://schemas.microsoft.com/office/drawing/2014/chart" uri="{C3380CC4-5D6E-409C-BE32-E72D297353CC}">
              <c16:uniqueId val="{00000001-02D3-46CD-B7A4-A10AAADCCFCE}"/>
            </c:ext>
          </c:extLst>
        </c:ser>
        <c:ser>
          <c:idx val="2"/>
          <c:order val="2"/>
          <c:tx>
            <c:v>2018</c:v>
          </c:tx>
          <c:spPr>
            <a:ln w="28575" cap="rnd">
              <a:solidFill>
                <a:schemeClr val="accent3"/>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5315</c:v>
              </c:pt>
              <c:pt idx="1">
                <c:v>36426.68</c:v>
              </c:pt>
              <c:pt idx="2">
                <c:v>11862.35</c:v>
              </c:pt>
              <c:pt idx="3">
                <c:v>7427.66</c:v>
              </c:pt>
              <c:pt idx="4">
                <c:v>272158.01</c:v>
              </c:pt>
              <c:pt idx="5">
                <c:v>111996.17</c:v>
              </c:pt>
              <c:pt idx="6">
                <c:v>166262.04</c:v>
              </c:pt>
              <c:pt idx="7">
                <c:v>153824.97</c:v>
              </c:pt>
              <c:pt idx="8">
                <c:v>150350.62</c:v>
              </c:pt>
              <c:pt idx="9">
                <c:v>58642.14</c:v>
              </c:pt>
              <c:pt idx="10">
                <c:v>851003.48</c:v>
              </c:pt>
              <c:pt idx="11">
                <c:v>63141.35</c:v>
              </c:pt>
              <c:pt idx="12">
                <c:v>78335.520000000004</c:v>
              </c:pt>
              <c:pt idx="13">
                <c:v>86728.59</c:v>
              </c:pt>
              <c:pt idx="14">
                <c:v>63314.81</c:v>
              </c:pt>
              <c:pt idx="15">
                <c:v>137775.88</c:v>
              </c:pt>
              <c:pt idx="16">
                <c:v>50055.21</c:v>
              </c:pt>
              <c:pt idx="17">
                <c:v>380766.31</c:v>
              </c:pt>
              <c:pt idx="18">
                <c:v>901277.72</c:v>
              </c:pt>
              <c:pt idx="19">
                <c:v>46846.45</c:v>
              </c:pt>
              <c:pt idx="20">
                <c:v>21563.19</c:v>
              </c:pt>
              <c:pt idx="21">
                <c:v>6222.09</c:v>
              </c:pt>
              <c:pt idx="22">
                <c:v>382652.74</c:v>
              </c:pt>
              <c:pt idx="23">
                <c:v>284036.71000000002</c:v>
              </c:pt>
              <c:pt idx="24">
                <c:v>27248.1</c:v>
              </c:pt>
              <c:pt idx="25">
                <c:v>2960471.25</c:v>
              </c:pt>
              <c:pt idx="26">
                <c:v>25477.37</c:v>
              </c:pt>
            </c:numLit>
          </c:val>
          <c:smooth val="0"/>
          <c:extLst>
            <c:ext xmlns:c16="http://schemas.microsoft.com/office/drawing/2014/chart" uri="{C3380CC4-5D6E-409C-BE32-E72D297353CC}">
              <c16:uniqueId val="{00000002-02D3-46CD-B7A4-A10AAADCCFCE}"/>
            </c:ext>
          </c:extLst>
        </c:ser>
        <c:dLbls>
          <c:showLegendKey val="0"/>
          <c:showVal val="0"/>
          <c:showCatName val="0"/>
          <c:showSerName val="0"/>
          <c:showPercent val="0"/>
          <c:showBubbleSize val="0"/>
        </c:dLbls>
        <c:smooth val="0"/>
        <c:axId val="403778096"/>
        <c:axId val="403778424"/>
      </c:lineChart>
      <c:catAx>
        <c:axId val="40377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778424"/>
        <c:crosses val="autoZero"/>
        <c:auto val="1"/>
        <c:lblAlgn val="ctr"/>
        <c:lblOffset val="100"/>
        <c:noMultiLvlLbl val="0"/>
      </c:catAx>
      <c:valAx>
        <c:axId val="403778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778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3.xlsx]QC)ii)Category Inc!PivotTable25</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'QC)ii)Category Inc'!$G$1:$G$2</c:f>
              <c:strCache>
                <c:ptCount val="1"/>
                <c:pt idx="0">
                  <c:v>2016</c:v>
                </c:pt>
              </c:strCache>
            </c:strRef>
          </c:tx>
          <c:spPr>
            <a:solidFill>
              <a:schemeClr val="accent1"/>
            </a:solidFill>
            <a:ln>
              <a:noFill/>
            </a:ln>
            <a:effectLst/>
          </c:spPr>
          <c:invertIfNegative val="0"/>
          <c:cat>
            <c:multiLvlStrRef>
              <c:f>'QC)ii)Category Inc'!$F$3:$F$29</c:f>
              <c:multiLvlStrCache>
                <c:ptCount val="24"/>
                <c:lvl>
                  <c:pt idx="0">
                    <c:v>beleza_saude</c:v>
                  </c:pt>
                  <c:pt idx="1">
                    <c:v>informatica_acessorios</c:v>
                  </c:pt>
                  <c:pt idx="2">
                    <c:v>relogios_presentes</c:v>
                  </c:pt>
                  <c:pt idx="3">
                    <c:v>esporte_lazer</c:v>
                  </c:pt>
                  <c:pt idx="4">
                    <c:v>cama_mesa_banho</c:v>
                  </c:pt>
                  <c:pt idx="5">
                    <c:v>telefonia_fixa</c:v>
                  </c:pt>
                  <c:pt idx="6">
                    <c:v>telefonia</c:v>
                  </c:pt>
                  <c:pt idx="7">
                    <c:v>utilidades_domesticas</c:v>
                  </c:pt>
                  <c:pt idx="8">
                    <c:v>eletronicos</c:v>
                  </c:pt>
                  <c:pt idx="9">
                    <c:v>brinquedos</c:v>
                  </c:pt>
                  <c:pt idx="10">
                    <c:v>automotivo</c:v>
                  </c:pt>
                  <c:pt idx="11">
                    <c:v>moveis_decoracao</c:v>
                  </c:pt>
                  <c:pt idx="12">
                    <c:v>esporte_lazer</c:v>
                  </c:pt>
                  <c:pt idx="13">
                    <c:v>beleza_saude</c:v>
                  </c:pt>
                  <c:pt idx="14">
                    <c:v>moveis_decoracao</c:v>
                  </c:pt>
                  <c:pt idx="15">
                    <c:v>informatica_acessorios</c:v>
                  </c:pt>
                  <c:pt idx="16">
                    <c:v>telefonia</c:v>
                  </c:pt>
                  <c:pt idx="17">
                    <c:v>cama_mesa_banho</c:v>
                  </c:pt>
                  <c:pt idx="18">
                    <c:v>eletrodomesticos</c:v>
                  </c:pt>
                  <c:pt idx="19">
                    <c:v>ferramentas_jardim</c:v>
                  </c:pt>
                  <c:pt idx="20">
                    <c:v>papelaria</c:v>
                  </c:pt>
                  <c:pt idx="21">
                    <c:v>cool_stuff</c:v>
                  </c:pt>
                  <c:pt idx="22">
                    <c:v>bebes</c:v>
                  </c:pt>
                  <c:pt idx="23">
                    <c:v>eletronicos</c:v>
                  </c:pt>
                </c:lvl>
                <c:lvl>
                  <c:pt idx="0">
                    <c:v>AP</c:v>
                  </c:pt>
                  <c:pt idx="12">
                    <c:v>RR</c:v>
                  </c:pt>
                </c:lvl>
              </c:multiLvlStrCache>
            </c:multiLvlStrRef>
          </c:cat>
          <c:val>
            <c:numRef>
              <c:f>'QC)ii)Category Inc'!$G$3:$G$29</c:f>
              <c:numCache>
                <c:formatCode>General</c:formatCode>
                <c:ptCount val="24"/>
                <c:pt idx="13">
                  <c:v>1</c:v>
                </c:pt>
                <c:pt idx="14">
                  <c:v>2</c:v>
                </c:pt>
              </c:numCache>
            </c:numRef>
          </c:val>
          <c:extLst>
            <c:ext xmlns:c16="http://schemas.microsoft.com/office/drawing/2014/chart" uri="{C3380CC4-5D6E-409C-BE32-E72D297353CC}">
              <c16:uniqueId val="{00000000-FD51-4E13-8811-9E47ADBEAC88}"/>
            </c:ext>
          </c:extLst>
        </c:ser>
        <c:ser>
          <c:idx val="1"/>
          <c:order val="1"/>
          <c:tx>
            <c:strRef>
              <c:f>'QC)ii)Category Inc'!$H$1:$H$2</c:f>
              <c:strCache>
                <c:ptCount val="1"/>
                <c:pt idx="0">
                  <c:v>2017</c:v>
                </c:pt>
              </c:strCache>
            </c:strRef>
          </c:tx>
          <c:spPr>
            <a:solidFill>
              <a:schemeClr val="accent2"/>
            </a:solidFill>
            <a:ln>
              <a:noFill/>
            </a:ln>
            <a:effectLst/>
          </c:spPr>
          <c:invertIfNegative val="0"/>
          <c:cat>
            <c:multiLvlStrRef>
              <c:f>'QC)ii)Category Inc'!$F$3:$F$29</c:f>
              <c:multiLvlStrCache>
                <c:ptCount val="24"/>
                <c:lvl>
                  <c:pt idx="0">
                    <c:v>beleza_saude</c:v>
                  </c:pt>
                  <c:pt idx="1">
                    <c:v>informatica_acessorios</c:v>
                  </c:pt>
                  <c:pt idx="2">
                    <c:v>relogios_presentes</c:v>
                  </c:pt>
                  <c:pt idx="3">
                    <c:v>esporte_lazer</c:v>
                  </c:pt>
                  <c:pt idx="4">
                    <c:v>cama_mesa_banho</c:v>
                  </c:pt>
                  <c:pt idx="5">
                    <c:v>telefonia_fixa</c:v>
                  </c:pt>
                  <c:pt idx="6">
                    <c:v>telefonia</c:v>
                  </c:pt>
                  <c:pt idx="7">
                    <c:v>utilidades_domesticas</c:v>
                  </c:pt>
                  <c:pt idx="8">
                    <c:v>eletronicos</c:v>
                  </c:pt>
                  <c:pt idx="9">
                    <c:v>brinquedos</c:v>
                  </c:pt>
                  <c:pt idx="10">
                    <c:v>automotivo</c:v>
                  </c:pt>
                  <c:pt idx="11">
                    <c:v>moveis_decoracao</c:v>
                  </c:pt>
                  <c:pt idx="12">
                    <c:v>esporte_lazer</c:v>
                  </c:pt>
                  <c:pt idx="13">
                    <c:v>beleza_saude</c:v>
                  </c:pt>
                  <c:pt idx="14">
                    <c:v>moveis_decoracao</c:v>
                  </c:pt>
                  <c:pt idx="15">
                    <c:v>informatica_acessorios</c:v>
                  </c:pt>
                  <c:pt idx="16">
                    <c:v>telefonia</c:v>
                  </c:pt>
                  <c:pt idx="17">
                    <c:v>cama_mesa_banho</c:v>
                  </c:pt>
                  <c:pt idx="18">
                    <c:v>eletrodomesticos</c:v>
                  </c:pt>
                  <c:pt idx="19">
                    <c:v>ferramentas_jardim</c:v>
                  </c:pt>
                  <c:pt idx="20">
                    <c:v>papelaria</c:v>
                  </c:pt>
                  <c:pt idx="21">
                    <c:v>cool_stuff</c:v>
                  </c:pt>
                  <c:pt idx="22">
                    <c:v>bebes</c:v>
                  </c:pt>
                  <c:pt idx="23">
                    <c:v>eletronicos</c:v>
                  </c:pt>
                </c:lvl>
                <c:lvl>
                  <c:pt idx="0">
                    <c:v>AP</c:v>
                  </c:pt>
                  <c:pt idx="12">
                    <c:v>RR</c:v>
                  </c:pt>
                </c:lvl>
              </c:multiLvlStrCache>
            </c:multiLvlStrRef>
          </c:cat>
          <c:val>
            <c:numRef>
              <c:f>'QC)ii)Category Inc'!$H$3:$H$29</c:f>
              <c:numCache>
                <c:formatCode>General</c:formatCode>
                <c:ptCount val="24"/>
                <c:pt idx="0">
                  <c:v>7</c:v>
                </c:pt>
                <c:pt idx="1">
                  <c:v>2</c:v>
                </c:pt>
                <c:pt idx="2">
                  <c:v>1</c:v>
                </c:pt>
                <c:pt idx="4">
                  <c:v>6</c:v>
                </c:pt>
                <c:pt idx="5">
                  <c:v>6</c:v>
                </c:pt>
                <c:pt idx="6">
                  <c:v>1</c:v>
                </c:pt>
                <c:pt idx="7">
                  <c:v>1</c:v>
                </c:pt>
                <c:pt idx="8">
                  <c:v>3</c:v>
                </c:pt>
                <c:pt idx="9">
                  <c:v>2</c:v>
                </c:pt>
                <c:pt idx="10">
                  <c:v>1</c:v>
                </c:pt>
                <c:pt idx="11">
                  <c:v>2</c:v>
                </c:pt>
                <c:pt idx="12">
                  <c:v>1</c:v>
                </c:pt>
                <c:pt idx="13">
                  <c:v>5</c:v>
                </c:pt>
                <c:pt idx="14">
                  <c:v>1</c:v>
                </c:pt>
                <c:pt idx="15">
                  <c:v>3</c:v>
                </c:pt>
                <c:pt idx="16">
                  <c:v>3</c:v>
                </c:pt>
                <c:pt idx="18">
                  <c:v>1</c:v>
                </c:pt>
                <c:pt idx="19">
                  <c:v>1</c:v>
                </c:pt>
                <c:pt idx="20">
                  <c:v>1</c:v>
                </c:pt>
                <c:pt idx="21">
                  <c:v>2</c:v>
                </c:pt>
                <c:pt idx="23">
                  <c:v>1</c:v>
                </c:pt>
              </c:numCache>
            </c:numRef>
          </c:val>
          <c:extLst>
            <c:ext xmlns:c16="http://schemas.microsoft.com/office/drawing/2014/chart" uri="{C3380CC4-5D6E-409C-BE32-E72D297353CC}">
              <c16:uniqueId val="{00000001-FD51-4E13-8811-9E47ADBEAC88}"/>
            </c:ext>
          </c:extLst>
        </c:ser>
        <c:ser>
          <c:idx val="2"/>
          <c:order val="2"/>
          <c:tx>
            <c:strRef>
              <c:f>'QC)ii)Category Inc'!$I$1:$I$2</c:f>
              <c:strCache>
                <c:ptCount val="1"/>
                <c:pt idx="0">
                  <c:v>2018</c:v>
                </c:pt>
              </c:strCache>
            </c:strRef>
          </c:tx>
          <c:spPr>
            <a:solidFill>
              <a:schemeClr val="accent3"/>
            </a:solidFill>
            <a:ln>
              <a:noFill/>
            </a:ln>
            <a:effectLst/>
          </c:spPr>
          <c:invertIfNegative val="0"/>
          <c:cat>
            <c:multiLvlStrRef>
              <c:f>'QC)ii)Category Inc'!$F$3:$F$29</c:f>
              <c:multiLvlStrCache>
                <c:ptCount val="24"/>
                <c:lvl>
                  <c:pt idx="0">
                    <c:v>beleza_saude</c:v>
                  </c:pt>
                  <c:pt idx="1">
                    <c:v>informatica_acessorios</c:v>
                  </c:pt>
                  <c:pt idx="2">
                    <c:v>relogios_presentes</c:v>
                  </c:pt>
                  <c:pt idx="3">
                    <c:v>esporte_lazer</c:v>
                  </c:pt>
                  <c:pt idx="4">
                    <c:v>cama_mesa_banho</c:v>
                  </c:pt>
                  <c:pt idx="5">
                    <c:v>telefonia_fixa</c:v>
                  </c:pt>
                  <c:pt idx="6">
                    <c:v>telefonia</c:v>
                  </c:pt>
                  <c:pt idx="7">
                    <c:v>utilidades_domesticas</c:v>
                  </c:pt>
                  <c:pt idx="8">
                    <c:v>eletronicos</c:v>
                  </c:pt>
                  <c:pt idx="9">
                    <c:v>brinquedos</c:v>
                  </c:pt>
                  <c:pt idx="10">
                    <c:v>automotivo</c:v>
                  </c:pt>
                  <c:pt idx="11">
                    <c:v>moveis_decoracao</c:v>
                  </c:pt>
                  <c:pt idx="12">
                    <c:v>esporte_lazer</c:v>
                  </c:pt>
                  <c:pt idx="13">
                    <c:v>beleza_saude</c:v>
                  </c:pt>
                  <c:pt idx="14">
                    <c:v>moveis_decoracao</c:v>
                  </c:pt>
                  <c:pt idx="15">
                    <c:v>informatica_acessorios</c:v>
                  </c:pt>
                  <c:pt idx="16">
                    <c:v>telefonia</c:v>
                  </c:pt>
                  <c:pt idx="17">
                    <c:v>cama_mesa_banho</c:v>
                  </c:pt>
                  <c:pt idx="18">
                    <c:v>eletrodomesticos</c:v>
                  </c:pt>
                  <c:pt idx="19">
                    <c:v>ferramentas_jardim</c:v>
                  </c:pt>
                  <c:pt idx="20">
                    <c:v>papelaria</c:v>
                  </c:pt>
                  <c:pt idx="21">
                    <c:v>cool_stuff</c:v>
                  </c:pt>
                  <c:pt idx="22">
                    <c:v>bebes</c:v>
                  </c:pt>
                  <c:pt idx="23">
                    <c:v>eletronicos</c:v>
                  </c:pt>
                </c:lvl>
                <c:lvl>
                  <c:pt idx="0">
                    <c:v>AP</c:v>
                  </c:pt>
                  <c:pt idx="12">
                    <c:v>RR</c:v>
                  </c:pt>
                </c:lvl>
              </c:multiLvlStrCache>
            </c:multiLvlStrRef>
          </c:cat>
          <c:val>
            <c:numRef>
              <c:f>'QC)ii)Category Inc'!$I$3:$I$29</c:f>
              <c:numCache>
                <c:formatCode>General</c:formatCode>
                <c:ptCount val="24"/>
                <c:pt idx="0">
                  <c:v>3</c:v>
                </c:pt>
                <c:pt idx="1">
                  <c:v>7</c:v>
                </c:pt>
                <c:pt idx="2">
                  <c:v>7</c:v>
                </c:pt>
                <c:pt idx="3">
                  <c:v>7</c:v>
                </c:pt>
                <c:pt idx="6">
                  <c:v>3</c:v>
                </c:pt>
                <c:pt idx="7">
                  <c:v>3</c:v>
                </c:pt>
                <c:pt idx="8">
                  <c:v>1</c:v>
                </c:pt>
                <c:pt idx="9">
                  <c:v>1</c:v>
                </c:pt>
                <c:pt idx="10">
                  <c:v>2</c:v>
                </c:pt>
                <c:pt idx="11">
                  <c:v>1</c:v>
                </c:pt>
                <c:pt idx="12">
                  <c:v>7</c:v>
                </c:pt>
                <c:pt idx="13">
                  <c:v>1</c:v>
                </c:pt>
                <c:pt idx="14">
                  <c:v>3</c:v>
                </c:pt>
                <c:pt idx="15">
                  <c:v>2</c:v>
                </c:pt>
                <c:pt idx="16">
                  <c:v>1</c:v>
                </c:pt>
                <c:pt idx="17">
                  <c:v>3</c:v>
                </c:pt>
                <c:pt idx="18">
                  <c:v>2</c:v>
                </c:pt>
                <c:pt idx="19">
                  <c:v>1</c:v>
                </c:pt>
                <c:pt idx="20">
                  <c:v>1</c:v>
                </c:pt>
                <c:pt idx="22">
                  <c:v>2</c:v>
                </c:pt>
                <c:pt idx="23">
                  <c:v>1</c:v>
                </c:pt>
              </c:numCache>
            </c:numRef>
          </c:val>
          <c:extLst>
            <c:ext xmlns:c16="http://schemas.microsoft.com/office/drawing/2014/chart" uri="{C3380CC4-5D6E-409C-BE32-E72D297353CC}">
              <c16:uniqueId val="{00000002-FD51-4E13-8811-9E47ADBEAC88}"/>
            </c:ext>
          </c:extLst>
        </c:ser>
        <c:dLbls>
          <c:showLegendKey val="0"/>
          <c:showVal val="0"/>
          <c:showCatName val="0"/>
          <c:showSerName val="0"/>
          <c:showPercent val="0"/>
          <c:showBubbleSize val="0"/>
        </c:dLbls>
        <c:gapWidth val="219"/>
        <c:overlap val="-27"/>
        <c:axId val="641489816"/>
        <c:axId val="641490144"/>
      </c:barChart>
      <c:catAx>
        <c:axId val="641489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490144"/>
        <c:crosses val="autoZero"/>
        <c:auto val="1"/>
        <c:lblAlgn val="ctr"/>
        <c:lblOffset val="100"/>
        <c:noMultiLvlLbl val="0"/>
      </c:catAx>
      <c:valAx>
        <c:axId val="641490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489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3.xlsx]QD)ii)Category Inc!PivotTable32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'QD)ii)Category Inc'!$H$1:$H$2</c:f>
              <c:strCache>
                <c:ptCount val="1"/>
                <c:pt idx="0">
                  <c:v>2016</c:v>
                </c:pt>
              </c:strCache>
            </c:strRef>
          </c:tx>
          <c:spPr>
            <a:solidFill>
              <a:schemeClr val="accent1"/>
            </a:solidFill>
            <a:ln>
              <a:noFill/>
            </a:ln>
            <a:effectLst/>
          </c:spPr>
          <c:invertIfNegative val="0"/>
          <c:cat>
            <c:multiLvlStrRef>
              <c:f>'QD)ii)Category Inc'!$G$3:$G$13</c:f>
              <c:multiLvlStrCache>
                <c:ptCount val="8"/>
                <c:lvl>
                  <c:pt idx="0">
                    <c:v>macapa</c:v>
                  </c:pt>
                  <c:pt idx="1">
                    <c:v>santana</c:v>
                  </c:pt>
                  <c:pt idx="2">
                    <c:v>laranjal do jari</c:v>
                  </c:pt>
                  <c:pt idx="3">
                    <c:v>vitoria do jari</c:v>
                  </c:pt>
                  <c:pt idx="4">
                    <c:v>porto grande</c:v>
                  </c:pt>
                  <c:pt idx="5">
                    <c:v>oiapoque</c:v>
                  </c:pt>
                  <c:pt idx="6">
                    <c:v>boa vista</c:v>
                  </c:pt>
                  <c:pt idx="7">
                    <c:v>bonfim</c:v>
                  </c:pt>
                </c:lvl>
                <c:lvl>
                  <c:pt idx="0">
                    <c:v>AP</c:v>
                  </c:pt>
                  <c:pt idx="6">
                    <c:v>RR</c:v>
                  </c:pt>
                </c:lvl>
              </c:multiLvlStrCache>
            </c:multiLvlStrRef>
          </c:cat>
          <c:val>
            <c:numRef>
              <c:f>'QD)ii)Category Inc'!$H$3:$H$13</c:f>
              <c:numCache>
                <c:formatCode>General</c:formatCode>
                <c:ptCount val="8"/>
                <c:pt idx="6">
                  <c:v>3</c:v>
                </c:pt>
              </c:numCache>
            </c:numRef>
          </c:val>
          <c:extLst>
            <c:ext xmlns:c16="http://schemas.microsoft.com/office/drawing/2014/chart" uri="{C3380CC4-5D6E-409C-BE32-E72D297353CC}">
              <c16:uniqueId val="{00000000-20CD-415C-8AE3-0EB72FD0FD1B}"/>
            </c:ext>
          </c:extLst>
        </c:ser>
        <c:ser>
          <c:idx val="1"/>
          <c:order val="1"/>
          <c:tx>
            <c:strRef>
              <c:f>'QD)ii)Category Inc'!$I$1:$I$2</c:f>
              <c:strCache>
                <c:ptCount val="1"/>
                <c:pt idx="0">
                  <c:v>2017</c:v>
                </c:pt>
              </c:strCache>
            </c:strRef>
          </c:tx>
          <c:spPr>
            <a:solidFill>
              <a:schemeClr val="accent2"/>
            </a:solidFill>
            <a:ln>
              <a:noFill/>
            </a:ln>
            <a:effectLst/>
          </c:spPr>
          <c:invertIfNegative val="0"/>
          <c:cat>
            <c:multiLvlStrRef>
              <c:f>'QD)ii)Category Inc'!$G$3:$G$13</c:f>
              <c:multiLvlStrCache>
                <c:ptCount val="8"/>
                <c:lvl>
                  <c:pt idx="0">
                    <c:v>macapa</c:v>
                  </c:pt>
                  <c:pt idx="1">
                    <c:v>santana</c:v>
                  </c:pt>
                  <c:pt idx="2">
                    <c:v>laranjal do jari</c:v>
                  </c:pt>
                  <c:pt idx="3">
                    <c:v>vitoria do jari</c:v>
                  </c:pt>
                  <c:pt idx="4">
                    <c:v>porto grande</c:v>
                  </c:pt>
                  <c:pt idx="5">
                    <c:v>oiapoque</c:v>
                  </c:pt>
                  <c:pt idx="6">
                    <c:v>boa vista</c:v>
                  </c:pt>
                  <c:pt idx="7">
                    <c:v>bonfim</c:v>
                  </c:pt>
                </c:lvl>
                <c:lvl>
                  <c:pt idx="0">
                    <c:v>AP</c:v>
                  </c:pt>
                  <c:pt idx="6">
                    <c:v>RR</c:v>
                  </c:pt>
                </c:lvl>
              </c:multiLvlStrCache>
            </c:multiLvlStrRef>
          </c:cat>
          <c:val>
            <c:numRef>
              <c:f>'QD)ii)Category Inc'!$I$3:$I$13</c:f>
              <c:numCache>
                <c:formatCode>General</c:formatCode>
                <c:ptCount val="8"/>
                <c:pt idx="0">
                  <c:v>24</c:v>
                </c:pt>
                <c:pt idx="1">
                  <c:v>10</c:v>
                </c:pt>
                <c:pt idx="2">
                  <c:v>3</c:v>
                </c:pt>
                <c:pt idx="4">
                  <c:v>1</c:v>
                </c:pt>
                <c:pt idx="5">
                  <c:v>1</c:v>
                </c:pt>
                <c:pt idx="6">
                  <c:v>19</c:v>
                </c:pt>
              </c:numCache>
            </c:numRef>
          </c:val>
          <c:extLst>
            <c:ext xmlns:c16="http://schemas.microsoft.com/office/drawing/2014/chart" uri="{C3380CC4-5D6E-409C-BE32-E72D297353CC}">
              <c16:uniqueId val="{00000001-20CD-415C-8AE3-0EB72FD0FD1B}"/>
            </c:ext>
          </c:extLst>
        </c:ser>
        <c:ser>
          <c:idx val="2"/>
          <c:order val="2"/>
          <c:tx>
            <c:strRef>
              <c:f>'QD)ii)Category Inc'!$J$1:$J$2</c:f>
              <c:strCache>
                <c:ptCount val="1"/>
                <c:pt idx="0">
                  <c:v>2018</c:v>
                </c:pt>
              </c:strCache>
            </c:strRef>
          </c:tx>
          <c:spPr>
            <a:solidFill>
              <a:schemeClr val="accent3"/>
            </a:solidFill>
            <a:ln>
              <a:noFill/>
            </a:ln>
            <a:effectLst/>
          </c:spPr>
          <c:invertIfNegative val="0"/>
          <c:cat>
            <c:multiLvlStrRef>
              <c:f>'QD)ii)Category Inc'!$G$3:$G$13</c:f>
              <c:multiLvlStrCache>
                <c:ptCount val="8"/>
                <c:lvl>
                  <c:pt idx="0">
                    <c:v>macapa</c:v>
                  </c:pt>
                  <c:pt idx="1">
                    <c:v>santana</c:v>
                  </c:pt>
                  <c:pt idx="2">
                    <c:v>laranjal do jari</c:v>
                  </c:pt>
                  <c:pt idx="3">
                    <c:v>vitoria do jari</c:v>
                  </c:pt>
                  <c:pt idx="4">
                    <c:v>porto grande</c:v>
                  </c:pt>
                  <c:pt idx="5">
                    <c:v>oiapoque</c:v>
                  </c:pt>
                  <c:pt idx="6">
                    <c:v>boa vista</c:v>
                  </c:pt>
                  <c:pt idx="7">
                    <c:v>bonfim</c:v>
                  </c:pt>
                </c:lvl>
                <c:lvl>
                  <c:pt idx="0">
                    <c:v>AP</c:v>
                  </c:pt>
                  <c:pt idx="6">
                    <c:v>RR</c:v>
                  </c:pt>
                </c:lvl>
              </c:multiLvlStrCache>
            </c:multiLvlStrRef>
          </c:cat>
          <c:val>
            <c:numRef>
              <c:f>'QD)ii)Category Inc'!$J$3:$J$13</c:f>
              <c:numCache>
                <c:formatCode>General</c:formatCode>
                <c:ptCount val="8"/>
                <c:pt idx="0">
                  <c:v>38</c:v>
                </c:pt>
                <c:pt idx="1">
                  <c:v>4</c:v>
                </c:pt>
                <c:pt idx="3">
                  <c:v>1</c:v>
                </c:pt>
                <c:pt idx="6">
                  <c:v>27</c:v>
                </c:pt>
                <c:pt idx="7">
                  <c:v>1</c:v>
                </c:pt>
              </c:numCache>
            </c:numRef>
          </c:val>
          <c:extLst>
            <c:ext xmlns:c16="http://schemas.microsoft.com/office/drawing/2014/chart" uri="{C3380CC4-5D6E-409C-BE32-E72D297353CC}">
              <c16:uniqueId val="{00000002-20CD-415C-8AE3-0EB72FD0FD1B}"/>
            </c:ext>
          </c:extLst>
        </c:ser>
        <c:dLbls>
          <c:showLegendKey val="0"/>
          <c:showVal val="0"/>
          <c:showCatName val="0"/>
          <c:showSerName val="0"/>
          <c:showPercent val="0"/>
          <c:showBubbleSize val="0"/>
        </c:dLbls>
        <c:gapWidth val="219"/>
        <c:overlap val="-27"/>
        <c:axId val="453002024"/>
        <c:axId val="453003336"/>
      </c:barChart>
      <c:catAx>
        <c:axId val="453002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003336"/>
        <c:crosses val="autoZero"/>
        <c:auto val="1"/>
        <c:lblAlgn val="ctr"/>
        <c:lblOffset val="100"/>
        <c:noMultiLvlLbl val="0"/>
      </c:catAx>
      <c:valAx>
        <c:axId val="453003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002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3.xlsx]QC)vi)Product Level inc!PivotTable1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'QC)vi)Product Level inc'!$G$1:$G$2</c:f>
              <c:strCache>
                <c:ptCount val="1"/>
                <c:pt idx="0">
                  <c:v>2016</c:v>
                </c:pt>
              </c:strCache>
            </c:strRef>
          </c:tx>
          <c:spPr>
            <a:solidFill>
              <a:schemeClr val="accent1"/>
            </a:solidFill>
            <a:ln>
              <a:noFill/>
            </a:ln>
            <a:effectLst/>
          </c:spPr>
          <c:invertIfNegative val="0"/>
          <c:cat>
            <c:multiLvlStrRef>
              <c:f>'QC)vi)Product Level inc'!$F$3:$F$21</c:f>
              <c:multiLvlStrCache>
                <c:ptCount val="16"/>
                <c:lvl>
                  <c:pt idx="0">
                    <c:v>68d9c8a95d2b7cb57efe9e1e929bdd6a</c:v>
                  </c:pt>
                  <c:pt idx="1">
                    <c:v>750a49a83f6ad13ccdf4a761309483f2</c:v>
                  </c:pt>
                  <c:pt idx="2">
                    <c:v>cf5407ad3a5c603fa46d5c2613661a09</c:v>
                  </c:pt>
                  <c:pt idx="3">
                    <c:v>a92930c327948861c015c919a0bcb4a8</c:v>
                  </c:pt>
                  <c:pt idx="4">
                    <c:v>d2b0f9cd5e31ed47dbf92b157c0cda96</c:v>
                  </c:pt>
                  <c:pt idx="5">
                    <c:v>e46d3c8d60e3f8b382b6f239e5af08ac</c:v>
                  </c:pt>
                  <c:pt idx="6">
                    <c:v>3dd2a17168ec895c781a9191c1e95ad7</c:v>
                  </c:pt>
                  <c:pt idx="7">
                    <c:v>9750263daed3988ced39eeb2f1c12029</c:v>
                  </c:pt>
                  <c:pt idx="8">
                    <c:v>ba92b5a0701d2f820ba6ca8f8c86294f</c:v>
                  </c:pt>
                  <c:pt idx="9">
                    <c:v>77ff4f618d7c0d6b442ecdf5f02f6a74</c:v>
                  </c:pt>
                  <c:pt idx="10">
                    <c:v>6dab56beb5263f0d554cae5c55809208</c:v>
                  </c:pt>
                  <c:pt idx="11">
                    <c:v>28e6a89f22da7a12c26de9eaac8631a2</c:v>
                  </c:pt>
                  <c:pt idx="12">
                    <c:v>7ce94ab189134e2d3c05f496d635419c</c:v>
                  </c:pt>
                  <c:pt idx="13">
                    <c:v>3938defa878985e56e22db94bbdea2ff</c:v>
                  </c:pt>
                  <c:pt idx="14">
                    <c:v>1fe8e6e01596885617fa1c90d29c2f81</c:v>
                  </c:pt>
                  <c:pt idx="15">
                    <c:v>5a848e4ab52fd5445cdc07aab1c40e48</c:v>
                  </c:pt>
                </c:lvl>
                <c:lvl>
                  <c:pt idx="0">
                    <c:v>AP</c:v>
                  </c:pt>
                  <c:pt idx="8">
                    <c:v>RR</c:v>
                  </c:pt>
                </c:lvl>
              </c:multiLvlStrCache>
            </c:multiLvlStrRef>
          </c:cat>
          <c:val>
            <c:numRef>
              <c:f>'QC)vi)Product Level inc'!$G$3:$G$21</c:f>
              <c:numCache>
                <c:formatCode>General</c:formatCode>
                <c:ptCount val="16"/>
                <c:pt idx="10">
                  <c:v>1</c:v>
                </c:pt>
              </c:numCache>
            </c:numRef>
          </c:val>
          <c:extLst>
            <c:ext xmlns:c16="http://schemas.microsoft.com/office/drawing/2014/chart" uri="{C3380CC4-5D6E-409C-BE32-E72D297353CC}">
              <c16:uniqueId val="{00000000-8C10-4703-82E7-7A110845E5EE}"/>
            </c:ext>
          </c:extLst>
        </c:ser>
        <c:ser>
          <c:idx val="1"/>
          <c:order val="1"/>
          <c:tx>
            <c:strRef>
              <c:f>'QC)vi)Product Level inc'!$H$1:$H$2</c:f>
              <c:strCache>
                <c:ptCount val="1"/>
                <c:pt idx="0">
                  <c:v>2017</c:v>
                </c:pt>
              </c:strCache>
            </c:strRef>
          </c:tx>
          <c:spPr>
            <a:solidFill>
              <a:schemeClr val="accent2"/>
            </a:solidFill>
            <a:ln>
              <a:noFill/>
            </a:ln>
            <a:effectLst/>
          </c:spPr>
          <c:invertIfNegative val="0"/>
          <c:cat>
            <c:multiLvlStrRef>
              <c:f>'QC)vi)Product Level inc'!$F$3:$F$21</c:f>
              <c:multiLvlStrCache>
                <c:ptCount val="16"/>
                <c:lvl>
                  <c:pt idx="0">
                    <c:v>68d9c8a95d2b7cb57efe9e1e929bdd6a</c:v>
                  </c:pt>
                  <c:pt idx="1">
                    <c:v>750a49a83f6ad13ccdf4a761309483f2</c:v>
                  </c:pt>
                  <c:pt idx="2">
                    <c:v>cf5407ad3a5c603fa46d5c2613661a09</c:v>
                  </c:pt>
                  <c:pt idx="3">
                    <c:v>a92930c327948861c015c919a0bcb4a8</c:v>
                  </c:pt>
                  <c:pt idx="4">
                    <c:v>d2b0f9cd5e31ed47dbf92b157c0cda96</c:v>
                  </c:pt>
                  <c:pt idx="5">
                    <c:v>e46d3c8d60e3f8b382b6f239e5af08ac</c:v>
                  </c:pt>
                  <c:pt idx="6">
                    <c:v>3dd2a17168ec895c781a9191c1e95ad7</c:v>
                  </c:pt>
                  <c:pt idx="7">
                    <c:v>9750263daed3988ced39eeb2f1c12029</c:v>
                  </c:pt>
                  <c:pt idx="8">
                    <c:v>ba92b5a0701d2f820ba6ca8f8c86294f</c:v>
                  </c:pt>
                  <c:pt idx="9">
                    <c:v>77ff4f618d7c0d6b442ecdf5f02f6a74</c:v>
                  </c:pt>
                  <c:pt idx="10">
                    <c:v>6dab56beb5263f0d554cae5c55809208</c:v>
                  </c:pt>
                  <c:pt idx="11">
                    <c:v>28e6a89f22da7a12c26de9eaac8631a2</c:v>
                  </c:pt>
                  <c:pt idx="12">
                    <c:v>7ce94ab189134e2d3c05f496d635419c</c:v>
                  </c:pt>
                  <c:pt idx="13">
                    <c:v>3938defa878985e56e22db94bbdea2ff</c:v>
                  </c:pt>
                  <c:pt idx="14">
                    <c:v>1fe8e6e01596885617fa1c90d29c2f81</c:v>
                  </c:pt>
                  <c:pt idx="15">
                    <c:v>5a848e4ab52fd5445cdc07aab1c40e48</c:v>
                  </c:pt>
                </c:lvl>
                <c:lvl>
                  <c:pt idx="0">
                    <c:v>AP</c:v>
                  </c:pt>
                  <c:pt idx="8">
                    <c:v>RR</c:v>
                  </c:pt>
                </c:lvl>
              </c:multiLvlStrCache>
            </c:multiLvlStrRef>
          </c:cat>
          <c:val>
            <c:numRef>
              <c:f>'QC)vi)Product Level inc'!$H$3:$H$21</c:f>
              <c:numCache>
                <c:formatCode>General</c:formatCode>
                <c:ptCount val="16"/>
                <c:pt idx="0">
                  <c:v>5</c:v>
                </c:pt>
                <c:pt idx="1">
                  <c:v>3</c:v>
                </c:pt>
                <c:pt idx="2">
                  <c:v>2</c:v>
                </c:pt>
                <c:pt idx="7">
                  <c:v>2</c:v>
                </c:pt>
                <c:pt idx="10">
                  <c:v>1</c:v>
                </c:pt>
                <c:pt idx="12">
                  <c:v>1</c:v>
                </c:pt>
                <c:pt idx="14">
                  <c:v>2</c:v>
                </c:pt>
              </c:numCache>
            </c:numRef>
          </c:val>
          <c:extLst>
            <c:ext xmlns:c16="http://schemas.microsoft.com/office/drawing/2014/chart" uri="{C3380CC4-5D6E-409C-BE32-E72D297353CC}">
              <c16:uniqueId val="{00000001-8C10-4703-82E7-7A110845E5EE}"/>
            </c:ext>
          </c:extLst>
        </c:ser>
        <c:ser>
          <c:idx val="2"/>
          <c:order val="2"/>
          <c:tx>
            <c:strRef>
              <c:f>'QC)vi)Product Level inc'!$I$1:$I$2</c:f>
              <c:strCache>
                <c:ptCount val="1"/>
                <c:pt idx="0">
                  <c:v>2018</c:v>
                </c:pt>
              </c:strCache>
            </c:strRef>
          </c:tx>
          <c:spPr>
            <a:solidFill>
              <a:schemeClr val="accent3"/>
            </a:solidFill>
            <a:ln>
              <a:noFill/>
            </a:ln>
            <a:effectLst/>
          </c:spPr>
          <c:invertIfNegative val="0"/>
          <c:cat>
            <c:multiLvlStrRef>
              <c:f>'QC)vi)Product Level inc'!$F$3:$F$21</c:f>
              <c:multiLvlStrCache>
                <c:ptCount val="16"/>
                <c:lvl>
                  <c:pt idx="0">
                    <c:v>68d9c8a95d2b7cb57efe9e1e929bdd6a</c:v>
                  </c:pt>
                  <c:pt idx="1">
                    <c:v>750a49a83f6ad13ccdf4a761309483f2</c:v>
                  </c:pt>
                  <c:pt idx="2">
                    <c:v>cf5407ad3a5c603fa46d5c2613661a09</c:v>
                  </c:pt>
                  <c:pt idx="3">
                    <c:v>a92930c327948861c015c919a0bcb4a8</c:v>
                  </c:pt>
                  <c:pt idx="4">
                    <c:v>d2b0f9cd5e31ed47dbf92b157c0cda96</c:v>
                  </c:pt>
                  <c:pt idx="5">
                    <c:v>e46d3c8d60e3f8b382b6f239e5af08ac</c:v>
                  </c:pt>
                  <c:pt idx="6">
                    <c:v>3dd2a17168ec895c781a9191c1e95ad7</c:v>
                  </c:pt>
                  <c:pt idx="7">
                    <c:v>9750263daed3988ced39eeb2f1c12029</c:v>
                  </c:pt>
                  <c:pt idx="8">
                    <c:v>ba92b5a0701d2f820ba6ca8f8c86294f</c:v>
                  </c:pt>
                  <c:pt idx="9">
                    <c:v>77ff4f618d7c0d6b442ecdf5f02f6a74</c:v>
                  </c:pt>
                  <c:pt idx="10">
                    <c:v>6dab56beb5263f0d554cae5c55809208</c:v>
                  </c:pt>
                  <c:pt idx="11">
                    <c:v>28e6a89f22da7a12c26de9eaac8631a2</c:v>
                  </c:pt>
                  <c:pt idx="12">
                    <c:v>7ce94ab189134e2d3c05f496d635419c</c:v>
                  </c:pt>
                  <c:pt idx="13">
                    <c:v>3938defa878985e56e22db94bbdea2ff</c:v>
                  </c:pt>
                  <c:pt idx="14">
                    <c:v>1fe8e6e01596885617fa1c90d29c2f81</c:v>
                  </c:pt>
                  <c:pt idx="15">
                    <c:v>5a848e4ab52fd5445cdc07aab1c40e48</c:v>
                  </c:pt>
                </c:lvl>
                <c:lvl>
                  <c:pt idx="0">
                    <c:v>AP</c:v>
                  </c:pt>
                  <c:pt idx="8">
                    <c:v>RR</c:v>
                  </c:pt>
                </c:lvl>
              </c:multiLvlStrCache>
            </c:multiLvlStrRef>
          </c:cat>
          <c:val>
            <c:numRef>
              <c:f>'QC)vi)Product Level inc'!$I$3:$I$21</c:f>
              <c:numCache>
                <c:formatCode>General</c:formatCode>
                <c:ptCount val="16"/>
                <c:pt idx="3">
                  <c:v>2</c:v>
                </c:pt>
                <c:pt idx="4">
                  <c:v>2</c:v>
                </c:pt>
                <c:pt idx="5">
                  <c:v>2</c:v>
                </c:pt>
                <c:pt idx="6">
                  <c:v>2</c:v>
                </c:pt>
                <c:pt idx="8">
                  <c:v>2</c:v>
                </c:pt>
                <c:pt idx="9">
                  <c:v>2</c:v>
                </c:pt>
                <c:pt idx="11">
                  <c:v>2</c:v>
                </c:pt>
                <c:pt idx="12">
                  <c:v>1</c:v>
                </c:pt>
                <c:pt idx="13">
                  <c:v>2</c:v>
                </c:pt>
                <c:pt idx="15">
                  <c:v>2</c:v>
                </c:pt>
              </c:numCache>
            </c:numRef>
          </c:val>
          <c:extLst>
            <c:ext xmlns:c16="http://schemas.microsoft.com/office/drawing/2014/chart" uri="{C3380CC4-5D6E-409C-BE32-E72D297353CC}">
              <c16:uniqueId val="{00000002-8C10-4703-82E7-7A110845E5EE}"/>
            </c:ext>
          </c:extLst>
        </c:ser>
        <c:dLbls>
          <c:showLegendKey val="0"/>
          <c:showVal val="0"/>
          <c:showCatName val="0"/>
          <c:showSerName val="0"/>
          <c:showPercent val="0"/>
          <c:showBubbleSize val="0"/>
        </c:dLbls>
        <c:gapWidth val="219"/>
        <c:overlap val="-27"/>
        <c:axId val="491585080"/>
        <c:axId val="491584424"/>
      </c:barChart>
      <c:catAx>
        <c:axId val="491585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584424"/>
        <c:crosses val="autoZero"/>
        <c:auto val="1"/>
        <c:lblAlgn val="ctr"/>
        <c:lblOffset val="100"/>
        <c:noMultiLvlLbl val="0"/>
      </c:catAx>
      <c:valAx>
        <c:axId val="491584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585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3.xlsx]QD)vi)Product level inc!PivotTable3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'QD)vi)Product level inc'!$H$1:$H$2</c:f>
              <c:strCache>
                <c:ptCount val="1"/>
                <c:pt idx="0">
                  <c:v>2016</c:v>
                </c:pt>
              </c:strCache>
            </c:strRef>
          </c:tx>
          <c:spPr>
            <a:solidFill>
              <a:schemeClr val="accent1"/>
            </a:solidFill>
            <a:ln>
              <a:noFill/>
            </a:ln>
            <a:effectLst/>
          </c:spPr>
          <c:invertIfNegative val="0"/>
          <c:cat>
            <c:multiLvlStrRef>
              <c:f>'QD)vi)Product level inc'!$G$3:$G$13</c:f>
              <c:multiLvlStrCache>
                <c:ptCount val="8"/>
                <c:lvl>
                  <c:pt idx="0">
                    <c:v>macapa</c:v>
                  </c:pt>
                  <c:pt idx="1">
                    <c:v>santana</c:v>
                  </c:pt>
                  <c:pt idx="2">
                    <c:v>laranjal do jari</c:v>
                  </c:pt>
                  <c:pt idx="3">
                    <c:v>vitoria do jari</c:v>
                  </c:pt>
                  <c:pt idx="4">
                    <c:v>porto grande</c:v>
                  </c:pt>
                  <c:pt idx="5">
                    <c:v>oiapoque</c:v>
                  </c:pt>
                  <c:pt idx="6">
                    <c:v>boa vista</c:v>
                  </c:pt>
                  <c:pt idx="7">
                    <c:v>bonfim</c:v>
                  </c:pt>
                </c:lvl>
                <c:lvl>
                  <c:pt idx="0">
                    <c:v>AP</c:v>
                  </c:pt>
                  <c:pt idx="6">
                    <c:v>RR</c:v>
                  </c:pt>
                </c:lvl>
              </c:multiLvlStrCache>
            </c:multiLvlStrRef>
          </c:cat>
          <c:val>
            <c:numRef>
              <c:f>'QD)vi)Product level inc'!$H$3:$H$13</c:f>
              <c:numCache>
                <c:formatCode>General</c:formatCode>
                <c:ptCount val="8"/>
                <c:pt idx="6">
                  <c:v>3</c:v>
                </c:pt>
              </c:numCache>
            </c:numRef>
          </c:val>
          <c:extLst>
            <c:ext xmlns:c16="http://schemas.microsoft.com/office/drawing/2014/chart" uri="{C3380CC4-5D6E-409C-BE32-E72D297353CC}">
              <c16:uniqueId val="{00000000-FC92-4F62-BFE6-8CD24CF708DE}"/>
            </c:ext>
          </c:extLst>
        </c:ser>
        <c:ser>
          <c:idx val="1"/>
          <c:order val="1"/>
          <c:tx>
            <c:strRef>
              <c:f>'QD)vi)Product level inc'!$I$1:$I$2</c:f>
              <c:strCache>
                <c:ptCount val="1"/>
                <c:pt idx="0">
                  <c:v>2017</c:v>
                </c:pt>
              </c:strCache>
            </c:strRef>
          </c:tx>
          <c:spPr>
            <a:solidFill>
              <a:schemeClr val="accent2"/>
            </a:solidFill>
            <a:ln>
              <a:noFill/>
            </a:ln>
            <a:effectLst/>
          </c:spPr>
          <c:invertIfNegative val="0"/>
          <c:cat>
            <c:multiLvlStrRef>
              <c:f>'QD)vi)Product level inc'!$G$3:$G$13</c:f>
              <c:multiLvlStrCache>
                <c:ptCount val="8"/>
                <c:lvl>
                  <c:pt idx="0">
                    <c:v>macapa</c:v>
                  </c:pt>
                  <c:pt idx="1">
                    <c:v>santana</c:v>
                  </c:pt>
                  <c:pt idx="2">
                    <c:v>laranjal do jari</c:v>
                  </c:pt>
                  <c:pt idx="3">
                    <c:v>vitoria do jari</c:v>
                  </c:pt>
                  <c:pt idx="4">
                    <c:v>porto grande</c:v>
                  </c:pt>
                  <c:pt idx="5">
                    <c:v>oiapoque</c:v>
                  </c:pt>
                  <c:pt idx="6">
                    <c:v>boa vista</c:v>
                  </c:pt>
                  <c:pt idx="7">
                    <c:v>bonfim</c:v>
                  </c:pt>
                </c:lvl>
                <c:lvl>
                  <c:pt idx="0">
                    <c:v>AP</c:v>
                  </c:pt>
                  <c:pt idx="6">
                    <c:v>RR</c:v>
                  </c:pt>
                </c:lvl>
              </c:multiLvlStrCache>
            </c:multiLvlStrRef>
          </c:cat>
          <c:val>
            <c:numRef>
              <c:f>'QD)vi)Product level inc'!$I$3:$I$13</c:f>
              <c:numCache>
                <c:formatCode>General</c:formatCode>
                <c:ptCount val="8"/>
                <c:pt idx="0">
                  <c:v>24</c:v>
                </c:pt>
                <c:pt idx="1">
                  <c:v>10</c:v>
                </c:pt>
                <c:pt idx="2">
                  <c:v>3</c:v>
                </c:pt>
                <c:pt idx="4">
                  <c:v>1</c:v>
                </c:pt>
                <c:pt idx="5">
                  <c:v>1</c:v>
                </c:pt>
                <c:pt idx="6">
                  <c:v>19</c:v>
                </c:pt>
              </c:numCache>
            </c:numRef>
          </c:val>
          <c:extLst>
            <c:ext xmlns:c16="http://schemas.microsoft.com/office/drawing/2014/chart" uri="{C3380CC4-5D6E-409C-BE32-E72D297353CC}">
              <c16:uniqueId val="{00000001-FC92-4F62-BFE6-8CD24CF708DE}"/>
            </c:ext>
          </c:extLst>
        </c:ser>
        <c:ser>
          <c:idx val="2"/>
          <c:order val="2"/>
          <c:tx>
            <c:strRef>
              <c:f>'QD)vi)Product level inc'!$J$1:$J$2</c:f>
              <c:strCache>
                <c:ptCount val="1"/>
                <c:pt idx="0">
                  <c:v>2018</c:v>
                </c:pt>
              </c:strCache>
            </c:strRef>
          </c:tx>
          <c:spPr>
            <a:solidFill>
              <a:schemeClr val="accent3"/>
            </a:solidFill>
            <a:ln>
              <a:noFill/>
            </a:ln>
            <a:effectLst/>
          </c:spPr>
          <c:invertIfNegative val="0"/>
          <c:cat>
            <c:multiLvlStrRef>
              <c:f>'QD)vi)Product level inc'!$G$3:$G$13</c:f>
              <c:multiLvlStrCache>
                <c:ptCount val="8"/>
                <c:lvl>
                  <c:pt idx="0">
                    <c:v>macapa</c:v>
                  </c:pt>
                  <c:pt idx="1">
                    <c:v>santana</c:v>
                  </c:pt>
                  <c:pt idx="2">
                    <c:v>laranjal do jari</c:v>
                  </c:pt>
                  <c:pt idx="3">
                    <c:v>vitoria do jari</c:v>
                  </c:pt>
                  <c:pt idx="4">
                    <c:v>porto grande</c:v>
                  </c:pt>
                  <c:pt idx="5">
                    <c:v>oiapoque</c:v>
                  </c:pt>
                  <c:pt idx="6">
                    <c:v>boa vista</c:v>
                  </c:pt>
                  <c:pt idx="7">
                    <c:v>bonfim</c:v>
                  </c:pt>
                </c:lvl>
                <c:lvl>
                  <c:pt idx="0">
                    <c:v>AP</c:v>
                  </c:pt>
                  <c:pt idx="6">
                    <c:v>RR</c:v>
                  </c:pt>
                </c:lvl>
              </c:multiLvlStrCache>
            </c:multiLvlStrRef>
          </c:cat>
          <c:val>
            <c:numRef>
              <c:f>'QD)vi)Product level inc'!$J$3:$J$13</c:f>
              <c:numCache>
                <c:formatCode>General</c:formatCode>
                <c:ptCount val="8"/>
                <c:pt idx="0">
                  <c:v>38</c:v>
                </c:pt>
                <c:pt idx="1">
                  <c:v>4</c:v>
                </c:pt>
                <c:pt idx="3">
                  <c:v>1</c:v>
                </c:pt>
                <c:pt idx="6">
                  <c:v>28</c:v>
                </c:pt>
                <c:pt idx="7">
                  <c:v>1</c:v>
                </c:pt>
              </c:numCache>
            </c:numRef>
          </c:val>
          <c:extLst>
            <c:ext xmlns:c16="http://schemas.microsoft.com/office/drawing/2014/chart" uri="{C3380CC4-5D6E-409C-BE32-E72D297353CC}">
              <c16:uniqueId val="{00000002-FC92-4F62-BFE6-8CD24CF708DE}"/>
            </c:ext>
          </c:extLst>
        </c:ser>
        <c:dLbls>
          <c:showLegendKey val="0"/>
          <c:showVal val="0"/>
          <c:showCatName val="0"/>
          <c:showSerName val="0"/>
          <c:showPercent val="0"/>
          <c:showBubbleSize val="0"/>
        </c:dLbls>
        <c:gapWidth val="219"/>
        <c:overlap val="-27"/>
        <c:axId val="499247360"/>
        <c:axId val="499238504"/>
      </c:barChart>
      <c:catAx>
        <c:axId val="49924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238504"/>
        <c:crosses val="autoZero"/>
        <c:auto val="1"/>
        <c:lblAlgn val="ctr"/>
        <c:lblOffset val="100"/>
        <c:noMultiLvlLbl val="0"/>
      </c:catAx>
      <c:valAx>
        <c:axId val="499238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247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3.xlsx]QC)iii)Deliveries Inc!PivotTable27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'QC)iii)Deliveries Inc'!$G$1:$G$2</c:f>
              <c:strCache>
                <c:ptCount val="1"/>
                <c:pt idx="0">
                  <c:v>2016</c:v>
                </c:pt>
              </c:strCache>
            </c:strRef>
          </c:tx>
          <c:spPr>
            <a:solidFill>
              <a:schemeClr val="accent1"/>
            </a:solidFill>
            <a:ln>
              <a:noFill/>
            </a:ln>
            <a:effectLst/>
          </c:spPr>
          <c:invertIfNegative val="0"/>
          <c:cat>
            <c:multiLvlStrRef>
              <c:f>'QC)iii)Deliveries Inc'!$F$3:$F$27</c:f>
              <c:multiLvlStrCache>
                <c:ptCount val="22"/>
                <c:lvl>
                  <c:pt idx="0">
                    <c:v>cca3071e3e9bb7d12640c9fbe2301306</c:v>
                  </c:pt>
                  <c:pt idx="1">
                    <c:v>70eea00b476a314817cefde4aad4f89a</c:v>
                  </c:pt>
                  <c:pt idx="2">
                    <c:v>c458e2045a8aa8964f8879af03fdcce6</c:v>
                  </c:pt>
                  <c:pt idx="3">
                    <c:v>dd55f1bb788714a40e7954c3be6df745</c:v>
                  </c:pt>
                  <c:pt idx="4">
                    <c:v>de722cd6dad950a92b7d4f82673f8833</c:v>
                  </c:pt>
                  <c:pt idx="5">
                    <c:v>b33e7c55446eabf8fe1a42d037ac7d6d</c:v>
                  </c:pt>
                  <c:pt idx="6">
                    <c:v>4e922959ae960d389249c378d1c939f5</c:v>
                  </c:pt>
                  <c:pt idx="7">
                    <c:v>ea8482cd71df3c1969d7b9473ff13abc</c:v>
                  </c:pt>
                  <c:pt idx="8">
                    <c:v>da8622b14eb17ae2831f4ac5b9dab84a</c:v>
                  </c:pt>
                  <c:pt idx="9">
                    <c:v>ceaec5548eefc6e23e6607c5435102e7</c:v>
                  </c:pt>
                  <c:pt idx="10">
                    <c:v>91f0eec23d4a61d7d7caeefa3f0ad1ca</c:v>
                  </c:pt>
                  <c:pt idx="11">
                    <c:v>1782ce2db72c3dda627d5e7c898104e1</c:v>
                  </c:pt>
                  <c:pt idx="12">
                    <c:v>8160255418d5aaa7dbdc9f4c64ebda44</c:v>
                  </c:pt>
                  <c:pt idx="13">
                    <c:v>c826c40d7b19f62a09e2d7c5e7295ee2</c:v>
                  </c:pt>
                  <c:pt idx="14">
                    <c:v>da8622b14eb17ae2831f4ac5b9dab84a</c:v>
                  </c:pt>
                  <c:pt idx="15">
                    <c:v>7bac63f6603d382cc8d0832eb6c100a8</c:v>
                  </c:pt>
                  <c:pt idx="16">
                    <c:v>a416b6a846a11724393025641d4edd5e</c:v>
                  </c:pt>
                  <c:pt idx="17">
                    <c:v>cc419e0650a3c5ba77189a1882b7556a</c:v>
                  </c:pt>
                  <c:pt idx="18">
                    <c:v>8b321bb669392f5163d04c59e235e066</c:v>
                  </c:pt>
                  <c:pt idx="19">
                    <c:v>17a053fcb14bd219540cbde0df490be0</c:v>
                  </c:pt>
                  <c:pt idx="20">
                    <c:v>562fc2f2c2863ab7e79a9e4388a58a14</c:v>
                  </c:pt>
                  <c:pt idx="21">
                    <c:v>4869f7a5dfa277a7dca6462dcf3b52b2</c:v>
                  </c:pt>
                </c:lvl>
                <c:lvl>
                  <c:pt idx="0">
                    <c:v>AP</c:v>
                  </c:pt>
                  <c:pt idx="11">
                    <c:v>RR</c:v>
                  </c:pt>
                </c:lvl>
              </c:multiLvlStrCache>
            </c:multiLvlStrRef>
          </c:cat>
          <c:val>
            <c:numRef>
              <c:f>'QC)iii)Deliveries Inc'!$G$3:$G$27</c:f>
              <c:numCache>
                <c:formatCode>General</c:formatCode>
                <c:ptCount val="22"/>
              </c:numCache>
            </c:numRef>
          </c:val>
          <c:extLst>
            <c:ext xmlns:c16="http://schemas.microsoft.com/office/drawing/2014/chart" uri="{C3380CC4-5D6E-409C-BE32-E72D297353CC}">
              <c16:uniqueId val="{00000000-4388-4CA3-82C9-E22129BC54A7}"/>
            </c:ext>
          </c:extLst>
        </c:ser>
        <c:ser>
          <c:idx val="1"/>
          <c:order val="1"/>
          <c:tx>
            <c:strRef>
              <c:f>'QC)iii)Deliveries Inc'!$H$1:$H$2</c:f>
              <c:strCache>
                <c:ptCount val="1"/>
                <c:pt idx="0">
                  <c:v>2017</c:v>
                </c:pt>
              </c:strCache>
            </c:strRef>
          </c:tx>
          <c:spPr>
            <a:solidFill>
              <a:schemeClr val="accent2"/>
            </a:solidFill>
            <a:ln>
              <a:noFill/>
            </a:ln>
            <a:effectLst/>
          </c:spPr>
          <c:invertIfNegative val="0"/>
          <c:cat>
            <c:multiLvlStrRef>
              <c:f>'QC)iii)Deliveries Inc'!$F$3:$F$27</c:f>
              <c:multiLvlStrCache>
                <c:ptCount val="22"/>
                <c:lvl>
                  <c:pt idx="0">
                    <c:v>cca3071e3e9bb7d12640c9fbe2301306</c:v>
                  </c:pt>
                  <c:pt idx="1">
                    <c:v>70eea00b476a314817cefde4aad4f89a</c:v>
                  </c:pt>
                  <c:pt idx="2">
                    <c:v>c458e2045a8aa8964f8879af03fdcce6</c:v>
                  </c:pt>
                  <c:pt idx="3">
                    <c:v>dd55f1bb788714a40e7954c3be6df745</c:v>
                  </c:pt>
                  <c:pt idx="4">
                    <c:v>de722cd6dad950a92b7d4f82673f8833</c:v>
                  </c:pt>
                  <c:pt idx="5">
                    <c:v>b33e7c55446eabf8fe1a42d037ac7d6d</c:v>
                  </c:pt>
                  <c:pt idx="6">
                    <c:v>4e922959ae960d389249c378d1c939f5</c:v>
                  </c:pt>
                  <c:pt idx="7">
                    <c:v>ea8482cd71df3c1969d7b9473ff13abc</c:v>
                  </c:pt>
                  <c:pt idx="8">
                    <c:v>da8622b14eb17ae2831f4ac5b9dab84a</c:v>
                  </c:pt>
                  <c:pt idx="9">
                    <c:v>ceaec5548eefc6e23e6607c5435102e7</c:v>
                  </c:pt>
                  <c:pt idx="10">
                    <c:v>91f0eec23d4a61d7d7caeefa3f0ad1ca</c:v>
                  </c:pt>
                  <c:pt idx="11">
                    <c:v>1782ce2db72c3dda627d5e7c898104e1</c:v>
                  </c:pt>
                  <c:pt idx="12">
                    <c:v>8160255418d5aaa7dbdc9f4c64ebda44</c:v>
                  </c:pt>
                  <c:pt idx="13">
                    <c:v>c826c40d7b19f62a09e2d7c5e7295ee2</c:v>
                  </c:pt>
                  <c:pt idx="14">
                    <c:v>da8622b14eb17ae2831f4ac5b9dab84a</c:v>
                  </c:pt>
                  <c:pt idx="15">
                    <c:v>7bac63f6603d382cc8d0832eb6c100a8</c:v>
                  </c:pt>
                  <c:pt idx="16">
                    <c:v>a416b6a846a11724393025641d4edd5e</c:v>
                  </c:pt>
                  <c:pt idx="17">
                    <c:v>cc419e0650a3c5ba77189a1882b7556a</c:v>
                  </c:pt>
                  <c:pt idx="18">
                    <c:v>8b321bb669392f5163d04c59e235e066</c:v>
                  </c:pt>
                  <c:pt idx="19">
                    <c:v>17a053fcb14bd219540cbde0df490be0</c:v>
                  </c:pt>
                  <c:pt idx="20">
                    <c:v>562fc2f2c2863ab7e79a9e4388a58a14</c:v>
                  </c:pt>
                  <c:pt idx="21">
                    <c:v>4869f7a5dfa277a7dca6462dcf3b52b2</c:v>
                  </c:pt>
                </c:lvl>
                <c:lvl>
                  <c:pt idx="0">
                    <c:v>AP</c:v>
                  </c:pt>
                  <c:pt idx="11">
                    <c:v>RR</c:v>
                  </c:pt>
                </c:lvl>
              </c:multiLvlStrCache>
            </c:multiLvlStrRef>
          </c:cat>
          <c:val>
            <c:numRef>
              <c:f>'QC)iii)Deliveries Inc'!$H$3:$H$27</c:f>
              <c:numCache>
                <c:formatCode>General</c:formatCode>
                <c:ptCount val="22"/>
                <c:pt idx="0">
                  <c:v>364</c:v>
                </c:pt>
                <c:pt idx="2">
                  <c:v>70</c:v>
                </c:pt>
                <c:pt idx="3">
                  <c:v>58</c:v>
                </c:pt>
                <c:pt idx="6">
                  <c:v>43</c:v>
                </c:pt>
                <c:pt idx="8">
                  <c:v>42</c:v>
                </c:pt>
                <c:pt idx="10">
                  <c:v>41</c:v>
                </c:pt>
                <c:pt idx="11">
                  <c:v>169</c:v>
                </c:pt>
                <c:pt idx="16">
                  <c:v>52</c:v>
                </c:pt>
                <c:pt idx="17">
                  <c:v>49</c:v>
                </c:pt>
                <c:pt idx="18">
                  <c:v>13</c:v>
                </c:pt>
              </c:numCache>
            </c:numRef>
          </c:val>
          <c:extLst>
            <c:ext xmlns:c16="http://schemas.microsoft.com/office/drawing/2014/chart" uri="{C3380CC4-5D6E-409C-BE32-E72D297353CC}">
              <c16:uniqueId val="{00000001-4388-4CA3-82C9-E22129BC54A7}"/>
            </c:ext>
          </c:extLst>
        </c:ser>
        <c:ser>
          <c:idx val="2"/>
          <c:order val="2"/>
          <c:tx>
            <c:strRef>
              <c:f>'QC)iii)Deliveries Inc'!$I$1:$I$2</c:f>
              <c:strCache>
                <c:ptCount val="1"/>
                <c:pt idx="0">
                  <c:v>2018</c:v>
                </c:pt>
              </c:strCache>
            </c:strRef>
          </c:tx>
          <c:spPr>
            <a:solidFill>
              <a:schemeClr val="accent3"/>
            </a:solidFill>
            <a:ln>
              <a:noFill/>
            </a:ln>
            <a:effectLst/>
          </c:spPr>
          <c:invertIfNegative val="0"/>
          <c:cat>
            <c:multiLvlStrRef>
              <c:f>'QC)iii)Deliveries Inc'!$F$3:$F$27</c:f>
              <c:multiLvlStrCache>
                <c:ptCount val="22"/>
                <c:lvl>
                  <c:pt idx="0">
                    <c:v>cca3071e3e9bb7d12640c9fbe2301306</c:v>
                  </c:pt>
                  <c:pt idx="1">
                    <c:v>70eea00b476a314817cefde4aad4f89a</c:v>
                  </c:pt>
                  <c:pt idx="2">
                    <c:v>c458e2045a8aa8964f8879af03fdcce6</c:v>
                  </c:pt>
                  <c:pt idx="3">
                    <c:v>dd55f1bb788714a40e7954c3be6df745</c:v>
                  </c:pt>
                  <c:pt idx="4">
                    <c:v>de722cd6dad950a92b7d4f82673f8833</c:v>
                  </c:pt>
                  <c:pt idx="5">
                    <c:v>b33e7c55446eabf8fe1a42d037ac7d6d</c:v>
                  </c:pt>
                  <c:pt idx="6">
                    <c:v>4e922959ae960d389249c378d1c939f5</c:v>
                  </c:pt>
                  <c:pt idx="7">
                    <c:v>ea8482cd71df3c1969d7b9473ff13abc</c:v>
                  </c:pt>
                  <c:pt idx="8">
                    <c:v>da8622b14eb17ae2831f4ac5b9dab84a</c:v>
                  </c:pt>
                  <c:pt idx="9">
                    <c:v>ceaec5548eefc6e23e6607c5435102e7</c:v>
                  </c:pt>
                  <c:pt idx="10">
                    <c:v>91f0eec23d4a61d7d7caeefa3f0ad1ca</c:v>
                  </c:pt>
                  <c:pt idx="11">
                    <c:v>1782ce2db72c3dda627d5e7c898104e1</c:v>
                  </c:pt>
                  <c:pt idx="12">
                    <c:v>8160255418d5aaa7dbdc9f4c64ebda44</c:v>
                  </c:pt>
                  <c:pt idx="13">
                    <c:v>c826c40d7b19f62a09e2d7c5e7295ee2</c:v>
                  </c:pt>
                  <c:pt idx="14">
                    <c:v>da8622b14eb17ae2831f4ac5b9dab84a</c:v>
                  </c:pt>
                  <c:pt idx="15">
                    <c:v>7bac63f6603d382cc8d0832eb6c100a8</c:v>
                  </c:pt>
                  <c:pt idx="16">
                    <c:v>a416b6a846a11724393025641d4edd5e</c:v>
                  </c:pt>
                  <c:pt idx="17">
                    <c:v>cc419e0650a3c5ba77189a1882b7556a</c:v>
                  </c:pt>
                  <c:pt idx="18">
                    <c:v>8b321bb669392f5163d04c59e235e066</c:v>
                  </c:pt>
                  <c:pt idx="19">
                    <c:v>17a053fcb14bd219540cbde0df490be0</c:v>
                  </c:pt>
                  <c:pt idx="20">
                    <c:v>562fc2f2c2863ab7e79a9e4388a58a14</c:v>
                  </c:pt>
                  <c:pt idx="21">
                    <c:v>4869f7a5dfa277a7dca6462dcf3b52b2</c:v>
                  </c:pt>
                </c:lvl>
                <c:lvl>
                  <c:pt idx="0">
                    <c:v>AP</c:v>
                  </c:pt>
                  <c:pt idx="11">
                    <c:v>RR</c:v>
                  </c:pt>
                </c:lvl>
              </c:multiLvlStrCache>
            </c:multiLvlStrRef>
          </c:cat>
          <c:val>
            <c:numRef>
              <c:f>'QC)iii)Deliveries Inc'!$I$3:$I$27</c:f>
              <c:numCache>
                <c:formatCode>General</c:formatCode>
                <c:ptCount val="22"/>
                <c:pt idx="1">
                  <c:v>70</c:v>
                </c:pt>
                <c:pt idx="4">
                  <c:v>56</c:v>
                </c:pt>
                <c:pt idx="5">
                  <c:v>47</c:v>
                </c:pt>
                <c:pt idx="7">
                  <c:v>42</c:v>
                </c:pt>
                <c:pt idx="9">
                  <c:v>41</c:v>
                </c:pt>
                <c:pt idx="12">
                  <c:v>71</c:v>
                </c:pt>
                <c:pt idx="13">
                  <c:v>52</c:v>
                </c:pt>
                <c:pt idx="14">
                  <c:v>52</c:v>
                </c:pt>
                <c:pt idx="15">
                  <c:v>52</c:v>
                </c:pt>
                <c:pt idx="18">
                  <c:v>27</c:v>
                </c:pt>
                <c:pt idx="19">
                  <c:v>39</c:v>
                </c:pt>
                <c:pt idx="20">
                  <c:v>37</c:v>
                </c:pt>
                <c:pt idx="21">
                  <c:v>37</c:v>
                </c:pt>
              </c:numCache>
            </c:numRef>
          </c:val>
          <c:extLst>
            <c:ext xmlns:c16="http://schemas.microsoft.com/office/drawing/2014/chart" uri="{C3380CC4-5D6E-409C-BE32-E72D297353CC}">
              <c16:uniqueId val="{00000002-4388-4CA3-82C9-E22129BC54A7}"/>
            </c:ext>
          </c:extLst>
        </c:ser>
        <c:dLbls>
          <c:showLegendKey val="0"/>
          <c:showVal val="0"/>
          <c:showCatName val="0"/>
          <c:showSerName val="0"/>
          <c:showPercent val="0"/>
          <c:showBubbleSize val="0"/>
        </c:dLbls>
        <c:gapWidth val="219"/>
        <c:overlap val="-27"/>
        <c:axId val="580473928"/>
        <c:axId val="580468024"/>
      </c:barChart>
      <c:catAx>
        <c:axId val="580473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68024"/>
        <c:crosses val="autoZero"/>
        <c:auto val="1"/>
        <c:lblAlgn val="ctr"/>
        <c:lblOffset val="100"/>
        <c:noMultiLvlLbl val="0"/>
      </c:catAx>
      <c:valAx>
        <c:axId val="580468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73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3.xlsx]QD)iii)Deliveries Inc!PivotTable34</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'QD)iii)Deliveries Inc'!$H$1:$H$2</c:f>
              <c:strCache>
                <c:ptCount val="1"/>
                <c:pt idx="0">
                  <c:v>2016</c:v>
                </c:pt>
              </c:strCache>
            </c:strRef>
          </c:tx>
          <c:spPr>
            <a:solidFill>
              <a:schemeClr val="accent1"/>
            </a:solidFill>
            <a:ln>
              <a:noFill/>
            </a:ln>
            <a:effectLst/>
          </c:spPr>
          <c:invertIfNegative val="0"/>
          <c:cat>
            <c:multiLvlStrRef>
              <c:f>'QD)iii)Deliveries Inc'!$G$3:$G$13</c:f>
              <c:multiLvlStrCache>
                <c:ptCount val="8"/>
                <c:lvl>
                  <c:pt idx="0">
                    <c:v>porto grande</c:v>
                  </c:pt>
                  <c:pt idx="1">
                    <c:v>oiapoque</c:v>
                  </c:pt>
                  <c:pt idx="2">
                    <c:v>vitoria do jari</c:v>
                  </c:pt>
                  <c:pt idx="3">
                    <c:v>laranjal do jari</c:v>
                  </c:pt>
                  <c:pt idx="4">
                    <c:v>santana</c:v>
                  </c:pt>
                  <c:pt idx="5">
                    <c:v>macapa</c:v>
                  </c:pt>
                  <c:pt idx="6">
                    <c:v>bonfim</c:v>
                  </c:pt>
                  <c:pt idx="7">
                    <c:v>boa vista</c:v>
                  </c:pt>
                </c:lvl>
                <c:lvl>
                  <c:pt idx="0">
                    <c:v>AP</c:v>
                  </c:pt>
                  <c:pt idx="6">
                    <c:v>RR</c:v>
                  </c:pt>
                </c:lvl>
              </c:multiLvlStrCache>
            </c:multiLvlStrRef>
          </c:cat>
          <c:val>
            <c:numRef>
              <c:f>'QD)iii)Deliveries Inc'!$H$3:$H$13</c:f>
              <c:numCache>
                <c:formatCode>General</c:formatCode>
                <c:ptCount val="8"/>
                <c:pt idx="7">
                  <c:v>3</c:v>
                </c:pt>
              </c:numCache>
            </c:numRef>
          </c:val>
          <c:extLst>
            <c:ext xmlns:c16="http://schemas.microsoft.com/office/drawing/2014/chart" uri="{C3380CC4-5D6E-409C-BE32-E72D297353CC}">
              <c16:uniqueId val="{00000000-6A4A-415B-89A0-C0B85C0FD206}"/>
            </c:ext>
          </c:extLst>
        </c:ser>
        <c:ser>
          <c:idx val="1"/>
          <c:order val="1"/>
          <c:tx>
            <c:strRef>
              <c:f>'QD)iii)Deliveries Inc'!$I$1:$I$2</c:f>
              <c:strCache>
                <c:ptCount val="1"/>
                <c:pt idx="0">
                  <c:v>2017</c:v>
                </c:pt>
              </c:strCache>
            </c:strRef>
          </c:tx>
          <c:spPr>
            <a:solidFill>
              <a:schemeClr val="accent2"/>
            </a:solidFill>
            <a:ln>
              <a:noFill/>
            </a:ln>
            <a:effectLst/>
          </c:spPr>
          <c:invertIfNegative val="0"/>
          <c:cat>
            <c:multiLvlStrRef>
              <c:f>'QD)iii)Deliveries Inc'!$G$3:$G$13</c:f>
              <c:multiLvlStrCache>
                <c:ptCount val="8"/>
                <c:lvl>
                  <c:pt idx="0">
                    <c:v>porto grande</c:v>
                  </c:pt>
                  <c:pt idx="1">
                    <c:v>oiapoque</c:v>
                  </c:pt>
                  <c:pt idx="2">
                    <c:v>vitoria do jari</c:v>
                  </c:pt>
                  <c:pt idx="3">
                    <c:v>laranjal do jari</c:v>
                  </c:pt>
                  <c:pt idx="4">
                    <c:v>santana</c:v>
                  </c:pt>
                  <c:pt idx="5">
                    <c:v>macapa</c:v>
                  </c:pt>
                  <c:pt idx="6">
                    <c:v>bonfim</c:v>
                  </c:pt>
                  <c:pt idx="7">
                    <c:v>boa vista</c:v>
                  </c:pt>
                </c:lvl>
                <c:lvl>
                  <c:pt idx="0">
                    <c:v>AP</c:v>
                  </c:pt>
                  <c:pt idx="6">
                    <c:v>RR</c:v>
                  </c:pt>
                </c:lvl>
              </c:multiLvlStrCache>
            </c:multiLvlStrRef>
          </c:cat>
          <c:val>
            <c:numRef>
              <c:f>'QD)iii)Deliveries Inc'!$I$3:$I$13</c:f>
              <c:numCache>
                <c:formatCode>General</c:formatCode>
                <c:ptCount val="8"/>
                <c:pt idx="0">
                  <c:v>17</c:v>
                </c:pt>
                <c:pt idx="1">
                  <c:v>27</c:v>
                </c:pt>
                <c:pt idx="3">
                  <c:v>74</c:v>
                </c:pt>
                <c:pt idx="4">
                  <c:v>170</c:v>
                </c:pt>
                <c:pt idx="5">
                  <c:v>755</c:v>
                </c:pt>
                <c:pt idx="7">
                  <c:v>501</c:v>
                </c:pt>
              </c:numCache>
            </c:numRef>
          </c:val>
          <c:extLst>
            <c:ext xmlns:c16="http://schemas.microsoft.com/office/drawing/2014/chart" uri="{C3380CC4-5D6E-409C-BE32-E72D297353CC}">
              <c16:uniqueId val="{00000001-6A4A-415B-89A0-C0B85C0FD206}"/>
            </c:ext>
          </c:extLst>
        </c:ser>
        <c:ser>
          <c:idx val="2"/>
          <c:order val="2"/>
          <c:tx>
            <c:strRef>
              <c:f>'QD)iii)Deliveries Inc'!$J$1:$J$2</c:f>
              <c:strCache>
                <c:ptCount val="1"/>
                <c:pt idx="0">
                  <c:v>2018</c:v>
                </c:pt>
              </c:strCache>
            </c:strRef>
          </c:tx>
          <c:spPr>
            <a:solidFill>
              <a:schemeClr val="accent3"/>
            </a:solidFill>
            <a:ln>
              <a:noFill/>
            </a:ln>
            <a:effectLst/>
          </c:spPr>
          <c:invertIfNegative val="0"/>
          <c:cat>
            <c:multiLvlStrRef>
              <c:f>'QD)iii)Deliveries Inc'!$G$3:$G$13</c:f>
              <c:multiLvlStrCache>
                <c:ptCount val="8"/>
                <c:lvl>
                  <c:pt idx="0">
                    <c:v>porto grande</c:v>
                  </c:pt>
                  <c:pt idx="1">
                    <c:v>oiapoque</c:v>
                  </c:pt>
                  <c:pt idx="2">
                    <c:v>vitoria do jari</c:v>
                  </c:pt>
                  <c:pt idx="3">
                    <c:v>laranjal do jari</c:v>
                  </c:pt>
                  <c:pt idx="4">
                    <c:v>santana</c:v>
                  </c:pt>
                  <c:pt idx="5">
                    <c:v>macapa</c:v>
                  </c:pt>
                  <c:pt idx="6">
                    <c:v>bonfim</c:v>
                  </c:pt>
                  <c:pt idx="7">
                    <c:v>boa vista</c:v>
                  </c:pt>
                </c:lvl>
                <c:lvl>
                  <c:pt idx="0">
                    <c:v>AP</c:v>
                  </c:pt>
                  <c:pt idx="6">
                    <c:v>RR</c:v>
                  </c:pt>
                </c:lvl>
              </c:multiLvlStrCache>
            </c:multiLvlStrRef>
          </c:cat>
          <c:val>
            <c:numRef>
              <c:f>'QD)iii)Deliveries Inc'!$J$3:$J$13</c:f>
              <c:numCache>
                <c:formatCode>General</c:formatCode>
                <c:ptCount val="8"/>
                <c:pt idx="2">
                  <c:v>37</c:v>
                </c:pt>
                <c:pt idx="4">
                  <c:v>78</c:v>
                </c:pt>
                <c:pt idx="5">
                  <c:v>835</c:v>
                </c:pt>
                <c:pt idx="6">
                  <c:v>16</c:v>
                </c:pt>
                <c:pt idx="7">
                  <c:v>608</c:v>
                </c:pt>
              </c:numCache>
            </c:numRef>
          </c:val>
          <c:extLst>
            <c:ext xmlns:c16="http://schemas.microsoft.com/office/drawing/2014/chart" uri="{C3380CC4-5D6E-409C-BE32-E72D297353CC}">
              <c16:uniqueId val="{00000002-6A4A-415B-89A0-C0B85C0FD206}"/>
            </c:ext>
          </c:extLst>
        </c:ser>
        <c:dLbls>
          <c:showLegendKey val="0"/>
          <c:showVal val="0"/>
          <c:showCatName val="0"/>
          <c:showSerName val="0"/>
          <c:showPercent val="0"/>
          <c:showBubbleSize val="0"/>
        </c:dLbls>
        <c:gapWidth val="219"/>
        <c:overlap val="-27"/>
        <c:axId val="642268376"/>
        <c:axId val="642261160"/>
      </c:barChart>
      <c:catAx>
        <c:axId val="642268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261160"/>
        <c:crosses val="autoZero"/>
        <c:auto val="1"/>
        <c:lblAlgn val="ctr"/>
        <c:lblOffset val="100"/>
        <c:noMultiLvlLbl val="0"/>
      </c:catAx>
      <c:valAx>
        <c:axId val="642261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268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3.xlsx]QC)iv)% earlier increasing!PivotTable9</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'QC)iv)% earlier increasing'!$F$1:$F$2</c:f>
              <c:strCache>
                <c:ptCount val="1"/>
                <c:pt idx="0">
                  <c:v>2016</c:v>
                </c:pt>
              </c:strCache>
            </c:strRef>
          </c:tx>
          <c:spPr>
            <a:solidFill>
              <a:schemeClr val="accent1"/>
            </a:solidFill>
            <a:ln>
              <a:noFill/>
            </a:ln>
            <a:effectLst/>
          </c:spPr>
          <c:invertIfNegative val="0"/>
          <c:cat>
            <c:strRef>
              <c:f>'QC)iv)% earlier increasing'!$E$3:$E$30</c:f>
              <c:strCache>
                <c:ptCount val="27"/>
                <c:pt idx="0">
                  <c:v>RR</c:v>
                </c:pt>
                <c:pt idx="1">
                  <c:v>AP</c:v>
                </c:pt>
                <c:pt idx="2">
                  <c:v>AC</c:v>
                </c:pt>
                <c:pt idx="3">
                  <c:v>AM</c:v>
                </c:pt>
                <c:pt idx="4">
                  <c:v>RO</c:v>
                </c:pt>
                <c:pt idx="5">
                  <c:v>TO</c:v>
                </c:pt>
                <c:pt idx="6">
                  <c:v>SE</c:v>
                </c:pt>
                <c:pt idx="7">
                  <c:v>AL</c:v>
                </c:pt>
                <c:pt idx="8">
                  <c:v>PI</c:v>
                </c:pt>
                <c:pt idx="9">
                  <c:v>RN</c:v>
                </c:pt>
                <c:pt idx="10">
                  <c:v>PB</c:v>
                </c:pt>
                <c:pt idx="11">
                  <c:v>MA</c:v>
                </c:pt>
                <c:pt idx="12">
                  <c:v>MS</c:v>
                </c:pt>
                <c:pt idx="13">
                  <c:v>MT</c:v>
                </c:pt>
                <c:pt idx="14">
                  <c:v>PA</c:v>
                </c:pt>
                <c:pt idx="15">
                  <c:v>CE</c:v>
                </c:pt>
                <c:pt idx="16">
                  <c:v>PE</c:v>
                </c:pt>
                <c:pt idx="17">
                  <c:v>ES</c:v>
                </c:pt>
                <c:pt idx="18">
                  <c:v>GO</c:v>
                </c:pt>
                <c:pt idx="19">
                  <c:v>DF</c:v>
                </c:pt>
                <c:pt idx="20">
                  <c:v>BA</c:v>
                </c:pt>
                <c:pt idx="21">
                  <c:v>SC</c:v>
                </c:pt>
                <c:pt idx="22">
                  <c:v>PR</c:v>
                </c:pt>
                <c:pt idx="23">
                  <c:v>RS</c:v>
                </c:pt>
                <c:pt idx="24">
                  <c:v>RJ</c:v>
                </c:pt>
                <c:pt idx="25">
                  <c:v>MG</c:v>
                </c:pt>
                <c:pt idx="26">
                  <c:v>SP</c:v>
                </c:pt>
              </c:strCache>
            </c:strRef>
          </c:cat>
          <c:val>
            <c:numRef>
              <c:f>'QC)iv)% earlier increasing'!$F$3:$F$30</c:f>
              <c:numCache>
                <c:formatCode>0.00%</c:formatCode>
                <c:ptCount val="27"/>
                <c:pt idx="0">
                  <c:v>2.7777777777777776E-2</c:v>
                </c:pt>
                <c:pt idx="1">
                  <c:v>0</c:v>
                </c:pt>
                <c:pt idx="2">
                  <c:v>0</c:v>
                </c:pt>
                <c:pt idx="3">
                  <c:v>0</c:v>
                </c:pt>
                <c:pt idx="4">
                  <c:v>0</c:v>
                </c:pt>
                <c:pt idx="5">
                  <c:v>0</c:v>
                </c:pt>
                <c:pt idx="6">
                  <c:v>1.0563380281690141E-2</c:v>
                </c:pt>
                <c:pt idx="7">
                  <c:v>3.3112582781456954E-3</c:v>
                </c:pt>
                <c:pt idx="8">
                  <c:v>2.5000000000000001E-3</c:v>
                </c:pt>
                <c:pt idx="9">
                  <c:v>9.4562647754137114E-3</c:v>
                </c:pt>
                <c:pt idx="10">
                  <c:v>2.1739130434782609E-3</c:v>
                </c:pt>
                <c:pt idx="11">
                  <c:v>5.208333333333333E-3</c:v>
                </c:pt>
                <c:pt idx="12">
                  <c:v>0</c:v>
                </c:pt>
                <c:pt idx="13">
                  <c:v>1.2106537530266344E-3</c:v>
                </c:pt>
                <c:pt idx="14">
                  <c:v>4.8250904704463205E-3</c:v>
                </c:pt>
                <c:pt idx="15">
                  <c:v>5.5401662049861496E-3</c:v>
                </c:pt>
                <c:pt idx="16">
                  <c:v>4.22237860661506E-3</c:v>
                </c:pt>
                <c:pt idx="17">
                  <c:v>1.7133066818960593E-3</c:v>
                </c:pt>
                <c:pt idx="18">
                  <c:v>3.8953811908736783E-3</c:v>
                </c:pt>
                <c:pt idx="19">
                  <c:v>3.1039834454216243E-3</c:v>
                </c:pt>
                <c:pt idx="20">
                  <c:v>1.0718113612004287E-3</c:v>
                </c:pt>
                <c:pt idx="21">
                  <c:v>2.8124999999999999E-3</c:v>
                </c:pt>
                <c:pt idx="22">
                  <c:v>4.2762454564892029E-3</c:v>
                </c:pt>
                <c:pt idx="23">
                  <c:v>3.4260378879484078E-3</c:v>
                </c:pt>
                <c:pt idx="24">
                  <c:v>3.7432154220475387E-3</c:v>
                </c:pt>
                <c:pt idx="25">
                  <c:v>3.2658393207054214E-3</c:v>
                </c:pt>
                <c:pt idx="26">
                  <c:v>2.414254598892592E-3</c:v>
                </c:pt>
              </c:numCache>
            </c:numRef>
          </c:val>
          <c:extLst>
            <c:ext xmlns:c16="http://schemas.microsoft.com/office/drawing/2014/chart" uri="{C3380CC4-5D6E-409C-BE32-E72D297353CC}">
              <c16:uniqueId val="{00000000-E62A-4202-A9B4-EE8B3F2D2F2F}"/>
            </c:ext>
          </c:extLst>
        </c:ser>
        <c:ser>
          <c:idx val="1"/>
          <c:order val="1"/>
          <c:tx>
            <c:strRef>
              <c:f>'QC)iv)% earlier increasing'!$G$1:$G$2</c:f>
              <c:strCache>
                <c:ptCount val="1"/>
                <c:pt idx="0">
                  <c:v>2017</c:v>
                </c:pt>
              </c:strCache>
            </c:strRef>
          </c:tx>
          <c:spPr>
            <a:solidFill>
              <a:schemeClr val="accent2"/>
            </a:solidFill>
            <a:ln>
              <a:noFill/>
            </a:ln>
            <a:effectLst/>
          </c:spPr>
          <c:invertIfNegative val="0"/>
          <c:cat>
            <c:strRef>
              <c:f>'QC)iv)% earlier increasing'!$E$3:$E$30</c:f>
              <c:strCache>
                <c:ptCount val="27"/>
                <c:pt idx="0">
                  <c:v>RR</c:v>
                </c:pt>
                <c:pt idx="1">
                  <c:v>AP</c:v>
                </c:pt>
                <c:pt idx="2">
                  <c:v>AC</c:v>
                </c:pt>
                <c:pt idx="3">
                  <c:v>AM</c:v>
                </c:pt>
                <c:pt idx="4">
                  <c:v>RO</c:v>
                </c:pt>
                <c:pt idx="5">
                  <c:v>TO</c:v>
                </c:pt>
                <c:pt idx="6">
                  <c:v>SE</c:v>
                </c:pt>
                <c:pt idx="7">
                  <c:v>AL</c:v>
                </c:pt>
                <c:pt idx="8">
                  <c:v>PI</c:v>
                </c:pt>
                <c:pt idx="9">
                  <c:v>RN</c:v>
                </c:pt>
                <c:pt idx="10">
                  <c:v>PB</c:v>
                </c:pt>
                <c:pt idx="11">
                  <c:v>MA</c:v>
                </c:pt>
                <c:pt idx="12">
                  <c:v>MS</c:v>
                </c:pt>
                <c:pt idx="13">
                  <c:v>MT</c:v>
                </c:pt>
                <c:pt idx="14">
                  <c:v>PA</c:v>
                </c:pt>
                <c:pt idx="15">
                  <c:v>CE</c:v>
                </c:pt>
                <c:pt idx="16">
                  <c:v>PE</c:v>
                </c:pt>
                <c:pt idx="17">
                  <c:v>ES</c:v>
                </c:pt>
                <c:pt idx="18">
                  <c:v>GO</c:v>
                </c:pt>
                <c:pt idx="19">
                  <c:v>DF</c:v>
                </c:pt>
                <c:pt idx="20">
                  <c:v>BA</c:v>
                </c:pt>
                <c:pt idx="21">
                  <c:v>SC</c:v>
                </c:pt>
                <c:pt idx="22">
                  <c:v>PR</c:v>
                </c:pt>
                <c:pt idx="23">
                  <c:v>RS</c:v>
                </c:pt>
                <c:pt idx="24">
                  <c:v>RJ</c:v>
                </c:pt>
                <c:pt idx="25">
                  <c:v>MG</c:v>
                </c:pt>
                <c:pt idx="26">
                  <c:v>SP</c:v>
                </c:pt>
              </c:strCache>
            </c:strRef>
          </c:cat>
          <c:val>
            <c:numRef>
              <c:f>'QC)iv)% earlier increasing'!$G$3:$G$30</c:f>
              <c:numCache>
                <c:formatCode>0.00%</c:formatCode>
                <c:ptCount val="27"/>
                <c:pt idx="0">
                  <c:v>0.41666666666666669</c:v>
                </c:pt>
                <c:pt idx="1">
                  <c:v>0.390625</c:v>
                </c:pt>
                <c:pt idx="2">
                  <c:v>0.66233766233766234</c:v>
                </c:pt>
                <c:pt idx="3">
                  <c:v>0.51079136690647486</c:v>
                </c:pt>
                <c:pt idx="4">
                  <c:v>0.55508474576271183</c:v>
                </c:pt>
                <c:pt idx="5">
                  <c:v>0.5146443514644351</c:v>
                </c:pt>
                <c:pt idx="6">
                  <c:v>0.5598591549295775</c:v>
                </c:pt>
                <c:pt idx="7">
                  <c:v>0.5</c:v>
                </c:pt>
                <c:pt idx="8">
                  <c:v>0.47249999999999998</c:v>
                </c:pt>
                <c:pt idx="9">
                  <c:v>0.48226950354609927</c:v>
                </c:pt>
                <c:pt idx="10">
                  <c:v>0.46739130434782611</c:v>
                </c:pt>
                <c:pt idx="11">
                  <c:v>0.53125</c:v>
                </c:pt>
                <c:pt idx="12">
                  <c:v>0.4467741935483871</c:v>
                </c:pt>
                <c:pt idx="13">
                  <c:v>0.46125907990314768</c:v>
                </c:pt>
                <c:pt idx="14">
                  <c:v>0.54523522316043427</c:v>
                </c:pt>
                <c:pt idx="15">
                  <c:v>0.53277931671283474</c:v>
                </c:pt>
                <c:pt idx="16">
                  <c:v>0.46446164672765661</c:v>
                </c:pt>
                <c:pt idx="17">
                  <c:v>0.49571673329525984</c:v>
                </c:pt>
                <c:pt idx="18">
                  <c:v>0.47523650528658878</c:v>
                </c:pt>
                <c:pt idx="19">
                  <c:v>0.43093636833936888</c:v>
                </c:pt>
                <c:pt idx="20">
                  <c:v>0.48302965344765986</c:v>
                </c:pt>
                <c:pt idx="21">
                  <c:v>0.47093750000000001</c:v>
                </c:pt>
                <c:pt idx="22">
                  <c:v>0.45093008338678642</c:v>
                </c:pt>
                <c:pt idx="23">
                  <c:v>0.48911729141475213</c:v>
                </c:pt>
                <c:pt idx="24">
                  <c:v>0.49344937301141678</c:v>
                </c:pt>
                <c:pt idx="25">
                  <c:v>0.47224036577400391</c:v>
                </c:pt>
                <c:pt idx="26">
                  <c:v>0.42713937071929042</c:v>
                </c:pt>
              </c:numCache>
            </c:numRef>
          </c:val>
          <c:extLst>
            <c:ext xmlns:c16="http://schemas.microsoft.com/office/drawing/2014/chart" uri="{C3380CC4-5D6E-409C-BE32-E72D297353CC}">
              <c16:uniqueId val="{00000001-E62A-4202-A9B4-EE8B3F2D2F2F}"/>
            </c:ext>
          </c:extLst>
        </c:ser>
        <c:ser>
          <c:idx val="2"/>
          <c:order val="2"/>
          <c:tx>
            <c:strRef>
              <c:f>'QC)iv)% earlier increasing'!$H$1:$H$2</c:f>
              <c:strCache>
                <c:ptCount val="1"/>
                <c:pt idx="0">
                  <c:v>2018</c:v>
                </c:pt>
              </c:strCache>
            </c:strRef>
          </c:tx>
          <c:spPr>
            <a:solidFill>
              <a:schemeClr val="accent3"/>
            </a:solidFill>
            <a:ln>
              <a:noFill/>
            </a:ln>
            <a:effectLst/>
          </c:spPr>
          <c:invertIfNegative val="0"/>
          <c:cat>
            <c:strRef>
              <c:f>'QC)iv)% earlier increasing'!$E$3:$E$30</c:f>
              <c:strCache>
                <c:ptCount val="27"/>
                <c:pt idx="0">
                  <c:v>RR</c:v>
                </c:pt>
                <c:pt idx="1">
                  <c:v>AP</c:v>
                </c:pt>
                <c:pt idx="2">
                  <c:v>AC</c:v>
                </c:pt>
                <c:pt idx="3">
                  <c:v>AM</c:v>
                </c:pt>
                <c:pt idx="4">
                  <c:v>RO</c:v>
                </c:pt>
                <c:pt idx="5">
                  <c:v>TO</c:v>
                </c:pt>
                <c:pt idx="6">
                  <c:v>SE</c:v>
                </c:pt>
                <c:pt idx="7">
                  <c:v>AL</c:v>
                </c:pt>
                <c:pt idx="8">
                  <c:v>PI</c:v>
                </c:pt>
                <c:pt idx="9">
                  <c:v>RN</c:v>
                </c:pt>
                <c:pt idx="10">
                  <c:v>PB</c:v>
                </c:pt>
                <c:pt idx="11">
                  <c:v>MA</c:v>
                </c:pt>
                <c:pt idx="12">
                  <c:v>MS</c:v>
                </c:pt>
                <c:pt idx="13">
                  <c:v>MT</c:v>
                </c:pt>
                <c:pt idx="14">
                  <c:v>PA</c:v>
                </c:pt>
                <c:pt idx="15">
                  <c:v>CE</c:v>
                </c:pt>
                <c:pt idx="16">
                  <c:v>PE</c:v>
                </c:pt>
                <c:pt idx="17">
                  <c:v>ES</c:v>
                </c:pt>
                <c:pt idx="18">
                  <c:v>GO</c:v>
                </c:pt>
                <c:pt idx="19">
                  <c:v>DF</c:v>
                </c:pt>
                <c:pt idx="20">
                  <c:v>BA</c:v>
                </c:pt>
                <c:pt idx="21">
                  <c:v>SC</c:v>
                </c:pt>
                <c:pt idx="22">
                  <c:v>PR</c:v>
                </c:pt>
                <c:pt idx="23">
                  <c:v>RS</c:v>
                </c:pt>
                <c:pt idx="24">
                  <c:v>RJ</c:v>
                </c:pt>
                <c:pt idx="25">
                  <c:v>MG</c:v>
                </c:pt>
                <c:pt idx="26">
                  <c:v>SP</c:v>
                </c:pt>
              </c:strCache>
            </c:strRef>
          </c:cat>
          <c:val>
            <c:numRef>
              <c:f>'QC)iv)% earlier increasing'!$H$3:$H$30</c:f>
              <c:numCache>
                <c:formatCode>0.00%</c:formatCode>
                <c:ptCount val="27"/>
                <c:pt idx="0">
                  <c:v>0.55555555555555558</c:v>
                </c:pt>
                <c:pt idx="1">
                  <c:v>0.609375</c:v>
                </c:pt>
                <c:pt idx="2">
                  <c:v>0.33766233766233766</c:v>
                </c:pt>
                <c:pt idx="3">
                  <c:v>0.48920863309352519</c:v>
                </c:pt>
                <c:pt idx="4">
                  <c:v>0.44491525423728812</c:v>
                </c:pt>
                <c:pt idx="5">
                  <c:v>0.48535564853556484</c:v>
                </c:pt>
                <c:pt idx="6">
                  <c:v>0.42957746478873238</c:v>
                </c:pt>
                <c:pt idx="7">
                  <c:v>0.49668874172185429</c:v>
                </c:pt>
                <c:pt idx="8">
                  <c:v>0.52500000000000002</c:v>
                </c:pt>
                <c:pt idx="9">
                  <c:v>0.50827423167848695</c:v>
                </c:pt>
                <c:pt idx="10">
                  <c:v>0.5304347826086957</c:v>
                </c:pt>
                <c:pt idx="11">
                  <c:v>0.46354166666666669</c:v>
                </c:pt>
                <c:pt idx="12">
                  <c:v>0.5532258064516129</c:v>
                </c:pt>
                <c:pt idx="13">
                  <c:v>0.53753026634382561</c:v>
                </c:pt>
                <c:pt idx="14">
                  <c:v>0.44993968636911941</c:v>
                </c:pt>
                <c:pt idx="15">
                  <c:v>0.46168051708217911</c:v>
                </c:pt>
                <c:pt idx="16">
                  <c:v>0.53131597466572833</c:v>
                </c:pt>
                <c:pt idx="17">
                  <c:v>0.50256996002284404</c:v>
                </c:pt>
                <c:pt idx="18">
                  <c:v>0.52086811352253759</c:v>
                </c:pt>
                <c:pt idx="19">
                  <c:v>0.5659596482152095</c:v>
                </c:pt>
                <c:pt idx="20">
                  <c:v>0.51589853519113971</c:v>
                </c:pt>
                <c:pt idx="21">
                  <c:v>0.52625</c:v>
                </c:pt>
                <c:pt idx="22">
                  <c:v>0.54479367115672439</c:v>
                </c:pt>
                <c:pt idx="23">
                  <c:v>0.50745667069729949</c:v>
                </c:pt>
                <c:pt idx="24">
                  <c:v>0.50280741156653563</c:v>
                </c:pt>
                <c:pt idx="25">
                  <c:v>0.52449379490529069</c:v>
                </c:pt>
                <c:pt idx="26">
                  <c:v>0.57044637468181703</c:v>
                </c:pt>
              </c:numCache>
            </c:numRef>
          </c:val>
          <c:extLst>
            <c:ext xmlns:c16="http://schemas.microsoft.com/office/drawing/2014/chart" uri="{C3380CC4-5D6E-409C-BE32-E72D297353CC}">
              <c16:uniqueId val="{00000002-E62A-4202-A9B4-EE8B3F2D2F2F}"/>
            </c:ext>
          </c:extLst>
        </c:ser>
        <c:dLbls>
          <c:showLegendKey val="0"/>
          <c:showVal val="0"/>
          <c:showCatName val="0"/>
          <c:showSerName val="0"/>
          <c:showPercent val="0"/>
          <c:showBubbleSize val="0"/>
        </c:dLbls>
        <c:gapWidth val="219"/>
        <c:overlap val="-27"/>
        <c:axId val="580487704"/>
        <c:axId val="580493936"/>
      </c:barChart>
      <c:catAx>
        <c:axId val="580487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93936"/>
        <c:crosses val="autoZero"/>
        <c:auto val="1"/>
        <c:lblAlgn val="ctr"/>
        <c:lblOffset val="100"/>
        <c:noMultiLvlLbl val="0"/>
      </c:catAx>
      <c:valAx>
        <c:axId val="580493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87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 earlier increasing!PivotTable15</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 earlier increasing'!$G$1:$G$2</c:f>
              <c:strCache>
                <c:ptCount val="1"/>
                <c:pt idx="0">
                  <c:v>2016</c:v>
                </c:pt>
              </c:strCache>
            </c:strRef>
          </c:tx>
          <c:spPr>
            <a:solidFill>
              <a:schemeClr val="accent1"/>
            </a:solidFill>
            <a:ln>
              <a:noFill/>
            </a:ln>
            <a:effectLst/>
          </c:spPr>
          <c:invertIfNegative val="0"/>
          <c:cat>
            <c:multiLvlStrRef>
              <c:f>'QD)% earlier increasing'!$F$3:$F$12</c:f>
              <c:multiLvlStrCache>
                <c:ptCount val="7"/>
                <c:lvl>
                  <c:pt idx="0">
                    <c:v>macapa</c:v>
                  </c:pt>
                  <c:pt idx="1">
                    <c:v>santana</c:v>
                  </c:pt>
                  <c:pt idx="2">
                    <c:v>laranjal do jari</c:v>
                  </c:pt>
                  <c:pt idx="3">
                    <c:v>vitoria do jari</c:v>
                  </c:pt>
                  <c:pt idx="4">
                    <c:v>porto grande</c:v>
                  </c:pt>
                  <c:pt idx="5">
                    <c:v>boa vista</c:v>
                  </c:pt>
                  <c:pt idx="6">
                    <c:v>bonfim</c:v>
                  </c:pt>
                </c:lvl>
                <c:lvl>
                  <c:pt idx="0">
                    <c:v>AP</c:v>
                  </c:pt>
                  <c:pt idx="5">
                    <c:v>RR</c:v>
                  </c:pt>
                </c:lvl>
              </c:multiLvlStrCache>
            </c:multiLvlStrRef>
          </c:cat>
          <c:val>
            <c:numRef>
              <c:f>'QD)% earlier increasing'!$G$3:$G$12</c:f>
              <c:numCache>
                <c:formatCode>General</c:formatCode>
                <c:ptCount val="7"/>
                <c:pt idx="5">
                  <c:v>1</c:v>
                </c:pt>
              </c:numCache>
            </c:numRef>
          </c:val>
          <c:extLst>
            <c:ext xmlns:c16="http://schemas.microsoft.com/office/drawing/2014/chart" uri="{C3380CC4-5D6E-409C-BE32-E72D297353CC}">
              <c16:uniqueId val="{00000000-6C34-4AEE-AF12-0717A32818A4}"/>
            </c:ext>
          </c:extLst>
        </c:ser>
        <c:ser>
          <c:idx val="1"/>
          <c:order val="1"/>
          <c:tx>
            <c:strRef>
              <c:f>'QD)% earlier increasing'!$H$1:$H$2</c:f>
              <c:strCache>
                <c:ptCount val="1"/>
                <c:pt idx="0">
                  <c:v>2017</c:v>
                </c:pt>
              </c:strCache>
            </c:strRef>
          </c:tx>
          <c:spPr>
            <a:solidFill>
              <a:schemeClr val="accent2"/>
            </a:solidFill>
            <a:ln>
              <a:noFill/>
            </a:ln>
            <a:effectLst/>
          </c:spPr>
          <c:invertIfNegative val="0"/>
          <c:cat>
            <c:multiLvlStrRef>
              <c:f>'QD)% earlier increasing'!$F$3:$F$12</c:f>
              <c:multiLvlStrCache>
                <c:ptCount val="7"/>
                <c:lvl>
                  <c:pt idx="0">
                    <c:v>macapa</c:v>
                  </c:pt>
                  <c:pt idx="1">
                    <c:v>santana</c:v>
                  </c:pt>
                  <c:pt idx="2">
                    <c:v>laranjal do jari</c:v>
                  </c:pt>
                  <c:pt idx="3">
                    <c:v>vitoria do jari</c:v>
                  </c:pt>
                  <c:pt idx="4">
                    <c:v>porto grande</c:v>
                  </c:pt>
                  <c:pt idx="5">
                    <c:v>boa vista</c:v>
                  </c:pt>
                  <c:pt idx="6">
                    <c:v>bonfim</c:v>
                  </c:pt>
                </c:lvl>
                <c:lvl>
                  <c:pt idx="0">
                    <c:v>AP</c:v>
                  </c:pt>
                  <c:pt idx="5">
                    <c:v>RR</c:v>
                  </c:pt>
                </c:lvl>
              </c:multiLvlStrCache>
            </c:multiLvlStrRef>
          </c:cat>
          <c:val>
            <c:numRef>
              <c:f>'QD)% earlier increasing'!$H$3:$H$12</c:f>
              <c:numCache>
                <c:formatCode>General</c:formatCode>
                <c:ptCount val="7"/>
                <c:pt idx="0">
                  <c:v>17</c:v>
                </c:pt>
                <c:pt idx="1">
                  <c:v>5</c:v>
                </c:pt>
                <c:pt idx="2">
                  <c:v>2</c:v>
                </c:pt>
                <c:pt idx="4">
                  <c:v>1</c:v>
                </c:pt>
                <c:pt idx="5">
                  <c:v>15</c:v>
                </c:pt>
              </c:numCache>
            </c:numRef>
          </c:val>
          <c:extLst>
            <c:ext xmlns:c16="http://schemas.microsoft.com/office/drawing/2014/chart" uri="{C3380CC4-5D6E-409C-BE32-E72D297353CC}">
              <c16:uniqueId val="{00000001-6C34-4AEE-AF12-0717A32818A4}"/>
            </c:ext>
          </c:extLst>
        </c:ser>
        <c:ser>
          <c:idx val="2"/>
          <c:order val="2"/>
          <c:tx>
            <c:strRef>
              <c:f>'QD)% earlier increasing'!$I$1:$I$2</c:f>
              <c:strCache>
                <c:ptCount val="1"/>
                <c:pt idx="0">
                  <c:v>2018</c:v>
                </c:pt>
              </c:strCache>
            </c:strRef>
          </c:tx>
          <c:spPr>
            <a:solidFill>
              <a:schemeClr val="accent3"/>
            </a:solidFill>
            <a:ln>
              <a:noFill/>
            </a:ln>
            <a:effectLst/>
          </c:spPr>
          <c:invertIfNegative val="0"/>
          <c:cat>
            <c:multiLvlStrRef>
              <c:f>'QD)% earlier increasing'!$F$3:$F$12</c:f>
              <c:multiLvlStrCache>
                <c:ptCount val="7"/>
                <c:lvl>
                  <c:pt idx="0">
                    <c:v>macapa</c:v>
                  </c:pt>
                  <c:pt idx="1">
                    <c:v>santana</c:v>
                  </c:pt>
                  <c:pt idx="2">
                    <c:v>laranjal do jari</c:v>
                  </c:pt>
                  <c:pt idx="3">
                    <c:v>vitoria do jari</c:v>
                  </c:pt>
                  <c:pt idx="4">
                    <c:v>porto grande</c:v>
                  </c:pt>
                  <c:pt idx="5">
                    <c:v>boa vista</c:v>
                  </c:pt>
                  <c:pt idx="6">
                    <c:v>bonfim</c:v>
                  </c:pt>
                </c:lvl>
                <c:lvl>
                  <c:pt idx="0">
                    <c:v>AP</c:v>
                  </c:pt>
                  <c:pt idx="5">
                    <c:v>RR</c:v>
                  </c:pt>
                </c:lvl>
              </c:multiLvlStrCache>
            </c:multiLvlStrRef>
          </c:cat>
          <c:val>
            <c:numRef>
              <c:f>'QD)% earlier increasing'!$I$3:$I$12</c:f>
              <c:numCache>
                <c:formatCode>General</c:formatCode>
                <c:ptCount val="7"/>
                <c:pt idx="0">
                  <c:v>35</c:v>
                </c:pt>
                <c:pt idx="1">
                  <c:v>3</c:v>
                </c:pt>
                <c:pt idx="3">
                  <c:v>1</c:v>
                </c:pt>
                <c:pt idx="5">
                  <c:v>19</c:v>
                </c:pt>
                <c:pt idx="6">
                  <c:v>1</c:v>
                </c:pt>
              </c:numCache>
            </c:numRef>
          </c:val>
          <c:extLst>
            <c:ext xmlns:c16="http://schemas.microsoft.com/office/drawing/2014/chart" uri="{C3380CC4-5D6E-409C-BE32-E72D297353CC}">
              <c16:uniqueId val="{00000002-6C34-4AEE-AF12-0717A32818A4}"/>
            </c:ext>
          </c:extLst>
        </c:ser>
        <c:dLbls>
          <c:showLegendKey val="0"/>
          <c:showVal val="0"/>
          <c:showCatName val="0"/>
          <c:showSerName val="0"/>
          <c:showPercent val="0"/>
          <c:showBubbleSize val="0"/>
        </c:dLbls>
        <c:gapWidth val="219"/>
        <c:overlap val="-27"/>
        <c:axId val="642198840"/>
        <c:axId val="642198512"/>
      </c:barChart>
      <c:catAx>
        <c:axId val="642198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198512"/>
        <c:crosses val="autoZero"/>
        <c:auto val="1"/>
        <c:lblAlgn val="ctr"/>
        <c:lblOffset val="100"/>
        <c:noMultiLvlLbl val="0"/>
      </c:catAx>
      <c:valAx>
        <c:axId val="642198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198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3.xlsx]QC)v)% later increasing!PivotTable13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'QC)v)% later increasing'!$F$1:$F$2</c:f>
              <c:strCache>
                <c:ptCount val="1"/>
                <c:pt idx="0">
                  <c:v>2016</c:v>
                </c:pt>
              </c:strCache>
            </c:strRef>
          </c:tx>
          <c:spPr>
            <a:solidFill>
              <a:schemeClr val="accent1"/>
            </a:solidFill>
            <a:ln>
              <a:noFill/>
            </a:ln>
            <a:effectLst/>
          </c:spPr>
          <c:invertIfNegative val="0"/>
          <c:cat>
            <c:strRef>
              <c:f>'QC)v)% later increasing'!$E$3:$E$30</c:f>
              <c:strCache>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Cache>
            </c:strRef>
          </c:cat>
          <c:val>
            <c:numRef>
              <c:f>'QC)v)% later increasing'!$F$3:$F$30</c:f>
              <c:numCache>
                <c:formatCode>0.00%</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1.6483516483516484E-3</c:v>
                </c:pt>
                <c:pt idx="26">
                  <c:v>0</c:v>
                </c:pt>
              </c:numCache>
            </c:numRef>
          </c:val>
          <c:extLst>
            <c:ext xmlns:c16="http://schemas.microsoft.com/office/drawing/2014/chart" uri="{C3380CC4-5D6E-409C-BE32-E72D297353CC}">
              <c16:uniqueId val="{00000000-570A-44C1-AE21-D66910D63C3E}"/>
            </c:ext>
          </c:extLst>
        </c:ser>
        <c:ser>
          <c:idx val="1"/>
          <c:order val="1"/>
          <c:tx>
            <c:strRef>
              <c:f>'QC)v)% later increasing'!$G$1:$G$2</c:f>
              <c:strCache>
                <c:ptCount val="1"/>
                <c:pt idx="0">
                  <c:v>2017</c:v>
                </c:pt>
              </c:strCache>
            </c:strRef>
          </c:tx>
          <c:spPr>
            <a:solidFill>
              <a:schemeClr val="accent2"/>
            </a:solidFill>
            <a:ln>
              <a:noFill/>
            </a:ln>
            <a:effectLst/>
          </c:spPr>
          <c:invertIfNegative val="0"/>
          <c:cat>
            <c:strRef>
              <c:f>'QC)v)% later increasing'!$E$3:$E$30</c:f>
              <c:strCache>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Cache>
            </c:strRef>
          </c:cat>
          <c:val>
            <c:numRef>
              <c:f>'QC)v)% later increasing'!$G$3:$G$30</c:f>
              <c:numCache>
                <c:formatCode>0.00%</c:formatCode>
                <c:ptCount val="27"/>
                <c:pt idx="0">
                  <c:v>0.66666666666666663</c:v>
                </c:pt>
                <c:pt idx="1">
                  <c:v>0.4823529411764706</c:v>
                </c:pt>
                <c:pt idx="2">
                  <c:v>0.25</c:v>
                </c:pt>
                <c:pt idx="3">
                  <c:v>1</c:v>
                </c:pt>
                <c:pt idx="4">
                  <c:v>0.38636363636363635</c:v>
                </c:pt>
                <c:pt idx="5">
                  <c:v>0.3125</c:v>
                </c:pt>
                <c:pt idx="6">
                  <c:v>0.32203389830508472</c:v>
                </c:pt>
                <c:pt idx="7">
                  <c:v>0.32710280373831774</c:v>
                </c:pt>
                <c:pt idx="8">
                  <c:v>0.375</c:v>
                </c:pt>
                <c:pt idx="9">
                  <c:v>0.44800000000000001</c:v>
                </c:pt>
                <c:pt idx="10">
                  <c:v>0.27552986512524086</c:v>
                </c:pt>
                <c:pt idx="11">
                  <c:v>0.13235294117647059</c:v>
                </c:pt>
                <c:pt idx="12">
                  <c:v>0.47169811320754718</c:v>
                </c:pt>
                <c:pt idx="13">
                  <c:v>0.29245283018867924</c:v>
                </c:pt>
                <c:pt idx="14">
                  <c:v>0.55555555555555558</c:v>
                </c:pt>
                <c:pt idx="15">
                  <c:v>0.44444444444444442</c:v>
                </c:pt>
                <c:pt idx="16">
                  <c:v>0.34848484848484851</c:v>
                </c:pt>
                <c:pt idx="17">
                  <c:v>0.35175879396984927</c:v>
                </c:pt>
                <c:pt idx="18">
                  <c:v>0.41739130434782606</c:v>
                </c:pt>
                <c:pt idx="19">
                  <c:v>0.52272727272727271</c:v>
                </c:pt>
                <c:pt idx="20">
                  <c:v>0.42857142857142855</c:v>
                </c:pt>
                <c:pt idx="21">
                  <c:v>0.6</c:v>
                </c:pt>
                <c:pt idx="22">
                  <c:v>0.39692307692307693</c:v>
                </c:pt>
                <c:pt idx="23">
                  <c:v>0.42611683848797249</c:v>
                </c:pt>
                <c:pt idx="24">
                  <c:v>0.52941176470588236</c:v>
                </c:pt>
                <c:pt idx="25">
                  <c:v>0.35714285714285715</c:v>
                </c:pt>
                <c:pt idx="26">
                  <c:v>0.18518518518518517</c:v>
                </c:pt>
              </c:numCache>
            </c:numRef>
          </c:val>
          <c:extLst>
            <c:ext xmlns:c16="http://schemas.microsoft.com/office/drawing/2014/chart" uri="{C3380CC4-5D6E-409C-BE32-E72D297353CC}">
              <c16:uniqueId val="{00000001-570A-44C1-AE21-D66910D63C3E}"/>
            </c:ext>
          </c:extLst>
        </c:ser>
        <c:ser>
          <c:idx val="2"/>
          <c:order val="2"/>
          <c:tx>
            <c:strRef>
              <c:f>'QC)v)% later increasing'!$H$1:$H$2</c:f>
              <c:strCache>
                <c:ptCount val="1"/>
                <c:pt idx="0">
                  <c:v>2018</c:v>
                </c:pt>
              </c:strCache>
            </c:strRef>
          </c:tx>
          <c:spPr>
            <a:solidFill>
              <a:schemeClr val="accent3"/>
            </a:solidFill>
            <a:ln>
              <a:noFill/>
            </a:ln>
            <a:effectLst/>
          </c:spPr>
          <c:invertIfNegative val="0"/>
          <c:cat>
            <c:strRef>
              <c:f>'QC)v)% later increasing'!$E$3:$E$30</c:f>
              <c:strCache>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Cache>
            </c:strRef>
          </c:cat>
          <c:val>
            <c:numRef>
              <c:f>'QC)v)% later increasing'!$H$3:$H$30</c:f>
              <c:numCache>
                <c:formatCode>0.00%</c:formatCode>
                <c:ptCount val="27"/>
                <c:pt idx="0">
                  <c:v>0.33333333333333331</c:v>
                </c:pt>
                <c:pt idx="1">
                  <c:v>0.51764705882352946</c:v>
                </c:pt>
                <c:pt idx="2">
                  <c:v>0.75</c:v>
                </c:pt>
                <c:pt idx="3">
                  <c:v>0</c:v>
                </c:pt>
                <c:pt idx="4">
                  <c:v>0.61363636363636365</c:v>
                </c:pt>
                <c:pt idx="5">
                  <c:v>0.6875</c:v>
                </c:pt>
                <c:pt idx="6">
                  <c:v>0.67796610169491522</c:v>
                </c:pt>
                <c:pt idx="7">
                  <c:v>0.67289719626168221</c:v>
                </c:pt>
                <c:pt idx="8">
                  <c:v>0.625</c:v>
                </c:pt>
                <c:pt idx="9">
                  <c:v>0.55200000000000005</c:v>
                </c:pt>
                <c:pt idx="10">
                  <c:v>0.7244701348747592</c:v>
                </c:pt>
                <c:pt idx="11">
                  <c:v>0.86764705882352944</c:v>
                </c:pt>
                <c:pt idx="12">
                  <c:v>0.52830188679245282</c:v>
                </c:pt>
                <c:pt idx="13">
                  <c:v>0.70754716981132071</c:v>
                </c:pt>
                <c:pt idx="14">
                  <c:v>0.44444444444444442</c:v>
                </c:pt>
                <c:pt idx="15">
                  <c:v>0.55555555555555558</c:v>
                </c:pt>
                <c:pt idx="16">
                  <c:v>0.65151515151515149</c:v>
                </c:pt>
                <c:pt idx="17">
                  <c:v>0.64824120603015079</c:v>
                </c:pt>
                <c:pt idx="18">
                  <c:v>0.58260869565217388</c:v>
                </c:pt>
                <c:pt idx="19">
                  <c:v>0.47727272727272729</c:v>
                </c:pt>
                <c:pt idx="20">
                  <c:v>0.5714285714285714</c:v>
                </c:pt>
                <c:pt idx="21">
                  <c:v>0.4</c:v>
                </c:pt>
                <c:pt idx="22">
                  <c:v>0.60307692307692307</c:v>
                </c:pt>
                <c:pt idx="23">
                  <c:v>0.57388316151202745</c:v>
                </c:pt>
                <c:pt idx="24">
                  <c:v>0.47058823529411764</c:v>
                </c:pt>
                <c:pt idx="25">
                  <c:v>0.64120879120879126</c:v>
                </c:pt>
                <c:pt idx="26">
                  <c:v>0.81481481481481477</c:v>
                </c:pt>
              </c:numCache>
            </c:numRef>
          </c:val>
          <c:extLst>
            <c:ext xmlns:c16="http://schemas.microsoft.com/office/drawing/2014/chart" uri="{C3380CC4-5D6E-409C-BE32-E72D297353CC}">
              <c16:uniqueId val="{00000002-570A-44C1-AE21-D66910D63C3E}"/>
            </c:ext>
          </c:extLst>
        </c:ser>
        <c:dLbls>
          <c:showLegendKey val="0"/>
          <c:showVal val="0"/>
          <c:showCatName val="0"/>
          <c:showSerName val="0"/>
          <c:showPercent val="0"/>
          <c:showBubbleSize val="0"/>
        </c:dLbls>
        <c:gapWidth val="219"/>
        <c:overlap val="-27"/>
        <c:axId val="463616768"/>
        <c:axId val="463612832"/>
      </c:barChart>
      <c:catAx>
        <c:axId val="46361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612832"/>
        <c:crosses val="autoZero"/>
        <c:auto val="1"/>
        <c:lblAlgn val="ctr"/>
        <c:lblOffset val="100"/>
        <c:noMultiLvlLbl val="0"/>
      </c:catAx>
      <c:valAx>
        <c:axId val="463612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616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 later inc!PivotTable36</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 later inc'!$G$1:$G$2</c:f>
              <c:strCache>
                <c:ptCount val="1"/>
                <c:pt idx="0">
                  <c:v>2017</c:v>
                </c:pt>
              </c:strCache>
            </c:strRef>
          </c:tx>
          <c:spPr>
            <a:solidFill>
              <a:schemeClr val="accent1"/>
            </a:solidFill>
            <a:ln>
              <a:noFill/>
            </a:ln>
            <a:effectLst/>
          </c:spPr>
          <c:invertIfNegative val="0"/>
          <c:cat>
            <c:multiLvlStrRef>
              <c:f>'QD)% later inc'!$F$3:$F$8</c:f>
              <c:multiLvlStrCache>
                <c:ptCount val="3"/>
                <c:lvl>
                  <c:pt idx="0">
                    <c:v>santana</c:v>
                  </c:pt>
                  <c:pt idx="1">
                    <c:v>macapa</c:v>
                  </c:pt>
                  <c:pt idx="2">
                    <c:v>boa vista</c:v>
                  </c:pt>
                </c:lvl>
                <c:lvl>
                  <c:pt idx="0">
                    <c:v>AP</c:v>
                  </c:pt>
                  <c:pt idx="2">
                    <c:v>RR</c:v>
                  </c:pt>
                </c:lvl>
              </c:multiLvlStrCache>
            </c:multiLvlStrRef>
          </c:cat>
          <c:val>
            <c:numRef>
              <c:f>'QD)% later inc'!$G$3:$G$8</c:f>
              <c:numCache>
                <c:formatCode>General</c:formatCode>
                <c:ptCount val="3"/>
                <c:pt idx="0">
                  <c:v>1</c:v>
                </c:pt>
                <c:pt idx="1">
                  <c:v>1</c:v>
                </c:pt>
                <c:pt idx="2">
                  <c:v>3</c:v>
                </c:pt>
              </c:numCache>
            </c:numRef>
          </c:val>
          <c:extLst>
            <c:ext xmlns:c16="http://schemas.microsoft.com/office/drawing/2014/chart" uri="{C3380CC4-5D6E-409C-BE32-E72D297353CC}">
              <c16:uniqueId val="{00000000-0FF8-4A74-BD06-F818AD3A05AE}"/>
            </c:ext>
          </c:extLst>
        </c:ser>
        <c:ser>
          <c:idx val="1"/>
          <c:order val="1"/>
          <c:tx>
            <c:strRef>
              <c:f>'QD)% later inc'!$H$1:$H$2</c:f>
              <c:strCache>
                <c:ptCount val="1"/>
                <c:pt idx="0">
                  <c:v>2018</c:v>
                </c:pt>
              </c:strCache>
            </c:strRef>
          </c:tx>
          <c:spPr>
            <a:solidFill>
              <a:schemeClr val="accent2"/>
            </a:solidFill>
            <a:ln>
              <a:noFill/>
            </a:ln>
            <a:effectLst/>
          </c:spPr>
          <c:invertIfNegative val="0"/>
          <c:cat>
            <c:multiLvlStrRef>
              <c:f>'QD)% later inc'!$F$3:$F$8</c:f>
              <c:multiLvlStrCache>
                <c:ptCount val="3"/>
                <c:lvl>
                  <c:pt idx="0">
                    <c:v>santana</c:v>
                  </c:pt>
                  <c:pt idx="1">
                    <c:v>macapa</c:v>
                  </c:pt>
                  <c:pt idx="2">
                    <c:v>boa vista</c:v>
                  </c:pt>
                </c:lvl>
                <c:lvl>
                  <c:pt idx="0">
                    <c:v>AP</c:v>
                  </c:pt>
                  <c:pt idx="2">
                    <c:v>RR</c:v>
                  </c:pt>
                </c:lvl>
              </c:multiLvlStrCache>
            </c:multiLvlStrRef>
          </c:cat>
          <c:val>
            <c:numRef>
              <c:f>'QD)% later inc'!$H$3:$H$8</c:f>
              <c:numCache>
                <c:formatCode>General</c:formatCode>
                <c:ptCount val="3"/>
                <c:pt idx="2">
                  <c:v>2</c:v>
                </c:pt>
              </c:numCache>
            </c:numRef>
          </c:val>
          <c:extLst>
            <c:ext xmlns:c16="http://schemas.microsoft.com/office/drawing/2014/chart" uri="{C3380CC4-5D6E-409C-BE32-E72D297353CC}">
              <c16:uniqueId val="{00000001-0FF8-4A74-BD06-F818AD3A05AE}"/>
            </c:ext>
          </c:extLst>
        </c:ser>
        <c:dLbls>
          <c:showLegendKey val="0"/>
          <c:showVal val="0"/>
          <c:showCatName val="0"/>
          <c:showSerName val="0"/>
          <c:showPercent val="0"/>
          <c:showBubbleSize val="0"/>
        </c:dLbls>
        <c:gapWidth val="219"/>
        <c:overlap val="-27"/>
        <c:axId val="642317248"/>
        <c:axId val="642314952"/>
      </c:barChart>
      <c:catAx>
        <c:axId val="64231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314952"/>
        <c:crosses val="autoZero"/>
        <c:auto val="1"/>
        <c:lblAlgn val="ctr"/>
        <c:lblOffset val="100"/>
        <c:noMultiLvlLbl val="0"/>
      </c:catAx>
      <c:valAx>
        <c:axId val="642314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317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a:t>
            </a:r>
            <a:r>
              <a:rPr lang="en-US" baseline="0"/>
              <a:t> Acquisitions</a:t>
            </a:r>
            <a:endParaRPr lang="en-US"/>
          </a:p>
        </c:rich>
      </c:tx>
      <c:layout>
        <c:manualLayout>
          <c:xMode val="edge"/>
          <c:yMode val="edge"/>
          <c:x val="2.6159667541557342E-2"/>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2016</c:v>
          </c:tx>
          <c:spPr>
            <a:ln w="28575" cap="rnd">
              <a:solidFill>
                <a:schemeClr val="accent1"/>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0</c:v>
              </c:pt>
              <c:pt idx="1">
                <c:v>2</c:v>
              </c:pt>
              <c:pt idx="2">
                <c:v>0</c:v>
              </c:pt>
              <c:pt idx="3">
                <c:v>0</c:v>
              </c:pt>
              <c:pt idx="4">
                <c:v>4</c:v>
              </c:pt>
              <c:pt idx="5">
                <c:v>7</c:v>
              </c:pt>
              <c:pt idx="6">
                <c:v>6</c:v>
              </c:pt>
              <c:pt idx="7">
                <c:v>4</c:v>
              </c:pt>
              <c:pt idx="8">
                <c:v>8</c:v>
              </c:pt>
              <c:pt idx="9">
                <c:v>4</c:v>
              </c:pt>
              <c:pt idx="10">
                <c:v>39</c:v>
              </c:pt>
              <c:pt idx="11">
                <c:v>0</c:v>
              </c:pt>
              <c:pt idx="12">
                <c:v>2</c:v>
              </c:pt>
              <c:pt idx="13">
                <c:v>4</c:v>
              </c:pt>
              <c:pt idx="14">
                <c:v>1</c:v>
              </c:pt>
              <c:pt idx="15">
                <c:v>7</c:v>
              </c:pt>
              <c:pt idx="16">
                <c:v>1</c:v>
              </c:pt>
              <c:pt idx="17">
                <c:v>20</c:v>
              </c:pt>
              <c:pt idx="18">
                <c:v>43</c:v>
              </c:pt>
              <c:pt idx="19">
                <c:v>4</c:v>
              </c:pt>
              <c:pt idx="20">
                <c:v>0</c:v>
              </c:pt>
              <c:pt idx="21">
                <c:v>2</c:v>
              </c:pt>
              <c:pt idx="22">
                <c:v>21</c:v>
              </c:pt>
              <c:pt idx="23">
                <c:v>10</c:v>
              </c:pt>
              <c:pt idx="24">
                <c:v>3</c:v>
              </c:pt>
              <c:pt idx="25">
                <c:v>104</c:v>
              </c:pt>
              <c:pt idx="26">
                <c:v>0</c:v>
              </c:pt>
            </c:numLit>
          </c:val>
          <c:smooth val="0"/>
          <c:extLst>
            <c:ext xmlns:c16="http://schemas.microsoft.com/office/drawing/2014/chart" uri="{C3380CC4-5D6E-409C-BE32-E72D297353CC}">
              <c16:uniqueId val="{00000000-9308-4846-BED0-A7F7C76ECECE}"/>
            </c:ext>
          </c:extLst>
        </c:ser>
        <c:ser>
          <c:idx val="1"/>
          <c:order val="1"/>
          <c:tx>
            <c:v>2017</c:v>
          </c:tx>
          <c:spPr>
            <a:ln w="28575" cap="rnd">
              <a:solidFill>
                <a:schemeClr val="accent2"/>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54</c:v>
              </c:pt>
              <c:pt idx="1">
                <c:v>205</c:v>
              </c:pt>
              <c:pt idx="2">
                <c:v>74</c:v>
              </c:pt>
              <c:pt idx="3">
                <c:v>29</c:v>
              </c:pt>
              <c:pt idx="4">
                <c:v>1570</c:v>
              </c:pt>
              <c:pt idx="5">
                <c:v>654</c:v>
              </c:pt>
              <c:pt idx="6">
                <c:v>904</c:v>
              </c:pt>
              <c:pt idx="7">
                <c:v>959</c:v>
              </c:pt>
              <c:pt idx="8">
                <c:v>942</c:v>
              </c:pt>
              <c:pt idx="9">
                <c:v>378</c:v>
              </c:pt>
              <c:pt idx="10">
                <c:v>5323</c:v>
              </c:pt>
              <c:pt idx="11">
                <c:v>296</c:v>
              </c:pt>
              <c:pt idx="12">
                <c:v>418</c:v>
              </c:pt>
              <c:pt idx="13">
                <c:v>500</c:v>
              </c:pt>
              <c:pt idx="14">
                <c:v>256</c:v>
              </c:pt>
              <c:pt idx="15">
                <c:v>764</c:v>
              </c:pt>
              <c:pt idx="16">
                <c:v>225</c:v>
              </c:pt>
              <c:pt idx="17">
                <c:v>2230</c:v>
              </c:pt>
              <c:pt idx="18">
                <c:v>6139</c:v>
              </c:pt>
              <c:pt idx="19">
                <c:v>232</c:v>
              </c:pt>
              <c:pt idx="20">
                <c:v>137</c:v>
              </c:pt>
              <c:pt idx="21">
                <c:v>18</c:v>
              </c:pt>
              <c:pt idx="22">
                <c:v>2632</c:v>
              </c:pt>
              <c:pt idx="23">
                <c:v>1694</c:v>
              </c:pt>
              <c:pt idx="24">
                <c:v>189</c:v>
              </c:pt>
              <c:pt idx="25">
                <c:v>17424</c:v>
              </c:pt>
              <c:pt idx="26">
                <c:v>133</c:v>
              </c:pt>
            </c:numLit>
          </c:val>
          <c:smooth val="0"/>
          <c:extLst>
            <c:ext xmlns:c16="http://schemas.microsoft.com/office/drawing/2014/chart" uri="{C3380CC4-5D6E-409C-BE32-E72D297353CC}">
              <c16:uniqueId val="{00000001-9308-4846-BED0-A7F7C76ECECE}"/>
            </c:ext>
          </c:extLst>
        </c:ser>
        <c:ser>
          <c:idx val="2"/>
          <c:order val="2"/>
          <c:tx>
            <c:v>2018</c:v>
          </c:tx>
          <c:spPr>
            <a:ln w="28575" cap="rnd">
              <a:solidFill>
                <a:schemeClr val="accent3"/>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27</c:v>
              </c:pt>
              <c:pt idx="1">
                <c:v>204</c:v>
              </c:pt>
              <c:pt idx="2">
                <c:v>73</c:v>
              </c:pt>
              <c:pt idx="3">
                <c:v>39</c:v>
              </c:pt>
              <c:pt idx="4">
                <c:v>1770</c:v>
              </c:pt>
              <c:pt idx="5">
                <c:v>662</c:v>
              </c:pt>
              <c:pt idx="6">
                <c:v>1211</c:v>
              </c:pt>
              <c:pt idx="7">
                <c:v>1055</c:v>
              </c:pt>
              <c:pt idx="8">
                <c:v>1048</c:v>
              </c:pt>
              <c:pt idx="9">
                <c:v>354</c:v>
              </c:pt>
              <c:pt idx="10">
                <c:v>6134</c:v>
              </c:pt>
              <c:pt idx="11">
                <c:v>412</c:v>
              </c:pt>
              <c:pt idx="12">
                <c:v>482</c:v>
              </c:pt>
              <c:pt idx="13">
                <c:v>465</c:v>
              </c:pt>
              <c:pt idx="14">
                <c:v>274</c:v>
              </c:pt>
              <c:pt idx="15">
                <c:v>872</c:v>
              </c:pt>
              <c:pt idx="16">
                <c:v>264</c:v>
              </c:pt>
              <c:pt idx="17">
                <c:v>2733</c:v>
              </c:pt>
              <c:pt idx="18">
                <c:v>6516</c:v>
              </c:pt>
              <c:pt idx="19">
                <c:v>246</c:v>
              </c:pt>
              <c:pt idx="20">
                <c:v>109</c:v>
              </c:pt>
              <c:pt idx="21">
                <c:v>25</c:v>
              </c:pt>
              <c:pt idx="22">
                <c:v>2764</c:v>
              </c:pt>
              <c:pt idx="23">
                <c:v>1896</c:v>
              </c:pt>
              <c:pt idx="24">
                <c:v>153</c:v>
              </c:pt>
              <c:pt idx="25">
                <c:v>23599</c:v>
              </c:pt>
              <c:pt idx="26">
                <c:v>145</c:v>
              </c:pt>
            </c:numLit>
          </c:val>
          <c:smooth val="0"/>
          <c:extLst>
            <c:ext xmlns:c16="http://schemas.microsoft.com/office/drawing/2014/chart" uri="{C3380CC4-5D6E-409C-BE32-E72D297353CC}">
              <c16:uniqueId val="{00000002-9308-4846-BED0-A7F7C76ECECE}"/>
            </c:ext>
          </c:extLst>
        </c:ser>
        <c:dLbls>
          <c:showLegendKey val="0"/>
          <c:showVal val="0"/>
          <c:showCatName val="0"/>
          <c:showSerName val="0"/>
          <c:showPercent val="0"/>
          <c:showBubbleSize val="0"/>
        </c:dLbls>
        <c:smooth val="0"/>
        <c:axId val="613328728"/>
        <c:axId val="613326760"/>
      </c:lineChart>
      <c:catAx>
        <c:axId val="613328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326760"/>
        <c:crosses val="autoZero"/>
        <c:auto val="1"/>
        <c:lblAlgn val="ctr"/>
        <c:lblOffset val="100"/>
        <c:noMultiLvlLbl val="0"/>
      </c:catAx>
      <c:valAx>
        <c:axId val="613326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328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'QC)i)Reviews decreasing'!$C$1</c:f>
              <c:strCache>
                <c:ptCount val="1"/>
                <c:pt idx="0">
                  <c:v>Avg_Rating</c:v>
                </c:pt>
              </c:strCache>
            </c:strRef>
          </c:tx>
          <c:spPr>
            <a:solidFill>
              <a:schemeClr val="accent1"/>
            </a:solidFill>
            <a:ln>
              <a:noFill/>
            </a:ln>
            <a:effectLst/>
          </c:spPr>
          <c:invertIfNegative val="0"/>
          <c:cat>
            <c:multiLvlStrRef>
              <c:f>'QC)i)Reviews decreasing'!$A$2:$B$6</c:f>
              <c:multiLvlStrCache>
                <c:ptCount val="5"/>
                <c:lvl>
                  <c:pt idx="0">
                    <c:v>SE</c:v>
                  </c:pt>
                  <c:pt idx="1">
                    <c:v>AC</c:v>
                  </c:pt>
                  <c:pt idx="2">
                    <c:v>SE</c:v>
                  </c:pt>
                  <c:pt idx="3">
                    <c:v>AC</c:v>
                  </c:pt>
                  <c:pt idx="4">
                    <c:v>SE</c:v>
                  </c:pt>
                </c:lvl>
                <c:lvl>
                  <c:pt idx="0">
                    <c:v>2016</c:v>
                  </c:pt>
                  <c:pt idx="1">
                    <c:v>2017</c:v>
                  </c:pt>
                  <c:pt idx="2">
                    <c:v>2017</c:v>
                  </c:pt>
                  <c:pt idx="3">
                    <c:v>2018</c:v>
                  </c:pt>
                  <c:pt idx="4">
                    <c:v>2018</c:v>
                  </c:pt>
                </c:lvl>
              </c:multiLvlStrCache>
            </c:multiLvlStrRef>
          </c:cat>
          <c:val>
            <c:numRef>
              <c:f>'QC)i)Reviews decreasing'!$C$2:$C$6</c:f>
              <c:numCache>
                <c:formatCode>General</c:formatCode>
                <c:ptCount val="5"/>
                <c:pt idx="0">
                  <c:v>4</c:v>
                </c:pt>
                <c:pt idx="1">
                  <c:v>3</c:v>
                </c:pt>
                <c:pt idx="2">
                  <c:v>3</c:v>
                </c:pt>
                <c:pt idx="3">
                  <c:v>4</c:v>
                </c:pt>
                <c:pt idx="4">
                  <c:v>3</c:v>
                </c:pt>
              </c:numCache>
            </c:numRef>
          </c:val>
          <c:extLst>
            <c:ext xmlns:c16="http://schemas.microsoft.com/office/drawing/2014/chart" uri="{C3380CC4-5D6E-409C-BE32-E72D297353CC}">
              <c16:uniqueId val="{00000000-49DE-4BCC-9EBA-17AC98C2F037}"/>
            </c:ext>
          </c:extLst>
        </c:ser>
        <c:dLbls>
          <c:showLegendKey val="0"/>
          <c:showVal val="0"/>
          <c:showCatName val="0"/>
          <c:showSerName val="0"/>
          <c:showPercent val="0"/>
          <c:showBubbleSize val="0"/>
        </c:dLbls>
        <c:gapWidth val="219"/>
        <c:overlap val="-27"/>
        <c:axId val="463623328"/>
        <c:axId val="463624968"/>
      </c:barChart>
      <c:catAx>
        <c:axId val="46362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624968"/>
        <c:crosses val="autoZero"/>
        <c:auto val="1"/>
        <c:lblAlgn val="ctr"/>
        <c:lblOffset val="100"/>
        <c:noMultiLvlLbl val="0"/>
      </c:catAx>
      <c:valAx>
        <c:axId val="463624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62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3.xlsx]QD)i)Reviews Dec!PivotTable31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'QD)i)Reviews Dec'!$G$1:$G$2</c:f>
              <c:strCache>
                <c:ptCount val="1"/>
                <c:pt idx="0">
                  <c:v>2016</c:v>
                </c:pt>
              </c:strCache>
            </c:strRef>
          </c:tx>
          <c:spPr>
            <a:solidFill>
              <a:schemeClr val="accent1"/>
            </a:solidFill>
            <a:ln>
              <a:noFill/>
            </a:ln>
            <a:effectLst/>
          </c:spPr>
          <c:invertIfNegative val="0"/>
          <c:cat>
            <c:multiLvlStrRef>
              <c:f>'QD)i)Reviews Dec'!$F$3:$F$25</c:f>
              <c:multiLvlStrCache>
                <c:ptCount val="20"/>
                <c:lvl>
                  <c:pt idx="0">
                    <c:v>xapuri</c:v>
                  </c:pt>
                  <c:pt idx="1">
                    <c:v>cruzeiro do sul</c:v>
                  </c:pt>
                  <c:pt idx="2">
                    <c:v>rio branco</c:v>
                  </c:pt>
                  <c:pt idx="3">
                    <c:v>porto acre</c:v>
                  </c:pt>
                  <c:pt idx="4">
                    <c:v>senador guiomard</c:v>
                  </c:pt>
                  <c:pt idx="5">
                    <c:v>brasileia</c:v>
                  </c:pt>
                  <c:pt idx="6">
                    <c:v>manoel urbano</c:v>
                  </c:pt>
                  <c:pt idx="7">
                    <c:v>epitaciolandia</c:v>
                  </c:pt>
                  <c:pt idx="8">
                    <c:v>sao francisco</c:v>
                  </c:pt>
                  <c:pt idx="9">
                    <c:v>sao cristovao</c:v>
                  </c:pt>
                  <c:pt idx="10">
                    <c:v>aracaju</c:v>
                  </c:pt>
                  <c:pt idx="11">
                    <c:v>simao dias</c:v>
                  </c:pt>
                  <c:pt idx="12">
                    <c:v>nossa senhora da gloria</c:v>
                  </c:pt>
                  <c:pt idx="13">
                    <c:v>cedro de sao joao</c:v>
                  </c:pt>
                  <c:pt idx="14">
                    <c:v>nossa senhora do socorro</c:v>
                  </c:pt>
                  <c:pt idx="15">
                    <c:v>estancia</c:v>
                  </c:pt>
                  <c:pt idx="16">
                    <c:v>barra dos coqueiros</c:v>
                  </c:pt>
                  <c:pt idx="17">
                    <c:v>capela</c:v>
                  </c:pt>
                  <c:pt idx="18">
                    <c:v>lagarto</c:v>
                  </c:pt>
                  <c:pt idx="19">
                    <c:v>itabaiana</c:v>
                  </c:pt>
                </c:lvl>
                <c:lvl>
                  <c:pt idx="0">
                    <c:v>AC</c:v>
                  </c:pt>
                  <c:pt idx="8">
                    <c:v>SE</c:v>
                  </c:pt>
                </c:lvl>
              </c:multiLvlStrCache>
            </c:multiLvlStrRef>
          </c:cat>
          <c:val>
            <c:numRef>
              <c:f>'QD)i)Reviews Dec'!$G$3:$G$25</c:f>
              <c:numCache>
                <c:formatCode>General</c:formatCode>
                <c:ptCount val="20"/>
                <c:pt idx="8">
                  <c:v>5</c:v>
                </c:pt>
                <c:pt idx="10">
                  <c:v>4</c:v>
                </c:pt>
                <c:pt idx="12">
                  <c:v>5</c:v>
                </c:pt>
              </c:numCache>
            </c:numRef>
          </c:val>
          <c:extLst>
            <c:ext xmlns:c16="http://schemas.microsoft.com/office/drawing/2014/chart" uri="{C3380CC4-5D6E-409C-BE32-E72D297353CC}">
              <c16:uniqueId val="{00000000-E4DF-441D-BEAA-BD7AD8E2DD9C}"/>
            </c:ext>
          </c:extLst>
        </c:ser>
        <c:ser>
          <c:idx val="1"/>
          <c:order val="1"/>
          <c:tx>
            <c:strRef>
              <c:f>'QD)i)Reviews Dec'!$H$1:$H$2</c:f>
              <c:strCache>
                <c:ptCount val="1"/>
                <c:pt idx="0">
                  <c:v>2017</c:v>
                </c:pt>
              </c:strCache>
            </c:strRef>
          </c:tx>
          <c:spPr>
            <a:solidFill>
              <a:schemeClr val="accent2"/>
            </a:solidFill>
            <a:ln>
              <a:noFill/>
            </a:ln>
            <a:effectLst/>
          </c:spPr>
          <c:invertIfNegative val="0"/>
          <c:cat>
            <c:multiLvlStrRef>
              <c:f>'QD)i)Reviews Dec'!$F$3:$F$25</c:f>
              <c:multiLvlStrCache>
                <c:ptCount val="20"/>
                <c:lvl>
                  <c:pt idx="0">
                    <c:v>xapuri</c:v>
                  </c:pt>
                  <c:pt idx="1">
                    <c:v>cruzeiro do sul</c:v>
                  </c:pt>
                  <c:pt idx="2">
                    <c:v>rio branco</c:v>
                  </c:pt>
                  <c:pt idx="3">
                    <c:v>porto acre</c:v>
                  </c:pt>
                  <c:pt idx="4">
                    <c:v>senador guiomard</c:v>
                  </c:pt>
                  <c:pt idx="5">
                    <c:v>brasileia</c:v>
                  </c:pt>
                  <c:pt idx="6">
                    <c:v>manoel urbano</c:v>
                  </c:pt>
                  <c:pt idx="7">
                    <c:v>epitaciolandia</c:v>
                  </c:pt>
                  <c:pt idx="8">
                    <c:v>sao francisco</c:v>
                  </c:pt>
                  <c:pt idx="9">
                    <c:v>sao cristovao</c:v>
                  </c:pt>
                  <c:pt idx="10">
                    <c:v>aracaju</c:v>
                  </c:pt>
                  <c:pt idx="11">
                    <c:v>simao dias</c:v>
                  </c:pt>
                  <c:pt idx="12">
                    <c:v>nossa senhora da gloria</c:v>
                  </c:pt>
                  <c:pt idx="13">
                    <c:v>cedro de sao joao</c:v>
                  </c:pt>
                  <c:pt idx="14">
                    <c:v>nossa senhora do socorro</c:v>
                  </c:pt>
                  <c:pt idx="15">
                    <c:v>estancia</c:v>
                  </c:pt>
                  <c:pt idx="16">
                    <c:v>barra dos coqueiros</c:v>
                  </c:pt>
                  <c:pt idx="17">
                    <c:v>capela</c:v>
                  </c:pt>
                  <c:pt idx="18">
                    <c:v>lagarto</c:v>
                  </c:pt>
                  <c:pt idx="19">
                    <c:v>itabaiana</c:v>
                  </c:pt>
                </c:lvl>
                <c:lvl>
                  <c:pt idx="0">
                    <c:v>AC</c:v>
                  </c:pt>
                  <c:pt idx="8">
                    <c:v>SE</c:v>
                  </c:pt>
                </c:lvl>
              </c:multiLvlStrCache>
            </c:multiLvlStrRef>
          </c:cat>
          <c:val>
            <c:numRef>
              <c:f>'QD)i)Reviews Dec'!$H$3:$H$25</c:f>
              <c:numCache>
                <c:formatCode>General</c:formatCode>
                <c:ptCount val="20"/>
                <c:pt idx="0">
                  <c:v>5</c:v>
                </c:pt>
                <c:pt idx="1">
                  <c:v>4</c:v>
                </c:pt>
                <c:pt idx="2">
                  <c:v>3</c:v>
                </c:pt>
                <c:pt idx="3">
                  <c:v>5</c:v>
                </c:pt>
                <c:pt idx="4">
                  <c:v>5</c:v>
                </c:pt>
                <c:pt idx="5">
                  <c:v>5</c:v>
                </c:pt>
                <c:pt idx="6">
                  <c:v>5</c:v>
                </c:pt>
                <c:pt idx="7">
                  <c:v>1</c:v>
                </c:pt>
                <c:pt idx="8">
                  <c:v>5</c:v>
                </c:pt>
                <c:pt idx="9">
                  <c:v>5</c:v>
                </c:pt>
                <c:pt idx="10">
                  <c:v>3</c:v>
                </c:pt>
                <c:pt idx="11">
                  <c:v>4</c:v>
                </c:pt>
                <c:pt idx="12">
                  <c:v>3</c:v>
                </c:pt>
                <c:pt idx="13">
                  <c:v>3</c:v>
                </c:pt>
                <c:pt idx="14">
                  <c:v>3</c:v>
                </c:pt>
                <c:pt idx="15">
                  <c:v>4</c:v>
                </c:pt>
                <c:pt idx="16">
                  <c:v>1</c:v>
                </c:pt>
                <c:pt idx="17">
                  <c:v>5</c:v>
                </c:pt>
                <c:pt idx="18">
                  <c:v>3</c:v>
                </c:pt>
                <c:pt idx="19">
                  <c:v>3</c:v>
                </c:pt>
              </c:numCache>
            </c:numRef>
          </c:val>
          <c:extLst>
            <c:ext xmlns:c16="http://schemas.microsoft.com/office/drawing/2014/chart" uri="{C3380CC4-5D6E-409C-BE32-E72D297353CC}">
              <c16:uniqueId val="{00000001-E4DF-441D-BEAA-BD7AD8E2DD9C}"/>
            </c:ext>
          </c:extLst>
        </c:ser>
        <c:ser>
          <c:idx val="2"/>
          <c:order val="2"/>
          <c:tx>
            <c:strRef>
              <c:f>'QD)i)Reviews Dec'!$I$1:$I$2</c:f>
              <c:strCache>
                <c:ptCount val="1"/>
                <c:pt idx="0">
                  <c:v>2018</c:v>
                </c:pt>
              </c:strCache>
            </c:strRef>
          </c:tx>
          <c:spPr>
            <a:solidFill>
              <a:schemeClr val="accent3"/>
            </a:solidFill>
            <a:ln>
              <a:noFill/>
            </a:ln>
            <a:effectLst/>
          </c:spPr>
          <c:invertIfNegative val="0"/>
          <c:cat>
            <c:multiLvlStrRef>
              <c:f>'QD)i)Reviews Dec'!$F$3:$F$25</c:f>
              <c:multiLvlStrCache>
                <c:ptCount val="20"/>
                <c:lvl>
                  <c:pt idx="0">
                    <c:v>xapuri</c:v>
                  </c:pt>
                  <c:pt idx="1">
                    <c:v>cruzeiro do sul</c:v>
                  </c:pt>
                  <c:pt idx="2">
                    <c:v>rio branco</c:v>
                  </c:pt>
                  <c:pt idx="3">
                    <c:v>porto acre</c:v>
                  </c:pt>
                  <c:pt idx="4">
                    <c:v>senador guiomard</c:v>
                  </c:pt>
                  <c:pt idx="5">
                    <c:v>brasileia</c:v>
                  </c:pt>
                  <c:pt idx="6">
                    <c:v>manoel urbano</c:v>
                  </c:pt>
                  <c:pt idx="7">
                    <c:v>epitaciolandia</c:v>
                  </c:pt>
                  <c:pt idx="8">
                    <c:v>sao francisco</c:v>
                  </c:pt>
                  <c:pt idx="9">
                    <c:v>sao cristovao</c:v>
                  </c:pt>
                  <c:pt idx="10">
                    <c:v>aracaju</c:v>
                  </c:pt>
                  <c:pt idx="11">
                    <c:v>simao dias</c:v>
                  </c:pt>
                  <c:pt idx="12">
                    <c:v>nossa senhora da gloria</c:v>
                  </c:pt>
                  <c:pt idx="13">
                    <c:v>cedro de sao joao</c:v>
                  </c:pt>
                  <c:pt idx="14">
                    <c:v>nossa senhora do socorro</c:v>
                  </c:pt>
                  <c:pt idx="15">
                    <c:v>estancia</c:v>
                  </c:pt>
                  <c:pt idx="16">
                    <c:v>barra dos coqueiros</c:v>
                  </c:pt>
                  <c:pt idx="17">
                    <c:v>capela</c:v>
                  </c:pt>
                  <c:pt idx="18">
                    <c:v>lagarto</c:v>
                  </c:pt>
                  <c:pt idx="19">
                    <c:v>itabaiana</c:v>
                  </c:pt>
                </c:lvl>
                <c:lvl>
                  <c:pt idx="0">
                    <c:v>AC</c:v>
                  </c:pt>
                  <c:pt idx="8">
                    <c:v>SE</c:v>
                  </c:pt>
                </c:lvl>
              </c:multiLvlStrCache>
            </c:multiLvlStrRef>
          </c:cat>
          <c:val>
            <c:numRef>
              <c:f>'QD)i)Reviews Dec'!$I$3:$I$25</c:f>
              <c:numCache>
                <c:formatCode>General</c:formatCode>
                <c:ptCount val="20"/>
                <c:pt idx="0">
                  <c:v>5</c:v>
                </c:pt>
                <c:pt idx="1">
                  <c:v>5</c:v>
                </c:pt>
                <c:pt idx="2">
                  <c:v>4</c:v>
                </c:pt>
                <c:pt idx="8">
                  <c:v>2</c:v>
                </c:pt>
                <c:pt idx="9">
                  <c:v>5</c:v>
                </c:pt>
                <c:pt idx="10">
                  <c:v>3</c:v>
                </c:pt>
                <c:pt idx="11">
                  <c:v>4</c:v>
                </c:pt>
                <c:pt idx="13">
                  <c:v>5</c:v>
                </c:pt>
                <c:pt idx="14">
                  <c:v>4</c:v>
                </c:pt>
                <c:pt idx="15">
                  <c:v>3</c:v>
                </c:pt>
                <c:pt idx="16">
                  <c:v>5</c:v>
                </c:pt>
                <c:pt idx="17">
                  <c:v>1</c:v>
                </c:pt>
                <c:pt idx="18">
                  <c:v>3</c:v>
                </c:pt>
                <c:pt idx="19">
                  <c:v>3</c:v>
                </c:pt>
              </c:numCache>
            </c:numRef>
          </c:val>
          <c:extLst>
            <c:ext xmlns:c16="http://schemas.microsoft.com/office/drawing/2014/chart" uri="{C3380CC4-5D6E-409C-BE32-E72D297353CC}">
              <c16:uniqueId val="{00000002-E4DF-441D-BEAA-BD7AD8E2DD9C}"/>
            </c:ext>
          </c:extLst>
        </c:ser>
        <c:dLbls>
          <c:showLegendKey val="0"/>
          <c:showVal val="0"/>
          <c:showCatName val="0"/>
          <c:showSerName val="0"/>
          <c:showPercent val="0"/>
          <c:showBubbleSize val="0"/>
        </c:dLbls>
        <c:gapWidth val="219"/>
        <c:overlap val="-27"/>
        <c:axId val="368970432"/>
        <c:axId val="368970760"/>
      </c:barChart>
      <c:catAx>
        <c:axId val="36897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970760"/>
        <c:crosses val="autoZero"/>
        <c:auto val="1"/>
        <c:lblAlgn val="ctr"/>
        <c:lblOffset val="100"/>
        <c:noMultiLvlLbl val="0"/>
      </c:catAx>
      <c:valAx>
        <c:axId val="368970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970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3.xlsx]QC)ii)Category dec!PivotTable26</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'QC)ii)Category dec'!$G$1:$G$2</c:f>
              <c:strCache>
                <c:ptCount val="1"/>
                <c:pt idx="0">
                  <c:v>2016</c:v>
                </c:pt>
              </c:strCache>
            </c:strRef>
          </c:tx>
          <c:spPr>
            <a:solidFill>
              <a:schemeClr val="accent1"/>
            </a:solidFill>
            <a:ln>
              <a:noFill/>
            </a:ln>
            <a:effectLst/>
          </c:spPr>
          <c:invertIfNegative val="0"/>
          <c:cat>
            <c:multiLvlStrRef>
              <c:f>'QC)ii)Category dec'!$F$3:$F$25</c:f>
              <c:multiLvlStrCache>
                <c:ptCount val="20"/>
                <c:lvl>
                  <c:pt idx="0">
                    <c:v>moveis_decoracao</c:v>
                  </c:pt>
                  <c:pt idx="1">
                    <c:v>informatica_acessorios</c:v>
                  </c:pt>
                  <c:pt idx="2">
                    <c:v>esporte_lazer</c:v>
                  </c:pt>
                  <c:pt idx="3">
                    <c:v>beleza_saude</c:v>
                  </c:pt>
                  <c:pt idx="4">
                    <c:v>telefonia</c:v>
                  </c:pt>
                  <c:pt idx="5">
                    <c:v>automotivo</c:v>
                  </c:pt>
                  <c:pt idx="6">
                    <c:v>relogios_presentes</c:v>
                  </c:pt>
                  <c:pt idx="7">
                    <c:v>utilidades_domesticas</c:v>
                  </c:pt>
                  <c:pt idx="8">
                    <c:v>eletronicos</c:v>
                  </c:pt>
                  <c:pt idx="9">
                    <c:v>cama_mesa_banho</c:v>
                  </c:pt>
                  <c:pt idx="10">
                    <c:v>beleza_saude</c:v>
                  </c:pt>
                  <c:pt idx="11">
                    <c:v>informatica_acessorios</c:v>
                  </c:pt>
                  <c:pt idx="12">
                    <c:v>esporte_lazer</c:v>
                  </c:pt>
                  <c:pt idx="13">
                    <c:v>ferramentas_jardim</c:v>
                  </c:pt>
                  <c:pt idx="14">
                    <c:v>telefonia</c:v>
                  </c:pt>
                  <c:pt idx="15">
                    <c:v>moveis_decoracao</c:v>
                  </c:pt>
                  <c:pt idx="16">
                    <c:v>automotivo</c:v>
                  </c:pt>
                  <c:pt idx="17">
                    <c:v>relogios_presentes</c:v>
                  </c:pt>
                  <c:pt idx="18">
                    <c:v>eletronicos</c:v>
                  </c:pt>
                  <c:pt idx="19">
                    <c:v>cool_stuff</c:v>
                  </c:pt>
                </c:lvl>
                <c:lvl>
                  <c:pt idx="0">
                    <c:v>AC</c:v>
                  </c:pt>
                  <c:pt idx="10">
                    <c:v>SE</c:v>
                  </c:pt>
                </c:lvl>
              </c:multiLvlStrCache>
            </c:multiLvlStrRef>
          </c:cat>
          <c:val>
            <c:numRef>
              <c:f>'QC)ii)Category dec'!$G$3:$G$25</c:f>
              <c:numCache>
                <c:formatCode>General</c:formatCode>
                <c:ptCount val="20"/>
                <c:pt idx="11">
                  <c:v>1</c:v>
                </c:pt>
                <c:pt idx="15">
                  <c:v>1</c:v>
                </c:pt>
              </c:numCache>
            </c:numRef>
          </c:val>
          <c:extLst>
            <c:ext xmlns:c16="http://schemas.microsoft.com/office/drawing/2014/chart" uri="{C3380CC4-5D6E-409C-BE32-E72D297353CC}">
              <c16:uniqueId val="{00000000-CD22-4645-B3F5-3AFBAD654584}"/>
            </c:ext>
          </c:extLst>
        </c:ser>
        <c:ser>
          <c:idx val="1"/>
          <c:order val="1"/>
          <c:tx>
            <c:strRef>
              <c:f>'QC)ii)Category dec'!$H$1:$H$2</c:f>
              <c:strCache>
                <c:ptCount val="1"/>
                <c:pt idx="0">
                  <c:v>2017</c:v>
                </c:pt>
              </c:strCache>
            </c:strRef>
          </c:tx>
          <c:spPr>
            <a:solidFill>
              <a:schemeClr val="accent2"/>
            </a:solidFill>
            <a:ln>
              <a:noFill/>
            </a:ln>
            <a:effectLst/>
          </c:spPr>
          <c:invertIfNegative val="0"/>
          <c:cat>
            <c:multiLvlStrRef>
              <c:f>'QC)ii)Category dec'!$F$3:$F$25</c:f>
              <c:multiLvlStrCache>
                <c:ptCount val="20"/>
                <c:lvl>
                  <c:pt idx="0">
                    <c:v>moveis_decoracao</c:v>
                  </c:pt>
                  <c:pt idx="1">
                    <c:v>informatica_acessorios</c:v>
                  </c:pt>
                  <c:pt idx="2">
                    <c:v>esporte_lazer</c:v>
                  </c:pt>
                  <c:pt idx="3">
                    <c:v>beleza_saude</c:v>
                  </c:pt>
                  <c:pt idx="4">
                    <c:v>telefonia</c:v>
                  </c:pt>
                  <c:pt idx="5">
                    <c:v>automotivo</c:v>
                  </c:pt>
                  <c:pt idx="6">
                    <c:v>relogios_presentes</c:v>
                  </c:pt>
                  <c:pt idx="7">
                    <c:v>utilidades_domesticas</c:v>
                  </c:pt>
                  <c:pt idx="8">
                    <c:v>eletronicos</c:v>
                  </c:pt>
                  <c:pt idx="9">
                    <c:v>cama_mesa_banho</c:v>
                  </c:pt>
                  <c:pt idx="10">
                    <c:v>beleza_saude</c:v>
                  </c:pt>
                  <c:pt idx="11">
                    <c:v>informatica_acessorios</c:v>
                  </c:pt>
                  <c:pt idx="12">
                    <c:v>esporte_lazer</c:v>
                  </c:pt>
                  <c:pt idx="13">
                    <c:v>ferramentas_jardim</c:v>
                  </c:pt>
                  <c:pt idx="14">
                    <c:v>telefonia</c:v>
                  </c:pt>
                  <c:pt idx="15">
                    <c:v>moveis_decoracao</c:v>
                  </c:pt>
                  <c:pt idx="16">
                    <c:v>automotivo</c:v>
                  </c:pt>
                  <c:pt idx="17">
                    <c:v>relogios_presentes</c:v>
                  </c:pt>
                  <c:pt idx="18">
                    <c:v>eletronicos</c:v>
                  </c:pt>
                  <c:pt idx="19">
                    <c:v>cool_stuff</c:v>
                  </c:pt>
                </c:lvl>
                <c:lvl>
                  <c:pt idx="0">
                    <c:v>AC</c:v>
                  </c:pt>
                  <c:pt idx="10">
                    <c:v>SE</c:v>
                  </c:pt>
                </c:lvl>
              </c:multiLvlStrCache>
            </c:multiLvlStrRef>
          </c:cat>
          <c:val>
            <c:numRef>
              <c:f>'QC)ii)Category dec'!$H$3:$H$25</c:f>
              <c:numCache>
                <c:formatCode>General</c:formatCode>
                <c:ptCount val="20"/>
                <c:pt idx="0">
                  <c:v>3</c:v>
                </c:pt>
                <c:pt idx="1">
                  <c:v>7</c:v>
                </c:pt>
                <c:pt idx="2">
                  <c:v>7</c:v>
                </c:pt>
                <c:pt idx="3">
                  <c:v>4</c:v>
                </c:pt>
                <c:pt idx="4">
                  <c:v>4</c:v>
                </c:pt>
                <c:pt idx="5">
                  <c:v>4</c:v>
                </c:pt>
                <c:pt idx="6">
                  <c:v>1</c:v>
                </c:pt>
                <c:pt idx="7">
                  <c:v>3</c:v>
                </c:pt>
                <c:pt idx="8">
                  <c:v>3</c:v>
                </c:pt>
                <c:pt idx="9">
                  <c:v>4</c:v>
                </c:pt>
                <c:pt idx="10">
                  <c:v>20</c:v>
                </c:pt>
                <c:pt idx="11">
                  <c:v>14</c:v>
                </c:pt>
                <c:pt idx="12">
                  <c:v>21</c:v>
                </c:pt>
                <c:pt idx="13">
                  <c:v>19</c:v>
                </c:pt>
                <c:pt idx="14">
                  <c:v>15</c:v>
                </c:pt>
                <c:pt idx="15">
                  <c:v>18</c:v>
                </c:pt>
                <c:pt idx="16">
                  <c:v>9</c:v>
                </c:pt>
                <c:pt idx="17">
                  <c:v>9</c:v>
                </c:pt>
                <c:pt idx="18">
                  <c:v>6</c:v>
                </c:pt>
                <c:pt idx="19">
                  <c:v>9</c:v>
                </c:pt>
              </c:numCache>
            </c:numRef>
          </c:val>
          <c:extLst>
            <c:ext xmlns:c16="http://schemas.microsoft.com/office/drawing/2014/chart" uri="{C3380CC4-5D6E-409C-BE32-E72D297353CC}">
              <c16:uniqueId val="{00000001-CD22-4645-B3F5-3AFBAD654584}"/>
            </c:ext>
          </c:extLst>
        </c:ser>
        <c:ser>
          <c:idx val="2"/>
          <c:order val="2"/>
          <c:tx>
            <c:strRef>
              <c:f>'QC)ii)Category dec'!$I$1:$I$2</c:f>
              <c:strCache>
                <c:ptCount val="1"/>
                <c:pt idx="0">
                  <c:v>2018</c:v>
                </c:pt>
              </c:strCache>
            </c:strRef>
          </c:tx>
          <c:spPr>
            <a:solidFill>
              <a:schemeClr val="accent3"/>
            </a:solidFill>
            <a:ln>
              <a:noFill/>
            </a:ln>
            <a:effectLst/>
          </c:spPr>
          <c:invertIfNegative val="0"/>
          <c:cat>
            <c:multiLvlStrRef>
              <c:f>'QC)ii)Category dec'!$F$3:$F$25</c:f>
              <c:multiLvlStrCache>
                <c:ptCount val="20"/>
                <c:lvl>
                  <c:pt idx="0">
                    <c:v>moveis_decoracao</c:v>
                  </c:pt>
                  <c:pt idx="1">
                    <c:v>informatica_acessorios</c:v>
                  </c:pt>
                  <c:pt idx="2">
                    <c:v>esporte_lazer</c:v>
                  </c:pt>
                  <c:pt idx="3">
                    <c:v>beleza_saude</c:v>
                  </c:pt>
                  <c:pt idx="4">
                    <c:v>telefonia</c:v>
                  </c:pt>
                  <c:pt idx="5">
                    <c:v>automotivo</c:v>
                  </c:pt>
                  <c:pt idx="6">
                    <c:v>relogios_presentes</c:v>
                  </c:pt>
                  <c:pt idx="7">
                    <c:v>utilidades_domesticas</c:v>
                  </c:pt>
                  <c:pt idx="8">
                    <c:v>eletronicos</c:v>
                  </c:pt>
                  <c:pt idx="9">
                    <c:v>cama_mesa_banho</c:v>
                  </c:pt>
                  <c:pt idx="10">
                    <c:v>beleza_saude</c:v>
                  </c:pt>
                  <c:pt idx="11">
                    <c:v>informatica_acessorios</c:v>
                  </c:pt>
                  <c:pt idx="12">
                    <c:v>esporte_lazer</c:v>
                  </c:pt>
                  <c:pt idx="13">
                    <c:v>ferramentas_jardim</c:v>
                  </c:pt>
                  <c:pt idx="14">
                    <c:v>telefonia</c:v>
                  </c:pt>
                  <c:pt idx="15">
                    <c:v>moveis_decoracao</c:v>
                  </c:pt>
                  <c:pt idx="16">
                    <c:v>automotivo</c:v>
                  </c:pt>
                  <c:pt idx="17">
                    <c:v>relogios_presentes</c:v>
                  </c:pt>
                  <c:pt idx="18">
                    <c:v>eletronicos</c:v>
                  </c:pt>
                  <c:pt idx="19">
                    <c:v>cool_stuff</c:v>
                  </c:pt>
                </c:lvl>
                <c:lvl>
                  <c:pt idx="0">
                    <c:v>AC</c:v>
                  </c:pt>
                  <c:pt idx="10">
                    <c:v>SE</c:v>
                  </c:pt>
                </c:lvl>
              </c:multiLvlStrCache>
            </c:multiLvlStrRef>
          </c:cat>
          <c:val>
            <c:numRef>
              <c:f>'QC)ii)Category dec'!$I$3:$I$25</c:f>
              <c:numCache>
                <c:formatCode>General</c:formatCode>
                <c:ptCount val="20"/>
                <c:pt idx="0">
                  <c:v>9</c:v>
                </c:pt>
                <c:pt idx="1">
                  <c:v>2</c:v>
                </c:pt>
                <c:pt idx="2">
                  <c:v>2</c:v>
                </c:pt>
                <c:pt idx="3">
                  <c:v>3</c:v>
                </c:pt>
                <c:pt idx="4">
                  <c:v>1</c:v>
                </c:pt>
                <c:pt idx="6">
                  <c:v>3</c:v>
                </c:pt>
                <c:pt idx="7">
                  <c:v>1</c:v>
                </c:pt>
                <c:pt idx="8">
                  <c:v>1</c:v>
                </c:pt>
                <c:pt idx="10">
                  <c:v>20</c:v>
                </c:pt>
                <c:pt idx="11">
                  <c:v>21</c:v>
                </c:pt>
                <c:pt idx="12">
                  <c:v>14</c:v>
                </c:pt>
                <c:pt idx="13">
                  <c:v>10</c:v>
                </c:pt>
                <c:pt idx="14">
                  <c:v>13</c:v>
                </c:pt>
                <c:pt idx="15">
                  <c:v>6</c:v>
                </c:pt>
                <c:pt idx="16">
                  <c:v>12</c:v>
                </c:pt>
                <c:pt idx="17">
                  <c:v>11</c:v>
                </c:pt>
                <c:pt idx="18">
                  <c:v>13</c:v>
                </c:pt>
                <c:pt idx="19">
                  <c:v>8</c:v>
                </c:pt>
              </c:numCache>
            </c:numRef>
          </c:val>
          <c:extLst>
            <c:ext xmlns:c16="http://schemas.microsoft.com/office/drawing/2014/chart" uri="{C3380CC4-5D6E-409C-BE32-E72D297353CC}">
              <c16:uniqueId val="{00000002-CD22-4645-B3F5-3AFBAD654584}"/>
            </c:ext>
          </c:extLst>
        </c:ser>
        <c:dLbls>
          <c:showLegendKey val="0"/>
          <c:showVal val="0"/>
          <c:showCatName val="0"/>
          <c:showSerName val="0"/>
          <c:showPercent val="0"/>
          <c:showBubbleSize val="0"/>
        </c:dLbls>
        <c:gapWidth val="219"/>
        <c:overlap val="-27"/>
        <c:axId val="580481144"/>
        <c:axId val="580484424"/>
      </c:barChart>
      <c:catAx>
        <c:axId val="580481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84424"/>
        <c:crosses val="autoZero"/>
        <c:auto val="1"/>
        <c:lblAlgn val="ctr"/>
        <c:lblOffset val="100"/>
        <c:noMultiLvlLbl val="0"/>
      </c:catAx>
      <c:valAx>
        <c:axId val="580484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81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3.xlsx]QD)ii)Category Dec!PivotTable33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'QD)ii)Category Dec'!$H$1:$H$2</c:f>
              <c:strCache>
                <c:ptCount val="1"/>
                <c:pt idx="0">
                  <c:v>2016</c:v>
                </c:pt>
              </c:strCache>
            </c:strRef>
          </c:tx>
          <c:spPr>
            <a:solidFill>
              <a:schemeClr val="accent1"/>
            </a:solidFill>
            <a:ln>
              <a:noFill/>
            </a:ln>
            <a:effectLst/>
          </c:spPr>
          <c:invertIfNegative val="0"/>
          <c:cat>
            <c:multiLvlStrRef>
              <c:f>'QD)ii)Category Dec'!$G$3:$G$23</c:f>
              <c:multiLvlStrCache>
                <c:ptCount val="18"/>
                <c:lvl>
                  <c:pt idx="0">
                    <c:v>rio branco</c:v>
                  </c:pt>
                  <c:pt idx="1">
                    <c:v>senador guiomard</c:v>
                  </c:pt>
                  <c:pt idx="2">
                    <c:v>cruzeiro do sul</c:v>
                  </c:pt>
                  <c:pt idx="3">
                    <c:v>brasileia</c:v>
                  </c:pt>
                  <c:pt idx="4">
                    <c:v>xapuri</c:v>
                  </c:pt>
                  <c:pt idx="5">
                    <c:v>porto acre</c:v>
                  </c:pt>
                  <c:pt idx="6">
                    <c:v>epitaciolandia</c:v>
                  </c:pt>
                  <c:pt idx="7">
                    <c:v>manoel urbano</c:v>
                  </c:pt>
                  <c:pt idx="8">
                    <c:v>aracaju</c:v>
                  </c:pt>
                  <c:pt idx="9">
                    <c:v>itabaiana</c:v>
                  </c:pt>
                  <c:pt idx="10">
                    <c:v>nossa senhora do socorro</c:v>
                  </c:pt>
                  <c:pt idx="11">
                    <c:v>estancia</c:v>
                  </c:pt>
                  <c:pt idx="12">
                    <c:v>lagarto</c:v>
                  </c:pt>
                  <c:pt idx="13">
                    <c:v>capela</c:v>
                  </c:pt>
                  <c:pt idx="14">
                    <c:v>sao cristovao</c:v>
                  </c:pt>
                  <c:pt idx="15">
                    <c:v>simao dias</c:v>
                  </c:pt>
                  <c:pt idx="16">
                    <c:v>poco verde</c:v>
                  </c:pt>
                  <c:pt idx="17">
                    <c:v>propria</c:v>
                  </c:pt>
                </c:lvl>
                <c:lvl>
                  <c:pt idx="0">
                    <c:v>AC</c:v>
                  </c:pt>
                  <c:pt idx="8">
                    <c:v>SE</c:v>
                  </c:pt>
                </c:lvl>
              </c:multiLvlStrCache>
            </c:multiLvlStrRef>
          </c:cat>
          <c:val>
            <c:numRef>
              <c:f>'QD)ii)Category Dec'!$H$3:$H$23</c:f>
              <c:numCache>
                <c:formatCode>General</c:formatCode>
                <c:ptCount val="18"/>
                <c:pt idx="8">
                  <c:v>1</c:v>
                </c:pt>
              </c:numCache>
            </c:numRef>
          </c:val>
          <c:extLst>
            <c:ext xmlns:c16="http://schemas.microsoft.com/office/drawing/2014/chart" uri="{C3380CC4-5D6E-409C-BE32-E72D297353CC}">
              <c16:uniqueId val="{00000000-0297-4309-A9D0-CA3FD6F0F8E9}"/>
            </c:ext>
          </c:extLst>
        </c:ser>
        <c:ser>
          <c:idx val="1"/>
          <c:order val="1"/>
          <c:tx>
            <c:strRef>
              <c:f>'QD)ii)Category Dec'!$I$1:$I$2</c:f>
              <c:strCache>
                <c:ptCount val="1"/>
                <c:pt idx="0">
                  <c:v>2017</c:v>
                </c:pt>
              </c:strCache>
            </c:strRef>
          </c:tx>
          <c:spPr>
            <a:solidFill>
              <a:schemeClr val="accent2"/>
            </a:solidFill>
            <a:ln>
              <a:noFill/>
            </a:ln>
            <a:effectLst/>
          </c:spPr>
          <c:invertIfNegative val="0"/>
          <c:cat>
            <c:multiLvlStrRef>
              <c:f>'QD)ii)Category Dec'!$G$3:$G$23</c:f>
              <c:multiLvlStrCache>
                <c:ptCount val="18"/>
                <c:lvl>
                  <c:pt idx="0">
                    <c:v>rio branco</c:v>
                  </c:pt>
                  <c:pt idx="1">
                    <c:v>senador guiomard</c:v>
                  </c:pt>
                  <c:pt idx="2">
                    <c:v>cruzeiro do sul</c:v>
                  </c:pt>
                  <c:pt idx="3">
                    <c:v>brasileia</c:v>
                  </c:pt>
                  <c:pt idx="4">
                    <c:v>xapuri</c:v>
                  </c:pt>
                  <c:pt idx="5">
                    <c:v>porto acre</c:v>
                  </c:pt>
                  <c:pt idx="6">
                    <c:v>epitaciolandia</c:v>
                  </c:pt>
                  <c:pt idx="7">
                    <c:v>manoel urbano</c:v>
                  </c:pt>
                  <c:pt idx="8">
                    <c:v>aracaju</c:v>
                  </c:pt>
                  <c:pt idx="9">
                    <c:v>itabaiana</c:v>
                  </c:pt>
                  <c:pt idx="10">
                    <c:v>nossa senhora do socorro</c:v>
                  </c:pt>
                  <c:pt idx="11">
                    <c:v>estancia</c:v>
                  </c:pt>
                  <c:pt idx="12">
                    <c:v>lagarto</c:v>
                  </c:pt>
                  <c:pt idx="13">
                    <c:v>capela</c:v>
                  </c:pt>
                  <c:pt idx="14">
                    <c:v>sao cristovao</c:v>
                  </c:pt>
                  <c:pt idx="15">
                    <c:v>simao dias</c:v>
                  </c:pt>
                  <c:pt idx="16">
                    <c:v>poco verde</c:v>
                  </c:pt>
                  <c:pt idx="17">
                    <c:v>propria</c:v>
                  </c:pt>
                </c:lvl>
                <c:lvl>
                  <c:pt idx="0">
                    <c:v>AC</c:v>
                  </c:pt>
                  <c:pt idx="8">
                    <c:v>SE</c:v>
                  </c:pt>
                </c:lvl>
              </c:multiLvlStrCache>
            </c:multiLvlStrRef>
          </c:cat>
          <c:val>
            <c:numRef>
              <c:f>'QD)ii)Category Dec'!$I$3:$I$23</c:f>
              <c:numCache>
                <c:formatCode>General</c:formatCode>
                <c:ptCount val="18"/>
                <c:pt idx="0">
                  <c:v>46</c:v>
                </c:pt>
                <c:pt idx="1">
                  <c:v>3</c:v>
                </c:pt>
                <c:pt idx="2">
                  <c:v>2</c:v>
                </c:pt>
                <c:pt idx="3">
                  <c:v>3</c:v>
                </c:pt>
                <c:pt idx="4">
                  <c:v>1</c:v>
                </c:pt>
                <c:pt idx="5">
                  <c:v>1</c:v>
                </c:pt>
                <c:pt idx="6">
                  <c:v>1</c:v>
                </c:pt>
                <c:pt idx="7">
                  <c:v>1</c:v>
                </c:pt>
                <c:pt idx="8">
                  <c:v>132</c:v>
                </c:pt>
                <c:pt idx="9">
                  <c:v>15</c:v>
                </c:pt>
                <c:pt idx="10">
                  <c:v>11</c:v>
                </c:pt>
                <c:pt idx="11">
                  <c:v>8</c:v>
                </c:pt>
                <c:pt idx="12">
                  <c:v>8</c:v>
                </c:pt>
                <c:pt idx="13">
                  <c:v>5</c:v>
                </c:pt>
                <c:pt idx="14">
                  <c:v>5</c:v>
                </c:pt>
                <c:pt idx="15">
                  <c:v>3</c:v>
                </c:pt>
                <c:pt idx="16">
                  <c:v>2</c:v>
                </c:pt>
              </c:numCache>
            </c:numRef>
          </c:val>
          <c:extLst>
            <c:ext xmlns:c16="http://schemas.microsoft.com/office/drawing/2014/chart" uri="{C3380CC4-5D6E-409C-BE32-E72D297353CC}">
              <c16:uniqueId val="{00000001-0297-4309-A9D0-CA3FD6F0F8E9}"/>
            </c:ext>
          </c:extLst>
        </c:ser>
        <c:ser>
          <c:idx val="2"/>
          <c:order val="2"/>
          <c:tx>
            <c:strRef>
              <c:f>'QD)ii)Category Dec'!$J$1:$J$2</c:f>
              <c:strCache>
                <c:ptCount val="1"/>
                <c:pt idx="0">
                  <c:v>2018</c:v>
                </c:pt>
              </c:strCache>
            </c:strRef>
          </c:tx>
          <c:spPr>
            <a:solidFill>
              <a:schemeClr val="accent3"/>
            </a:solidFill>
            <a:ln>
              <a:noFill/>
            </a:ln>
            <a:effectLst/>
          </c:spPr>
          <c:invertIfNegative val="0"/>
          <c:cat>
            <c:multiLvlStrRef>
              <c:f>'QD)ii)Category Dec'!$G$3:$G$23</c:f>
              <c:multiLvlStrCache>
                <c:ptCount val="18"/>
                <c:lvl>
                  <c:pt idx="0">
                    <c:v>rio branco</c:v>
                  </c:pt>
                  <c:pt idx="1">
                    <c:v>senador guiomard</c:v>
                  </c:pt>
                  <c:pt idx="2">
                    <c:v>cruzeiro do sul</c:v>
                  </c:pt>
                  <c:pt idx="3">
                    <c:v>brasileia</c:v>
                  </c:pt>
                  <c:pt idx="4">
                    <c:v>xapuri</c:v>
                  </c:pt>
                  <c:pt idx="5">
                    <c:v>porto acre</c:v>
                  </c:pt>
                  <c:pt idx="6">
                    <c:v>epitaciolandia</c:v>
                  </c:pt>
                  <c:pt idx="7">
                    <c:v>manoel urbano</c:v>
                  </c:pt>
                  <c:pt idx="8">
                    <c:v>aracaju</c:v>
                  </c:pt>
                  <c:pt idx="9">
                    <c:v>itabaiana</c:v>
                  </c:pt>
                  <c:pt idx="10">
                    <c:v>nossa senhora do socorro</c:v>
                  </c:pt>
                  <c:pt idx="11">
                    <c:v>estancia</c:v>
                  </c:pt>
                  <c:pt idx="12">
                    <c:v>lagarto</c:v>
                  </c:pt>
                  <c:pt idx="13">
                    <c:v>capela</c:v>
                  </c:pt>
                  <c:pt idx="14">
                    <c:v>sao cristovao</c:v>
                  </c:pt>
                  <c:pt idx="15">
                    <c:v>simao dias</c:v>
                  </c:pt>
                  <c:pt idx="16">
                    <c:v>poco verde</c:v>
                  </c:pt>
                  <c:pt idx="17">
                    <c:v>propria</c:v>
                  </c:pt>
                </c:lvl>
                <c:lvl>
                  <c:pt idx="0">
                    <c:v>AC</c:v>
                  </c:pt>
                  <c:pt idx="8">
                    <c:v>SE</c:v>
                  </c:pt>
                </c:lvl>
              </c:multiLvlStrCache>
            </c:multiLvlStrRef>
          </c:cat>
          <c:val>
            <c:numRef>
              <c:f>'QD)ii)Category Dec'!$J$3:$J$23</c:f>
              <c:numCache>
                <c:formatCode>General</c:formatCode>
                <c:ptCount val="18"/>
                <c:pt idx="0">
                  <c:v>30</c:v>
                </c:pt>
                <c:pt idx="2">
                  <c:v>1</c:v>
                </c:pt>
                <c:pt idx="4">
                  <c:v>1</c:v>
                </c:pt>
                <c:pt idx="8">
                  <c:v>108</c:v>
                </c:pt>
                <c:pt idx="9">
                  <c:v>5</c:v>
                </c:pt>
                <c:pt idx="10">
                  <c:v>4</c:v>
                </c:pt>
                <c:pt idx="11">
                  <c:v>4</c:v>
                </c:pt>
                <c:pt idx="12">
                  <c:v>3</c:v>
                </c:pt>
                <c:pt idx="13">
                  <c:v>4</c:v>
                </c:pt>
                <c:pt idx="14">
                  <c:v>3</c:v>
                </c:pt>
                <c:pt idx="15">
                  <c:v>4</c:v>
                </c:pt>
                <c:pt idx="16">
                  <c:v>2</c:v>
                </c:pt>
                <c:pt idx="17">
                  <c:v>4</c:v>
                </c:pt>
              </c:numCache>
            </c:numRef>
          </c:val>
          <c:extLst>
            <c:ext xmlns:c16="http://schemas.microsoft.com/office/drawing/2014/chart" uri="{C3380CC4-5D6E-409C-BE32-E72D297353CC}">
              <c16:uniqueId val="{00000002-0297-4309-A9D0-CA3FD6F0F8E9}"/>
            </c:ext>
          </c:extLst>
        </c:ser>
        <c:dLbls>
          <c:showLegendKey val="0"/>
          <c:showVal val="0"/>
          <c:showCatName val="0"/>
          <c:showSerName val="0"/>
          <c:showPercent val="0"/>
          <c:showBubbleSize val="0"/>
        </c:dLbls>
        <c:gapWidth val="219"/>
        <c:overlap val="-27"/>
        <c:axId val="581108968"/>
        <c:axId val="581109624"/>
      </c:barChart>
      <c:catAx>
        <c:axId val="581108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109624"/>
        <c:crosses val="autoZero"/>
        <c:auto val="1"/>
        <c:lblAlgn val="ctr"/>
        <c:lblOffset val="100"/>
        <c:noMultiLvlLbl val="0"/>
      </c:catAx>
      <c:valAx>
        <c:axId val="581109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108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3.xlsx]QC)iii)Deliveries desc!PivotTable28</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'QC)iii)Deliveries desc'!$G$1:$G$2</c:f>
              <c:strCache>
                <c:ptCount val="1"/>
                <c:pt idx="0">
                  <c:v>2016</c:v>
                </c:pt>
              </c:strCache>
            </c:strRef>
          </c:tx>
          <c:spPr>
            <a:solidFill>
              <a:schemeClr val="accent1"/>
            </a:solidFill>
            <a:ln>
              <a:noFill/>
            </a:ln>
            <a:effectLst/>
          </c:spPr>
          <c:invertIfNegative val="0"/>
          <c:cat>
            <c:multiLvlStrRef>
              <c:f>'QC)iii)Deliveries desc'!$F$3:$F$25</c:f>
              <c:multiLvlStrCache>
                <c:ptCount val="20"/>
                <c:lvl>
                  <c:pt idx="0">
                    <c:v>fa40cc5b934574b62717c68f3d678b6d</c:v>
                  </c:pt>
                  <c:pt idx="1">
                    <c:v>897060da8b9a21f655304d50fd935913</c:v>
                  </c:pt>
                  <c:pt idx="2">
                    <c:v>5a8e7d5003a1f221f9e1d6e411de7c23</c:v>
                  </c:pt>
                  <c:pt idx="3">
                    <c:v>53243585a1d6dc2643021fd1853d8905</c:v>
                  </c:pt>
                  <c:pt idx="4">
                    <c:v>cca3071e3e9bb7d12640c9fbe2301306</c:v>
                  </c:pt>
                  <c:pt idx="5">
                    <c:v>85d9eb9ddc5d00ca9336a2219c97bb13</c:v>
                  </c:pt>
                  <c:pt idx="6">
                    <c:v>41b86b552e54e3a7009596125aa8b167</c:v>
                  </c:pt>
                  <c:pt idx="7">
                    <c:v>1025f0e2d44d7041d6cf58b6550e0bfa</c:v>
                  </c:pt>
                  <c:pt idx="8">
                    <c:v>aae3bfea055532c57fb453ed3ec80b30</c:v>
                  </c:pt>
                  <c:pt idx="9">
                    <c:v>2138ccb85b11a4ec1e37afbd1c8eda1f</c:v>
                  </c:pt>
                  <c:pt idx="10">
                    <c:v>1f50f920176fa81dab994f9023523100</c:v>
                  </c:pt>
                  <c:pt idx="11">
                    <c:v>c847e075301870dd144a116762eaff9a</c:v>
                  </c:pt>
                  <c:pt idx="12">
                    <c:v>ccc4bbb5f32a6ab2b7066a4130f114e3</c:v>
                  </c:pt>
                  <c:pt idx="13">
                    <c:v>bbad7e518d7af88a0897397ffdca1979</c:v>
                  </c:pt>
                  <c:pt idx="14">
                    <c:v>e83c76265fc54bf41eac728805e4da77</c:v>
                  </c:pt>
                  <c:pt idx="15">
                    <c:v>6560211a19b47992c3666cc44a7e94c0</c:v>
                  </c:pt>
                  <c:pt idx="16">
                    <c:v>955fee9216a65b617aa5c0531780ce60</c:v>
                  </c:pt>
                  <c:pt idx="17">
                    <c:v>06a2c3af7b3aee5d69171b0e14f0ee87</c:v>
                  </c:pt>
                  <c:pt idx="18">
                    <c:v>4a3ca9315b744ce9f8e9374361493884</c:v>
                  </c:pt>
                  <c:pt idx="19">
                    <c:v>cc419e0650a3c5ba77189a1882b7556a</c:v>
                  </c:pt>
                </c:lvl>
                <c:lvl>
                  <c:pt idx="0">
                    <c:v>AC</c:v>
                  </c:pt>
                  <c:pt idx="10">
                    <c:v>SE</c:v>
                  </c:pt>
                </c:lvl>
              </c:multiLvlStrCache>
            </c:multiLvlStrRef>
          </c:cat>
          <c:val>
            <c:numRef>
              <c:f>'QC)iii)Deliveries desc'!$G$3:$G$25</c:f>
              <c:numCache>
                <c:formatCode>General</c:formatCode>
                <c:ptCount val="20"/>
              </c:numCache>
            </c:numRef>
          </c:val>
          <c:extLst>
            <c:ext xmlns:c16="http://schemas.microsoft.com/office/drawing/2014/chart" uri="{C3380CC4-5D6E-409C-BE32-E72D297353CC}">
              <c16:uniqueId val="{00000000-C810-41AC-A1DE-8C88FCCD984D}"/>
            </c:ext>
          </c:extLst>
        </c:ser>
        <c:ser>
          <c:idx val="1"/>
          <c:order val="1"/>
          <c:tx>
            <c:strRef>
              <c:f>'QC)iii)Deliveries desc'!$H$1:$H$2</c:f>
              <c:strCache>
                <c:ptCount val="1"/>
                <c:pt idx="0">
                  <c:v>2017</c:v>
                </c:pt>
              </c:strCache>
            </c:strRef>
          </c:tx>
          <c:spPr>
            <a:solidFill>
              <a:schemeClr val="accent2"/>
            </a:solidFill>
            <a:ln>
              <a:noFill/>
            </a:ln>
            <a:effectLst/>
          </c:spPr>
          <c:invertIfNegative val="0"/>
          <c:cat>
            <c:multiLvlStrRef>
              <c:f>'QC)iii)Deliveries desc'!$F$3:$F$25</c:f>
              <c:multiLvlStrCache>
                <c:ptCount val="20"/>
                <c:lvl>
                  <c:pt idx="0">
                    <c:v>fa40cc5b934574b62717c68f3d678b6d</c:v>
                  </c:pt>
                  <c:pt idx="1">
                    <c:v>897060da8b9a21f655304d50fd935913</c:v>
                  </c:pt>
                  <c:pt idx="2">
                    <c:v>5a8e7d5003a1f221f9e1d6e411de7c23</c:v>
                  </c:pt>
                  <c:pt idx="3">
                    <c:v>53243585a1d6dc2643021fd1853d8905</c:v>
                  </c:pt>
                  <c:pt idx="4">
                    <c:v>cca3071e3e9bb7d12640c9fbe2301306</c:v>
                  </c:pt>
                  <c:pt idx="5">
                    <c:v>85d9eb9ddc5d00ca9336a2219c97bb13</c:v>
                  </c:pt>
                  <c:pt idx="6">
                    <c:v>41b86b552e54e3a7009596125aa8b167</c:v>
                  </c:pt>
                  <c:pt idx="7">
                    <c:v>1025f0e2d44d7041d6cf58b6550e0bfa</c:v>
                  </c:pt>
                  <c:pt idx="8">
                    <c:v>aae3bfea055532c57fb453ed3ec80b30</c:v>
                  </c:pt>
                  <c:pt idx="9">
                    <c:v>2138ccb85b11a4ec1e37afbd1c8eda1f</c:v>
                  </c:pt>
                  <c:pt idx="10">
                    <c:v>1f50f920176fa81dab994f9023523100</c:v>
                  </c:pt>
                  <c:pt idx="11">
                    <c:v>c847e075301870dd144a116762eaff9a</c:v>
                  </c:pt>
                  <c:pt idx="12">
                    <c:v>ccc4bbb5f32a6ab2b7066a4130f114e3</c:v>
                  </c:pt>
                  <c:pt idx="13">
                    <c:v>bbad7e518d7af88a0897397ffdca1979</c:v>
                  </c:pt>
                  <c:pt idx="14">
                    <c:v>e83c76265fc54bf41eac728805e4da77</c:v>
                  </c:pt>
                  <c:pt idx="15">
                    <c:v>6560211a19b47992c3666cc44a7e94c0</c:v>
                  </c:pt>
                  <c:pt idx="16">
                    <c:v>955fee9216a65b617aa5c0531780ce60</c:v>
                  </c:pt>
                  <c:pt idx="17">
                    <c:v>06a2c3af7b3aee5d69171b0e14f0ee87</c:v>
                  </c:pt>
                  <c:pt idx="18">
                    <c:v>4a3ca9315b744ce9f8e9374361493884</c:v>
                  </c:pt>
                  <c:pt idx="19">
                    <c:v>cc419e0650a3c5ba77189a1882b7556a</c:v>
                  </c:pt>
                </c:lvl>
                <c:lvl>
                  <c:pt idx="0">
                    <c:v>AC</c:v>
                  </c:pt>
                  <c:pt idx="10">
                    <c:v>SE</c:v>
                  </c:pt>
                </c:lvl>
              </c:multiLvlStrCache>
            </c:multiLvlStrRef>
          </c:cat>
          <c:val>
            <c:numRef>
              <c:f>'QC)iii)Deliveries desc'!$H$3:$H$25</c:f>
              <c:numCache>
                <c:formatCode>General</c:formatCode>
                <c:ptCount val="20"/>
                <c:pt idx="0">
                  <c:v>15</c:v>
                </c:pt>
                <c:pt idx="1">
                  <c:v>78</c:v>
                </c:pt>
                <c:pt idx="3">
                  <c:v>64</c:v>
                </c:pt>
                <c:pt idx="4">
                  <c:v>64</c:v>
                </c:pt>
                <c:pt idx="5">
                  <c:v>34</c:v>
                </c:pt>
                <c:pt idx="6">
                  <c:v>36</c:v>
                </c:pt>
                <c:pt idx="7">
                  <c:v>32</c:v>
                </c:pt>
                <c:pt idx="8">
                  <c:v>32</c:v>
                </c:pt>
                <c:pt idx="9">
                  <c:v>32</c:v>
                </c:pt>
                <c:pt idx="10">
                  <c:v>162</c:v>
                </c:pt>
                <c:pt idx="11">
                  <c:v>204</c:v>
                </c:pt>
                <c:pt idx="12">
                  <c:v>136</c:v>
                </c:pt>
                <c:pt idx="13">
                  <c:v>84</c:v>
                </c:pt>
                <c:pt idx="14">
                  <c:v>187</c:v>
                </c:pt>
                <c:pt idx="15">
                  <c:v>91</c:v>
                </c:pt>
                <c:pt idx="16">
                  <c:v>111</c:v>
                </c:pt>
                <c:pt idx="18">
                  <c:v>104</c:v>
                </c:pt>
                <c:pt idx="19">
                  <c:v>96</c:v>
                </c:pt>
              </c:numCache>
            </c:numRef>
          </c:val>
          <c:extLst>
            <c:ext xmlns:c16="http://schemas.microsoft.com/office/drawing/2014/chart" uri="{C3380CC4-5D6E-409C-BE32-E72D297353CC}">
              <c16:uniqueId val="{00000001-C810-41AC-A1DE-8C88FCCD984D}"/>
            </c:ext>
          </c:extLst>
        </c:ser>
        <c:ser>
          <c:idx val="2"/>
          <c:order val="2"/>
          <c:tx>
            <c:strRef>
              <c:f>'QC)iii)Deliveries desc'!$I$1:$I$2</c:f>
              <c:strCache>
                <c:ptCount val="1"/>
                <c:pt idx="0">
                  <c:v>2018</c:v>
                </c:pt>
              </c:strCache>
            </c:strRef>
          </c:tx>
          <c:spPr>
            <a:solidFill>
              <a:schemeClr val="accent3"/>
            </a:solidFill>
            <a:ln>
              <a:noFill/>
            </a:ln>
            <a:effectLst/>
          </c:spPr>
          <c:invertIfNegative val="0"/>
          <c:cat>
            <c:multiLvlStrRef>
              <c:f>'QC)iii)Deliveries desc'!$F$3:$F$25</c:f>
              <c:multiLvlStrCache>
                <c:ptCount val="20"/>
                <c:lvl>
                  <c:pt idx="0">
                    <c:v>fa40cc5b934574b62717c68f3d678b6d</c:v>
                  </c:pt>
                  <c:pt idx="1">
                    <c:v>897060da8b9a21f655304d50fd935913</c:v>
                  </c:pt>
                  <c:pt idx="2">
                    <c:v>5a8e7d5003a1f221f9e1d6e411de7c23</c:v>
                  </c:pt>
                  <c:pt idx="3">
                    <c:v>53243585a1d6dc2643021fd1853d8905</c:v>
                  </c:pt>
                  <c:pt idx="4">
                    <c:v>cca3071e3e9bb7d12640c9fbe2301306</c:v>
                  </c:pt>
                  <c:pt idx="5">
                    <c:v>85d9eb9ddc5d00ca9336a2219c97bb13</c:v>
                  </c:pt>
                  <c:pt idx="6">
                    <c:v>41b86b552e54e3a7009596125aa8b167</c:v>
                  </c:pt>
                  <c:pt idx="7">
                    <c:v>1025f0e2d44d7041d6cf58b6550e0bfa</c:v>
                  </c:pt>
                  <c:pt idx="8">
                    <c:v>aae3bfea055532c57fb453ed3ec80b30</c:v>
                  </c:pt>
                  <c:pt idx="9">
                    <c:v>2138ccb85b11a4ec1e37afbd1c8eda1f</c:v>
                  </c:pt>
                  <c:pt idx="10">
                    <c:v>1f50f920176fa81dab994f9023523100</c:v>
                  </c:pt>
                  <c:pt idx="11">
                    <c:v>c847e075301870dd144a116762eaff9a</c:v>
                  </c:pt>
                  <c:pt idx="12">
                    <c:v>ccc4bbb5f32a6ab2b7066a4130f114e3</c:v>
                  </c:pt>
                  <c:pt idx="13">
                    <c:v>bbad7e518d7af88a0897397ffdca1979</c:v>
                  </c:pt>
                  <c:pt idx="14">
                    <c:v>e83c76265fc54bf41eac728805e4da77</c:v>
                  </c:pt>
                  <c:pt idx="15">
                    <c:v>6560211a19b47992c3666cc44a7e94c0</c:v>
                  </c:pt>
                  <c:pt idx="16">
                    <c:v>955fee9216a65b617aa5c0531780ce60</c:v>
                  </c:pt>
                  <c:pt idx="17">
                    <c:v>06a2c3af7b3aee5d69171b0e14f0ee87</c:v>
                  </c:pt>
                  <c:pt idx="18">
                    <c:v>4a3ca9315b744ce9f8e9374361493884</c:v>
                  </c:pt>
                  <c:pt idx="19">
                    <c:v>cc419e0650a3c5ba77189a1882b7556a</c:v>
                  </c:pt>
                </c:lvl>
                <c:lvl>
                  <c:pt idx="0">
                    <c:v>AC</c:v>
                  </c:pt>
                  <c:pt idx="10">
                    <c:v>SE</c:v>
                  </c:pt>
                </c:lvl>
              </c:multiLvlStrCache>
            </c:multiLvlStrRef>
          </c:cat>
          <c:val>
            <c:numRef>
              <c:f>'QC)iii)Deliveries desc'!$I$3:$I$25</c:f>
              <c:numCache>
                <c:formatCode>General</c:formatCode>
                <c:ptCount val="20"/>
                <c:pt idx="0">
                  <c:v>70</c:v>
                </c:pt>
                <c:pt idx="2">
                  <c:v>78</c:v>
                </c:pt>
                <c:pt idx="5">
                  <c:v>23</c:v>
                </c:pt>
                <c:pt idx="10">
                  <c:v>73</c:v>
                </c:pt>
                <c:pt idx="12">
                  <c:v>57</c:v>
                </c:pt>
                <c:pt idx="13">
                  <c:v>104</c:v>
                </c:pt>
                <c:pt idx="15">
                  <c:v>56</c:v>
                </c:pt>
                <c:pt idx="16">
                  <c:v>9</c:v>
                </c:pt>
                <c:pt idx="17">
                  <c:v>115</c:v>
                </c:pt>
                <c:pt idx="18">
                  <c:v>9</c:v>
                </c:pt>
                <c:pt idx="19">
                  <c:v>11</c:v>
                </c:pt>
              </c:numCache>
            </c:numRef>
          </c:val>
          <c:extLst>
            <c:ext xmlns:c16="http://schemas.microsoft.com/office/drawing/2014/chart" uri="{C3380CC4-5D6E-409C-BE32-E72D297353CC}">
              <c16:uniqueId val="{00000002-C810-41AC-A1DE-8C88FCCD984D}"/>
            </c:ext>
          </c:extLst>
        </c:ser>
        <c:dLbls>
          <c:showLegendKey val="0"/>
          <c:showVal val="0"/>
          <c:showCatName val="0"/>
          <c:showSerName val="0"/>
          <c:showPercent val="0"/>
          <c:showBubbleSize val="0"/>
        </c:dLbls>
        <c:gapWidth val="219"/>
        <c:overlap val="-27"/>
        <c:axId val="580507056"/>
        <c:axId val="580511648"/>
      </c:barChart>
      <c:catAx>
        <c:axId val="580507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511648"/>
        <c:crosses val="autoZero"/>
        <c:auto val="1"/>
        <c:lblAlgn val="ctr"/>
        <c:lblOffset val="100"/>
        <c:noMultiLvlLbl val="0"/>
      </c:catAx>
      <c:valAx>
        <c:axId val="580511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507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3.xlsx]QD)iii)Deliveries Dec!PivotTable35</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'QD)iii)Deliveries Dec'!$H$1:$H$2</c:f>
              <c:strCache>
                <c:ptCount val="1"/>
                <c:pt idx="0">
                  <c:v>2016</c:v>
                </c:pt>
              </c:strCache>
            </c:strRef>
          </c:tx>
          <c:spPr>
            <a:solidFill>
              <a:schemeClr val="accent1"/>
            </a:solidFill>
            <a:ln>
              <a:noFill/>
            </a:ln>
            <a:effectLst/>
          </c:spPr>
          <c:invertIfNegative val="0"/>
          <c:cat>
            <c:multiLvlStrRef>
              <c:f>'QD)iii)Deliveries Dec'!$G$3:$G$24</c:f>
              <c:multiLvlStrCache>
                <c:ptCount val="19"/>
                <c:lvl>
                  <c:pt idx="0">
                    <c:v>rio branco</c:v>
                  </c:pt>
                  <c:pt idx="1">
                    <c:v>brasileia</c:v>
                  </c:pt>
                  <c:pt idx="2">
                    <c:v>cruzeiro do sul</c:v>
                  </c:pt>
                  <c:pt idx="3">
                    <c:v>xapuri</c:v>
                  </c:pt>
                  <c:pt idx="4">
                    <c:v>senador guiomard</c:v>
                  </c:pt>
                  <c:pt idx="5">
                    <c:v>porto acre</c:v>
                  </c:pt>
                  <c:pt idx="6">
                    <c:v>epitaciolandia</c:v>
                  </c:pt>
                  <c:pt idx="7">
                    <c:v>manoel urbano</c:v>
                  </c:pt>
                  <c:pt idx="8">
                    <c:v>aracaju</c:v>
                  </c:pt>
                  <c:pt idx="9">
                    <c:v>lagarto</c:v>
                  </c:pt>
                  <c:pt idx="10">
                    <c:v>nossa senhora do socorro</c:v>
                  </c:pt>
                  <c:pt idx="11">
                    <c:v>itabaiana</c:v>
                  </c:pt>
                  <c:pt idx="12">
                    <c:v>capela</c:v>
                  </c:pt>
                  <c:pt idx="13">
                    <c:v>estancia</c:v>
                  </c:pt>
                  <c:pt idx="14">
                    <c:v>sao cristovao</c:v>
                  </c:pt>
                  <c:pt idx="15">
                    <c:v>barra dos coqueiros</c:v>
                  </c:pt>
                  <c:pt idx="16">
                    <c:v>poco verde</c:v>
                  </c:pt>
                  <c:pt idx="17">
                    <c:v>simao dias</c:v>
                  </c:pt>
                  <c:pt idx="18">
                    <c:v>itabaianinha</c:v>
                  </c:pt>
                </c:lvl>
                <c:lvl>
                  <c:pt idx="0">
                    <c:v>AC</c:v>
                  </c:pt>
                  <c:pt idx="8">
                    <c:v>SE</c:v>
                  </c:pt>
                </c:lvl>
              </c:multiLvlStrCache>
            </c:multiLvlStrRef>
          </c:cat>
          <c:val>
            <c:numRef>
              <c:f>'QD)iii)Deliveries Dec'!$H$3:$H$24</c:f>
              <c:numCache>
                <c:formatCode>General</c:formatCode>
                <c:ptCount val="19"/>
                <c:pt idx="8">
                  <c:v>10</c:v>
                </c:pt>
              </c:numCache>
            </c:numRef>
          </c:val>
          <c:extLst>
            <c:ext xmlns:c16="http://schemas.microsoft.com/office/drawing/2014/chart" uri="{C3380CC4-5D6E-409C-BE32-E72D297353CC}">
              <c16:uniqueId val="{00000000-F71F-4EE9-9429-1AAD91217D89}"/>
            </c:ext>
          </c:extLst>
        </c:ser>
        <c:ser>
          <c:idx val="1"/>
          <c:order val="1"/>
          <c:tx>
            <c:strRef>
              <c:f>'QD)iii)Deliveries Dec'!$I$1:$I$2</c:f>
              <c:strCache>
                <c:ptCount val="1"/>
                <c:pt idx="0">
                  <c:v>2017</c:v>
                </c:pt>
              </c:strCache>
            </c:strRef>
          </c:tx>
          <c:spPr>
            <a:solidFill>
              <a:schemeClr val="accent2"/>
            </a:solidFill>
            <a:ln>
              <a:noFill/>
            </a:ln>
            <a:effectLst/>
          </c:spPr>
          <c:invertIfNegative val="0"/>
          <c:cat>
            <c:multiLvlStrRef>
              <c:f>'QD)iii)Deliveries Dec'!$G$3:$G$24</c:f>
              <c:multiLvlStrCache>
                <c:ptCount val="19"/>
                <c:lvl>
                  <c:pt idx="0">
                    <c:v>rio branco</c:v>
                  </c:pt>
                  <c:pt idx="1">
                    <c:v>brasileia</c:v>
                  </c:pt>
                  <c:pt idx="2">
                    <c:v>cruzeiro do sul</c:v>
                  </c:pt>
                  <c:pt idx="3">
                    <c:v>xapuri</c:v>
                  </c:pt>
                  <c:pt idx="4">
                    <c:v>senador guiomard</c:v>
                  </c:pt>
                  <c:pt idx="5">
                    <c:v>porto acre</c:v>
                  </c:pt>
                  <c:pt idx="6">
                    <c:v>epitaciolandia</c:v>
                  </c:pt>
                  <c:pt idx="7">
                    <c:v>manoel urbano</c:v>
                  </c:pt>
                  <c:pt idx="8">
                    <c:v>aracaju</c:v>
                  </c:pt>
                  <c:pt idx="9">
                    <c:v>lagarto</c:v>
                  </c:pt>
                  <c:pt idx="10">
                    <c:v>nossa senhora do socorro</c:v>
                  </c:pt>
                  <c:pt idx="11">
                    <c:v>itabaiana</c:v>
                  </c:pt>
                  <c:pt idx="12">
                    <c:v>capela</c:v>
                  </c:pt>
                  <c:pt idx="13">
                    <c:v>estancia</c:v>
                  </c:pt>
                  <c:pt idx="14">
                    <c:v>sao cristovao</c:v>
                  </c:pt>
                  <c:pt idx="15">
                    <c:v>barra dos coqueiros</c:v>
                  </c:pt>
                  <c:pt idx="16">
                    <c:v>poco verde</c:v>
                  </c:pt>
                  <c:pt idx="17">
                    <c:v>simao dias</c:v>
                  </c:pt>
                  <c:pt idx="18">
                    <c:v>itabaianinha</c:v>
                  </c:pt>
                </c:lvl>
                <c:lvl>
                  <c:pt idx="0">
                    <c:v>AC</c:v>
                  </c:pt>
                  <c:pt idx="8">
                    <c:v>SE</c:v>
                  </c:pt>
                </c:lvl>
              </c:multiLvlStrCache>
            </c:multiLvlStrRef>
          </c:cat>
          <c:val>
            <c:numRef>
              <c:f>'QD)iii)Deliveries Dec'!$I$3:$I$24</c:f>
              <c:numCache>
                <c:formatCode>General</c:formatCode>
                <c:ptCount val="19"/>
                <c:pt idx="0">
                  <c:v>815</c:v>
                </c:pt>
                <c:pt idx="1">
                  <c:v>78</c:v>
                </c:pt>
                <c:pt idx="2">
                  <c:v>44</c:v>
                </c:pt>
                <c:pt idx="3">
                  <c:v>21</c:v>
                </c:pt>
                <c:pt idx="4">
                  <c:v>30</c:v>
                </c:pt>
                <c:pt idx="5">
                  <c:v>24</c:v>
                </c:pt>
                <c:pt idx="6">
                  <c:v>12</c:v>
                </c:pt>
                <c:pt idx="7">
                  <c:v>11</c:v>
                </c:pt>
                <c:pt idx="8">
                  <c:v>2410</c:v>
                </c:pt>
                <c:pt idx="9">
                  <c:v>320</c:v>
                </c:pt>
                <c:pt idx="10">
                  <c:v>274</c:v>
                </c:pt>
                <c:pt idx="11">
                  <c:v>183</c:v>
                </c:pt>
                <c:pt idx="12">
                  <c:v>94</c:v>
                </c:pt>
                <c:pt idx="13">
                  <c:v>137</c:v>
                </c:pt>
                <c:pt idx="14">
                  <c:v>86</c:v>
                </c:pt>
                <c:pt idx="15">
                  <c:v>54</c:v>
                </c:pt>
                <c:pt idx="16">
                  <c:v>35</c:v>
                </c:pt>
                <c:pt idx="17">
                  <c:v>34</c:v>
                </c:pt>
              </c:numCache>
            </c:numRef>
          </c:val>
          <c:extLst>
            <c:ext xmlns:c16="http://schemas.microsoft.com/office/drawing/2014/chart" uri="{C3380CC4-5D6E-409C-BE32-E72D297353CC}">
              <c16:uniqueId val="{00000001-F71F-4EE9-9429-1AAD91217D89}"/>
            </c:ext>
          </c:extLst>
        </c:ser>
        <c:ser>
          <c:idx val="2"/>
          <c:order val="2"/>
          <c:tx>
            <c:strRef>
              <c:f>'QD)iii)Deliveries Dec'!$J$1:$J$2</c:f>
              <c:strCache>
                <c:ptCount val="1"/>
                <c:pt idx="0">
                  <c:v>2018</c:v>
                </c:pt>
              </c:strCache>
            </c:strRef>
          </c:tx>
          <c:spPr>
            <a:solidFill>
              <a:schemeClr val="accent3"/>
            </a:solidFill>
            <a:ln>
              <a:noFill/>
            </a:ln>
            <a:effectLst/>
          </c:spPr>
          <c:invertIfNegative val="0"/>
          <c:cat>
            <c:multiLvlStrRef>
              <c:f>'QD)iii)Deliveries Dec'!$G$3:$G$24</c:f>
              <c:multiLvlStrCache>
                <c:ptCount val="19"/>
                <c:lvl>
                  <c:pt idx="0">
                    <c:v>rio branco</c:v>
                  </c:pt>
                  <c:pt idx="1">
                    <c:v>brasileia</c:v>
                  </c:pt>
                  <c:pt idx="2">
                    <c:v>cruzeiro do sul</c:v>
                  </c:pt>
                  <c:pt idx="3">
                    <c:v>xapuri</c:v>
                  </c:pt>
                  <c:pt idx="4">
                    <c:v>senador guiomard</c:v>
                  </c:pt>
                  <c:pt idx="5">
                    <c:v>porto acre</c:v>
                  </c:pt>
                  <c:pt idx="6">
                    <c:v>epitaciolandia</c:v>
                  </c:pt>
                  <c:pt idx="7">
                    <c:v>manoel urbano</c:v>
                  </c:pt>
                  <c:pt idx="8">
                    <c:v>aracaju</c:v>
                  </c:pt>
                  <c:pt idx="9">
                    <c:v>lagarto</c:v>
                  </c:pt>
                  <c:pt idx="10">
                    <c:v>nossa senhora do socorro</c:v>
                  </c:pt>
                  <c:pt idx="11">
                    <c:v>itabaiana</c:v>
                  </c:pt>
                  <c:pt idx="12">
                    <c:v>capela</c:v>
                  </c:pt>
                  <c:pt idx="13">
                    <c:v>estancia</c:v>
                  </c:pt>
                  <c:pt idx="14">
                    <c:v>sao cristovao</c:v>
                  </c:pt>
                  <c:pt idx="15">
                    <c:v>barra dos coqueiros</c:v>
                  </c:pt>
                  <c:pt idx="16">
                    <c:v>poco verde</c:v>
                  </c:pt>
                  <c:pt idx="17">
                    <c:v>simao dias</c:v>
                  </c:pt>
                  <c:pt idx="18">
                    <c:v>itabaianinha</c:v>
                  </c:pt>
                </c:lvl>
                <c:lvl>
                  <c:pt idx="0">
                    <c:v>AC</c:v>
                  </c:pt>
                  <c:pt idx="8">
                    <c:v>SE</c:v>
                  </c:pt>
                </c:lvl>
              </c:multiLvlStrCache>
            </c:multiLvlStrRef>
          </c:cat>
          <c:val>
            <c:numRef>
              <c:f>'QD)iii)Deliveries Dec'!$J$3:$J$24</c:f>
              <c:numCache>
                <c:formatCode>General</c:formatCode>
                <c:ptCount val="19"/>
                <c:pt idx="0">
                  <c:v>505</c:v>
                </c:pt>
                <c:pt idx="2">
                  <c:v>17</c:v>
                </c:pt>
                <c:pt idx="3">
                  <c:v>14</c:v>
                </c:pt>
                <c:pt idx="8">
                  <c:v>1578</c:v>
                </c:pt>
                <c:pt idx="9">
                  <c:v>48</c:v>
                </c:pt>
                <c:pt idx="10">
                  <c:v>35</c:v>
                </c:pt>
                <c:pt idx="11">
                  <c:v>107</c:v>
                </c:pt>
                <c:pt idx="12">
                  <c:v>104</c:v>
                </c:pt>
                <c:pt idx="13">
                  <c:v>28</c:v>
                </c:pt>
                <c:pt idx="14">
                  <c:v>32</c:v>
                </c:pt>
                <c:pt idx="15">
                  <c:v>39</c:v>
                </c:pt>
                <c:pt idx="16">
                  <c:v>50</c:v>
                </c:pt>
                <c:pt idx="17">
                  <c:v>40</c:v>
                </c:pt>
                <c:pt idx="18">
                  <c:v>74</c:v>
                </c:pt>
              </c:numCache>
            </c:numRef>
          </c:val>
          <c:extLst>
            <c:ext xmlns:c16="http://schemas.microsoft.com/office/drawing/2014/chart" uri="{C3380CC4-5D6E-409C-BE32-E72D297353CC}">
              <c16:uniqueId val="{00000002-F71F-4EE9-9429-1AAD91217D89}"/>
            </c:ext>
          </c:extLst>
        </c:ser>
        <c:dLbls>
          <c:showLegendKey val="0"/>
          <c:showVal val="0"/>
          <c:showCatName val="0"/>
          <c:showSerName val="0"/>
          <c:showPercent val="0"/>
          <c:showBubbleSize val="0"/>
        </c:dLbls>
        <c:gapWidth val="219"/>
        <c:overlap val="-27"/>
        <c:axId val="642282480"/>
        <c:axId val="642289696"/>
      </c:barChart>
      <c:catAx>
        <c:axId val="64228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289696"/>
        <c:crosses val="autoZero"/>
        <c:auto val="1"/>
        <c:lblAlgn val="ctr"/>
        <c:lblOffset val="100"/>
        <c:noMultiLvlLbl val="0"/>
      </c:catAx>
      <c:valAx>
        <c:axId val="642289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282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3.xlsx]QC)iv)% earlier decreasing!PivotTable12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'QC)iv)% earlier decreasing'!$F$1:$F$2</c:f>
              <c:strCache>
                <c:ptCount val="1"/>
                <c:pt idx="0">
                  <c:v>2016</c:v>
                </c:pt>
              </c:strCache>
            </c:strRef>
          </c:tx>
          <c:spPr>
            <a:solidFill>
              <a:schemeClr val="accent1"/>
            </a:solidFill>
            <a:ln>
              <a:noFill/>
            </a:ln>
            <a:effectLst/>
          </c:spPr>
          <c:invertIfNegative val="0"/>
          <c:cat>
            <c:strRef>
              <c:f>'QC)iv)% earlier decreasing'!$E$3:$E$30</c:f>
              <c:strCache>
                <c:ptCount val="27"/>
                <c:pt idx="0">
                  <c:v>RR</c:v>
                </c:pt>
                <c:pt idx="1">
                  <c:v>AP</c:v>
                </c:pt>
                <c:pt idx="2">
                  <c:v>AC</c:v>
                </c:pt>
                <c:pt idx="3">
                  <c:v>AM</c:v>
                </c:pt>
                <c:pt idx="4">
                  <c:v>RO</c:v>
                </c:pt>
                <c:pt idx="5">
                  <c:v>TO</c:v>
                </c:pt>
                <c:pt idx="6">
                  <c:v>SE</c:v>
                </c:pt>
                <c:pt idx="7">
                  <c:v>AL</c:v>
                </c:pt>
                <c:pt idx="8">
                  <c:v>PI</c:v>
                </c:pt>
                <c:pt idx="9">
                  <c:v>RN</c:v>
                </c:pt>
                <c:pt idx="10">
                  <c:v>PB</c:v>
                </c:pt>
                <c:pt idx="11">
                  <c:v>MA</c:v>
                </c:pt>
                <c:pt idx="12">
                  <c:v>MS</c:v>
                </c:pt>
                <c:pt idx="13">
                  <c:v>MT</c:v>
                </c:pt>
                <c:pt idx="14">
                  <c:v>PA</c:v>
                </c:pt>
                <c:pt idx="15">
                  <c:v>CE</c:v>
                </c:pt>
                <c:pt idx="16">
                  <c:v>PE</c:v>
                </c:pt>
                <c:pt idx="17">
                  <c:v>ES</c:v>
                </c:pt>
                <c:pt idx="18">
                  <c:v>GO</c:v>
                </c:pt>
                <c:pt idx="19">
                  <c:v>DF</c:v>
                </c:pt>
                <c:pt idx="20">
                  <c:v>BA</c:v>
                </c:pt>
                <c:pt idx="21">
                  <c:v>SC</c:v>
                </c:pt>
                <c:pt idx="22">
                  <c:v>PR</c:v>
                </c:pt>
                <c:pt idx="23">
                  <c:v>RS</c:v>
                </c:pt>
                <c:pt idx="24">
                  <c:v>RJ</c:v>
                </c:pt>
                <c:pt idx="25">
                  <c:v>MG</c:v>
                </c:pt>
                <c:pt idx="26">
                  <c:v>SP</c:v>
                </c:pt>
              </c:strCache>
            </c:strRef>
          </c:cat>
          <c:val>
            <c:numRef>
              <c:f>'QC)iv)% earlier decreasing'!$F$3:$F$30</c:f>
              <c:numCache>
                <c:formatCode>0.00%</c:formatCode>
                <c:ptCount val="27"/>
                <c:pt idx="0">
                  <c:v>2.7777777777777776E-2</c:v>
                </c:pt>
                <c:pt idx="1">
                  <c:v>0</c:v>
                </c:pt>
                <c:pt idx="2">
                  <c:v>0</c:v>
                </c:pt>
                <c:pt idx="3">
                  <c:v>0</c:v>
                </c:pt>
                <c:pt idx="4">
                  <c:v>0</c:v>
                </c:pt>
                <c:pt idx="5">
                  <c:v>0</c:v>
                </c:pt>
                <c:pt idx="6">
                  <c:v>1.0563380281690141E-2</c:v>
                </c:pt>
                <c:pt idx="7">
                  <c:v>3.3112582781456954E-3</c:v>
                </c:pt>
                <c:pt idx="8">
                  <c:v>2.5000000000000001E-3</c:v>
                </c:pt>
                <c:pt idx="9">
                  <c:v>9.4562647754137114E-3</c:v>
                </c:pt>
                <c:pt idx="10">
                  <c:v>2.1739130434782609E-3</c:v>
                </c:pt>
                <c:pt idx="11">
                  <c:v>5.208333333333333E-3</c:v>
                </c:pt>
                <c:pt idx="12">
                  <c:v>0</c:v>
                </c:pt>
                <c:pt idx="13">
                  <c:v>1.2106537530266344E-3</c:v>
                </c:pt>
                <c:pt idx="14">
                  <c:v>4.8250904704463205E-3</c:v>
                </c:pt>
                <c:pt idx="15">
                  <c:v>5.5401662049861496E-3</c:v>
                </c:pt>
                <c:pt idx="16">
                  <c:v>4.22237860661506E-3</c:v>
                </c:pt>
                <c:pt idx="17">
                  <c:v>1.7133066818960593E-3</c:v>
                </c:pt>
                <c:pt idx="18">
                  <c:v>3.8953811908736783E-3</c:v>
                </c:pt>
                <c:pt idx="19">
                  <c:v>3.1039834454216243E-3</c:v>
                </c:pt>
                <c:pt idx="20">
                  <c:v>1.0718113612004287E-3</c:v>
                </c:pt>
                <c:pt idx="21">
                  <c:v>2.8124999999999999E-3</c:v>
                </c:pt>
                <c:pt idx="22">
                  <c:v>4.2762454564892029E-3</c:v>
                </c:pt>
                <c:pt idx="23">
                  <c:v>3.4260378879484078E-3</c:v>
                </c:pt>
                <c:pt idx="24">
                  <c:v>3.7432154220475387E-3</c:v>
                </c:pt>
                <c:pt idx="25">
                  <c:v>3.2658393207054214E-3</c:v>
                </c:pt>
                <c:pt idx="26">
                  <c:v>2.414254598892592E-3</c:v>
                </c:pt>
              </c:numCache>
            </c:numRef>
          </c:val>
          <c:extLst>
            <c:ext xmlns:c16="http://schemas.microsoft.com/office/drawing/2014/chart" uri="{C3380CC4-5D6E-409C-BE32-E72D297353CC}">
              <c16:uniqueId val="{00000000-50DC-4079-BD7A-37B29F23D146}"/>
            </c:ext>
          </c:extLst>
        </c:ser>
        <c:ser>
          <c:idx val="1"/>
          <c:order val="1"/>
          <c:tx>
            <c:strRef>
              <c:f>'QC)iv)% earlier decreasing'!$G$1:$G$2</c:f>
              <c:strCache>
                <c:ptCount val="1"/>
                <c:pt idx="0">
                  <c:v>2017</c:v>
                </c:pt>
              </c:strCache>
            </c:strRef>
          </c:tx>
          <c:spPr>
            <a:solidFill>
              <a:schemeClr val="accent2"/>
            </a:solidFill>
            <a:ln>
              <a:noFill/>
            </a:ln>
            <a:effectLst/>
          </c:spPr>
          <c:invertIfNegative val="0"/>
          <c:cat>
            <c:strRef>
              <c:f>'QC)iv)% earlier decreasing'!$E$3:$E$30</c:f>
              <c:strCache>
                <c:ptCount val="27"/>
                <c:pt idx="0">
                  <c:v>RR</c:v>
                </c:pt>
                <c:pt idx="1">
                  <c:v>AP</c:v>
                </c:pt>
                <c:pt idx="2">
                  <c:v>AC</c:v>
                </c:pt>
                <c:pt idx="3">
                  <c:v>AM</c:v>
                </c:pt>
                <c:pt idx="4">
                  <c:v>RO</c:v>
                </c:pt>
                <c:pt idx="5">
                  <c:v>TO</c:v>
                </c:pt>
                <c:pt idx="6">
                  <c:v>SE</c:v>
                </c:pt>
                <c:pt idx="7">
                  <c:v>AL</c:v>
                </c:pt>
                <c:pt idx="8">
                  <c:v>PI</c:v>
                </c:pt>
                <c:pt idx="9">
                  <c:v>RN</c:v>
                </c:pt>
                <c:pt idx="10">
                  <c:v>PB</c:v>
                </c:pt>
                <c:pt idx="11">
                  <c:v>MA</c:v>
                </c:pt>
                <c:pt idx="12">
                  <c:v>MS</c:v>
                </c:pt>
                <c:pt idx="13">
                  <c:v>MT</c:v>
                </c:pt>
                <c:pt idx="14">
                  <c:v>PA</c:v>
                </c:pt>
                <c:pt idx="15">
                  <c:v>CE</c:v>
                </c:pt>
                <c:pt idx="16">
                  <c:v>PE</c:v>
                </c:pt>
                <c:pt idx="17">
                  <c:v>ES</c:v>
                </c:pt>
                <c:pt idx="18">
                  <c:v>GO</c:v>
                </c:pt>
                <c:pt idx="19">
                  <c:v>DF</c:v>
                </c:pt>
                <c:pt idx="20">
                  <c:v>BA</c:v>
                </c:pt>
                <c:pt idx="21">
                  <c:v>SC</c:v>
                </c:pt>
                <c:pt idx="22">
                  <c:v>PR</c:v>
                </c:pt>
                <c:pt idx="23">
                  <c:v>RS</c:v>
                </c:pt>
                <c:pt idx="24">
                  <c:v>RJ</c:v>
                </c:pt>
                <c:pt idx="25">
                  <c:v>MG</c:v>
                </c:pt>
                <c:pt idx="26">
                  <c:v>SP</c:v>
                </c:pt>
              </c:strCache>
            </c:strRef>
          </c:cat>
          <c:val>
            <c:numRef>
              <c:f>'QC)iv)% earlier decreasing'!$G$3:$G$30</c:f>
              <c:numCache>
                <c:formatCode>0.00%</c:formatCode>
                <c:ptCount val="27"/>
                <c:pt idx="0">
                  <c:v>0.41666666666666669</c:v>
                </c:pt>
                <c:pt idx="1">
                  <c:v>0.390625</c:v>
                </c:pt>
                <c:pt idx="2">
                  <c:v>0.66233766233766234</c:v>
                </c:pt>
                <c:pt idx="3">
                  <c:v>0.51079136690647486</c:v>
                </c:pt>
                <c:pt idx="4">
                  <c:v>0.55508474576271183</c:v>
                </c:pt>
                <c:pt idx="5">
                  <c:v>0.5146443514644351</c:v>
                </c:pt>
                <c:pt idx="6">
                  <c:v>0.5598591549295775</c:v>
                </c:pt>
                <c:pt idx="7">
                  <c:v>0.5</c:v>
                </c:pt>
                <c:pt idx="8">
                  <c:v>0.47249999999999998</c:v>
                </c:pt>
                <c:pt idx="9">
                  <c:v>0.48226950354609927</c:v>
                </c:pt>
                <c:pt idx="10">
                  <c:v>0.46739130434782611</c:v>
                </c:pt>
                <c:pt idx="11">
                  <c:v>0.53125</c:v>
                </c:pt>
                <c:pt idx="12">
                  <c:v>0.4467741935483871</c:v>
                </c:pt>
                <c:pt idx="13">
                  <c:v>0.46125907990314768</c:v>
                </c:pt>
                <c:pt idx="14">
                  <c:v>0.54523522316043427</c:v>
                </c:pt>
                <c:pt idx="15">
                  <c:v>0.53277931671283474</c:v>
                </c:pt>
                <c:pt idx="16">
                  <c:v>0.46446164672765661</c:v>
                </c:pt>
                <c:pt idx="17">
                  <c:v>0.49571673329525984</c:v>
                </c:pt>
                <c:pt idx="18">
                  <c:v>0.47523650528658878</c:v>
                </c:pt>
                <c:pt idx="19">
                  <c:v>0.43093636833936888</c:v>
                </c:pt>
                <c:pt idx="20">
                  <c:v>0.48302965344765986</c:v>
                </c:pt>
                <c:pt idx="21">
                  <c:v>0.47093750000000001</c:v>
                </c:pt>
                <c:pt idx="22">
                  <c:v>0.45093008338678642</c:v>
                </c:pt>
                <c:pt idx="23">
                  <c:v>0.48911729141475213</c:v>
                </c:pt>
                <c:pt idx="24">
                  <c:v>0.49344937301141678</c:v>
                </c:pt>
                <c:pt idx="25">
                  <c:v>0.47224036577400391</c:v>
                </c:pt>
                <c:pt idx="26">
                  <c:v>0.42713937071929042</c:v>
                </c:pt>
              </c:numCache>
            </c:numRef>
          </c:val>
          <c:extLst>
            <c:ext xmlns:c16="http://schemas.microsoft.com/office/drawing/2014/chart" uri="{C3380CC4-5D6E-409C-BE32-E72D297353CC}">
              <c16:uniqueId val="{00000001-50DC-4079-BD7A-37B29F23D146}"/>
            </c:ext>
          </c:extLst>
        </c:ser>
        <c:ser>
          <c:idx val="2"/>
          <c:order val="2"/>
          <c:tx>
            <c:strRef>
              <c:f>'QC)iv)% earlier decreasing'!$H$1:$H$2</c:f>
              <c:strCache>
                <c:ptCount val="1"/>
                <c:pt idx="0">
                  <c:v>2018</c:v>
                </c:pt>
              </c:strCache>
            </c:strRef>
          </c:tx>
          <c:spPr>
            <a:solidFill>
              <a:schemeClr val="accent3"/>
            </a:solidFill>
            <a:ln>
              <a:noFill/>
            </a:ln>
            <a:effectLst/>
          </c:spPr>
          <c:invertIfNegative val="0"/>
          <c:cat>
            <c:strRef>
              <c:f>'QC)iv)% earlier decreasing'!$E$3:$E$30</c:f>
              <c:strCache>
                <c:ptCount val="27"/>
                <c:pt idx="0">
                  <c:v>RR</c:v>
                </c:pt>
                <c:pt idx="1">
                  <c:v>AP</c:v>
                </c:pt>
                <c:pt idx="2">
                  <c:v>AC</c:v>
                </c:pt>
                <c:pt idx="3">
                  <c:v>AM</c:v>
                </c:pt>
                <c:pt idx="4">
                  <c:v>RO</c:v>
                </c:pt>
                <c:pt idx="5">
                  <c:v>TO</c:v>
                </c:pt>
                <c:pt idx="6">
                  <c:v>SE</c:v>
                </c:pt>
                <c:pt idx="7">
                  <c:v>AL</c:v>
                </c:pt>
                <c:pt idx="8">
                  <c:v>PI</c:v>
                </c:pt>
                <c:pt idx="9">
                  <c:v>RN</c:v>
                </c:pt>
                <c:pt idx="10">
                  <c:v>PB</c:v>
                </c:pt>
                <c:pt idx="11">
                  <c:v>MA</c:v>
                </c:pt>
                <c:pt idx="12">
                  <c:v>MS</c:v>
                </c:pt>
                <c:pt idx="13">
                  <c:v>MT</c:v>
                </c:pt>
                <c:pt idx="14">
                  <c:v>PA</c:v>
                </c:pt>
                <c:pt idx="15">
                  <c:v>CE</c:v>
                </c:pt>
                <c:pt idx="16">
                  <c:v>PE</c:v>
                </c:pt>
                <c:pt idx="17">
                  <c:v>ES</c:v>
                </c:pt>
                <c:pt idx="18">
                  <c:v>GO</c:v>
                </c:pt>
                <c:pt idx="19">
                  <c:v>DF</c:v>
                </c:pt>
                <c:pt idx="20">
                  <c:v>BA</c:v>
                </c:pt>
                <c:pt idx="21">
                  <c:v>SC</c:v>
                </c:pt>
                <c:pt idx="22">
                  <c:v>PR</c:v>
                </c:pt>
                <c:pt idx="23">
                  <c:v>RS</c:v>
                </c:pt>
                <c:pt idx="24">
                  <c:v>RJ</c:v>
                </c:pt>
                <c:pt idx="25">
                  <c:v>MG</c:v>
                </c:pt>
                <c:pt idx="26">
                  <c:v>SP</c:v>
                </c:pt>
              </c:strCache>
            </c:strRef>
          </c:cat>
          <c:val>
            <c:numRef>
              <c:f>'QC)iv)% earlier decreasing'!$H$3:$H$30</c:f>
              <c:numCache>
                <c:formatCode>0.00%</c:formatCode>
                <c:ptCount val="27"/>
                <c:pt idx="0">
                  <c:v>0.55555555555555558</c:v>
                </c:pt>
                <c:pt idx="1">
                  <c:v>0.609375</c:v>
                </c:pt>
                <c:pt idx="2">
                  <c:v>0.33766233766233766</c:v>
                </c:pt>
                <c:pt idx="3">
                  <c:v>0.48920863309352519</c:v>
                </c:pt>
                <c:pt idx="4">
                  <c:v>0.44491525423728812</c:v>
                </c:pt>
                <c:pt idx="5">
                  <c:v>0.48535564853556484</c:v>
                </c:pt>
                <c:pt idx="6">
                  <c:v>0.42957746478873238</c:v>
                </c:pt>
                <c:pt idx="7">
                  <c:v>0.49668874172185429</c:v>
                </c:pt>
                <c:pt idx="8">
                  <c:v>0.52500000000000002</c:v>
                </c:pt>
                <c:pt idx="9">
                  <c:v>0.50827423167848695</c:v>
                </c:pt>
                <c:pt idx="10">
                  <c:v>0.5304347826086957</c:v>
                </c:pt>
                <c:pt idx="11">
                  <c:v>0.46354166666666669</c:v>
                </c:pt>
                <c:pt idx="12">
                  <c:v>0.5532258064516129</c:v>
                </c:pt>
                <c:pt idx="13">
                  <c:v>0.53753026634382561</c:v>
                </c:pt>
                <c:pt idx="14">
                  <c:v>0.44993968636911941</c:v>
                </c:pt>
                <c:pt idx="15">
                  <c:v>0.46168051708217911</c:v>
                </c:pt>
                <c:pt idx="16">
                  <c:v>0.53131597466572833</c:v>
                </c:pt>
                <c:pt idx="17">
                  <c:v>0.50256996002284404</c:v>
                </c:pt>
                <c:pt idx="18">
                  <c:v>0.52086811352253759</c:v>
                </c:pt>
                <c:pt idx="19">
                  <c:v>0.5659596482152095</c:v>
                </c:pt>
                <c:pt idx="20">
                  <c:v>0.51589853519113971</c:v>
                </c:pt>
                <c:pt idx="21">
                  <c:v>0.52625</c:v>
                </c:pt>
                <c:pt idx="22">
                  <c:v>0.54479367115672439</c:v>
                </c:pt>
                <c:pt idx="23">
                  <c:v>0.50745667069729949</c:v>
                </c:pt>
                <c:pt idx="24">
                  <c:v>0.50280741156653563</c:v>
                </c:pt>
                <c:pt idx="25">
                  <c:v>0.52449379490529069</c:v>
                </c:pt>
                <c:pt idx="26">
                  <c:v>0.57044637468181703</c:v>
                </c:pt>
              </c:numCache>
            </c:numRef>
          </c:val>
          <c:extLst>
            <c:ext xmlns:c16="http://schemas.microsoft.com/office/drawing/2014/chart" uri="{C3380CC4-5D6E-409C-BE32-E72D297353CC}">
              <c16:uniqueId val="{00000002-50DC-4079-BD7A-37B29F23D146}"/>
            </c:ext>
          </c:extLst>
        </c:ser>
        <c:dLbls>
          <c:showLegendKey val="0"/>
          <c:showVal val="0"/>
          <c:showCatName val="0"/>
          <c:showSerName val="0"/>
          <c:showPercent val="0"/>
          <c:showBubbleSize val="0"/>
        </c:dLbls>
        <c:gapWidth val="219"/>
        <c:overlap val="-27"/>
        <c:axId val="580523784"/>
        <c:axId val="580522144"/>
      </c:barChart>
      <c:catAx>
        <c:axId val="580523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522144"/>
        <c:crosses val="autoZero"/>
        <c:auto val="1"/>
        <c:lblAlgn val="ctr"/>
        <c:lblOffset val="100"/>
        <c:noMultiLvlLbl val="0"/>
      </c:catAx>
      <c:valAx>
        <c:axId val="5805221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523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 earlier dec!PivotTable16</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 earlier dec'!$G$1:$G$2</c:f>
              <c:strCache>
                <c:ptCount val="1"/>
                <c:pt idx="0">
                  <c:v>2016</c:v>
                </c:pt>
              </c:strCache>
            </c:strRef>
          </c:tx>
          <c:spPr>
            <a:solidFill>
              <a:schemeClr val="accent1"/>
            </a:solidFill>
            <a:ln>
              <a:noFill/>
            </a:ln>
            <a:effectLst/>
          </c:spPr>
          <c:invertIfNegative val="0"/>
          <c:cat>
            <c:multiLvlStrRef>
              <c:f>'QD)% earlier dec'!$F$3:$F$23</c:f>
              <c:multiLvlStrCache>
                <c:ptCount val="18"/>
                <c:lvl>
                  <c:pt idx="0">
                    <c:v>rio branco</c:v>
                  </c:pt>
                  <c:pt idx="1">
                    <c:v>cruzeiro do sul</c:v>
                  </c:pt>
                  <c:pt idx="2">
                    <c:v>xapuri</c:v>
                  </c:pt>
                  <c:pt idx="3">
                    <c:v>senador guiomard</c:v>
                  </c:pt>
                  <c:pt idx="4">
                    <c:v>porto acre</c:v>
                  </c:pt>
                  <c:pt idx="5">
                    <c:v>epitaciolandia</c:v>
                  </c:pt>
                  <c:pt idx="6">
                    <c:v>brasileia</c:v>
                  </c:pt>
                  <c:pt idx="7">
                    <c:v>manoel urbano</c:v>
                  </c:pt>
                  <c:pt idx="8">
                    <c:v>aracaju</c:v>
                  </c:pt>
                  <c:pt idx="9">
                    <c:v>itabaiana</c:v>
                  </c:pt>
                  <c:pt idx="10">
                    <c:v>nossa senhora do socorro</c:v>
                  </c:pt>
                  <c:pt idx="11">
                    <c:v>lagarto</c:v>
                  </c:pt>
                  <c:pt idx="12">
                    <c:v>estancia</c:v>
                  </c:pt>
                  <c:pt idx="13">
                    <c:v>sao cristovao</c:v>
                  </c:pt>
                  <c:pt idx="14">
                    <c:v>simao dias</c:v>
                  </c:pt>
                  <c:pt idx="15">
                    <c:v>sao francisco</c:v>
                  </c:pt>
                  <c:pt idx="16">
                    <c:v>poco verde</c:v>
                  </c:pt>
                  <c:pt idx="17">
                    <c:v>propria</c:v>
                  </c:pt>
                </c:lvl>
                <c:lvl>
                  <c:pt idx="0">
                    <c:v>AC</c:v>
                  </c:pt>
                  <c:pt idx="8">
                    <c:v>SE</c:v>
                  </c:pt>
                </c:lvl>
              </c:multiLvlStrCache>
            </c:multiLvlStrRef>
          </c:cat>
          <c:val>
            <c:numRef>
              <c:f>'QD)% earlier dec'!$G$3:$G$23</c:f>
              <c:numCache>
                <c:formatCode>General</c:formatCode>
                <c:ptCount val="18"/>
                <c:pt idx="8">
                  <c:v>1</c:v>
                </c:pt>
                <c:pt idx="15">
                  <c:v>1</c:v>
                </c:pt>
              </c:numCache>
            </c:numRef>
          </c:val>
          <c:extLst>
            <c:ext xmlns:c16="http://schemas.microsoft.com/office/drawing/2014/chart" uri="{C3380CC4-5D6E-409C-BE32-E72D297353CC}">
              <c16:uniqueId val="{00000000-2CB2-491C-95F5-E354A5B8734B}"/>
            </c:ext>
          </c:extLst>
        </c:ser>
        <c:ser>
          <c:idx val="1"/>
          <c:order val="1"/>
          <c:tx>
            <c:strRef>
              <c:f>'QD)% earlier dec'!$H$1:$H$2</c:f>
              <c:strCache>
                <c:ptCount val="1"/>
                <c:pt idx="0">
                  <c:v>2017</c:v>
                </c:pt>
              </c:strCache>
            </c:strRef>
          </c:tx>
          <c:spPr>
            <a:solidFill>
              <a:schemeClr val="accent2"/>
            </a:solidFill>
            <a:ln>
              <a:noFill/>
            </a:ln>
            <a:effectLst/>
          </c:spPr>
          <c:invertIfNegative val="0"/>
          <c:cat>
            <c:multiLvlStrRef>
              <c:f>'QD)% earlier dec'!$F$3:$F$23</c:f>
              <c:multiLvlStrCache>
                <c:ptCount val="18"/>
                <c:lvl>
                  <c:pt idx="0">
                    <c:v>rio branco</c:v>
                  </c:pt>
                  <c:pt idx="1">
                    <c:v>cruzeiro do sul</c:v>
                  </c:pt>
                  <c:pt idx="2">
                    <c:v>xapuri</c:v>
                  </c:pt>
                  <c:pt idx="3">
                    <c:v>senador guiomard</c:v>
                  </c:pt>
                  <c:pt idx="4">
                    <c:v>porto acre</c:v>
                  </c:pt>
                  <c:pt idx="5">
                    <c:v>epitaciolandia</c:v>
                  </c:pt>
                  <c:pt idx="6">
                    <c:v>brasileia</c:v>
                  </c:pt>
                  <c:pt idx="7">
                    <c:v>manoel urbano</c:v>
                  </c:pt>
                  <c:pt idx="8">
                    <c:v>aracaju</c:v>
                  </c:pt>
                  <c:pt idx="9">
                    <c:v>itabaiana</c:v>
                  </c:pt>
                  <c:pt idx="10">
                    <c:v>nossa senhora do socorro</c:v>
                  </c:pt>
                  <c:pt idx="11">
                    <c:v>lagarto</c:v>
                  </c:pt>
                  <c:pt idx="12">
                    <c:v>estancia</c:v>
                  </c:pt>
                  <c:pt idx="13">
                    <c:v>sao cristovao</c:v>
                  </c:pt>
                  <c:pt idx="14">
                    <c:v>simao dias</c:v>
                  </c:pt>
                  <c:pt idx="15">
                    <c:v>sao francisco</c:v>
                  </c:pt>
                  <c:pt idx="16">
                    <c:v>poco verde</c:v>
                  </c:pt>
                  <c:pt idx="17">
                    <c:v>propria</c:v>
                  </c:pt>
                </c:lvl>
                <c:lvl>
                  <c:pt idx="0">
                    <c:v>AC</c:v>
                  </c:pt>
                  <c:pt idx="8">
                    <c:v>SE</c:v>
                  </c:pt>
                </c:lvl>
              </c:multiLvlStrCache>
            </c:multiLvlStrRef>
          </c:cat>
          <c:val>
            <c:numRef>
              <c:f>'QD)% earlier dec'!$H$3:$H$23</c:f>
              <c:numCache>
                <c:formatCode>General</c:formatCode>
                <c:ptCount val="18"/>
                <c:pt idx="0">
                  <c:v>42</c:v>
                </c:pt>
                <c:pt idx="1">
                  <c:v>2</c:v>
                </c:pt>
                <c:pt idx="2">
                  <c:v>1</c:v>
                </c:pt>
                <c:pt idx="3">
                  <c:v>2</c:v>
                </c:pt>
                <c:pt idx="4">
                  <c:v>1</c:v>
                </c:pt>
                <c:pt idx="5">
                  <c:v>1</c:v>
                </c:pt>
                <c:pt idx="6">
                  <c:v>1</c:v>
                </c:pt>
                <c:pt idx="7">
                  <c:v>1</c:v>
                </c:pt>
                <c:pt idx="8">
                  <c:v>104</c:v>
                </c:pt>
                <c:pt idx="9">
                  <c:v>10</c:v>
                </c:pt>
                <c:pt idx="10">
                  <c:v>6</c:v>
                </c:pt>
                <c:pt idx="11">
                  <c:v>6</c:v>
                </c:pt>
                <c:pt idx="12">
                  <c:v>6</c:v>
                </c:pt>
                <c:pt idx="13">
                  <c:v>4</c:v>
                </c:pt>
                <c:pt idx="14">
                  <c:v>3</c:v>
                </c:pt>
                <c:pt idx="15">
                  <c:v>1</c:v>
                </c:pt>
                <c:pt idx="16">
                  <c:v>2</c:v>
                </c:pt>
              </c:numCache>
            </c:numRef>
          </c:val>
          <c:extLst>
            <c:ext xmlns:c16="http://schemas.microsoft.com/office/drawing/2014/chart" uri="{C3380CC4-5D6E-409C-BE32-E72D297353CC}">
              <c16:uniqueId val="{00000001-2CB2-491C-95F5-E354A5B8734B}"/>
            </c:ext>
          </c:extLst>
        </c:ser>
        <c:ser>
          <c:idx val="2"/>
          <c:order val="2"/>
          <c:tx>
            <c:strRef>
              <c:f>'QD)% earlier dec'!$I$1:$I$2</c:f>
              <c:strCache>
                <c:ptCount val="1"/>
                <c:pt idx="0">
                  <c:v>2018</c:v>
                </c:pt>
              </c:strCache>
            </c:strRef>
          </c:tx>
          <c:spPr>
            <a:solidFill>
              <a:schemeClr val="accent3"/>
            </a:solidFill>
            <a:ln>
              <a:noFill/>
            </a:ln>
            <a:effectLst/>
          </c:spPr>
          <c:invertIfNegative val="0"/>
          <c:cat>
            <c:multiLvlStrRef>
              <c:f>'QD)% earlier dec'!$F$3:$F$23</c:f>
              <c:multiLvlStrCache>
                <c:ptCount val="18"/>
                <c:lvl>
                  <c:pt idx="0">
                    <c:v>rio branco</c:v>
                  </c:pt>
                  <c:pt idx="1">
                    <c:v>cruzeiro do sul</c:v>
                  </c:pt>
                  <c:pt idx="2">
                    <c:v>xapuri</c:v>
                  </c:pt>
                  <c:pt idx="3">
                    <c:v>senador guiomard</c:v>
                  </c:pt>
                  <c:pt idx="4">
                    <c:v>porto acre</c:v>
                  </c:pt>
                  <c:pt idx="5">
                    <c:v>epitaciolandia</c:v>
                  </c:pt>
                  <c:pt idx="6">
                    <c:v>brasileia</c:v>
                  </c:pt>
                  <c:pt idx="7">
                    <c:v>manoel urbano</c:v>
                  </c:pt>
                  <c:pt idx="8">
                    <c:v>aracaju</c:v>
                  </c:pt>
                  <c:pt idx="9">
                    <c:v>itabaiana</c:v>
                  </c:pt>
                  <c:pt idx="10">
                    <c:v>nossa senhora do socorro</c:v>
                  </c:pt>
                  <c:pt idx="11">
                    <c:v>lagarto</c:v>
                  </c:pt>
                  <c:pt idx="12">
                    <c:v>estancia</c:v>
                  </c:pt>
                  <c:pt idx="13">
                    <c:v>sao cristovao</c:v>
                  </c:pt>
                  <c:pt idx="14">
                    <c:v>simao dias</c:v>
                  </c:pt>
                  <c:pt idx="15">
                    <c:v>sao francisco</c:v>
                  </c:pt>
                  <c:pt idx="16">
                    <c:v>poco verde</c:v>
                  </c:pt>
                  <c:pt idx="17">
                    <c:v>propria</c:v>
                  </c:pt>
                </c:lvl>
                <c:lvl>
                  <c:pt idx="0">
                    <c:v>AC</c:v>
                  </c:pt>
                  <c:pt idx="8">
                    <c:v>SE</c:v>
                  </c:pt>
                </c:lvl>
              </c:multiLvlStrCache>
            </c:multiLvlStrRef>
          </c:cat>
          <c:val>
            <c:numRef>
              <c:f>'QD)% earlier dec'!$I$3:$I$23</c:f>
              <c:numCache>
                <c:formatCode>General</c:formatCode>
                <c:ptCount val="18"/>
                <c:pt idx="0">
                  <c:v>24</c:v>
                </c:pt>
                <c:pt idx="1">
                  <c:v>1</c:v>
                </c:pt>
                <c:pt idx="2">
                  <c:v>1</c:v>
                </c:pt>
                <c:pt idx="8">
                  <c:v>79</c:v>
                </c:pt>
                <c:pt idx="9">
                  <c:v>3</c:v>
                </c:pt>
                <c:pt idx="10">
                  <c:v>4</c:v>
                </c:pt>
                <c:pt idx="11">
                  <c:v>2</c:v>
                </c:pt>
                <c:pt idx="12">
                  <c:v>2</c:v>
                </c:pt>
                <c:pt idx="13">
                  <c:v>3</c:v>
                </c:pt>
                <c:pt idx="14">
                  <c:v>4</c:v>
                </c:pt>
                <c:pt idx="15">
                  <c:v>1</c:v>
                </c:pt>
                <c:pt idx="16">
                  <c:v>1</c:v>
                </c:pt>
                <c:pt idx="17">
                  <c:v>3</c:v>
                </c:pt>
              </c:numCache>
            </c:numRef>
          </c:val>
          <c:extLst>
            <c:ext xmlns:c16="http://schemas.microsoft.com/office/drawing/2014/chart" uri="{C3380CC4-5D6E-409C-BE32-E72D297353CC}">
              <c16:uniqueId val="{00000002-2CB2-491C-95F5-E354A5B8734B}"/>
            </c:ext>
          </c:extLst>
        </c:ser>
        <c:dLbls>
          <c:showLegendKey val="0"/>
          <c:showVal val="0"/>
          <c:showCatName val="0"/>
          <c:showSerName val="0"/>
          <c:showPercent val="0"/>
          <c:showBubbleSize val="0"/>
        </c:dLbls>
        <c:gapWidth val="219"/>
        <c:overlap val="-27"/>
        <c:axId val="459829056"/>
        <c:axId val="459829712"/>
      </c:barChart>
      <c:catAx>
        <c:axId val="45982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829712"/>
        <c:crosses val="autoZero"/>
        <c:auto val="1"/>
        <c:lblAlgn val="ctr"/>
        <c:lblOffset val="100"/>
        <c:noMultiLvlLbl val="0"/>
      </c:catAx>
      <c:valAx>
        <c:axId val="459829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829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3.xlsx]QC)v)% later decreasing!PivotTable14</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'QC)v)% later decreasing'!$F$1:$F$2</c:f>
              <c:strCache>
                <c:ptCount val="1"/>
                <c:pt idx="0">
                  <c:v>2016</c:v>
                </c:pt>
              </c:strCache>
            </c:strRef>
          </c:tx>
          <c:spPr>
            <a:solidFill>
              <a:schemeClr val="accent1"/>
            </a:solidFill>
            <a:ln>
              <a:noFill/>
            </a:ln>
            <a:effectLst/>
          </c:spPr>
          <c:invertIfNegative val="0"/>
          <c:cat>
            <c:strRef>
              <c:f>'QC)v)% later decreasing'!$E$3:$E$30</c:f>
              <c:strCache>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Cache>
            </c:strRef>
          </c:cat>
          <c:val>
            <c:numRef>
              <c:f>'QC)v)% later decreasing'!$F$3:$F$30</c:f>
              <c:numCache>
                <c:formatCode>0.00%</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1.6483516483516484E-3</c:v>
                </c:pt>
                <c:pt idx="26">
                  <c:v>0</c:v>
                </c:pt>
              </c:numCache>
            </c:numRef>
          </c:val>
          <c:extLst>
            <c:ext xmlns:c16="http://schemas.microsoft.com/office/drawing/2014/chart" uri="{C3380CC4-5D6E-409C-BE32-E72D297353CC}">
              <c16:uniqueId val="{00000000-1B50-43B2-AE01-CCAACBACA5CF}"/>
            </c:ext>
          </c:extLst>
        </c:ser>
        <c:ser>
          <c:idx val="1"/>
          <c:order val="1"/>
          <c:tx>
            <c:strRef>
              <c:f>'QC)v)% later decreasing'!$G$1:$G$2</c:f>
              <c:strCache>
                <c:ptCount val="1"/>
                <c:pt idx="0">
                  <c:v>2017</c:v>
                </c:pt>
              </c:strCache>
            </c:strRef>
          </c:tx>
          <c:spPr>
            <a:solidFill>
              <a:schemeClr val="accent2"/>
            </a:solidFill>
            <a:ln>
              <a:noFill/>
            </a:ln>
            <a:effectLst/>
          </c:spPr>
          <c:invertIfNegative val="0"/>
          <c:cat>
            <c:strRef>
              <c:f>'QC)v)% later decreasing'!$E$3:$E$30</c:f>
              <c:strCache>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Cache>
            </c:strRef>
          </c:cat>
          <c:val>
            <c:numRef>
              <c:f>'QC)v)% later decreasing'!$G$3:$G$30</c:f>
              <c:numCache>
                <c:formatCode>0.00%</c:formatCode>
                <c:ptCount val="27"/>
                <c:pt idx="0">
                  <c:v>0.66666666666666663</c:v>
                </c:pt>
                <c:pt idx="1">
                  <c:v>0.4823529411764706</c:v>
                </c:pt>
                <c:pt idx="2">
                  <c:v>0.25</c:v>
                </c:pt>
                <c:pt idx="3">
                  <c:v>1</c:v>
                </c:pt>
                <c:pt idx="4">
                  <c:v>0.38636363636363635</c:v>
                </c:pt>
                <c:pt idx="5">
                  <c:v>0.3125</c:v>
                </c:pt>
                <c:pt idx="6">
                  <c:v>0.32203389830508472</c:v>
                </c:pt>
                <c:pt idx="7">
                  <c:v>0.32710280373831774</c:v>
                </c:pt>
                <c:pt idx="8">
                  <c:v>0.375</c:v>
                </c:pt>
                <c:pt idx="9">
                  <c:v>0.44800000000000001</c:v>
                </c:pt>
                <c:pt idx="10">
                  <c:v>0.27552986512524086</c:v>
                </c:pt>
                <c:pt idx="11">
                  <c:v>0.13235294117647059</c:v>
                </c:pt>
                <c:pt idx="12">
                  <c:v>0.47169811320754718</c:v>
                </c:pt>
                <c:pt idx="13">
                  <c:v>0.29245283018867924</c:v>
                </c:pt>
                <c:pt idx="14">
                  <c:v>0.55555555555555558</c:v>
                </c:pt>
                <c:pt idx="15">
                  <c:v>0.44444444444444442</c:v>
                </c:pt>
                <c:pt idx="16">
                  <c:v>0.34848484848484851</c:v>
                </c:pt>
                <c:pt idx="17">
                  <c:v>0.35175879396984927</c:v>
                </c:pt>
                <c:pt idx="18">
                  <c:v>0.41739130434782606</c:v>
                </c:pt>
                <c:pt idx="19">
                  <c:v>0.52272727272727271</c:v>
                </c:pt>
                <c:pt idx="20">
                  <c:v>0.42857142857142855</c:v>
                </c:pt>
                <c:pt idx="21">
                  <c:v>0.6</c:v>
                </c:pt>
                <c:pt idx="22">
                  <c:v>0.39692307692307693</c:v>
                </c:pt>
                <c:pt idx="23">
                  <c:v>0.42611683848797249</c:v>
                </c:pt>
                <c:pt idx="24">
                  <c:v>0.52941176470588236</c:v>
                </c:pt>
                <c:pt idx="25">
                  <c:v>0.35714285714285715</c:v>
                </c:pt>
                <c:pt idx="26">
                  <c:v>0.18518518518518517</c:v>
                </c:pt>
              </c:numCache>
            </c:numRef>
          </c:val>
          <c:extLst>
            <c:ext xmlns:c16="http://schemas.microsoft.com/office/drawing/2014/chart" uri="{C3380CC4-5D6E-409C-BE32-E72D297353CC}">
              <c16:uniqueId val="{00000001-1B50-43B2-AE01-CCAACBACA5CF}"/>
            </c:ext>
          </c:extLst>
        </c:ser>
        <c:ser>
          <c:idx val="2"/>
          <c:order val="2"/>
          <c:tx>
            <c:strRef>
              <c:f>'QC)v)% later decreasing'!$H$1:$H$2</c:f>
              <c:strCache>
                <c:ptCount val="1"/>
                <c:pt idx="0">
                  <c:v>2018</c:v>
                </c:pt>
              </c:strCache>
            </c:strRef>
          </c:tx>
          <c:spPr>
            <a:solidFill>
              <a:schemeClr val="accent3"/>
            </a:solidFill>
            <a:ln>
              <a:noFill/>
            </a:ln>
            <a:effectLst/>
          </c:spPr>
          <c:invertIfNegative val="0"/>
          <c:cat>
            <c:strRef>
              <c:f>'QC)v)% later decreasing'!$E$3:$E$30</c:f>
              <c:strCache>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Cache>
            </c:strRef>
          </c:cat>
          <c:val>
            <c:numRef>
              <c:f>'QC)v)% later decreasing'!$H$3:$H$30</c:f>
              <c:numCache>
                <c:formatCode>0.00%</c:formatCode>
                <c:ptCount val="27"/>
                <c:pt idx="0">
                  <c:v>0.33333333333333331</c:v>
                </c:pt>
                <c:pt idx="1">
                  <c:v>0.51764705882352946</c:v>
                </c:pt>
                <c:pt idx="2">
                  <c:v>0.75</c:v>
                </c:pt>
                <c:pt idx="3">
                  <c:v>0</c:v>
                </c:pt>
                <c:pt idx="4">
                  <c:v>0.61363636363636365</c:v>
                </c:pt>
                <c:pt idx="5">
                  <c:v>0.6875</c:v>
                </c:pt>
                <c:pt idx="6">
                  <c:v>0.67796610169491522</c:v>
                </c:pt>
                <c:pt idx="7">
                  <c:v>0.67289719626168221</c:v>
                </c:pt>
                <c:pt idx="8">
                  <c:v>0.625</c:v>
                </c:pt>
                <c:pt idx="9">
                  <c:v>0.55200000000000005</c:v>
                </c:pt>
                <c:pt idx="10">
                  <c:v>0.7244701348747592</c:v>
                </c:pt>
                <c:pt idx="11">
                  <c:v>0.86764705882352944</c:v>
                </c:pt>
                <c:pt idx="12">
                  <c:v>0.52830188679245282</c:v>
                </c:pt>
                <c:pt idx="13">
                  <c:v>0.70754716981132071</c:v>
                </c:pt>
                <c:pt idx="14">
                  <c:v>0.44444444444444442</c:v>
                </c:pt>
                <c:pt idx="15">
                  <c:v>0.55555555555555558</c:v>
                </c:pt>
                <c:pt idx="16">
                  <c:v>0.65151515151515149</c:v>
                </c:pt>
                <c:pt idx="17">
                  <c:v>0.64824120603015079</c:v>
                </c:pt>
                <c:pt idx="18">
                  <c:v>0.58260869565217388</c:v>
                </c:pt>
                <c:pt idx="19">
                  <c:v>0.47727272727272729</c:v>
                </c:pt>
                <c:pt idx="20">
                  <c:v>0.5714285714285714</c:v>
                </c:pt>
                <c:pt idx="21">
                  <c:v>0.4</c:v>
                </c:pt>
                <c:pt idx="22">
                  <c:v>0.60307692307692307</c:v>
                </c:pt>
                <c:pt idx="23">
                  <c:v>0.57388316151202745</c:v>
                </c:pt>
                <c:pt idx="24">
                  <c:v>0.47058823529411764</c:v>
                </c:pt>
                <c:pt idx="25">
                  <c:v>0.64120879120879126</c:v>
                </c:pt>
                <c:pt idx="26">
                  <c:v>0.81481481481481477</c:v>
                </c:pt>
              </c:numCache>
            </c:numRef>
          </c:val>
          <c:extLst>
            <c:ext xmlns:c16="http://schemas.microsoft.com/office/drawing/2014/chart" uri="{C3380CC4-5D6E-409C-BE32-E72D297353CC}">
              <c16:uniqueId val="{00000002-1B50-43B2-AE01-CCAACBACA5CF}"/>
            </c:ext>
          </c:extLst>
        </c:ser>
        <c:dLbls>
          <c:showLegendKey val="0"/>
          <c:showVal val="0"/>
          <c:showCatName val="0"/>
          <c:showSerName val="0"/>
          <c:showPercent val="0"/>
          <c:showBubbleSize val="0"/>
        </c:dLbls>
        <c:gapWidth val="219"/>
        <c:overlap val="-27"/>
        <c:axId val="623187184"/>
        <c:axId val="623192432"/>
      </c:barChart>
      <c:catAx>
        <c:axId val="6231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192432"/>
        <c:crosses val="autoZero"/>
        <c:auto val="1"/>
        <c:lblAlgn val="ctr"/>
        <c:lblOffset val="100"/>
        <c:noMultiLvlLbl val="0"/>
      </c:catAx>
      <c:valAx>
        <c:axId val="623192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187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 later dec!PivotTable17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 later dec'!$G$1:$G$2</c:f>
              <c:strCache>
                <c:ptCount val="1"/>
                <c:pt idx="0">
                  <c:v>2017</c:v>
                </c:pt>
              </c:strCache>
            </c:strRef>
          </c:tx>
          <c:spPr>
            <a:solidFill>
              <a:schemeClr val="accent1"/>
            </a:solidFill>
            <a:ln>
              <a:noFill/>
            </a:ln>
            <a:effectLst/>
          </c:spPr>
          <c:invertIfNegative val="0"/>
          <c:cat>
            <c:multiLvlStrRef>
              <c:f>'QD)% later dec'!$F$3:$F$22</c:f>
              <c:multiLvlStrCache>
                <c:ptCount val="17"/>
                <c:lvl>
                  <c:pt idx="0">
                    <c:v>rio branco</c:v>
                  </c:pt>
                  <c:pt idx="1">
                    <c:v>aracaju</c:v>
                  </c:pt>
                  <c:pt idx="2">
                    <c:v>nossa senhora do socorro</c:v>
                  </c:pt>
                  <c:pt idx="3">
                    <c:v>lagarto</c:v>
                  </c:pt>
                  <c:pt idx="4">
                    <c:v>barra dos coqueiros</c:v>
                  </c:pt>
                  <c:pt idx="5">
                    <c:v>itabaiana</c:v>
                  </c:pt>
                  <c:pt idx="6">
                    <c:v>cedro de sao joao</c:v>
                  </c:pt>
                  <c:pt idx="7">
                    <c:v>estancia</c:v>
                  </c:pt>
                  <c:pt idx="8">
                    <c:v>poco verde</c:v>
                  </c:pt>
                  <c:pt idx="9">
                    <c:v>indiaroba</c:v>
                  </c:pt>
                  <c:pt idx="10">
                    <c:v>macambira</c:v>
                  </c:pt>
                  <c:pt idx="11">
                    <c:v>capela</c:v>
                  </c:pt>
                  <c:pt idx="12">
                    <c:v>pinhao</c:v>
                  </c:pt>
                  <c:pt idx="13">
                    <c:v>itabaianinha</c:v>
                  </c:pt>
                  <c:pt idx="14">
                    <c:v>umbauba</c:v>
                  </c:pt>
                  <c:pt idx="15">
                    <c:v>itaporanga d'ajuda</c:v>
                  </c:pt>
                  <c:pt idx="16">
                    <c:v>carmopolis</c:v>
                  </c:pt>
                </c:lvl>
                <c:lvl>
                  <c:pt idx="0">
                    <c:v>AC</c:v>
                  </c:pt>
                  <c:pt idx="1">
                    <c:v>SE</c:v>
                  </c:pt>
                </c:lvl>
              </c:multiLvlStrCache>
            </c:multiLvlStrRef>
          </c:cat>
          <c:val>
            <c:numRef>
              <c:f>'QD)% later dec'!$G$3:$G$22</c:f>
              <c:numCache>
                <c:formatCode>General</c:formatCode>
                <c:ptCount val="17"/>
                <c:pt idx="0">
                  <c:v>2</c:v>
                </c:pt>
                <c:pt idx="1">
                  <c:v>13</c:v>
                </c:pt>
                <c:pt idx="2">
                  <c:v>4</c:v>
                </c:pt>
                <c:pt idx="3">
                  <c:v>2</c:v>
                </c:pt>
                <c:pt idx="4">
                  <c:v>1</c:v>
                </c:pt>
                <c:pt idx="6">
                  <c:v>1</c:v>
                </c:pt>
                <c:pt idx="7">
                  <c:v>1</c:v>
                </c:pt>
                <c:pt idx="9">
                  <c:v>1</c:v>
                </c:pt>
                <c:pt idx="10">
                  <c:v>1</c:v>
                </c:pt>
                <c:pt idx="12">
                  <c:v>1</c:v>
                </c:pt>
                <c:pt idx="14">
                  <c:v>1</c:v>
                </c:pt>
                <c:pt idx="15">
                  <c:v>1</c:v>
                </c:pt>
              </c:numCache>
            </c:numRef>
          </c:val>
          <c:extLst>
            <c:ext xmlns:c16="http://schemas.microsoft.com/office/drawing/2014/chart" uri="{C3380CC4-5D6E-409C-BE32-E72D297353CC}">
              <c16:uniqueId val="{00000000-A0D0-480A-A44F-42950BF1A530}"/>
            </c:ext>
          </c:extLst>
        </c:ser>
        <c:ser>
          <c:idx val="1"/>
          <c:order val="1"/>
          <c:tx>
            <c:strRef>
              <c:f>'QD)% later dec'!$H$1:$H$2</c:f>
              <c:strCache>
                <c:ptCount val="1"/>
                <c:pt idx="0">
                  <c:v>2018</c:v>
                </c:pt>
              </c:strCache>
            </c:strRef>
          </c:tx>
          <c:spPr>
            <a:solidFill>
              <a:schemeClr val="accent2"/>
            </a:solidFill>
            <a:ln>
              <a:noFill/>
            </a:ln>
            <a:effectLst/>
          </c:spPr>
          <c:invertIfNegative val="0"/>
          <c:cat>
            <c:multiLvlStrRef>
              <c:f>'QD)% later dec'!$F$3:$F$22</c:f>
              <c:multiLvlStrCache>
                <c:ptCount val="17"/>
                <c:lvl>
                  <c:pt idx="0">
                    <c:v>rio branco</c:v>
                  </c:pt>
                  <c:pt idx="1">
                    <c:v>aracaju</c:v>
                  </c:pt>
                  <c:pt idx="2">
                    <c:v>nossa senhora do socorro</c:v>
                  </c:pt>
                  <c:pt idx="3">
                    <c:v>lagarto</c:v>
                  </c:pt>
                  <c:pt idx="4">
                    <c:v>barra dos coqueiros</c:v>
                  </c:pt>
                  <c:pt idx="5">
                    <c:v>itabaiana</c:v>
                  </c:pt>
                  <c:pt idx="6">
                    <c:v>cedro de sao joao</c:v>
                  </c:pt>
                  <c:pt idx="7">
                    <c:v>estancia</c:v>
                  </c:pt>
                  <c:pt idx="8">
                    <c:v>poco verde</c:v>
                  </c:pt>
                  <c:pt idx="9">
                    <c:v>indiaroba</c:v>
                  </c:pt>
                  <c:pt idx="10">
                    <c:v>macambira</c:v>
                  </c:pt>
                  <c:pt idx="11">
                    <c:v>capela</c:v>
                  </c:pt>
                  <c:pt idx="12">
                    <c:v>pinhao</c:v>
                  </c:pt>
                  <c:pt idx="13">
                    <c:v>itabaianinha</c:v>
                  </c:pt>
                  <c:pt idx="14">
                    <c:v>umbauba</c:v>
                  </c:pt>
                  <c:pt idx="15">
                    <c:v>itaporanga d'ajuda</c:v>
                  </c:pt>
                  <c:pt idx="16">
                    <c:v>carmopolis</c:v>
                  </c:pt>
                </c:lvl>
                <c:lvl>
                  <c:pt idx="0">
                    <c:v>AC</c:v>
                  </c:pt>
                  <c:pt idx="1">
                    <c:v>SE</c:v>
                  </c:pt>
                </c:lvl>
              </c:multiLvlStrCache>
            </c:multiLvlStrRef>
          </c:cat>
          <c:val>
            <c:numRef>
              <c:f>'QD)% later dec'!$H$3:$H$22</c:f>
              <c:numCache>
                <c:formatCode>General</c:formatCode>
                <c:ptCount val="17"/>
                <c:pt idx="0">
                  <c:v>1</c:v>
                </c:pt>
                <c:pt idx="1">
                  <c:v>16</c:v>
                </c:pt>
                <c:pt idx="3">
                  <c:v>1</c:v>
                </c:pt>
                <c:pt idx="4">
                  <c:v>1</c:v>
                </c:pt>
                <c:pt idx="5">
                  <c:v>2</c:v>
                </c:pt>
                <c:pt idx="8">
                  <c:v>1</c:v>
                </c:pt>
                <c:pt idx="11">
                  <c:v>1</c:v>
                </c:pt>
                <c:pt idx="13">
                  <c:v>1</c:v>
                </c:pt>
                <c:pt idx="16">
                  <c:v>1</c:v>
                </c:pt>
              </c:numCache>
            </c:numRef>
          </c:val>
          <c:extLst>
            <c:ext xmlns:c16="http://schemas.microsoft.com/office/drawing/2014/chart" uri="{C3380CC4-5D6E-409C-BE32-E72D297353CC}">
              <c16:uniqueId val="{00000001-A0D0-480A-A44F-42950BF1A530}"/>
            </c:ext>
          </c:extLst>
        </c:ser>
        <c:dLbls>
          <c:showLegendKey val="0"/>
          <c:showVal val="0"/>
          <c:showCatName val="0"/>
          <c:showSerName val="0"/>
          <c:showPercent val="0"/>
          <c:showBubbleSize val="0"/>
        </c:dLbls>
        <c:gapWidth val="219"/>
        <c:overlap val="-27"/>
        <c:axId val="579459416"/>
        <c:axId val="579460072"/>
      </c:barChart>
      <c:catAx>
        <c:axId val="579459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460072"/>
        <c:crosses val="autoZero"/>
        <c:auto val="1"/>
        <c:lblAlgn val="ctr"/>
        <c:lblOffset val="100"/>
        <c:noMultiLvlLbl val="0"/>
      </c:catAx>
      <c:valAx>
        <c:axId val="579460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4594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No Of Orders</a:t>
            </a:r>
            <a:endParaRPr lang="en-US"/>
          </a:p>
        </c:rich>
      </c:tx>
      <c:layout>
        <c:manualLayout>
          <c:xMode val="edge"/>
          <c:yMode val="edge"/>
          <c:x val="4.0048556430446226E-2"/>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2016</c:v>
          </c:tx>
          <c:spPr>
            <a:ln w="28575" cap="rnd">
              <a:solidFill>
                <a:schemeClr val="accent1"/>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0</c:v>
              </c:pt>
              <c:pt idx="1">
                <c:v>2</c:v>
              </c:pt>
              <c:pt idx="2">
                <c:v>0</c:v>
              </c:pt>
              <c:pt idx="3">
                <c:v>0</c:v>
              </c:pt>
              <c:pt idx="4">
                <c:v>4</c:v>
              </c:pt>
              <c:pt idx="5">
                <c:v>7</c:v>
              </c:pt>
              <c:pt idx="6">
                <c:v>6</c:v>
              </c:pt>
              <c:pt idx="7">
                <c:v>4</c:v>
              </c:pt>
              <c:pt idx="8">
                <c:v>8</c:v>
              </c:pt>
              <c:pt idx="9">
                <c:v>4</c:v>
              </c:pt>
              <c:pt idx="10">
                <c:v>39</c:v>
              </c:pt>
              <c:pt idx="11">
                <c:v>0</c:v>
              </c:pt>
              <c:pt idx="12">
                <c:v>2</c:v>
              </c:pt>
              <c:pt idx="13">
                <c:v>4</c:v>
              </c:pt>
              <c:pt idx="14">
                <c:v>1</c:v>
              </c:pt>
              <c:pt idx="15">
                <c:v>7</c:v>
              </c:pt>
              <c:pt idx="16">
                <c:v>1</c:v>
              </c:pt>
              <c:pt idx="17">
                <c:v>20</c:v>
              </c:pt>
              <c:pt idx="18">
                <c:v>43</c:v>
              </c:pt>
              <c:pt idx="19">
                <c:v>4</c:v>
              </c:pt>
              <c:pt idx="20">
                <c:v>0</c:v>
              </c:pt>
              <c:pt idx="21">
                <c:v>2</c:v>
              </c:pt>
              <c:pt idx="22">
                <c:v>21</c:v>
              </c:pt>
              <c:pt idx="23">
                <c:v>10</c:v>
              </c:pt>
              <c:pt idx="24">
                <c:v>3</c:v>
              </c:pt>
              <c:pt idx="25">
                <c:v>104</c:v>
              </c:pt>
              <c:pt idx="26">
                <c:v>0</c:v>
              </c:pt>
            </c:numLit>
          </c:val>
          <c:smooth val="0"/>
          <c:extLst>
            <c:ext xmlns:c16="http://schemas.microsoft.com/office/drawing/2014/chart" uri="{C3380CC4-5D6E-409C-BE32-E72D297353CC}">
              <c16:uniqueId val="{00000000-3160-47A4-AA40-8EE653A0CA92}"/>
            </c:ext>
          </c:extLst>
        </c:ser>
        <c:ser>
          <c:idx val="1"/>
          <c:order val="1"/>
          <c:tx>
            <c:v>2017</c:v>
          </c:tx>
          <c:spPr>
            <a:ln w="28575" cap="rnd">
              <a:solidFill>
                <a:schemeClr val="accent2"/>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54</c:v>
              </c:pt>
              <c:pt idx="1">
                <c:v>205</c:v>
              </c:pt>
              <c:pt idx="2">
                <c:v>74</c:v>
              </c:pt>
              <c:pt idx="3">
                <c:v>29</c:v>
              </c:pt>
              <c:pt idx="4">
                <c:v>1570</c:v>
              </c:pt>
              <c:pt idx="5">
                <c:v>654</c:v>
              </c:pt>
              <c:pt idx="6">
                <c:v>904</c:v>
              </c:pt>
              <c:pt idx="7">
                <c:v>959</c:v>
              </c:pt>
              <c:pt idx="8">
                <c:v>942</c:v>
              </c:pt>
              <c:pt idx="9">
                <c:v>378</c:v>
              </c:pt>
              <c:pt idx="10">
                <c:v>5323</c:v>
              </c:pt>
              <c:pt idx="11">
                <c:v>296</c:v>
              </c:pt>
              <c:pt idx="12">
                <c:v>418</c:v>
              </c:pt>
              <c:pt idx="13">
                <c:v>500</c:v>
              </c:pt>
              <c:pt idx="14">
                <c:v>256</c:v>
              </c:pt>
              <c:pt idx="15">
                <c:v>764</c:v>
              </c:pt>
              <c:pt idx="16">
                <c:v>225</c:v>
              </c:pt>
              <c:pt idx="17">
                <c:v>2230</c:v>
              </c:pt>
              <c:pt idx="18">
                <c:v>6139</c:v>
              </c:pt>
              <c:pt idx="19">
                <c:v>232</c:v>
              </c:pt>
              <c:pt idx="20">
                <c:v>137</c:v>
              </c:pt>
              <c:pt idx="21">
                <c:v>18</c:v>
              </c:pt>
              <c:pt idx="22">
                <c:v>2632</c:v>
              </c:pt>
              <c:pt idx="23">
                <c:v>1694</c:v>
              </c:pt>
              <c:pt idx="24">
                <c:v>189</c:v>
              </c:pt>
              <c:pt idx="25">
                <c:v>17424</c:v>
              </c:pt>
              <c:pt idx="26">
                <c:v>133</c:v>
              </c:pt>
            </c:numLit>
          </c:val>
          <c:smooth val="0"/>
          <c:extLst>
            <c:ext xmlns:c16="http://schemas.microsoft.com/office/drawing/2014/chart" uri="{C3380CC4-5D6E-409C-BE32-E72D297353CC}">
              <c16:uniqueId val="{00000001-3160-47A4-AA40-8EE653A0CA92}"/>
            </c:ext>
          </c:extLst>
        </c:ser>
        <c:ser>
          <c:idx val="2"/>
          <c:order val="2"/>
          <c:tx>
            <c:v>2018</c:v>
          </c:tx>
          <c:spPr>
            <a:ln w="28575" cap="rnd">
              <a:solidFill>
                <a:schemeClr val="accent3"/>
              </a:solidFill>
              <a:round/>
            </a:ln>
            <a:effectLst/>
          </c:spPr>
          <c:marker>
            <c:symbol val="none"/>
          </c:marker>
          <c:cat>
            <c:strLit>
              <c:ptCount val="27"/>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RN</c:v>
              </c:pt>
              <c:pt idx="20">
                <c:v>RO</c:v>
              </c:pt>
              <c:pt idx="21">
                <c:v>RR</c:v>
              </c:pt>
              <c:pt idx="22">
                <c:v>RS</c:v>
              </c:pt>
              <c:pt idx="23">
                <c:v>SC</c:v>
              </c:pt>
              <c:pt idx="24">
                <c:v>SE</c:v>
              </c:pt>
              <c:pt idx="25">
                <c:v>SP</c:v>
              </c:pt>
              <c:pt idx="26">
                <c:v>TO</c:v>
              </c:pt>
            </c:strLit>
          </c:cat>
          <c:val>
            <c:numLit>
              <c:formatCode>General</c:formatCode>
              <c:ptCount val="27"/>
              <c:pt idx="0">
                <c:v>27</c:v>
              </c:pt>
              <c:pt idx="1">
                <c:v>204</c:v>
              </c:pt>
              <c:pt idx="2">
                <c:v>73</c:v>
              </c:pt>
              <c:pt idx="3">
                <c:v>39</c:v>
              </c:pt>
              <c:pt idx="4">
                <c:v>1770</c:v>
              </c:pt>
              <c:pt idx="5">
                <c:v>662</c:v>
              </c:pt>
              <c:pt idx="6">
                <c:v>1211</c:v>
              </c:pt>
              <c:pt idx="7">
                <c:v>1055</c:v>
              </c:pt>
              <c:pt idx="8">
                <c:v>1048</c:v>
              </c:pt>
              <c:pt idx="9">
                <c:v>354</c:v>
              </c:pt>
              <c:pt idx="10">
                <c:v>6134</c:v>
              </c:pt>
              <c:pt idx="11">
                <c:v>412</c:v>
              </c:pt>
              <c:pt idx="12">
                <c:v>482</c:v>
              </c:pt>
              <c:pt idx="13">
                <c:v>465</c:v>
              </c:pt>
              <c:pt idx="14">
                <c:v>274</c:v>
              </c:pt>
              <c:pt idx="15">
                <c:v>872</c:v>
              </c:pt>
              <c:pt idx="16">
                <c:v>264</c:v>
              </c:pt>
              <c:pt idx="17">
                <c:v>2733</c:v>
              </c:pt>
              <c:pt idx="18">
                <c:v>6516</c:v>
              </c:pt>
              <c:pt idx="19">
                <c:v>246</c:v>
              </c:pt>
              <c:pt idx="20">
                <c:v>109</c:v>
              </c:pt>
              <c:pt idx="21">
                <c:v>25</c:v>
              </c:pt>
              <c:pt idx="22">
                <c:v>2764</c:v>
              </c:pt>
              <c:pt idx="23">
                <c:v>1896</c:v>
              </c:pt>
              <c:pt idx="24">
                <c:v>153</c:v>
              </c:pt>
              <c:pt idx="25">
                <c:v>23599</c:v>
              </c:pt>
              <c:pt idx="26">
                <c:v>145</c:v>
              </c:pt>
            </c:numLit>
          </c:val>
          <c:smooth val="0"/>
          <c:extLst>
            <c:ext xmlns:c16="http://schemas.microsoft.com/office/drawing/2014/chart" uri="{C3380CC4-5D6E-409C-BE32-E72D297353CC}">
              <c16:uniqueId val="{00000002-3160-47A4-AA40-8EE653A0CA92}"/>
            </c:ext>
          </c:extLst>
        </c:ser>
        <c:dLbls>
          <c:showLegendKey val="0"/>
          <c:showVal val="0"/>
          <c:showCatName val="0"/>
          <c:showSerName val="0"/>
          <c:showPercent val="0"/>
          <c:showBubbleSize val="0"/>
        </c:dLbls>
        <c:smooth val="0"/>
        <c:axId val="554746944"/>
        <c:axId val="554753176"/>
      </c:lineChart>
      <c:catAx>
        <c:axId val="55474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753176"/>
        <c:crosses val="autoZero"/>
        <c:auto val="1"/>
        <c:lblAlgn val="ctr"/>
        <c:lblOffset val="100"/>
        <c:noMultiLvlLbl val="0"/>
      </c:catAx>
      <c:valAx>
        <c:axId val="554753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74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3.xlsx]QC)vi)Product Level dec!PivotTable2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'QC)vi)Product Level dec'!$G$1:$G$2</c:f>
              <c:strCache>
                <c:ptCount val="1"/>
                <c:pt idx="0">
                  <c:v>2016</c:v>
                </c:pt>
              </c:strCache>
            </c:strRef>
          </c:tx>
          <c:spPr>
            <a:solidFill>
              <a:schemeClr val="accent1"/>
            </a:solidFill>
            <a:ln>
              <a:noFill/>
            </a:ln>
            <a:effectLst/>
          </c:spPr>
          <c:invertIfNegative val="0"/>
          <c:cat>
            <c:multiLvlStrRef>
              <c:f>'QC)vi)Product Level dec'!$F$3:$F$15</c:f>
              <c:multiLvlStrCache>
                <c:ptCount val="10"/>
                <c:lvl>
                  <c:pt idx="0">
                    <c:v>b81a05d0dd312ece2140846909f5ef81</c:v>
                  </c:pt>
                  <c:pt idx="1">
                    <c:v>3a8bbcf3084a3e388588a1b43e188d81</c:v>
                  </c:pt>
                  <c:pt idx="2">
                    <c:v>d696750e550fd0f733979dd7e5dff921</c:v>
                  </c:pt>
                  <c:pt idx="3">
                    <c:v>42fffc68ff7e8176f11baaf4a4227557</c:v>
                  </c:pt>
                  <c:pt idx="4">
                    <c:v>6cc859e89d080218ff4416539ffa030c</c:v>
                  </c:pt>
                  <c:pt idx="5">
                    <c:v>6cdd53843498f92890544667809f1595</c:v>
                  </c:pt>
                  <c:pt idx="6">
                    <c:v>55979acc6e2155188d3a43d8afb0c7aa</c:v>
                  </c:pt>
                  <c:pt idx="7">
                    <c:v>3dd2a17168ec895c781a9191c1e95ad7</c:v>
                  </c:pt>
                  <c:pt idx="8">
                    <c:v>3a6b0b915f453650a8ff32d7872dbd6d</c:v>
                  </c:pt>
                  <c:pt idx="9">
                    <c:v>422879e10f46682990de24d770e7f83d</c:v>
                  </c:pt>
                </c:lvl>
                <c:lvl>
                  <c:pt idx="0">
                    <c:v>AC</c:v>
                  </c:pt>
                  <c:pt idx="5">
                    <c:v>SE</c:v>
                  </c:pt>
                </c:lvl>
              </c:multiLvlStrCache>
            </c:multiLvlStrRef>
          </c:cat>
          <c:val>
            <c:numRef>
              <c:f>'QC)vi)Product Level dec'!$G$3:$G$15</c:f>
              <c:numCache>
                <c:formatCode>General</c:formatCode>
                <c:ptCount val="10"/>
              </c:numCache>
            </c:numRef>
          </c:val>
          <c:extLst>
            <c:ext xmlns:c16="http://schemas.microsoft.com/office/drawing/2014/chart" uri="{C3380CC4-5D6E-409C-BE32-E72D297353CC}">
              <c16:uniqueId val="{00000000-A334-4152-A19D-CAA7D0965D55}"/>
            </c:ext>
          </c:extLst>
        </c:ser>
        <c:ser>
          <c:idx val="1"/>
          <c:order val="1"/>
          <c:tx>
            <c:strRef>
              <c:f>'QC)vi)Product Level dec'!$H$1:$H$2</c:f>
              <c:strCache>
                <c:ptCount val="1"/>
                <c:pt idx="0">
                  <c:v>2017</c:v>
                </c:pt>
              </c:strCache>
            </c:strRef>
          </c:tx>
          <c:spPr>
            <a:solidFill>
              <a:schemeClr val="accent2"/>
            </a:solidFill>
            <a:ln>
              <a:noFill/>
            </a:ln>
            <a:effectLst/>
          </c:spPr>
          <c:invertIfNegative val="0"/>
          <c:cat>
            <c:multiLvlStrRef>
              <c:f>'QC)vi)Product Level dec'!$F$3:$F$15</c:f>
              <c:multiLvlStrCache>
                <c:ptCount val="10"/>
                <c:lvl>
                  <c:pt idx="0">
                    <c:v>b81a05d0dd312ece2140846909f5ef81</c:v>
                  </c:pt>
                  <c:pt idx="1">
                    <c:v>3a8bbcf3084a3e388588a1b43e188d81</c:v>
                  </c:pt>
                  <c:pt idx="2">
                    <c:v>d696750e550fd0f733979dd7e5dff921</c:v>
                  </c:pt>
                  <c:pt idx="3">
                    <c:v>42fffc68ff7e8176f11baaf4a4227557</c:v>
                  </c:pt>
                  <c:pt idx="4">
                    <c:v>6cc859e89d080218ff4416539ffa030c</c:v>
                  </c:pt>
                  <c:pt idx="5">
                    <c:v>6cdd53843498f92890544667809f1595</c:v>
                  </c:pt>
                  <c:pt idx="6">
                    <c:v>55979acc6e2155188d3a43d8afb0c7aa</c:v>
                  </c:pt>
                  <c:pt idx="7">
                    <c:v>3dd2a17168ec895c781a9191c1e95ad7</c:v>
                  </c:pt>
                  <c:pt idx="8">
                    <c:v>3a6b0b915f453650a8ff32d7872dbd6d</c:v>
                  </c:pt>
                  <c:pt idx="9">
                    <c:v>422879e10f46682990de24d770e7f83d</c:v>
                  </c:pt>
                </c:lvl>
                <c:lvl>
                  <c:pt idx="0">
                    <c:v>AC</c:v>
                  </c:pt>
                  <c:pt idx="5">
                    <c:v>SE</c:v>
                  </c:pt>
                </c:lvl>
              </c:multiLvlStrCache>
            </c:multiLvlStrRef>
          </c:cat>
          <c:val>
            <c:numRef>
              <c:f>'QC)vi)Product Level dec'!$H$3:$H$15</c:f>
              <c:numCache>
                <c:formatCode>General</c:formatCode>
                <c:ptCount val="10"/>
                <c:pt idx="1">
                  <c:v>3</c:v>
                </c:pt>
                <c:pt idx="2">
                  <c:v>2</c:v>
                </c:pt>
                <c:pt idx="3">
                  <c:v>2</c:v>
                </c:pt>
                <c:pt idx="4">
                  <c:v>2</c:v>
                </c:pt>
                <c:pt idx="5">
                  <c:v>6</c:v>
                </c:pt>
                <c:pt idx="6">
                  <c:v>4</c:v>
                </c:pt>
                <c:pt idx="9">
                  <c:v>3</c:v>
                </c:pt>
              </c:numCache>
            </c:numRef>
          </c:val>
          <c:extLst>
            <c:ext xmlns:c16="http://schemas.microsoft.com/office/drawing/2014/chart" uri="{C3380CC4-5D6E-409C-BE32-E72D297353CC}">
              <c16:uniqueId val="{00000001-A334-4152-A19D-CAA7D0965D55}"/>
            </c:ext>
          </c:extLst>
        </c:ser>
        <c:ser>
          <c:idx val="2"/>
          <c:order val="2"/>
          <c:tx>
            <c:strRef>
              <c:f>'QC)vi)Product Level dec'!$I$1:$I$2</c:f>
              <c:strCache>
                <c:ptCount val="1"/>
                <c:pt idx="0">
                  <c:v>2018</c:v>
                </c:pt>
              </c:strCache>
            </c:strRef>
          </c:tx>
          <c:spPr>
            <a:solidFill>
              <a:schemeClr val="accent3"/>
            </a:solidFill>
            <a:ln>
              <a:noFill/>
            </a:ln>
            <a:effectLst/>
          </c:spPr>
          <c:invertIfNegative val="0"/>
          <c:cat>
            <c:multiLvlStrRef>
              <c:f>'QC)vi)Product Level dec'!$F$3:$F$15</c:f>
              <c:multiLvlStrCache>
                <c:ptCount val="10"/>
                <c:lvl>
                  <c:pt idx="0">
                    <c:v>b81a05d0dd312ece2140846909f5ef81</c:v>
                  </c:pt>
                  <c:pt idx="1">
                    <c:v>3a8bbcf3084a3e388588a1b43e188d81</c:v>
                  </c:pt>
                  <c:pt idx="2">
                    <c:v>d696750e550fd0f733979dd7e5dff921</c:v>
                  </c:pt>
                  <c:pt idx="3">
                    <c:v>42fffc68ff7e8176f11baaf4a4227557</c:v>
                  </c:pt>
                  <c:pt idx="4">
                    <c:v>6cc859e89d080218ff4416539ffa030c</c:v>
                  </c:pt>
                  <c:pt idx="5">
                    <c:v>6cdd53843498f92890544667809f1595</c:v>
                  </c:pt>
                  <c:pt idx="6">
                    <c:v>55979acc6e2155188d3a43d8afb0c7aa</c:v>
                  </c:pt>
                  <c:pt idx="7">
                    <c:v>3dd2a17168ec895c781a9191c1e95ad7</c:v>
                  </c:pt>
                  <c:pt idx="8">
                    <c:v>3a6b0b915f453650a8ff32d7872dbd6d</c:v>
                  </c:pt>
                  <c:pt idx="9">
                    <c:v>422879e10f46682990de24d770e7f83d</c:v>
                  </c:pt>
                </c:lvl>
                <c:lvl>
                  <c:pt idx="0">
                    <c:v>AC</c:v>
                  </c:pt>
                  <c:pt idx="5">
                    <c:v>SE</c:v>
                  </c:pt>
                </c:lvl>
              </c:multiLvlStrCache>
            </c:multiLvlStrRef>
          </c:cat>
          <c:val>
            <c:numRef>
              <c:f>'QC)vi)Product Level dec'!$I$3:$I$15</c:f>
              <c:numCache>
                <c:formatCode>General</c:formatCode>
                <c:ptCount val="10"/>
                <c:pt idx="0">
                  <c:v>6</c:v>
                </c:pt>
                <c:pt idx="5">
                  <c:v>4</c:v>
                </c:pt>
                <c:pt idx="6">
                  <c:v>4</c:v>
                </c:pt>
                <c:pt idx="7">
                  <c:v>7</c:v>
                </c:pt>
                <c:pt idx="8">
                  <c:v>5</c:v>
                </c:pt>
                <c:pt idx="9">
                  <c:v>2</c:v>
                </c:pt>
              </c:numCache>
            </c:numRef>
          </c:val>
          <c:extLst>
            <c:ext xmlns:c16="http://schemas.microsoft.com/office/drawing/2014/chart" uri="{C3380CC4-5D6E-409C-BE32-E72D297353CC}">
              <c16:uniqueId val="{00000002-A334-4152-A19D-CAA7D0965D55}"/>
            </c:ext>
          </c:extLst>
        </c:ser>
        <c:dLbls>
          <c:showLegendKey val="0"/>
          <c:showVal val="0"/>
          <c:showCatName val="0"/>
          <c:showSerName val="0"/>
          <c:showPercent val="0"/>
          <c:showBubbleSize val="0"/>
        </c:dLbls>
        <c:gapWidth val="219"/>
        <c:overlap val="-27"/>
        <c:axId val="491588360"/>
        <c:axId val="491591312"/>
      </c:barChart>
      <c:catAx>
        <c:axId val="491588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591312"/>
        <c:crosses val="autoZero"/>
        <c:auto val="1"/>
        <c:lblAlgn val="ctr"/>
        <c:lblOffset val="100"/>
        <c:noMultiLvlLbl val="0"/>
      </c:catAx>
      <c:valAx>
        <c:axId val="491591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588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3.xlsx]QD)vi)Product level dec!PivotTable4</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'QD)vi)Product level dec'!$H$1:$H$2</c:f>
              <c:strCache>
                <c:ptCount val="1"/>
                <c:pt idx="0">
                  <c:v>2016</c:v>
                </c:pt>
              </c:strCache>
            </c:strRef>
          </c:tx>
          <c:spPr>
            <a:solidFill>
              <a:schemeClr val="accent1"/>
            </a:solidFill>
            <a:ln>
              <a:noFill/>
            </a:ln>
            <a:effectLst/>
          </c:spPr>
          <c:invertIfNegative val="0"/>
          <c:cat>
            <c:multiLvlStrRef>
              <c:f>'QD)vi)Product level dec'!$G$3:$G$23</c:f>
              <c:multiLvlStrCache>
                <c:ptCount val="18"/>
                <c:lvl>
                  <c:pt idx="0">
                    <c:v>rio branco</c:v>
                  </c:pt>
                  <c:pt idx="1">
                    <c:v>senador guiomard</c:v>
                  </c:pt>
                  <c:pt idx="2">
                    <c:v>cruzeiro do sul</c:v>
                  </c:pt>
                  <c:pt idx="3">
                    <c:v>brasileia</c:v>
                  </c:pt>
                  <c:pt idx="4">
                    <c:v>xapuri</c:v>
                  </c:pt>
                  <c:pt idx="5">
                    <c:v>porto acre</c:v>
                  </c:pt>
                  <c:pt idx="6">
                    <c:v>epitaciolandia</c:v>
                  </c:pt>
                  <c:pt idx="7">
                    <c:v>manoel urbano</c:v>
                  </c:pt>
                  <c:pt idx="8">
                    <c:v>aracaju</c:v>
                  </c:pt>
                  <c:pt idx="9">
                    <c:v>itabaiana</c:v>
                  </c:pt>
                  <c:pt idx="10">
                    <c:v>nossa senhora do socorro</c:v>
                  </c:pt>
                  <c:pt idx="11">
                    <c:v>estancia</c:v>
                  </c:pt>
                  <c:pt idx="12">
                    <c:v>lagarto</c:v>
                  </c:pt>
                  <c:pt idx="13">
                    <c:v>capela</c:v>
                  </c:pt>
                  <c:pt idx="14">
                    <c:v>sao cristovao</c:v>
                  </c:pt>
                  <c:pt idx="15">
                    <c:v>simao dias</c:v>
                  </c:pt>
                  <c:pt idx="16">
                    <c:v>poco verde</c:v>
                  </c:pt>
                  <c:pt idx="17">
                    <c:v>propria</c:v>
                  </c:pt>
                </c:lvl>
                <c:lvl>
                  <c:pt idx="0">
                    <c:v>AC</c:v>
                  </c:pt>
                  <c:pt idx="8">
                    <c:v>SE</c:v>
                  </c:pt>
                </c:lvl>
              </c:multiLvlStrCache>
            </c:multiLvlStrRef>
          </c:cat>
          <c:val>
            <c:numRef>
              <c:f>'QD)vi)Product level dec'!$H$3:$H$23</c:f>
              <c:numCache>
                <c:formatCode>General</c:formatCode>
                <c:ptCount val="18"/>
                <c:pt idx="8">
                  <c:v>1</c:v>
                </c:pt>
              </c:numCache>
            </c:numRef>
          </c:val>
          <c:extLst>
            <c:ext xmlns:c16="http://schemas.microsoft.com/office/drawing/2014/chart" uri="{C3380CC4-5D6E-409C-BE32-E72D297353CC}">
              <c16:uniqueId val="{00000000-AC97-4437-8CCD-261FE84CC1C9}"/>
            </c:ext>
          </c:extLst>
        </c:ser>
        <c:ser>
          <c:idx val="1"/>
          <c:order val="1"/>
          <c:tx>
            <c:strRef>
              <c:f>'QD)vi)Product level dec'!$I$1:$I$2</c:f>
              <c:strCache>
                <c:ptCount val="1"/>
                <c:pt idx="0">
                  <c:v>2017</c:v>
                </c:pt>
              </c:strCache>
            </c:strRef>
          </c:tx>
          <c:spPr>
            <a:solidFill>
              <a:schemeClr val="accent2"/>
            </a:solidFill>
            <a:ln>
              <a:noFill/>
            </a:ln>
            <a:effectLst/>
          </c:spPr>
          <c:invertIfNegative val="0"/>
          <c:cat>
            <c:multiLvlStrRef>
              <c:f>'QD)vi)Product level dec'!$G$3:$G$23</c:f>
              <c:multiLvlStrCache>
                <c:ptCount val="18"/>
                <c:lvl>
                  <c:pt idx="0">
                    <c:v>rio branco</c:v>
                  </c:pt>
                  <c:pt idx="1">
                    <c:v>senador guiomard</c:v>
                  </c:pt>
                  <c:pt idx="2">
                    <c:v>cruzeiro do sul</c:v>
                  </c:pt>
                  <c:pt idx="3">
                    <c:v>brasileia</c:v>
                  </c:pt>
                  <c:pt idx="4">
                    <c:v>xapuri</c:v>
                  </c:pt>
                  <c:pt idx="5">
                    <c:v>porto acre</c:v>
                  </c:pt>
                  <c:pt idx="6">
                    <c:v>epitaciolandia</c:v>
                  </c:pt>
                  <c:pt idx="7">
                    <c:v>manoel urbano</c:v>
                  </c:pt>
                  <c:pt idx="8">
                    <c:v>aracaju</c:v>
                  </c:pt>
                  <c:pt idx="9">
                    <c:v>itabaiana</c:v>
                  </c:pt>
                  <c:pt idx="10">
                    <c:v>nossa senhora do socorro</c:v>
                  </c:pt>
                  <c:pt idx="11">
                    <c:v>estancia</c:v>
                  </c:pt>
                  <c:pt idx="12">
                    <c:v>lagarto</c:v>
                  </c:pt>
                  <c:pt idx="13">
                    <c:v>capela</c:v>
                  </c:pt>
                  <c:pt idx="14">
                    <c:v>sao cristovao</c:v>
                  </c:pt>
                  <c:pt idx="15">
                    <c:v>simao dias</c:v>
                  </c:pt>
                  <c:pt idx="16">
                    <c:v>poco verde</c:v>
                  </c:pt>
                  <c:pt idx="17">
                    <c:v>propria</c:v>
                  </c:pt>
                </c:lvl>
                <c:lvl>
                  <c:pt idx="0">
                    <c:v>AC</c:v>
                  </c:pt>
                  <c:pt idx="8">
                    <c:v>SE</c:v>
                  </c:pt>
                </c:lvl>
              </c:multiLvlStrCache>
            </c:multiLvlStrRef>
          </c:cat>
          <c:val>
            <c:numRef>
              <c:f>'QD)vi)Product level dec'!$I$3:$I$23</c:f>
              <c:numCache>
                <c:formatCode>General</c:formatCode>
                <c:ptCount val="18"/>
                <c:pt idx="0">
                  <c:v>48</c:v>
                </c:pt>
                <c:pt idx="1">
                  <c:v>3</c:v>
                </c:pt>
                <c:pt idx="2">
                  <c:v>2</c:v>
                </c:pt>
                <c:pt idx="3">
                  <c:v>3</c:v>
                </c:pt>
                <c:pt idx="4">
                  <c:v>1</c:v>
                </c:pt>
                <c:pt idx="5">
                  <c:v>1</c:v>
                </c:pt>
                <c:pt idx="6">
                  <c:v>1</c:v>
                </c:pt>
                <c:pt idx="7">
                  <c:v>1</c:v>
                </c:pt>
                <c:pt idx="8">
                  <c:v>133</c:v>
                </c:pt>
                <c:pt idx="9">
                  <c:v>15</c:v>
                </c:pt>
                <c:pt idx="10">
                  <c:v>11</c:v>
                </c:pt>
                <c:pt idx="11">
                  <c:v>8</c:v>
                </c:pt>
                <c:pt idx="12">
                  <c:v>8</c:v>
                </c:pt>
                <c:pt idx="13">
                  <c:v>5</c:v>
                </c:pt>
                <c:pt idx="14">
                  <c:v>5</c:v>
                </c:pt>
                <c:pt idx="15">
                  <c:v>3</c:v>
                </c:pt>
                <c:pt idx="16">
                  <c:v>2</c:v>
                </c:pt>
              </c:numCache>
            </c:numRef>
          </c:val>
          <c:extLst>
            <c:ext xmlns:c16="http://schemas.microsoft.com/office/drawing/2014/chart" uri="{C3380CC4-5D6E-409C-BE32-E72D297353CC}">
              <c16:uniqueId val="{00000001-AC97-4437-8CCD-261FE84CC1C9}"/>
            </c:ext>
          </c:extLst>
        </c:ser>
        <c:ser>
          <c:idx val="2"/>
          <c:order val="2"/>
          <c:tx>
            <c:strRef>
              <c:f>'QD)vi)Product level dec'!$J$1:$J$2</c:f>
              <c:strCache>
                <c:ptCount val="1"/>
                <c:pt idx="0">
                  <c:v>2018</c:v>
                </c:pt>
              </c:strCache>
            </c:strRef>
          </c:tx>
          <c:spPr>
            <a:solidFill>
              <a:schemeClr val="accent3"/>
            </a:solidFill>
            <a:ln>
              <a:noFill/>
            </a:ln>
            <a:effectLst/>
          </c:spPr>
          <c:invertIfNegative val="0"/>
          <c:cat>
            <c:multiLvlStrRef>
              <c:f>'QD)vi)Product level dec'!$G$3:$G$23</c:f>
              <c:multiLvlStrCache>
                <c:ptCount val="18"/>
                <c:lvl>
                  <c:pt idx="0">
                    <c:v>rio branco</c:v>
                  </c:pt>
                  <c:pt idx="1">
                    <c:v>senador guiomard</c:v>
                  </c:pt>
                  <c:pt idx="2">
                    <c:v>cruzeiro do sul</c:v>
                  </c:pt>
                  <c:pt idx="3">
                    <c:v>brasileia</c:v>
                  </c:pt>
                  <c:pt idx="4">
                    <c:v>xapuri</c:v>
                  </c:pt>
                  <c:pt idx="5">
                    <c:v>porto acre</c:v>
                  </c:pt>
                  <c:pt idx="6">
                    <c:v>epitaciolandia</c:v>
                  </c:pt>
                  <c:pt idx="7">
                    <c:v>manoel urbano</c:v>
                  </c:pt>
                  <c:pt idx="8">
                    <c:v>aracaju</c:v>
                  </c:pt>
                  <c:pt idx="9">
                    <c:v>itabaiana</c:v>
                  </c:pt>
                  <c:pt idx="10">
                    <c:v>nossa senhora do socorro</c:v>
                  </c:pt>
                  <c:pt idx="11">
                    <c:v>estancia</c:v>
                  </c:pt>
                  <c:pt idx="12">
                    <c:v>lagarto</c:v>
                  </c:pt>
                  <c:pt idx="13">
                    <c:v>capela</c:v>
                  </c:pt>
                  <c:pt idx="14">
                    <c:v>sao cristovao</c:v>
                  </c:pt>
                  <c:pt idx="15">
                    <c:v>simao dias</c:v>
                  </c:pt>
                  <c:pt idx="16">
                    <c:v>poco verde</c:v>
                  </c:pt>
                  <c:pt idx="17">
                    <c:v>propria</c:v>
                  </c:pt>
                </c:lvl>
                <c:lvl>
                  <c:pt idx="0">
                    <c:v>AC</c:v>
                  </c:pt>
                  <c:pt idx="8">
                    <c:v>SE</c:v>
                  </c:pt>
                </c:lvl>
              </c:multiLvlStrCache>
            </c:multiLvlStrRef>
          </c:cat>
          <c:val>
            <c:numRef>
              <c:f>'QD)vi)Product level dec'!$J$3:$J$23</c:f>
              <c:numCache>
                <c:formatCode>General</c:formatCode>
                <c:ptCount val="18"/>
                <c:pt idx="0">
                  <c:v>30</c:v>
                </c:pt>
                <c:pt idx="2">
                  <c:v>1</c:v>
                </c:pt>
                <c:pt idx="4">
                  <c:v>1</c:v>
                </c:pt>
                <c:pt idx="8">
                  <c:v>109</c:v>
                </c:pt>
                <c:pt idx="9">
                  <c:v>5</c:v>
                </c:pt>
                <c:pt idx="10">
                  <c:v>4</c:v>
                </c:pt>
                <c:pt idx="11">
                  <c:v>4</c:v>
                </c:pt>
                <c:pt idx="12">
                  <c:v>3</c:v>
                </c:pt>
                <c:pt idx="13">
                  <c:v>4</c:v>
                </c:pt>
                <c:pt idx="14">
                  <c:v>3</c:v>
                </c:pt>
                <c:pt idx="15">
                  <c:v>4</c:v>
                </c:pt>
                <c:pt idx="16">
                  <c:v>2</c:v>
                </c:pt>
                <c:pt idx="17">
                  <c:v>4</c:v>
                </c:pt>
              </c:numCache>
            </c:numRef>
          </c:val>
          <c:extLst>
            <c:ext xmlns:c16="http://schemas.microsoft.com/office/drawing/2014/chart" uri="{C3380CC4-5D6E-409C-BE32-E72D297353CC}">
              <c16:uniqueId val="{00000002-AC97-4437-8CCD-261FE84CC1C9}"/>
            </c:ext>
          </c:extLst>
        </c:ser>
        <c:dLbls>
          <c:showLegendKey val="0"/>
          <c:showVal val="0"/>
          <c:showCatName val="0"/>
          <c:showSerName val="0"/>
          <c:showPercent val="0"/>
          <c:showBubbleSize val="0"/>
        </c:dLbls>
        <c:gapWidth val="219"/>
        <c:overlap val="-27"/>
        <c:axId val="546172712"/>
        <c:axId val="546175664"/>
      </c:barChart>
      <c:catAx>
        <c:axId val="546172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6175664"/>
        <c:crosses val="autoZero"/>
        <c:auto val="1"/>
        <c:lblAlgn val="ctr"/>
        <c:lblOffset val="100"/>
        <c:noMultiLvlLbl val="0"/>
      </c:catAx>
      <c:valAx>
        <c:axId val="54617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6172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3.xlsx]QB) i)dec!PivotTable21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'QB) i)dec'!$F$13:$F$14</c:f>
              <c:strCache>
                <c:ptCount val="1"/>
                <c:pt idx="0">
                  <c:v>2017</c:v>
                </c:pt>
              </c:strCache>
            </c:strRef>
          </c:tx>
          <c:spPr>
            <a:solidFill>
              <a:schemeClr val="accent1"/>
            </a:solidFill>
            <a:ln>
              <a:noFill/>
            </a:ln>
            <a:effectLst/>
          </c:spPr>
          <c:invertIfNegative val="0"/>
          <c:cat>
            <c:strRef>
              <c:f>'QB) i)dec'!$E$15:$E$16</c:f>
              <c:strCache>
                <c:ptCount val="1"/>
                <c:pt idx="0">
                  <c:v>AC</c:v>
                </c:pt>
              </c:strCache>
            </c:strRef>
          </c:cat>
          <c:val>
            <c:numRef>
              <c:f>'QB) i)dec'!$F$15:$F$16</c:f>
              <c:numCache>
                <c:formatCode>General</c:formatCode>
                <c:ptCount val="1"/>
                <c:pt idx="0">
                  <c:v>10667.95</c:v>
                </c:pt>
              </c:numCache>
            </c:numRef>
          </c:val>
          <c:extLst>
            <c:ext xmlns:c16="http://schemas.microsoft.com/office/drawing/2014/chart" uri="{C3380CC4-5D6E-409C-BE32-E72D297353CC}">
              <c16:uniqueId val="{00000000-AA9F-4F25-B232-0690CABE0C8C}"/>
            </c:ext>
          </c:extLst>
        </c:ser>
        <c:ser>
          <c:idx val="1"/>
          <c:order val="1"/>
          <c:tx>
            <c:strRef>
              <c:f>'QB) i)dec'!$G$13:$G$14</c:f>
              <c:strCache>
                <c:ptCount val="1"/>
                <c:pt idx="0">
                  <c:v>2018</c:v>
                </c:pt>
              </c:strCache>
            </c:strRef>
          </c:tx>
          <c:spPr>
            <a:solidFill>
              <a:schemeClr val="accent2"/>
            </a:solidFill>
            <a:ln>
              <a:noFill/>
            </a:ln>
            <a:effectLst/>
          </c:spPr>
          <c:invertIfNegative val="0"/>
          <c:cat>
            <c:strRef>
              <c:f>'QB) i)dec'!$E$15:$E$16</c:f>
              <c:strCache>
                <c:ptCount val="1"/>
                <c:pt idx="0">
                  <c:v>AC</c:v>
                </c:pt>
              </c:strCache>
            </c:strRef>
          </c:cat>
          <c:val>
            <c:numRef>
              <c:f>'QB) i)dec'!$G$15:$G$16</c:f>
              <c:numCache>
                <c:formatCode>General</c:formatCode>
                <c:ptCount val="1"/>
                <c:pt idx="0">
                  <c:v>5315</c:v>
                </c:pt>
              </c:numCache>
            </c:numRef>
          </c:val>
          <c:extLst>
            <c:ext xmlns:c16="http://schemas.microsoft.com/office/drawing/2014/chart" uri="{C3380CC4-5D6E-409C-BE32-E72D297353CC}">
              <c16:uniqueId val="{00000001-AA9F-4F25-B232-0690CABE0C8C}"/>
            </c:ext>
          </c:extLst>
        </c:ser>
        <c:dLbls>
          <c:showLegendKey val="0"/>
          <c:showVal val="0"/>
          <c:showCatName val="0"/>
          <c:showSerName val="0"/>
          <c:showPercent val="0"/>
          <c:showBubbleSize val="0"/>
        </c:dLbls>
        <c:gapWidth val="219"/>
        <c:overlap val="-27"/>
        <c:axId val="641584608"/>
        <c:axId val="641586248"/>
      </c:barChart>
      <c:catAx>
        <c:axId val="64158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586248"/>
        <c:crosses val="autoZero"/>
        <c:auto val="1"/>
        <c:lblAlgn val="ctr"/>
        <c:lblOffset val="100"/>
        <c:noMultiLvlLbl val="0"/>
      </c:catAx>
      <c:valAx>
        <c:axId val="641586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584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3.xlsx]QB) i)dec!PivotTable22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'QB) i)dec'!$O$13:$O$14</c:f>
              <c:strCache>
                <c:ptCount val="1"/>
                <c:pt idx="0">
                  <c:v>2016</c:v>
                </c:pt>
              </c:strCache>
            </c:strRef>
          </c:tx>
          <c:spPr>
            <a:solidFill>
              <a:schemeClr val="accent1"/>
            </a:solidFill>
            <a:ln>
              <a:noFill/>
            </a:ln>
            <a:effectLst/>
          </c:spPr>
          <c:invertIfNegative val="0"/>
          <c:cat>
            <c:strRef>
              <c:f>'QB) i)dec'!$N$15:$N$16</c:f>
              <c:strCache>
                <c:ptCount val="1"/>
                <c:pt idx="0">
                  <c:v>SE</c:v>
                </c:pt>
              </c:strCache>
            </c:strRef>
          </c:cat>
          <c:val>
            <c:numRef>
              <c:f>'QB) i)dec'!$O$15:$O$16</c:f>
              <c:numCache>
                <c:formatCode>General</c:formatCode>
                <c:ptCount val="1"/>
                <c:pt idx="0">
                  <c:v>285.45</c:v>
                </c:pt>
              </c:numCache>
            </c:numRef>
          </c:val>
          <c:extLst>
            <c:ext xmlns:c16="http://schemas.microsoft.com/office/drawing/2014/chart" uri="{C3380CC4-5D6E-409C-BE32-E72D297353CC}">
              <c16:uniqueId val="{00000000-D048-491B-88F5-29D48AA59137}"/>
            </c:ext>
          </c:extLst>
        </c:ser>
        <c:ser>
          <c:idx val="1"/>
          <c:order val="1"/>
          <c:tx>
            <c:strRef>
              <c:f>'QB) i)dec'!$P$13:$P$14</c:f>
              <c:strCache>
                <c:ptCount val="1"/>
                <c:pt idx="0">
                  <c:v>2017</c:v>
                </c:pt>
              </c:strCache>
            </c:strRef>
          </c:tx>
          <c:spPr>
            <a:solidFill>
              <a:schemeClr val="accent2"/>
            </a:solidFill>
            <a:ln>
              <a:noFill/>
            </a:ln>
            <a:effectLst/>
          </c:spPr>
          <c:invertIfNegative val="0"/>
          <c:cat>
            <c:strRef>
              <c:f>'QB) i)dec'!$N$15:$N$16</c:f>
              <c:strCache>
                <c:ptCount val="1"/>
                <c:pt idx="0">
                  <c:v>SE</c:v>
                </c:pt>
              </c:strCache>
            </c:strRef>
          </c:cat>
          <c:val>
            <c:numRef>
              <c:f>'QB) i)dec'!$P$15:$P$16</c:f>
              <c:numCache>
                <c:formatCode>General</c:formatCode>
                <c:ptCount val="1"/>
                <c:pt idx="0">
                  <c:v>31387.3</c:v>
                </c:pt>
              </c:numCache>
            </c:numRef>
          </c:val>
          <c:extLst>
            <c:ext xmlns:c16="http://schemas.microsoft.com/office/drawing/2014/chart" uri="{C3380CC4-5D6E-409C-BE32-E72D297353CC}">
              <c16:uniqueId val="{00000001-D048-491B-88F5-29D48AA59137}"/>
            </c:ext>
          </c:extLst>
        </c:ser>
        <c:ser>
          <c:idx val="2"/>
          <c:order val="2"/>
          <c:tx>
            <c:strRef>
              <c:f>'QB) i)dec'!$Q$13:$Q$14</c:f>
              <c:strCache>
                <c:ptCount val="1"/>
                <c:pt idx="0">
                  <c:v>2018</c:v>
                </c:pt>
              </c:strCache>
            </c:strRef>
          </c:tx>
          <c:spPr>
            <a:solidFill>
              <a:schemeClr val="accent3"/>
            </a:solidFill>
            <a:ln>
              <a:noFill/>
            </a:ln>
            <a:effectLst/>
          </c:spPr>
          <c:invertIfNegative val="0"/>
          <c:cat>
            <c:strRef>
              <c:f>'QB) i)dec'!$N$15:$N$16</c:f>
              <c:strCache>
                <c:ptCount val="1"/>
                <c:pt idx="0">
                  <c:v>SE</c:v>
                </c:pt>
              </c:strCache>
            </c:strRef>
          </c:cat>
          <c:val>
            <c:numRef>
              <c:f>'QB) i)dec'!$Q$15:$Q$16</c:f>
              <c:numCache>
                <c:formatCode>General</c:formatCode>
                <c:ptCount val="1"/>
                <c:pt idx="0">
                  <c:v>27248.1</c:v>
                </c:pt>
              </c:numCache>
            </c:numRef>
          </c:val>
          <c:extLst>
            <c:ext xmlns:c16="http://schemas.microsoft.com/office/drawing/2014/chart" uri="{C3380CC4-5D6E-409C-BE32-E72D297353CC}">
              <c16:uniqueId val="{00000002-D048-491B-88F5-29D48AA59137}"/>
            </c:ext>
          </c:extLst>
        </c:ser>
        <c:dLbls>
          <c:showLegendKey val="0"/>
          <c:showVal val="0"/>
          <c:showCatName val="0"/>
          <c:showSerName val="0"/>
          <c:showPercent val="0"/>
          <c:showBubbleSize val="0"/>
        </c:dLbls>
        <c:gapWidth val="219"/>
        <c:overlap val="-27"/>
        <c:axId val="641485224"/>
        <c:axId val="641482272"/>
      </c:barChart>
      <c:catAx>
        <c:axId val="641485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482272"/>
        <c:crosses val="autoZero"/>
        <c:auto val="1"/>
        <c:lblAlgn val="ctr"/>
        <c:lblOffset val="100"/>
        <c:noMultiLvlLbl val="0"/>
      </c:catAx>
      <c:valAx>
        <c:axId val="641482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485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3.xlsx]QB) ii)inc!PivotTable23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'QB) ii)inc'!$F$13:$F$14</c:f>
              <c:strCache>
                <c:ptCount val="1"/>
                <c:pt idx="0">
                  <c:v>2017</c:v>
                </c:pt>
              </c:strCache>
            </c:strRef>
          </c:tx>
          <c:spPr>
            <a:solidFill>
              <a:schemeClr val="accent1"/>
            </a:solidFill>
            <a:ln>
              <a:noFill/>
            </a:ln>
            <a:effectLst/>
          </c:spPr>
          <c:invertIfNegative val="0"/>
          <c:cat>
            <c:strRef>
              <c:f>'QB) ii)inc'!$E$15:$E$16</c:f>
              <c:strCache>
                <c:ptCount val="1"/>
                <c:pt idx="0">
                  <c:v>AP</c:v>
                </c:pt>
              </c:strCache>
            </c:strRef>
          </c:cat>
          <c:val>
            <c:numRef>
              <c:f>'QB) ii)inc'!$F$15:$F$16</c:f>
              <c:numCache>
                <c:formatCode>General</c:formatCode>
                <c:ptCount val="1"/>
                <c:pt idx="0">
                  <c:v>6046.64</c:v>
                </c:pt>
              </c:numCache>
            </c:numRef>
          </c:val>
          <c:extLst>
            <c:ext xmlns:c16="http://schemas.microsoft.com/office/drawing/2014/chart" uri="{C3380CC4-5D6E-409C-BE32-E72D297353CC}">
              <c16:uniqueId val="{00000000-4876-4C5D-A8F8-44E220FAC29F}"/>
            </c:ext>
          </c:extLst>
        </c:ser>
        <c:ser>
          <c:idx val="1"/>
          <c:order val="1"/>
          <c:tx>
            <c:strRef>
              <c:f>'QB) ii)inc'!$G$13:$G$14</c:f>
              <c:strCache>
                <c:ptCount val="1"/>
                <c:pt idx="0">
                  <c:v>2018</c:v>
                </c:pt>
              </c:strCache>
            </c:strRef>
          </c:tx>
          <c:spPr>
            <a:solidFill>
              <a:schemeClr val="accent2"/>
            </a:solidFill>
            <a:ln>
              <a:noFill/>
            </a:ln>
            <a:effectLst/>
          </c:spPr>
          <c:invertIfNegative val="0"/>
          <c:cat>
            <c:strRef>
              <c:f>'QB) ii)inc'!$E$15:$E$16</c:f>
              <c:strCache>
                <c:ptCount val="1"/>
                <c:pt idx="0">
                  <c:v>AP</c:v>
                </c:pt>
              </c:strCache>
            </c:strRef>
          </c:cat>
          <c:val>
            <c:numRef>
              <c:f>'QB) ii)inc'!$G$15:$G$16</c:f>
              <c:numCache>
                <c:formatCode>General</c:formatCode>
                <c:ptCount val="1"/>
                <c:pt idx="0">
                  <c:v>7427.66</c:v>
                </c:pt>
              </c:numCache>
            </c:numRef>
          </c:val>
          <c:extLst>
            <c:ext xmlns:c16="http://schemas.microsoft.com/office/drawing/2014/chart" uri="{C3380CC4-5D6E-409C-BE32-E72D297353CC}">
              <c16:uniqueId val="{00000001-4876-4C5D-A8F8-44E220FAC29F}"/>
            </c:ext>
          </c:extLst>
        </c:ser>
        <c:dLbls>
          <c:showLegendKey val="0"/>
          <c:showVal val="0"/>
          <c:showCatName val="0"/>
          <c:showSerName val="0"/>
          <c:showPercent val="0"/>
          <c:showBubbleSize val="0"/>
        </c:dLbls>
        <c:gapWidth val="219"/>
        <c:overlap val="-27"/>
        <c:axId val="641475712"/>
        <c:axId val="641470136"/>
      </c:barChart>
      <c:catAx>
        <c:axId val="64147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470136"/>
        <c:crosses val="autoZero"/>
        <c:auto val="1"/>
        <c:lblAlgn val="ctr"/>
        <c:lblOffset val="100"/>
        <c:noMultiLvlLbl val="0"/>
      </c:catAx>
      <c:valAx>
        <c:axId val="641470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475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3.xlsx]QB) ii)inc!PivotTable24</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'QB) ii)inc'!$M$12:$M$13</c:f>
              <c:strCache>
                <c:ptCount val="1"/>
                <c:pt idx="0">
                  <c:v>2016</c:v>
                </c:pt>
              </c:strCache>
            </c:strRef>
          </c:tx>
          <c:spPr>
            <a:solidFill>
              <a:schemeClr val="accent1"/>
            </a:solidFill>
            <a:ln>
              <a:noFill/>
            </a:ln>
            <a:effectLst/>
          </c:spPr>
          <c:invertIfNegative val="0"/>
          <c:cat>
            <c:strRef>
              <c:f>'QB) ii)inc'!$L$14:$L$15</c:f>
              <c:strCache>
                <c:ptCount val="1"/>
                <c:pt idx="0">
                  <c:v>RR</c:v>
                </c:pt>
              </c:strCache>
            </c:strRef>
          </c:cat>
          <c:val>
            <c:numRef>
              <c:f>'QB) ii)inc'!$M$14:$M$15</c:f>
              <c:numCache>
                <c:formatCode>General</c:formatCode>
                <c:ptCount val="1"/>
                <c:pt idx="0">
                  <c:v>112.59</c:v>
                </c:pt>
              </c:numCache>
            </c:numRef>
          </c:val>
          <c:extLst>
            <c:ext xmlns:c16="http://schemas.microsoft.com/office/drawing/2014/chart" uri="{C3380CC4-5D6E-409C-BE32-E72D297353CC}">
              <c16:uniqueId val="{00000000-B51B-427A-A370-794CB0AE9CEC}"/>
            </c:ext>
          </c:extLst>
        </c:ser>
        <c:ser>
          <c:idx val="1"/>
          <c:order val="1"/>
          <c:tx>
            <c:strRef>
              <c:f>'QB) ii)inc'!$N$12:$N$13</c:f>
              <c:strCache>
                <c:ptCount val="1"/>
                <c:pt idx="0">
                  <c:v>2017</c:v>
                </c:pt>
              </c:strCache>
            </c:strRef>
          </c:tx>
          <c:spPr>
            <a:solidFill>
              <a:schemeClr val="accent2"/>
            </a:solidFill>
            <a:ln>
              <a:noFill/>
            </a:ln>
            <a:effectLst/>
          </c:spPr>
          <c:invertIfNegative val="0"/>
          <c:cat>
            <c:strRef>
              <c:f>'QB) ii)inc'!$L$14:$L$15</c:f>
              <c:strCache>
                <c:ptCount val="1"/>
                <c:pt idx="0">
                  <c:v>RR</c:v>
                </c:pt>
              </c:strCache>
            </c:strRef>
          </c:cat>
          <c:val>
            <c:numRef>
              <c:f>'QB) ii)inc'!$N$14:$N$15</c:f>
              <c:numCache>
                <c:formatCode>General</c:formatCode>
                <c:ptCount val="1"/>
                <c:pt idx="0">
                  <c:v>1404.76</c:v>
                </c:pt>
              </c:numCache>
            </c:numRef>
          </c:val>
          <c:extLst>
            <c:ext xmlns:c16="http://schemas.microsoft.com/office/drawing/2014/chart" uri="{C3380CC4-5D6E-409C-BE32-E72D297353CC}">
              <c16:uniqueId val="{00000001-B51B-427A-A370-794CB0AE9CEC}"/>
            </c:ext>
          </c:extLst>
        </c:ser>
        <c:ser>
          <c:idx val="2"/>
          <c:order val="2"/>
          <c:tx>
            <c:strRef>
              <c:f>'QB) ii)inc'!$O$12:$O$13</c:f>
              <c:strCache>
                <c:ptCount val="1"/>
                <c:pt idx="0">
                  <c:v>2018</c:v>
                </c:pt>
              </c:strCache>
            </c:strRef>
          </c:tx>
          <c:spPr>
            <a:solidFill>
              <a:schemeClr val="accent3"/>
            </a:solidFill>
            <a:ln>
              <a:noFill/>
            </a:ln>
            <a:effectLst/>
          </c:spPr>
          <c:invertIfNegative val="0"/>
          <c:cat>
            <c:strRef>
              <c:f>'QB) ii)inc'!$L$14:$L$15</c:f>
              <c:strCache>
                <c:ptCount val="1"/>
                <c:pt idx="0">
                  <c:v>RR</c:v>
                </c:pt>
              </c:strCache>
            </c:strRef>
          </c:cat>
          <c:val>
            <c:numRef>
              <c:f>'QB) ii)inc'!$O$14:$O$15</c:f>
              <c:numCache>
                <c:formatCode>General</c:formatCode>
                <c:ptCount val="1"/>
                <c:pt idx="0">
                  <c:v>6222.09</c:v>
                </c:pt>
              </c:numCache>
            </c:numRef>
          </c:val>
          <c:extLst>
            <c:ext xmlns:c16="http://schemas.microsoft.com/office/drawing/2014/chart" uri="{C3380CC4-5D6E-409C-BE32-E72D297353CC}">
              <c16:uniqueId val="{00000002-B51B-427A-A370-794CB0AE9CEC}"/>
            </c:ext>
          </c:extLst>
        </c:ser>
        <c:dLbls>
          <c:showLegendKey val="0"/>
          <c:showVal val="0"/>
          <c:showCatName val="0"/>
          <c:showSerName val="0"/>
          <c:showPercent val="0"/>
          <c:showBubbleSize val="0"/>
        </c:dLbls>
        <c:gapWidth val="219"/>
        <c:overlap val="-27"/>
        <c:axId val="581133240"/>
        <c:axId val="581133568"/>
      </c:barChart>
      <c:catAx>
        <c:axId val="581133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133568"/>
        <c:crosses val="autoZero"/>
        <c:auto val="1"/>
        <c:lblAlgn val="ctr"/>
        <c:lblOffset val="100"/>
        <c:noMultiLvlLbl val="0"/>
      </c:catAx>
      <c:valAx>
        <c:axId val="581133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133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'QC)i)Reviews increasing'!$C$1</c:f>
              <c:strCache>
                <c:ptCount val="1"/>
                <c:pt idx="0">
                  <c:v>Avg_Rating</c:v>
                </c:pt>
              </c:strCache>
            </c:strRef>
          </c:tx>
          <c:spPr>
            <a:solidFill>
              <a:schemeClr val="accent1"/>
            </a:solidFill>
            <a:ln>
              <a:noFill/>
            </a:ln>
            <a:effectLst/>
          </c:spPr>
          <c:invertIfNegative val="0"/>
          <c:cat>
            <c:multiLvlStrRef>
              <c:f>'QC)i)Reviews increasing'!$A$2:$B$6</c:f>
              <c:multiLvlStrCache>
                <c:ptCount val="5"/>
                <c:lvl>
                  <c:pt idx="0">
                    <c:v>RR</c:v>
                  </c:pt>
                  <c:pt idx="1">
                    <c:v>AP</c:v>
                  </c:pt>
                  <c:pt idx="2">
                    <c:v>RR</c:v>
                  </c:pt>
                  <c:pt idx="3">
                    <c:v>AP</c:v>
                  </c:pt>
                  <c:pt idx="4">
                    <c:v>RR</c:v>
                  </c:pt>
                </c:lvl>
                <c:lvl>
                  <c:pt idx="0">
                    <c:v>2016</c:v>
                  </c:pt>
                  <c:pt idx="1">
                    <c:v>2017</c:v>
                  </c:pt>
                  <c:pt idx="2">
                    <c:v>2017</c:v>
                  </c:pt>
                  <c:pt idx="3">
                    <c:v>2018</c:v>
                  </c:pt>
                  <c:pt idx="4">
                    <c:v>2018</c:v>
                  </c:pt>
                </c:lvl>
              </c:multiLvlStrCache>
            </c:multiLvlStrRef>
          </c:cat>
          <c:val>
            <c:numRef>
              <c:f>'QC)i)Reviews increasing'!$C$2:$C$6</c:f>
              <c:numCache>
                <c:formatCode>General</c:formatCode>
                <c:ptCount val="5"/>
                <c:pt idx="0">
                  <c:v>2</c:v>
                </c:pt>
                <c:pt idx="1">
                  <c:v>4</c:v>
                </c:pt>
                <c:pt idx="2">
                  <c:v>3</c:v>
                </c:pt>
                <c:pt idx="3">
                  <c:v>4</c:v>
                </c:pt>
                <c:pt idx="4">
                  <c:v>3</c:v>
                </c:pt>
              </c:numCache>
            </c:numRef>
          </c:val>
          <c:extLst>
            <c:ext xmlns:c16="http://schemas.microsoft.com/office/drawing/2014/chart" uri="{C3380CC4-5D6E-409C-BE32-E72D297353CC}">
              <c16:uniqueId val="{00000000-00C1-4F64-8C58-9B30EBD12EC8}"/>
            </c:ext>
          </c:extLst>
        </c:ser>
        <c:dLbls>
          <c:showLegendKey val="0"/>
          <c:showVal val="0"/>
          <c:showCatName val="0"/>
          <c:showSerName val="0"/>
          <c:showPercent val="0"/>
          <c:showBubbleSize val="0"/>
        </c:dLbls>
        <c:gapWidth val="219"/>
        <c:overlap val="-27"/>
        <c:axId val="459822496"/>
        <c:axId val="459818888"/>
      </c:barChart>
      <c:catAx>
        <c:axId val="45982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818888"/>
        <c:crosses val="autoZero"/>
        <c:auto val="1"/>
        <c:lblAlgn val="ctr"/>
        <c:lblOffset val="100"/>
        <c:noMultiLvlLbl val="0"/>
      </c:catAx>
      <c:valAx>
        <c:axId val="45981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822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3.xlsx]QD)i)Reviews Inc!PivotTable30</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'QD)i)Reviews Inc'!$G$1:$G$2</c:f>
              <c:strCache>
                <c:ptCount val="1"/>
                <c:pt idx="0">
                  <c:v>2016</c:v>
                </c:pt>
              </c:strCache>
            </c:strRef>
          </c:tx>
          <c:spPr>
            <a:solidFill>
              <a:schemeClr val="accent1"/>
            </a:solidFill>
            <a:ln>
              <a:noFill/>
            </a:ln>
            <a:effectLst/>
          </c:spPr>
          <c:invertIfNegative val="0"/>
          <c:cat>
            <c:multiLvlStrRef>
              <c:f>'QD)i)Reviews Inc'!$F$3:$F$13</c:f>
              <c:multiLvlStrCache>
                <c:ptCount val="8"/>
                <c:lvl>
                  <c:pt idx="0">
                    <c:v>macapa</c:v>
                  </c:pt>
                  <c:pt idx="1">
                    <c:v>santana</c:v>
                  </c:pt>
                  <c:pt idx="2">
                    <c:v>porto grande</c:v>
                  </c:pt>
                  <c:pt idx="3">
                    <c:v>laranjal do jari</c:v>
                  </c:pt>
                  <c:pt idx="4">
                    <c:v>oiapoque</c:v>
                  </c:pt>
                  <c:pt idx="5">
                    <c:v>vitoria do jari</c:v>
                  </c:pt>
                  <c:pt idx="6">
                    <c:v>boa vista</c:v>
                  </c:pt>
                  <c:pt idx="7">
                    <c:v>bonfim</c:v>
                  </c:pt>
                </c:lvl>
                <c:lvl>
                  <c:pt idx="0">
                    <c:v>AP</c:v>
                  </c:pt>
                  <c:pt idx="6">
                    <c:v>RR</c:v>
                  </c:pt>
                </c:lvl>
              </c:multiLvlStrCache>
            </c:multiLvlStrRef>
          </c:cat>
          <c:val>
            <c:numRef>
              <c:f>'QD)i)Reviews Inc'!$G$3:$G$13</c:f>
              <c:numCache>
                <c:formatCode>General</c:formatCode>
                <c:ptCount val="8"/>
                <c:pt idx="6">
                  <c:v>2</c:v>
                </c:pt>
              </c:numCache>
            </c:numRef>
          </c:val>
          <c:extLst>
            <c:ext xmlns:c16="http://schemas.microsoft.com/office/drawing/2014/chart" uri="{C3380CC4-5D6E-409C-BE32-E72D297353CC}">
              <c16:uniqueId val="{00000000-A340-4880-9BDA-6A21F766ADA8}"/>
            </c:ext>
          </c:extLst>
        </c:ser>
        <c:ser>
          <c:idx val="1"/>
          <c:order val="1"/>
          <c:tx>
            <c:strRef>
              <c:f>'QD)i)Reviews Inc'!$H$1:$H$2</c:f>
              <c:strCache>
                <c:ptCount val="1"/>
                <c:pt idx="0">
                  <c:v>2017</c:v>
                </c:pt>
              </c:strCache>
            </c:strRef>
          </c:tx>
          <c:spPr>
            <a:solidFill>
              <a:schemeClr val="accent2"/>
            </a:solidFill>
            <a:ln>
              <a:noFill/>
            </a:ln>
            <a:effectLst/>
          </c:spPr>
          <c:invertIfNegative val="0"/>
          <c:cat>
            <c:multiLvlStrRef>
              <c:f>'QD)i)Reviews Inc'!$F$3:$F$13</c:f>
              <c:multiLvlStrCache>
                <c:ptCount val="8"/>
                <c:lvl>
                  <c:pt idx="0">
                    <c:v>macapa</c:v>
                  </c:pt>
                  <c:pt idx="1">
                    <c:v>santana</c:v>
                  </c:pt>
                  <c:pt idx="2">
                    <c:v>porto grande</c:v>
                  </c:pt>
                  <c:pt idx="3">
                    <c:v>laranjal do jari</c:v>
                  </c:pt>
                  <c:pt idx="4">
                    <c:v>oiapoque</c:v>
                  </c:pt>
                  <c:pt idx="5">
                    <c:v>vitoria do jari</c:v>
                  </c:pt>
                  <c:pt idx="6">
                    <c:v>boa vista</c:v>
                  </c:pt>
                  <c:pt idx="7">
                    <c:v>bonfim</c:v>
                  </c:pt>
                </c:lvl>
                <c:lvl>
                  <c:pt idx="0">
                    <c:v>AP</c:v>
                  </c:pt>
                  <c:pt idx="6">
                    <c:v>RR</c:v>
                  </c:pt>
                </c:lvl>
              </c:multiLvlStrCache>
            </c:multiLvlStrRef>
          </c:cat>
          <c:val>
            <c:numRef>
              <c:f>'QD)i)Reviews Inc'!$H$3:$H$13</c:f>
              <c:numCache>
                <c:formatCode>General</c:formatCode>
                <c:ptCount val="8"/>
                <c:pt idx="0">
                  <c:v>4</c:v>
                </c:pt>
                <c:pt idx="1">
                  <c:v>4</c:v>
                </c:pt>
                <c:pt idx="2">
                  <c:v>5</c:v>
                </c:pt>
                <c:pt idx="3">
                  <c:v>5</c:v>
                </c:pt>
                <c:pt idx="4">
                  <c:v>5</c:v>
                </c:pt>
                <c:pt idx="6">
                  <c:v>3</c:v>
                </c:pt>
              </c:numCache>
            </c:numRef>
          </c:val>
          <c:extLst>
            <c:ext xmlns:c16="http://schemas.microsoft.com/office/drawing/2014/chart" uri="{C3380CC4-5D6E-409C-BE32-E72D297353CC}">
              <c16:uniqueId val="{00000001-A340-4880-9BDA-6A21F766ADA8}"/>
            </c:ext>
          </c:extLst>
        </c:ser>
        <c:ser>
          <c:idx val="2"/>
          <c:order val="2"/>
          <c:tx>
            <c:strRef>
              <c:f>'QD)i)Reviews Inc'!$I$1:$I$2</c:f>
              <c:strCache>
                <c:ptCount val="1"/>
                <c:pt idx="0">
                  <c:v>2018</c:v>
                </c:pt>
              </c:strCache>
            </c:strRef>
          </c:tx>
          <c:spPr>
            <a:solidFill>
              <a:schemeClr val="accent3"/>
            </a:solidFill>
            <a:ln>
              <a:noFill/>
            </a:ln>
            <a:effectLst/>
          </c:spPr>
          <c:invertIfNegative val="0"/>
          <c:cat>
            <c:multiLvlStrRef>
              <c:f>'QD)i)Reviews Inc'!$F$3:$F$13</c:f>
              <c:multiLvlStrCache>
                <c:ptCount val="8"/>
                <c:lvl>
                  <c:pt idx="0">
                    <c:v>macapa</c:v>
                  </c:pt>
                  <c:pt idx="1">
                    <c:v>santana</c:v>
                  </c:pt>
                  <c:pt idx="2">
                    <c:v>porto grande</c:v>
                  </c:pt>
                  <c:pt idx="3">
                    <c:v>laranjal do jari</c:v>
                  </c:pt>
                  <c:pt idx="4">
                    <c:v>oiapoque</c:v>
                  </c:pt>
                  <c:pt idx="5">
                    <c:v>vitoria do jari</c:v>
                  </c:pt>
                  <c:pt idx="6">
                    <c:v>boa vista</c:v>
                  </c:pt>
                  <c:pt idx="7">
                    <c:v>bonfim</c:v>
                  </c:pt>
                </c:lvl>
                <c:lvl>
                  <c:pt idx="0">
                    <c:v>AP</c:v>
                  </c:pt>
                  <c:pt idx="6">
                    <c:v>RR</c:v>
                  </c:pt>
                </c:lvl>
              </c:multiLvlStrCache>
            </c:multiLvlStrRef>
          </c:cat>
          <c:val>
            <c:numRef>
              <c:f>'QD)i)Reviews Inc'!$I$3:$I$13</c:f>
              <c:numCache>
                <c:formatCode>General</c:formatCode>
                <c:ptCount val="8"/>
                <c:pt idx="0">
                  <c:v>4</c:v>
                </c:pt>
                <c:pt idx="1">
                  <c:v>3</c:v>
                </c:pt>
                <c:pt idx="5">
                  <c:v>4</c:v>
                </c:pt>
                <c:pt idx="6">
                  <c:v>3</c:v>
                </c:pt>
                <c:pt idx="7">
                  <c:v>4</c:v>
                </c:pt>
              </c:numCache>
            </c:numRef>
          </c:val>
          <c:extLst>
            <c:ext xmlns:c16="http://schemas.microsoft.com/office/drawing/2014/chart" uri="{C3380CC4-5D6E-409C-BE32-E72D297353CC}">
              <c16:uniqueId val="{00000002-A340-4880-9BDA-6A21F766ADA8}"/>
            </c:ext>
          </c:extLst>
        </c:ser>
        <c:dLbls>
          <c:showLegendKey val="0"/>
          <c:showVal val="0"/>
          <c:showCatName val="0"/>
          <c:showSerName val="0"/>
          <c:showPercent val="0"/>
          <c:showBubbleSize val="0"/>
        </c:dLbls>
        <c:gapWidth val="219"/>
        <c:overlap val="-27"/>
        <c:axId val="579476144"/>
        <c:axId val="579475160"/>
      </c:barChart>
      <c:catAx>
        <c:axId val="57947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475160"/>
        <c:crosses val="autoZero"/>
        <c:auto val="1"/>
        <c:lblAlgn val="ctr"/>
        <c:lblOffset val="100"/>
        <c:noMultiLvlLbl val="0"/>
      </c:catAx>
      <c:valAx>
        <c:axId val="579475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476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60D0-2E03-4995-B98A-0BE5666C50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9013E7-442B-4B8D-BFA7-8DA1042A5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B66206-7519-4057-B5A6-68ABA3ABABF4}"/>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a:extLst>
              <a:ext uri="{FF2B5EF4-FFF2-40B4-BE49-F238E27FC236}">
                <a16:creationId xmlns:a16="http://schemas.microsoft.com/office/drawing/2014/main" id="{E792940C-0A65-48D5-8C67-5C206F061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994EF-46A9-4976-84F1-49E1CBBDF2D6}"/>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413741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2E22-BB2D-4131-83E9-7FCFECA6D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564E00-E323-4D19-9DEE-4F07EAC40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E18F1-7DA2-4B41-9AD1-F8E0A3D7DD6A}"/>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a:extLst>
              <a:ext uri="{FF2B5EF4-FFF2-40B4-BE49-F238E27FC236}">
                <a16:creationId xmlns:a16="http://schemas.microsoft.com/office/drawing/2014/main" id="{ABEE38D5-0037-471D-B596-DC15DFB0C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6ECAB-ABDE-4FB6-9707-B988D0DD4116}"/>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61472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159BE-33EC-4C00-A908-366F41B54E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B3ABD2-3FAA-45D6-88AE-B4A7DADF5A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3DAC2-BA7E-4345-A526-42086D5CD8E9}"/>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a:extLst>
              <a:ext uri="{FF2B5EF4-FFF2-40B4-BE49-F238E27FC236}">
                <a16:creationId xmlns:a16="http://schemas.microsoft.com/office/drawing/2014/main" id="{E4526063-83EE-4FAB-B2EB-BF4B1C6C2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DACDB-6614-4A5F-AF97-64D13B44CF61}"/>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157713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4E27962-13A2-44C8-A288-B50091C74A8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051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231724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4511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2928513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9CDBC0-7B26-4860-8128-4C41DBF077E8}"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27962-13A2-44C8-A288-B50091C74A8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54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9CDBC0-7B26-4860-8128-4C41DBF077E8}"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27962-13A2-44C8-A288-B50091C74A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036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CDBC0-7B26-4860-8128-4C41DBF077E8}"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695843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27962-13A2-44C8-A288-B50091C74A8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46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00C0-9BEF-4ED3-8A1D-821044D36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F3C03-17E9-4B3A-91D7-8B87CF900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8C520-25DC-46E5-8F75-5499BFC197BB}"/>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a:extLst>
              <a:ext uri="{FF2B5EF4-FFF2-40B4-BE49-F238E27FC236}">
                <a16:creationId xmlns:a16="http://schemas.microsoft.com/office/drawing/2014/main" id="{FE55CEED-0BDF-48D9-AA99-ACA9DFD92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31B6F-39D7-4406-9215-19805285578C}"/>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4109834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2166580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41741191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125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32747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15571547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72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2073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333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19701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67476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0778-984D-431E-B707-979C59578C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AF7B36-109A-4857-A0EE-00BFF44B5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BD5E65-1B55-429E-9C90-B5E237FE589C}"/>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a:extLst>
              <a:ext uri="{FF2B5EF4-FFF2-40B4-BE49-F238E27FC236}">
                <a16:creationId xmlns:a16="http://schemas.microsoft.com/office/drawing/2014/main" id="{880E36FE-1750-4728-961F-20A3AB61B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C950F-A8BF-4A5C-9ACA-DD6120A72CA9}"/>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2747707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1399445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4931091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4147091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9CDBC0-7B26-4860-8128-4C41DBF077E8}"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285865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9CDBC0-7B26-4860-8128-4C41DBF077E8}"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5813947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CDBC0-7B26-4860-8128-4C41DBF077E8}"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4082546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647944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13902194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18507371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192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BA44-9FF0-406C-A4F6-475448607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1183EF-298D-45FF-B352-60F69B770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DE5DB-D791-4DEE-B731-4F87663622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9A7EE9-3D50-45CC-97EA-E310922C8EEC}"/>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a:extLst>
              <a:ext uri="{FF2B5EF4-FFF2-40B4-BE49-F238E27FC236}">
                <a16:creationId xmlns:a16="http://schemas.microsoft.com/office/drawing/2014/main" id="{C3C8A6FD-B4C7-4278-999C-4A8194285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CF444E-D52F-424E-93BB-FA4BC76FEF62}"/>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2038693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10159495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30151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42446429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17344745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CDBC0-7B26-4860-8128-4C41DBF077E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93045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D926-02B4-4123-92E3-31CD79E942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194049-B492-4D9B-A434-13AB4FB66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18583-3836-4BDD-9AA9-F980519A5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213367-B4F2-4AB2-910A-2E6F78A88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C8B36-C98E-4767-97AB-D1A799FC4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258281-E8A4-4F47-818B-A872C70CBCC6}"/>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8" name="Footer Placeholder 7">
            <a:extLst>
              <a:ext uri="{FF2B5EF4-FFF2-40B4-BE49-F238E27FC236}">
                <a16:creationId xmlns:a16="http://schemas.microsoft.com/office/drawing/2014/main" id="{DB18B59E-4EBB-4EB5-9263-3A6FF4ED51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37DDA4-8770-445F-B2EF-16832798AFF8}"/>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413100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0E19-7EE6-47A1-B0C4-100E6727B0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C3D6A9-FCFB-4B51-8140-A6759095B648}"/>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4" name="Footer Placeholder 3">
            <a:extLst>
              <a:ext uri="{FF2B5EF4-FFF2-40B4-BE49-F238E27FC236}">
                <a16:creationId xmlns:a16="http://schemas.microsoft.com/office/drawing/2014/main" id="{CE9EA85A-C9DE-49CD-91CC-EAE2A2F2A0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61810D-30CE-4391-AA94-77D796A96385}"/>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47518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42441-A41A-4986-87C9-DD5C4DEF0561}"/>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3" name="Footer Placeholder 2">
            <a:extLst>
              <a:ext uri="{FF2B5EF4-FFF2-40B4-BE49-F238E27FC236}">
                <a16:creationId xmlns:a16="http://schemas.microsoft.com/office/drawing/2014/main" id="{19CE39AB-817C-4650-A28D-0ACEE10AC6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EE26FE-792E-47BC-8818-CF4086DF4ACE}"/>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255292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B80B-155B-4651-AC2D-B5E06E900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9AB1A-47AD-4A4D-83A9-22EF1E9B8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F500F9-CA10-4A0A-8B72-58BEA0E45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07640-38A6-4D9D-AFDF-A5D28DCC9EBB}"/>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a:extLst>
              <a:ext uri="{FF2B5EF4-FFF2-40B4-BE49-F238E27FC236}">
                <a16:creationId xmlns:a16="http://schemas.microsoft.com/office/drawing/2014/main" id="{9B0CB758-3424-44FF-85C5-77DA23FC1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4B3C7-1B65-4AC8-BCCC-D0B34041D962}"/>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51923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1C23-A567-495D-9FB3-7F0CB03E0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7231B-E8BE-445F-AA40-9FCD00A34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37B220-B9BB-46DB-88DF-73E2AA3D8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54010-38E1-4897-9AB2-486DAF78F298}"/>
              </a:ext>
            </a:extLst>
          </p:cNvPr>
          <p:cNvSpPr>
            <a:spLocks noGrp="1"/>
          </p:cNvSpPr>
          <p:nvPr>
            <p:ph type="dt" sz="half" idx="10"/>
          </p:nvPr>
        </p:nvSpPr>
        <p:spPr/>
        <p:txBody>
          <a:bodyPr/>
          <a:lstStyle/>
          <a:p>
            <a:fld id="{489CDBC0-7B26-4860-8128-4C41DBF077E8}" type="datetimeFigureOut">
              <a:rPr lang="en-US" smtClean="0"/>
              <a:t>7/31/2024</a:t>
            </a:fld>
            <a:endParaRPr lang="en-US"/>
          </a:p>
        </p:txBody>
      </p:sp>
      <p:sp>
        <p:nvSpPr>
          <p:cNvPr id="6" name="Footer Placeholder 5">
            <a:extLst>
              <a:ext uri="{FF2B5EF4-FFF2-40B4-BE49-F238E27FC236}">
                <a16:creationId xmlns:a16="http://schemas.microsoft.com/office/drawing/2014/main" id="{78610471-F509-44E5-A9B0-92203B194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A5874-10BF-43FD-8C0C-A71D24D13BE3}"/>
              </a:ext>
            </a:extLst>
          </p:cNvPr>
          <p:cNvSpPr>
            <a:spLocks noGrp="1"/>
          </p:cNvSpPr>
          <p:nvPr>
            <p:ph type="sldNum" sz="quarter" idx="12"/>
          </p:nvPr>
        </p:nvSpPr>
        <p:spPr/>
        <p:txBody>
          <a:bodyPr/>
          <a:lstStyle/>
          <a:p>
            <a:fld id="{F4E27962-13A2-44C8-A288-B50091C74A88}" type="slidenum">
              <a:rPr lang="en-US" smtClean="0"/>
              <a:t>‹#›</a:t>
            </a:fld>
            <a:endParaRPr lang="en-US"/>
          </a:p>
        </p:txBody>
      </p:sp>
    </p:spTree>
    <p:extLst>
      <p:ext uri="{BB962C8B-B14F-4D97-AF65-F5344CB8AC3E}">
        <p14:creationId xmlns:p14="http://schemas.microsoft.com/office/powerpoint/2010/main" val="351014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4862A-48A6-40F1-8FAE-75D87DA18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E06059-5241-451B-AB16-719E43B40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4797E-BE16-454D-BF18-2E2EA62DC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CDBC0-7B26-4860-8128-4C41DBF077E8}" type="datetimeFigureOut">
              <a:rPr lang="en-US" smtClean="0"/>
              <a:t>7/31/2024</a:t>
            </a:fld>
            <a:endParaRPr lang="en-US"/>
          </a:p>
        </p:txBody>
      </p:sp>
      <p:sp>
        <p:nvSpPr>
          <p:cNvPr id="5" name="Footer Placeholder 4">
            <a:extLst>
              <a:ext uri="{FF2B5EF4-FFF2-40B4-BE49-F238E27FC236}">
                <a16:creationId xmlns:a16="http://schemas.microsoft.com/office/drawing/2014/main" id="{112A4781-6AB9-40B7-A551-E5B3761BA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952A3C-7EE0-49DA-8513-4055F98B12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27962-13A2-44C8-A288-B50091C74A88}" type="slidenum">
              <a:rPr lang="en-US" smtClean="0"/>
              <a:t>‹#›</a:t>
            </a:fld>
            <a:endParaRPr lang="en-US"/>
          </a:p>
        </p:txBody>
      </p:sp>
    </p:spTree>
    <p:extLst>
      <p:ext uri="{BB962C8B-B14F-4D97-AF65-F5344CB8AC3E}">
        <p14:creationId xmlns:p14="http://schemas.microsoft.com/office/powerpoint/2010/main" val="12848272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9CDBC0-7B26-4860-8128-4C41DBF077E8}" type="datetimeFigureOut">
              <a:rPr lang="en-US" smtClean="0"/>
              <a:t>7/31/2024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E27962-13A2-44C8-A288-B50091C74A88}" type="slidenum">
              <a:rPr lang="en-US" smtClean="0"/>
              <a:t>‹#›</a:t>
            </a:fld>
            <a:endParaRPr lang="en-US"/>
          </a:p>
        </p:txBody>
      </p:sp>
    </p:spTree>
    <p:extLst>
      <p:ext uri="{BB962C8B-B14F-4D97-AF65-F5344CB8AC3E}">
        <p14:creationId xmlns:p14="http://schemas.microsoft.com/office/powerpoint/2010/main" val="73405765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9CDBC0-7B26-4860-8128-4C41DBF077E8}" type="datetimeFigureOut">
              <a:rPr lang="en-US" smtClean="0"/>
              <a:t>7/31/2024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E27962-13A2-44C8-A288-B50091C74A88}" type="slidenum">
              <a:rPr lang="en-US" smtClean="0"/>
              <a:t>‹#›</a:t>
            </a:fld>
            <a:endParaRPr lang="en-US"/>
          </a:p>
        </p:txBody>
      </p:sp>
    </p:spTree>
    <p:extLst>
      <p:ext uri="{BB962C8B-B14F-4D97-AF65-F5344CB8AC3E}">
        <p14:creationId xmlns:p14="http://schemas.microsoft.com/office/powerpoint/2010/main" val="291889461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EBA5-8918-495A-8676-39B9B9E109BD}"/>
              </a:ext>
            </a:extLst>
          </p:cNvPr>
          <p:cNvSpPr>
            <a:spLocks noGrp="1"/>
          </p:cNvSpPr>
          <p:nvPr>
            <p:ph type="title"/>
          </p:nvPr>
        </p:nvSpPr>
        <p:spPr>
          <a:xfrm>
            <a:off x="838200" y="1616877"/>
            <a:ext cx="10515600" cy="2981756"/>
          </a:xfrm>
        </p:spPr>
        <p:txBody>
          <a:bodyPr>
            <a:normAutofit fontScale="90000"/>
          </a:bodyPr>
          <a:lstStyle/>
          <a:p>
            <a:r>
              <a:rPr lang="en-IN" sz="8000" b="1" dirty="0">
                <a:solidFill>
                  <a:srgbClr val="FF0000"/>
                </a:solidFill>
              </a:rPr>
              <a:t>SQL Project – </a:t>
            </a:r>
            <a:br>
              <a:rPr lang="en-IN" sz="8000" b="1" dirty="0">
                <a:solidFill>
                  <a:srgbClr val="FF0000"/>
                </a:solidFill>
              </a:rPr>
            </a:br>
            <a:r>
              <a:rPr lang="en-IN" sz="8000" b="1" dirty="0">
                <a:solidFill>
                  <a:srgbClr val="FF0000"/>
                </a:solidFill>
              </a:rPr>
              <a:t>E-commerce Sales Analysis</a:t>
            </a:r>
            <a:br>
              <a:rPr lang="en-IN" sz="4400" dirty="0">
                <a:solidFill>
                  <a:srgbClr val="FF0000"/>
                </a:solidFill>
              </a:rPr>
            </a:br>
            <a:endParaRPr lang="en-US" dirty="0">
              <a:solidFill>
                <a:srgbClr val="FF0000"/>
              </a:solidFill>
            </a:endParaRPr>
          </a:p>
        </p:txBody>
      </p:sp>
      <p:sp>
        <p:nvSpPr>
          <p:cNvPr id="3" name="TextBox 2">
            <a:extLst>
              <a:ext uri="{FF2B5EF4-FFF2-40B4-BE49-F238E27FC236}">
                <a16:creationId xmlns:a16="http://schemas.microsoft.com/office/drawing/2014/main" id="{EFAF7FA5-BF38-4297-8EAE-2BC63335680C}"/>
              </a:ext>
            </a:extLst>
          </p:cNvPr>
          <p:cNvSpPr txBox="1"/>
          <p:nvPr/>
        </p:nvSpPr>
        <p:spPr>
          <a:xfrm>
            <a:off x="8016536" y="4793942"/>
            <a:ext cx="3417903" cy="923330"/>
          </a:xfrm>
          <a:prstGeom prst="rect">
            <a:avLst/>
          </a:prstGeom>
          <a:noFill/>
        </p:spPr>
        <p:txBody>
          <a:bodyPr wrap="square" rtlCol="0">
            <a:spAutoFit/>
          </a:bodyPr>
          <a:lstStyle/>
          <a:p>
            <a:r>
              <a:rPr lang="en-US" dirty="0"/>
              <a:t>Submitted BY:</a:t>
            </a:r>
          </a:p>
          <a:p>
            <a:r>
              <a:rPr lang="en-US" dirty="0"/>
              <a:t>Aishwarya Singh Gaur</a:t>
            </a:r>
          </a:p>
          <a:p>
            <a:r>
              <a:rPr lang="en-US" dirty="0"/>
              <a:t>PD14_191</a:t>
            </a:r>
          </a:p>
        </p:txBody>
      </p:sp>
    </p:spTree>
    <p:extLst>
      <p:ext uri="{BB962C8B-B14F-4D97-AF65-F5344CB8AC3E}">
        <p14:creationId xmlns:p14="http://schemas.microsoft.com/office/powerpoint/2010/main" val="3371463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9B6BB24-A577-486B-8615-39092B34D537}"/>
              </a:ext>
            </a:extLst>
          </p:cNvPr>
          <p:cNvGraphicFramePr>
            <a:graphicFrameLocks/>
          </p:cNvGraphicFramePr>
          <p:nvPr>
            <p:extLst>
              <p:ext uri="{D42A27DB-BD31-4B8C-83A1-F6EECF244321}">
                <p14:modId xmlns:p14="http://schemas.microsoft.com/office/powerpoint/2010/main" val="2848954984"/>
              </p:ext>
            </p:extLst>
          </p:nvPr>
        </p:nvGraphicFramePr>
        <p:xfrm>
          <a:off x="4644500" y="1162025"/>
          <a:ext cx="573349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58B9AEB-C569-41C2-8E16-E283E0B1D188}"/>
              </a:ext>
            </a:extLst>
          </p:cNvPr>
          <p:cNvSpPr txBox="1"/>
          <p:nvPr/>
        </p:nvSpPr>
        <p:spPr>
          <a:xfrm>
            <a:off x="99134" y="548578"/>
            <a:ext cx="1828800" cy="369332"/>
          </a:xfrm>
          <a:prstGeom prst="rect">
            <a:avLst/>
          </a:prstGeom>
          <a:noFill/>
        </p:spPr>
        <p:txBody>
          <a:bodyPr wrap="square" rtlCol="0">
            <a:spAutoFit/>
          </a:bodyPr>
          <a:lstStyle/>
          <a:p>
            <a:r>
              <a:rPr lang="en-US" dirty="0"/>
              <a:t>City</a:t>
            </a:r>
          </a:p>
        </p:txBody>
      </p:sp>
      <p:graphicFrame>
        <p:nvGraphicFramePr>
          <p:cNvPr id="6" name="Table 5">
            <a:extLst>
              <a:ext uri="{FF2B5EF4-FFF2-40B4-BE49-F238E27FC236}">
                <a16:creationId xmlns:a16="http://schemas.microsoft.com/office/drawing/2014/main" id="{7D46F1B5-8AD3-4A8D-B2EE-8325620F3C79}"/>
              </a:ext>
            </a:extLst>
          </p:cNvPr>
          <p:cNvGraphicFramePr>
            <a:graphicFrameLocks noGrp="1"/>
          </p:cNvGraphicFramePr>
          <p:nvPr>
            <p:extLst>
              <p:ext uri="{D42A27DB-BD31-4B8C-83A1-F6EECF244321}">
                <p14:modId xmlns:p14="http://schemas.microsoft.com/office/powerpoint/2010/main" val="2568152354"/>
              </p:ext>
            </p:extLst>
          </p:nvPr>
        </p:nvGraphicFramePr>
        <p:xfrm>
          <a:off x="92784" y="1344905"/>
          <a:ext cx="3670300" cy="237744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4185001345"/>
                    </a:ext>
                  </a:extLst>
                </a:gridCol>
                <a:gridCol w="1066800">
                  <a:extLst>
                    <a:ext uri="{9D8B030D-6E8A-4147-A177-3AD203B41FA5}">
                      <a16:colId xmlns:a16="http://schemas.microsoft.com/office/drawing/2014/main" val="3761255729"/>
                    </a:ext>
                  </a:extLst>
                </a:gridCol>
                <a:gridCol w="342900">
                  <a:extLst>
                    <a:ext uri="{9D8B030D-6E8A-4147-A177-3AD203B41FA5}">
                      <a16:colId xmlns:a16="http://schemas.microsoft.com/office/drawing/2014/main" val="201495277"/>
                    </a:ext>
                  </a:extLst>
                </a:gridCol>
                <a:gridCol w="342900">
                  <a:extLst>
                    <a:ext uri="{9D8B030D-6E8A-4147-A177-3AD203B41FA5}">
                      <a16:colId xmlns:a16="http://schemas.microsoft.com/office/drawing/2014/main" val="3741323218"/>
                    </a:ext>
                  </a:extLst>
                </a:gridCol>
                <a:gridCol w="736600">
                  <a:extLst>
                    <a:ext uri="{9D8B030D-6E8A-4147-A177-3AD203B41FA5}">
                      <a16:colId xmlns:a16="http://schemas.microsoft.com/office/drawing/2014/main" val="587384616"/>
                    </a:ext>
                  </a:extLst>
                </a:gridCol>
              </a:tblGrid>
              <a:tr h="182880">
                <a:tc>
                  <a:txBody>
                    <a:bodyPr/>
                    <a:lstStyle/>
                    <a:p>
                      <a:pPr algn="l" fontAlgn="b"/>
                      <a:r>
                        <a:rPr lang="en-US" sz="1100" u="none" strike="noStrike">
                          <a:effectLst/>
                        </a:rPr>
                        <a:t>Sum of Avg_Rating</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7628324"/>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178769"/>
                  </a:ext>
                </a:extLst>
              </a:tr>
              <a:tr h="182880">
                <a:tc>
                  <a:txBody>
                    <a:bodyPr/>
                    <a:lstStyle/>
                    <a:p>
                      <a:pPr algn="l" fontAlgn="b"/>
                      <a:r>
                        <a:rPr lang="en-US" sz="1100" u="none" strike="noStrike">
                          <a:effectLst/>
                        </a:rPr>
                        <a:t>AP</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09791"/>
                  </a:ext>
                </a:extLst>
              </a:tr>
              <a:tr h="182880">
                <a:tc>
                  <a:txBody>
                    <a:bodyPr/>
                    <a:lstStyle/>
                    <a:p>
                      <a:pPr algn="l" fontAlgn="b"/>
                      <a:r>
                        <a:rPr lang="en-US" sz="1100" u="none" strike="noStrike">
                          <a:effectLst/>
                        </a:rPr>
                        <a:t>macapa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7675300"/>
                  </a:ext>
                </a:extLst>
              </a:tr>
              <a:tr h="182880">
                <a:tc>
                  <a:txBody>
                    <a:bodyPr/>
                    <a:lstStyle/>
                    <a:p>
                      <a:pPr algn="l" fontAlgn="b"/>
                      <a:r>
                        <a:rPr lang="en-US" sz="1100" u="none" strike="noStrike">
                          <a:effectLst/>
                        </a:rPr>
                        <a:t>santana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2243156"/>
                  </a:ext>
                </a:extLst>
              </a:tr>
              <a:tr h="182880">
                <a:tc>
                  <a:txBody>
                    <a:bodyPr/>
                    <a:lstStyle/>
                    <a:p>
                      <a:pPr algn="l" fontAlgn="b"/>
                      <a:r>
                        <a:rPr lang="en-US" sz="1100" u="none" strike="noStrike">
                          <a:effectLst/>
                        </a:rPr>
                        <a:t>porto grande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3556204"/>
                  </a:ext>
                </a:extLst>
              </a:tr>
              <a:tr h="182880">
                <a:tc>
                  <a:txBody>
                    <a:bodyPr/>
                    <a:lstStyle/>
                    <a:p>
                      <a:pPr algn="l" fontAlgn="b"/>
                      <a:r>
                        <a:rPr lang="en-US" sz="1100" u="none" strike="noStrike">
                          <a:effectLst/>
                        </a:rPr>
                        <a:t>laranjal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9316686"/>
                  </a:ext>
                </a:extLst>
              </a:tr>
              <a:tr h="182880">
                <a:tc>
                  <a:txBody>
                    <a:bodyPr/>
                    <a:lstStyle/>
                    <a:p>
                      <a:pPr algn="l" fontAlgn="b"/>
                      <a:r>
                        <a:rPr lang="en-US" sz="1100" u="none" strike="noStrike">
                          <a:effectLst/>
                        </a:rPr>
                        <a:t>oiapoque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1441096"/>
                  </a:ext>
                </a:extLst>
              </a:tr>
              <a:tr h="182880">
                <a:tc>
                  <a:txBody>
                    <a:bodyPr/>
                    <a:lstStyle/>
                    <a:p>
                      <a:pPr algn="l" fontAlgn="b"/>
                      <a:r>
                        <a:rPr lang="en-US" sz="1100" u="none" strike="noStrike">
                          <a:effectLst/>
                        </a:rPr>
                        <a:t>vitoria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4322975"/>
                  </a:ext>
                </a:extLst>
              </a:tr>
              <a:tr h="182880">
                <a:tc>
                  <a:txBody>
                    <a:bodyPr/>
                    <a:lstStyle/>
                    <a:p>
                      <a:pPr algn="l" fontAlgn="b"/>
                      <a:r>
                        <a:rPr lang="en-US" sz="1100" u="none" strike="noStrike">
                          <a:effectLst/>
                        </a:rPr>
                        <a:t>RR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4931400"/>
                  </a:ext>
                </a:extLst>
              </a:tr>
              <a:tr h="182880">
                <a:tc>
                  <a:txBody>
                    <a:bodyPr/>
                    <a:lstStyle/>
                    <a:p>
                      <a:pPr algn="l" fontAlgn="b"/>
                      <a:r>
                        <a:rPr lang="en-US" sz="1100" u="none" strike="noStrike">
                          <a:effectLst/>
                        </a:rPr>
                        <a:t>boa vista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0547014"/>
                  </a:ext>
                </a:extLst>
              </a:tr>
              <a:tr h="182880">
                <a:tc>
                  <a:txBody>
                    <a:bodyPr/>
                    <a:lstStyle/>
                    <a:p>
                      <a:pPr algn="l" fontAlgn="b"/>
                      <a:r>
                        <a:rPr lang="en-US" sz="1100" u="none" strike="noStrike">
                          <a:effectLst/>
                        </a:rPr>
                        <a:t>bonfim</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5697656"/>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46</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8230490"/>
                  </a:ext>
                </a:extLst>
              </a:tr>
            </a:tbl>
          </a:graphicData>
        </a:graphic>
      </p:graphicFrame>
      <p:pic>
        <p:nvPicPr>
          <p:cNvPr id="7" name="Picture 6">
            <a:extLst>
              <a:ext uri="{FF2B5EF4-FFF2-40B4-BE49-F238E27FC236}">
                <a16:creationId xmlns:a16="http://schemas.microsoft.com/office/drawing/2014/main" id="{4496948E-5A67-4615-906C-B9C9B786EA75}"/>
              </a:ext>
            </a:extLst>
          </p:cNvPr>
          <p:cNvPicPr>
            <a:picLocks noChangeAspect="1"/>
          </p:cNvPicPr>
          <p:nvPr/>
        </p:nvPicPr>
        <p:blipFill>
          <a:blip r:embed="rId3"/>
          <a:stretch>
            <a:fillRect/>
          </a:stretch>
        </p:blipFill>
        <p:spPr>
          <a:xfrm>
            <a:off x="730076" y="4500917"/>
            <a:ext cx="7828848" cy="1195058"/>
          </a:xfrm>
          <a:prstGeom prst="rect">
            <a:avLst/>
          </a:prstGeom>
        </p:spPr>
      </p:pic>
    </p:spTree>
    <p:extLst>
      <p:ext uri="{BB962C8B-B14F-4D97-AF65-F5344CB8AC3E}">
        <p14:creationId xmlns:p14="http://schemas.microsoft.com/office/powerpoint/2010/main" val="288723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0566CDD1-CF7B-43AF-9F4B-410EB406BAA0}"/>
              </a:ext>
            </a:extLst>
          </p:cNvPr>
          <p:cNvGraphicFramePr>
            <a:graphicFrameLocks/>
          </p:cNvGraphicFramePr>
          <p:nvPr>
            <p:extLst>
              <p:ext uri="{D42A27DB-BD31-4B8C-83A1-F6EECF244321}">
                <p14:modId xmlns:p14="http://schemas.microsoft.com/office/powerpoint/2010/main" val="1004135776"/>
              </p:ext>
            </p:extLst>
          </p:nvPr>
        </p:nvGraphicFramePr>
        <p:xfrm>
          <a:off x="4314548" y="1926343"/>
          <a:ext cx="7572652" cy="33604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a:extLst>
              <a:ext uri="{FF2B5EF4-FFF2-40B4-BE49-F238E27FC236}">
                <a16:creationId xmlns:a16="http://schemas.microsoft.com/office/drawing/2014/main" id="{172FDB93-02A1-4716-9C6B-BF76997D12C5}"/>
              </a:ext>
            </a:extLst>
          </p:cNvPr>
          <p:cNvGraphicFramePr>
            <a:graphicFrameLocks noGrp="1"/>
          </p:cNvGraphicFramePr>
          <p:nvPr>
            <p:extLst>
              <p:ext uri="{D42A27DB-BD31-4B8C-83A1-F6EECF244321}">
                <p14:modId xmlns:p14="http://schemas.microsoft.com/office/powerpoint/2010/main" val="2877721333"/>
              </p:ext>
            </p:extLst>
          </p:nvPr>
        </p:nvGraphicFramePr>
        <p:xfrm>
          <a:off x="237864" y="1680254"/>
          <a:ext cx="3407296" cy="4351334"/>
        </p:xfrm>
        <a:graphic>
          <a:graphicData uri="http://schemas.openxmlformats.org/drawingml/2006/table">
            <a:tbl>
              <a:tblPr>
                <a:tableStyleId>{5C22544A-7EE6-4342-B048-85BDC9FD1C3A}</a:tableStyleId>
              </a:tblPr>
              <a:tblGrid>
                <a:gridCol w="1365003">
                  <a:extLst>
                    <a:ext uri="{9D8B030D-6E8A-4147-A177-3AD203B41FA5}">
                      <a16:colId xmlns:a16="http://schemas.microsoft.com/office/drawing/2014/main" val="1555714429"/>
                    </a:ext>
                  </a:extLst>
                </a:gridCol>
                <a:gridCol w="875269">
                  <a:extLst>
                    <a:ext uri="{9D8B030D-6E8A-4147-A177-3AD203B41FA5}">
                      <a16:colId xmlns:a16="http://schemas.microsoft.com/office/drawing/2014/main" val="2837343268"/>
                    </a:ext>
                  </a:extLst>
                </a:gridCol>
                <a:gridCol w="281336">
                  <a:extLst>
                    <a:ext uri="{9D8B030D-6E8A-4147-A177-3AD203B41FA5}">
                      <a16:colId xmlns:a16="http://schemas.microsoft.com/office/drawing/2014/main" val="1781313225"/>
                    </a:ext>
                  </a:extLst>
                </a:gridCol>
                <a:gridCol w="281336">
                  <a:extLst>
                    <a:ext uri="{9D8B030D-6E8A-4147-A177-3AD203B41FA5}">
                      <a16:colId xmlns:a16="http://schemas.microsoft.com/office/drawing/2014/main" val="669455608"/>
                    </a:ext>
                  </a:extLst>
                </a:gridCol>
                <a:gridCol w="604352">
                  <a:extLst>
                    <a:ext uri="{9D8B030D-6E8A-4147-A177-3AD203B41FA5}">
                      <a16:colId xmlns:a16="http://schemas.microsoft.com/office/drawing/2014/main" val="2920526091"/>
                    </a:ext>
                  </a:extLst>
                </a:gridCol>
              </a:tblGrid>
              <a:tr h="150046">
                <a:tc>
                  <a:txBody>
                    <a:bodyPr/>
                    <a:lstStyle/>
                    <a:p>
                      <a:pPr algn="l" fontAlgn="b"/>
                      <a:r>
                        <a:rPr lang="en-US" sz="900" u="none" strike="noStrike">
                          <a:effectLst/>
                        </a:rPr>
                        <a:t>Sum of Order_palced</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l" fontAlgn="b"/>
                      <a:r>
                        <a:rPr lang="en-US" sz="900" u="none" strike="noStrike">
                          <a:effectLst/>
                        </a:rPr>
                        <a:t>Column Labels</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334662212"/>
                  </a:ext>
                </a:extLst>
              </a:tr>
              <a:tr h="150046">
                <a:tc>
                  <a:txBody>
                    <a:bodyPr/>
                    <a:lstStyle/>
                    <a:p>
                      <a:pPr algn="l" fontAlgn="b"/>
                      <a:r>
                        <a:rPr lang="en-US" sz="900" u="none" strike="noStrike">
                          <a:effectLst/>
                        </a:rPr>
                        <a:t>Row Labels</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2016</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2017</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2018</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999792186"/>
                  </a:ext>
                </a:extLst>
              </a:tr>
              <a:tr h="150046">
                <a:tc>
                  <a:txBody>
                    <a:bodyPr/>
                    <a:lstStyle/>
                    <a:p>
                      <a:pPr algn="l" fontAlgn="b"/>
                      <a:r>
                        <a:rPr lang="en-US" sz="900" u="none" strike="noStrike">
                          <a:effectLst/>
                        </a:rPr>
                        <a:t>AP</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32</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35</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67</a:t>
                      </a:r>
                      <a:endParaRPr lang="en-US" sz="900" b="1"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576790934"/>
                  </a:ext>
                </a:extLst>
              </a:tr>
              <a:tr h="150046">
                <a:tc>
                  <a:txBody>
                    <a:bodyPr/>
                    <a:lstStyle/>
                    <a:p>
                      <a:pPr algn="l" fontAlgn="b"/>
                      <a:r>
                        <a:rPr lang="en-US" sz="900" u="none" strike="noStrike">
                          <a:effectLst/>
                        </a:rPr>
                        <a:t>beleza_saude</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522705763"/>
                  </a:ext>
                </a:extLst>
              </a:tr>
              <a:tr h="150046">
                <a:tc>
                  <a:txBody>
                    <a:bodyPr/>
                    <a:lstStyle/>
                    <a:p>
                      <a:pPr algn="l" fontAlgn="b"/>
                      <a:r>
                        <a:rPr lang="en-US" sz="900" u="none" strike="noStrike">
                          <a:effectLst/>
                        </a:rPr>
                        <a:t>informatica_acessorios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915627151"/>
                  </a:ext>
                </a:extLst>
              </a:tr>
              <a:tr h="150046">
                <a:tc>
                  <a:txBody>
                    <a:bodyPr/>
                    <a:lstStyle/>
                    <a:p>
                      <a:pPr algn="l" fontAlgn="b"/>
                      <a:r>
                        <a:rPr lang="en-US" sz="900" u="none" strike="noStrike">
                          <a:effectLst/>
                        </a:rPr>
                        <a:t>relogios_presentes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290985422"/>
                  </a:ext>
                </a:extLst>
              </a:tr>
              <a:tr h="150046">
                <a:tc>
                  <a:txBody>
                    <a:bodyPr/>
                    <a:lstStyle/>
                    <a:p>
                      <a:pPr algn="l" fontAlgn="b"/>
                      <a:r>
                        <a:rPr lang="en-US" sz="900" u="none" strike="noStrike">
                          <a:effectLst/>
                        </a:rPr>
                        <a:t>esporte_lazer</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364868481"/>
                  </a:ext>
                </a:extLst>
              </a:tr>
              <a:tr h="150046">
                <a:tc>
                  <a:txBody>
                    <a:bodyPr/>
                    <a:lstStyle/>
                    <a:p>
                      <a:pPr algn="l" fontAlgn="b"/>
                      <a:r>
                        <a:rPr lang="en-US" sz="900" u="none" strike="noStrike">
                          <a:effectLst/>
                        </a:rPr>
                        <a:t>cama_mesa_banho</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046579262"/>
                  </a:ext>
                </a:extLst>
              </a:tr>
              <a:tr h="150046">
                <a:tc>
                  <a:txBody>
                    <a:bodyPr/>
                    <a:lstStyle/>
                    <a:p>
                      <a:pPr algn="l" fontAlgn="b"/>
                      <a:r>
                        <a:rPr lang="en-US" sz="900" u="none" strike="noStrike">
                          <a:effectLst/>
                        </a:rPr>
                        <a:t>telefonia_fixa</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095302992"/>
                  </a:ext>
                </a:extLst>
              </a:tr>
              <a:tr h="150046">
                <a:tc>
                  <a:txBody>
                    <a:bodyPr/>
                    <a:lstStyle/>
                    <a:p>
                      <a:pPr algn="l" fontAlgn="b"/>
                      <a:r>
                        <a:rPr lang="en-US" sz="900" u="none" strike="noStrike">
                          <a:effectLst/>
                        </a:rPr>
                        <a:t>telefonia</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914020266"/>
                  </a:ext>
                </a:extLst>
              </a:tr>
              <a:tr h="150046">
                <a:tc>
                  <a:txBody>
                    <a:bodyPr/>
                    <a:lstStyle/>
                    <a:p>
                      <a:pPr algn="l" fontAlgn="b"/>
                      <a:r>
                        <a:rPr lang="en-US" sz="900" u="none" strike="noStrike">
                          <a:effectLst/>
                        </a:rPr>
                        <a:t>utilidades_domesticas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618616429"/>
                  </a:ext>
                </a:extLst>
              </a:tr>
              <a:tr h="150046">
                <a:tc>
                  <a:txBody>
                    <a:bodyPr/>
                    <a:lstStyle/>
                    <a:p>
                      <a:pPr algn="l" fontAlgn="b"/>
                      <a:r>
                        <a:rPr lang="en-US" sz="900" u="none" strike="noStrike">
                          <a:effectLst/>
                        </a:rPr>
                        <a:t>eletronicos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067610051"/>
                  </a:ext>
                </a:extLst>
              </a:tr>
              <a:tr h="150046">
                <a:tc>
                  <a:txBody>
                    <a:bodyPr/>
                    <a:lstStyle/>
                    <a:p>
                      <a:pPr algn="l" fontAlgn="b"/>
                      <a:r>
                        <a:rPr lang="en-US" sz="900" u="none" strike="noStrike">
                          <a:effectLst/>
                        </a:rPr>
                        <a:t>brinquedos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022159914"/>
                  </a:ext>
                </a:extLst>
              </a:tr>
              <a:tr h="150046">
                <a:tc>
                  <a:txBody>
                    <a:bodyPr/>
                    <a:lstStyle/>
                    <a:p>
                      <a:pPr algn="l" fontAlgn="b"/>
                      <a:r>
                        <a:rPr lang="en-US" sz="900" u="none" strike="noStrike">
                          <a:effectLst/>
                        </a:rPr>
                        <a:t>automotivo</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951959505"/>
                  </a:ext>
                </a:extLst>
              </a:tr>
              <a:tr h="150046">
                <a:tc>
                  <a:txBody>
                    <a:bodyPr/>
                    <a:lstStyle/>
                    <a:p>
                      <a:pPr algn="l" fontAlgn="b"/>
                      <a:r>
                        <a:rPr lang="en-US" sz="900" u="none" strike="noStrike">
                          <a:effectLst/>
                        </a:rPr>
                        <a:t>moveis_decoracao</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890413985"/>
                  </a:ext>
                </a:extLst>
              </a:tr>
              <a:tr h="150046">
                <a:tc>
                  <a:txBody>
                    <a:bodyPr/>
                    <a:lstStyle/>
                    <a:p>
                      <a:pPr algn="l" fontAlgn="b"/>
                      <a:r>
                        <a:rPr lang="en-US" sz="900" u="none" strike="noStrike">
                          <a:effectLst/>
                        </a:rPr>
                        <a:t>RR</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19</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24</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46</a:t>
                      </a:r>
                      <a:endParaRPr lang="en-US" sz="900" b="1"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306288376"/>
                  </a:ext>
                </a:extLst>
              </a:tr>
              <a:tr h="150046">
                <a:tc>
                  <a:txBody>
                    <a:bodyPr/>
                    <a:lstStyle/>
                    <a:p>
                      <a:pPr algn="l" fontAlgn="b"/>
                      <a:r>
                        <a:rPr lang="en-US" sz="900" u="none" strike="noStrike">
                          <a:effectLst/>
                        </a:rPr>
                        <a:t>esporte_lazer</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882167292"/>
                  </a:ext>
                </a:extLst>
              </a:tr>
              <a:tr h="150046">
                <a:tc>
                  <a:txBody>
                    <a:bodyPr/>
                    <a:lstStyle/>
                    <a:p>
                      <a:pPr algn="l" fontAlgn="b"/>
                      <a:r>
                        <a:rPr lang="en-US" sz="900" u="none" strike="noStrike">
                          <a:effectLst/>
                        </a:rPr>
                        <a:t>beleza_saude</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908809593"/>
                  </a:ext>
                </a:extLst>
              </a:tr>
              <a:tr h="150046">
                <a:tc>
                  <a:txBody>
                    <a:bodyPr/>
                    <a:lstStyle/>
                    <a:p>
                      <a:pPr algn="l" fontAlgn="b"/>
                      <a:r>
                        <a:rPr lang="en-US" sz="900" u="none" strike="noStrike">
                          <a:effectLst/>
                        </a:rPr>
                        <a:t>moveis_decoracao</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580523810"/>
                  </a:ext>
                </a:extLst>
              </a:tr>
              <a:tr h="150046">
                <a:tc>
                  <a:txBody>
                    <a:bodyPr/>
                    <a:lstStyle/>
                    <a:p>
                      <a:pPr algn="l" fontAlgn="b"/>
                      <a:r>
                        <a:rPr lang="en-US" sz="900" u="none" strike="noStrike">
                          <a:effectLst/>
                        </a:rPr>
                        <a:t>informatica_acessorios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495384634"/>
                  </a:ext>
                </a:extLst>
              </a:tr>
              <a:tr h="150046">
                <a:tc>
                  <a:txBody>
                    <a:bodyPr/>
                    <a:lstStyle/>
                    <a:p>
                      <a:pPr algn="l" fontAlgn="b"/>
                      <a:r>
                        <a:rPr lang="en-US" sz="900" u="none" strike="noStrike">
                          <a:effectLst/>
                        </a:rPr>
                        <a:t>telefonia</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898010948"/>
                  </a:ext>
                </a:extLst>
              </a:tr>
              <a:tr h="150046">
                <a:tc>
                  <a:txBody>
                    <a:bodyPr/>
                    <a:lstStyle/>
                    <a:p>
                      <a:pPr algn="l" fontAlgn="b"/>
                      <a:r>
                        <a:rPr lang="en-US" sz="900" u="none" strike="noStrike">
                          <a:effectLst/>
                        </a:rPr>
                        <a:t>cama_mesa_banho</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810224730"/>
                  </a:ext>
                </a:extLst>
              </a:tr>
              <a:tr h="150046">
                <a:tc>
                  <a:txBody>
                    <a:bodyPr/>
                    <a:lstStyle/>
                    <a:p>
                      <a:pPr algn="l" fontAlgn="b"/>
                      <a:r>
                        <a:rPr lang="en-US" sz="900" u="none" strike="noStrike">
                          <a:effectLst/>
                        </a:rPr>
                        <a:t>eletrodomesticos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138330589"/>
                  </a:ext>
                </a:extLst>
              </a:tr>
              <a:tr h="150046">
                <a:tc>
                  <a:txBody>
                    <a:bodyPr/>
                    <a:lstStyle/>
                    <a:p>
                      <a:pPr algn="l" fontAlgn="b"/>
                      <a:r>
                        <a:rPr lang="en-US" sz="900" u="none" strike="noStrike">
                          <a:effectLst/>
                        </a:rPr>
                        <a:t>ferramentas_jardim</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292191395"/>
                  </a:ext>
                </a:extLst>
              </a:tr>
              <a:tr h="150046">
                <a:tc>
                  <a:txBody>
                    <a:bodyPr/>
                    <a:lstStyle/>
                    <a:p>
                      <a:pPr algn="l" fontAlgn="b"/>
                      <a:r>
                        <a:rPr lang="en-US" sz="900" u="none" strike="noStrike">
                          <a:effectLst/>
                        </a:rPr>
                        <a:t>papelaria</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319771756"/>
                  </a:ext>
                </a:extLst>
              </a:tr>
              <a:tr h="150046">
                <a:tc>
                  <a:txBody>
                    <a:bodyPr/>
                    <a:lstStyle/>
                    <a:p>
                      <a:pPr algn="l" fontAlgn="b"/>
                      <a:r>
                        <a:rPr lang="en-US" sz="900" u="none" strike="noStrike">
                          <a:effectLst/>
                        </a:rPr>
                        <a:t>cool_stuff</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493508525"/>
                  </a:ext>
                </a:extLst>
              </a:tr>
              <a:tr h="150046">
                <a:tc>
                  <a:txBody>
                    <a:bodyPr/>
                    <a:lstStyle/>
                    <a:p>
                      <a:pPr algn="l" fontAlgn="b"/>
                      <a:r>
                        <a:rPr lang="en-US" sz="900" u="none" strike="noStrike">
                          <a:effectLst/>
                        </a:rPr>
                        <a:t>bebes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01905264"/>
                  </a:ext>
                </a:extLst>
              </a:tr>
              <a:tr h="150046">
                <a:tc>
                  <a:txBody>
                    <a:bodyPr/>
                    <a:lstStyle/>
                    <a:p>
                      <a:pPr algn="l" fontAlgn="b"/>
                      <a:r>
                        <a:rPr lang="en-US" sz="900" u="none" strike="noStrike">
                          <a:effectLst/>
                        </a:rPr>
                        <a:t>eletronicos</a:t>
                      </a:r>
                      <a:endParaRPr lang="en-US" sz="900" b="0" i="0" u="none" strike="noStrike">
                        <a:solidFill>
                          <a:srgbClr val="000000"/>
                        </a:solidFill>
                        <a:effectLst/>
                        <a:latin typeface="Calibri" panose="020F0502020204030204" pitchFamily="34" charset="0"/>
                      </a:endParaRPr>
                    </a:p>
                  </a:txBody>
                  <a:tcPr marL="75023" marR="6252" marT="62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7101455"/>
                  </a:ext>
                </a:extLst>
              </a:tr>
              <a:tr h="150046">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51</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a:effectLst/>
                        </a:rPr>
                        <a:t>59</a:t>
                      </a:r>
                      <a:endParaRPr lang="en-US" sz="900" b="1"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US" sz="900" u="none" strike="noStrike" dirty="0">
                          <a:effectLst/>
                        </a:rPr>
                        <a:t>113</a:t>
                      </a:r>
                      <a:endParaRPr lang="en-US" sz="900" b="1" i="0" u="none" strike="noStrike" dirty="0">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718481693"/>
                  </a:ext>
                </a:extLst>
              </a:tr>
            </a:tbl>
          </a:graphicData>
        </a:graphic>
      </p:graphicFrame>
      <p:pic>
        <p:nvPicPr>
          <p:cNvPr id="13" name="Picture 12">
            <a:extLst>
              <a:ext uri="{FF2B5EF4-FFF2-40B4-BE49-F238E27FC236}">
                <a16:creationId xmlns:a16="http://schemas.microsoft.com/office/drawing/2014/main" id="{06F6B426-5CAE-4A7F-97D8-E827CDB29FD1}"/>
              </a:ext>
            </a:extLst>
          </p:cNvPr>
          <p:cNvPicPr>
            <a:picLocks noChangeAspect="1"/>
          </p:cNvPicPr>
          <p:nvPr/>
        </p:nvPicPr>
        <p:blipFill>
          <a:blip r:embed="rId3"/>
          <a:stretch>
            <a:fillRect/>
          </a:stretch>
        </p:blipFill>
        <p:spPr>
          <a:xfrm>
            <a:off x="4314547" y="5566768"/>
            <a:ext cx="6471821" cy="929640"/>
          </a:xfrm>
          <a:prstGeom prst="rect">
            <a:avLst/>
          </a:prstGeom>
        </p:spPr>
      </p:pic>
      <p:sp>
        <p:nvSpPr>
          <p:cNvPr id="14" name="TextBox 13">
            <a:extLst>
              <a:ext uri="{FF2B5EF4-FFF2-40B4-BE49-F238E27FC236}">
                <a16:creationId xmlns:a16="http://schemas.microsoft.com/office/drawing/2014/main" id="{67F4690D-B82F-4F2C-A9B4-20994EEA3820}"/>
              </a:ext>
            </a:extLst>
          </p:cNvPr>
          <p:cNvSpPr txBox="1"/>
          <p:nvPr/>
        </p:nvSpPr>
        <p:spPr>
          <a:xfrm>
            <a:off x="258932" y="1112212"/>
            <a:ext cx="1828800" cy="369332"/>
          </a:xfrm>
          <a:prstGeom prst="rect">
            <a:avLst/>
          </a:prstGeom>
          <a:noFill/>
        </p:spPr>
        <p:txBody>
          <a:bodyPr wrap="square" rtlCol="0">
            <a:spAutoFit/>
          </a:bodyPr>
          <a:lstStyle/>
          <a:p>
            <a:r>
              <a:rPr lang="en-US" dirty="0"/>
              <a:t>State</a:t>
            </a:r>
          </a:p>
        </p:txBody>
      </p:sp>
      <p:sp>
        <p:nvSpPr>
          <p:cNvPr id="15" name="TextBox 14">
            <a:extLst>
              <a:ext uri="{FF2B5EF4-FFF2-40B4-BE49-F238E27FC236}">
                <a16:creationId xmlns:a16="http://schemas.microsoft.com/office/drawing/2014/main" id="{316BC6E2-C84E-4EC0-BB81-B43CDCCE9A1A}"/>
              </a:ext>
            </a:extLst>
          </p:cNvPr>
          <p:cNvSpPr txBox="1"/>
          <p:nvPr/>
        </p:nvSpPr>
        <p:spPr>
          <a:xfrm>
            <a:off x="213063" y="118526"/>
            <a:ext cx="9374820" cy="707886"/>
          </a:xfrm>
          <a:prstGeom prst="rect">
            <a:avLst/>
          </a:prstGeom>
          <a:noFill/>
        </p:spPr>
        <p:txBody>
          <a:bodyPr wrap="square" rtlCol="0">
            <a:spAutoFit/>
          </a:bodyPr>
          <a:lstStyle/>
          <a:p>
            <a:r>
              <a:rPr lang="en-US" sz="4000" b="1" dirty="0"/>
              <a:t>2) Category level Sales and orders placed</a:t>
            </a:r>
            <a:endParaRPr lang="en-US" sz="4000" dirty="0"/>
          </a:p>
        </p:txBody>
      </p:sp>
    </p:spTree>
    <p:extLst>
      <p:ext uri="{BB962C8B-B14F-4D97-AF65-F5344CB8AC3E}">
        <p14:creationId xmlns:p14="http://schemas.microsoft.com/office/powerpoint/2010/main" val="325000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8374AC-A6BD-4492-BDA5-9A605CF0329B}"/>
              </a:ext>
            </a:extLst>
          </p:cNvPr>
          <p:cNvGraphicFramePr>
            <a:graphicFrameLocks noGrp="1"/>
          </p:cNvGraphicFramePr>
          <p:nvPr>
            <p:extLst>
              <p:ext uri="{D42A27DB-BD31-4B8C-83A1-F6EECF244321}">
                <p14:modId xmlns:p14="http://schemas.microsoft.com/office/powerpoint/2010/main" val="2682648912"/>
              </p:ext>
            </p:extLst>
          </p:nvPr>
        </p:nvGraphicFramePr>
        <p:xfrm>
          <a:off x="197343" y="2063996"/>
          <a:ext cx="3771900" cy="2377440"/>
        </p:xfrm>
        <a:graphic>
          <a:graphicData uri="http://schemas.openxmlformats.org/drawingml/2006/table">
            <a:tbl>
              <a:tblPr>
                <a:tableStyleId>{5C22544A-7EE6-4342-B048-85BDC9FD1C3A}</a:tableStyleId>
              </a:tblPr>
              <a:tblGrid>
                <a:gridCol w="1282700">
                  <a:extLst>
                    <a:ext uri="{9D8B030D-6E8A-4147-A177-3AD203B41FA5}">
                      <a16:colId xmlns:a16="http://schemas.microsoft.com/office/drawing/2014/main" val="4207523369"/>
                    </a:ext>
                  </a:extLst>
                </a:gridCol>
                <a:gridCol w="1066800">
                  <a:extLst>
                    <a:ext uri="{9D8B030D-6E8A-4147-A177-3AD203B41FA5}">
                      <a16:colId xmlns:a16="http://schemas.microsoft.com/office/drawing/2014/main" val="1739099289"/>
                    </a:ext>
                  </a:extLst>
                </a:gridCol>
                <a:gridCol w="342900">
                  <a:extLst>
                    <a:ext uri="{9D8B030D-6E8A-4147-A177-3AD203B41FA5}">
                      <a16:colId xmlns:a16="http://schemas.microsoft.com/office/drawing/2014/main" val="3930943529"/>
                    </a:ext>
                  </a:extLst>
                </a:gridCol>
                <a:gridCol w="342900">
                  <a:extLst>
                    <a:ext uri="{9D8B030D-6E8A-4147-A177-3AD203B41FA5}">
                      <a16:colId xmlns:a16="http://schemas.microsoft.com/office/drawing/2014/main" val="1452041682"/>
                    </a:ext>
                  </a:extLst>
                </a:gridCol>
                <a:gridCol w="736600">
                  <a:extLst>
                    <a:ext uri="{9D8B030D-6E8A-4147-A177-3AD203B41FA5}">
                      <a16:colId xmlns:a16="http://schemas.microsoft.com/office/drawing/2014/main" val="2584957276"/>
                    </a:ext>
                  </a:extLst>
                </a:gridCol>
              </a:tblGrid>
              <a:tr h="182880">
                <a:tc>
                  <a:txBody>
                    <a:bodyPr/>
                    <a:lstStyle/>
                    <a:p>
                      <a:pPr algn="l" fontAlgn="b"/>
                      <a:r>
                        <a:rPr lang="en-US" sz="1100" u="none" strike="noStrike">
                          <a:effectLst/>
                        </a:rPr>
                        <a:t>Sum of order_placed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1557970"/>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8191722"/>
                  </a:ext>
                </a:extLst>
              </a:tr>
              <a:tr h="182880">
                <a:tc>
                  <a:txBody>
                    <a:bodyPr/>
                    <a:lstStyle/>
                    <a:p>
                      <a:pPr algn="l" fontAlgn="b"/>
                      <a:r>
                        <a:rPr lang="en-US" sz="1100" u="none" strike="noStrike">
                          <a:effectLst/>
                        </a:rPr>
                        <a:t>AP</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82</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2859435"/>
                  </a:ext>
                </a:extLst>
              </a:tr>
              <a:tr h="182880">
                <a:tc>
                  <a:txBody>
                    <a:bodyPr/>
                    <a:lstStyle/>
                    <a:p>
                      <a:pPr algn="l" fontAlgn="b"/>
                      <a:r>
                        <a:rPr lang="en-US" sz="1100" u="none" strike="noStrike">
                          <a:effectLst/>
                        </a:rPr>
                        <a:t>macapa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2152220"/>
                  </a:ext>
                </a:extLst>
              </a:tr>
              <a:tr h="182880">
                <a:tc>
                  <a:txBody>
                    <a:bodyPr/>
                    <a:lstStyle/>
                    <a:p>
                      <a:pPr algn="l" fontAlgn="b"/>
                      <a:r>
                        <a:rPr lang="en-US" sz="1100" u="none" strike="noStrike">
                          <a:effectLst/>
                        </a:rPr>
                        <a:t>santana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4866151"/>
                  </a:ext>
                </a:extLst>
              </a:tr>
              <a:tr h="182880">
                <a:tc>
                  <a:txBody>
                    <a:bodyPr/>
                    <a:lstStyle/>
                    <a:p>
                      <a:pPr algn="l" fontAlgn="b"/>
                      <a:r>
                        <a:rPr lang="en-US" sz="1100" u="none" strike="noStrike">
                          <a:effectLst/>
                        </a:rPr>
                        <a:t>laranjal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373649"/>
                  </a:ext>
                </a:extLst>
              </a:tr>
              <a:tr h="182880">
                <a:tc>
                  <a:txBody>
                    <a:bodyPr/>
                    <a:lstStyle/>
                    <a:p>
                      <a:pPr algn="l" fontAlgn="b"/>
                      <a:r>
                        <a:rPr lang="en-US" sz="1100" u="none" strike="noStrike">
                          <a:effectLst/>
                        </a:rPr>
                        <a:t>vitoria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3967088"/>
                  </a:ext>
                </a:extLst>
              </a:tr>
              <a:tr h="182880">
                <a:tc>
                  <a:txBody>
                    <a:bodyPr/>
                    <a:lstStyle/>
                    <a:p>
                      <a:pPr algn="l" fontAlgn="b"/>
                      <a:r>
                        <a:rPr lang="en-US" sz="1100" u="none" strike="noStrike">
                          <a:effectLst/>
                        </a:rPr>
                        <a:t>porto grande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6278617"/>
                  </a:ext>
                </a:extLst>
              </a:tr>
              <a:tr h="182880">
                <a:tc>
                  <a:txBody>
                    <a:bodyPr/>
                    <a:lstStyle/>
                    <a:p>
                      <a:pPr algn="l" fontAlgn="b"/>
                      <a:r>
                        <a:rPr lang="en-US" sz="1100" u="none" strike="noStrike">
                          <a:effectLst/>
                        </a:rPr>
                        <a:t>oiapoque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2264917"/>
                  </a:ext>
                </a:extLst>
              </a:tr>
              <a:tr h="182880">
                <a:tc>
                  <a:txBody>
                    <a:bodyPr/>
                    <a:lstStyle/>
                    <a:p>
                      <a:pPr algn="l" fontAlgn="b"/>
                      <a:r>
                        <a:rPr lang="en-US" sz="1100" u="none" strike="noStrike">
                          <a:effectLst/>
                        </a:rPr>
                        <a:t>RR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6865304"/>
                  </a:ext>
                </a:extLst>
              </a:tr>
              <a:tr h="182880">
                <a:tc>
                  <a:txBody>
                    <a:bodyPr/>
                    <a:lstStyle/>
                    <a:p>
                      <a:pPr algn="l" fontAlgn="b"/>
                      <a:r>
                        <a:rPr lang="en-US" sz="1100" u="none" strike="noStrike">
                          <a:effectLst/>
                        </a:rPr>
                        <a:t>boa vista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7041637"/>
                  </a:ext>
                </a:extLst>
              </a:tr>
              <a:tr h="182880">
                <a:tc>
                  <a:txBody>
                    <a:bodyPr/>
                    <a:lstStyle/>
                    <a:p>
                      <a:pPr algn="l" fontAlgn="b"/>
                      <a:r>
                        <a:rPr lang="en-US" sz="1100" u="none" strike="noStrike">
                          <a:effectLst/>
                        </a:rPr>
                        <a:t>bonfim</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7103224"/>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132</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6153621"/>
                  </a:ext>
                </a:extLst>
              </a:tr>
            </a:tbl>
          </a:graphicData>
        </a:graphic>
      </p:graphicFrame>
      <p:graphicFrame>
        <p:nvGraphicFramePr>
          <p:cNvPr id="5" name="Chart 4">
            <a:extLst>
              <a:ext uri="{FF2B5EF4-FFF2-40B4-BE49-F238E27FC236}">
                <a16:creationId xmlns:a16="http://schemas.microsoft.com/office/drawing/2014/main" id="{2F2FB2C2-2BA5-418E-AA4E-796A0D37BB7A}"/>
              </a:ext>
            </a:extLst>
          </p:cNvPr>
          <p:cNvGraphicFramePr>
            <a:graphicFrameLocks/>
          </p:cNvGraphicFramePr>
          <p:nvPr>
            <p:extLst>
              <p:ext uri="{D42A27DB-BD31-4B8C-83A1-F6EECF244321}">
                <p14:modId xmlns:p14="http://schemas.microsoft.com/office/powerpoint/2010/main" val="1881395768"/>
              </p:ext>
            </p:extLst>
          </p:nvPr>
        </p:nvGraphicFramePr>
        <p:xfrm>
          <a:off x="4866442" y="2057400"/>
          <a:ext cx="6115235"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849BBEF-0C74-435F-94A9-4F607DFE50C1}"/>
              </a:ext>
            </a:extLst>
          </p:cNvPr>
          <p:cNvPicPr>
            <a:picLocks noChangeAspect="1"/>
          </p:cNvPicPr>
          <p:nvPr/>
        </p:nvPicPr>
        <p:blipFill>
          <a:blip r:embed="rId3"/>
          <a:stretch>
            <a:fillRect/>
          </a:stretch>
        </p:blipFill>
        <p:spPr>
          <a:xfrm>
            <a:off x="4866442" y="5222659"/>
            <a:ext cx="4892040" cy="1295400"/>
          </a:xfrm>
          <a:prstGeom prst="rect">
            <a:avLst/>
          </a:prstGeom>
        </p:spPr>
      </p:pic>
      <p:sp>
        <p:nvSpPr>
          <p:cNvPr id="8" name="TextBox 7">
            <a:extLst>
              <a:ext uri="{FF2B5EF4-FFF2-40B4-BE49-F238E27FC236}">
                <a16:creationId xmlns:a16="http://schemas.microsoft.com/office/drawing/2014/main" id="{0B08062D-108D-4334-9744-8E56970EDB06}"/>
              </a:ext>
            </a:extLst>
          </p:cNvPr>
          <p:cNvSpPr txBox="1"/>
          <p:nvPr/>
        </p:nvSpPr>
        <p:spPr>
          <a:xfrm>
            <a:off x="99134" y="548578"/>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349842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83CC35-E38F-4704-A1F3-B613AE907A59}"/>
              </a:ext>
            </a:extLst>
          </p:cNvPr>
          <p:cNvSpPr txBox="1"/>
          <p:nvPr/>
        </p:nvSpPr>
        <p:spPr>
          <a:xfrm>
            <a:off x="213063" y="118526"/>
            <a:ext cx="11700770" cy="707886"/>
          </a:xfrm>
          <a:prstGeom prst="rect">
            <a:avLst/>
          </a:prstGeom>
          <a:noFill/>
        </p:spPr>
        <p:txBody>
          <a:bodyPr wrap="square" rtlCol="0">
            <a:spAutoFit/>
          </a:bodyPr>
          <a:lstStyle/>
          <a:p>
            <a:r>
              <a:rPr lang="en-US" sz="4000" b="1" dirty="0"/>
              <a:t>3) product-level sales &amp; orders placed</a:t>
            </a:r>
          </a:p>
        </p:txBody>
      </p:sp>
      <p:graphicFrame>
        <p:nvGraphicFramePr>
          <p:cNvPr id="5" name="Table 4">
            <a:extLst>
              <a:ext uri="{FF2B5EF4-FFF2-40B4-BE49-F238E27FC236}">
                <a16:creationId xmlns:a16="http://schemas.microsoft.com/office/drawing/2014/main" id="{D187AEA6-3932-4D9E-AE9D-F49386CEC3F8}"/>
              </a:ext>
            </a:extLst>
          </p:cNvPr>
          <p:cNvGraphicFramePr>
            <a:graphicFrameLocks noGrp="1"/>
          </p:cNvGraphicFramePr>
          <p:nvPr>
            <p:extLst>
              <p:ext uri="{D42A27DB-BD31-4B8C-83A1-F6EECF244321}">
                <p14:modId xmlns:p14="http://schemas.microsoft.com/office/powerpoint/2010/main" val="2615066875"/>
              </p:ext>
            </p:extLst>
          </p:nvPr>
        </p:nvGraphicFramePr>
        <p:xfrm>
          <a:off x="141920" y="2166660"/>
          <a:ext cx="5054600" cy="3840480"/>
        </p:xfrm>
        <a:graphic>
          <a:graphicData uri="http://schemas.openxmlformats.org/drawingml/2006/table">
            <a:tbl>
              <a:tblPr>
                <a:tableStyleId>{5C22544A-7EE6-4342-B048-85BDC9FD1C3A}</a:tableStyleId>
              </a:tblPr>
              <a:tblGrid>
                <a:gridCol w="2565400">
                  <a:extLst>
                    <a:ext uri="{9D8B030D-6E8A-4147-A177-3AD203B41FA5}">
                      <a16:colId xmlns:a16="http://schemas.microsoft.com/office/drawing/2014/main" val="1599949282"/>
                    </a:ext>
                  </a:extLst>
                </a:gridCol>
                <a:gridCol w="1066800">
                  <a:extLst>
                    <a:ext uri="{9D8B030D-6E8A-4147-A177-3AD203B41FA5}">
                      <a16:colId xmlns:a16="http://schemas.microsoft.com/office/drawing/2014/main" val="1186797637"/>
                    </a:ext>
                  </a:extLst>
                </a:gridCol>
                <a:gridCol w="342900">
                  <a:extLst>
                    <a:ext uri="{9D8B030D-6E8A-4147-A177-3AD203B41FA5}">
                      <a16:colId xmlns:a16="http://schemas.microsoft.com/office/drawing/2014/main" val="3776934110"/>
                    </a:ext>
                  </a:extLst>
                </a:gridCol>
                <a:gridCol w="342900">
                  <a:extLst>
                    <a:ext uri="{9D8B030D-6E8A-4147-A177-3AD203B41FA5}">
                      <a16:colId xmlns:a16="http://schemas.microsoft.com/office/drawing/2014/main" val="1026529844"/>
                    </a:ext>
                  </a:extLst>
                </a:gridCol>
                <a:gridCol w="736600">
                  <a:extLst>
                    <a:ext uri="{9D8B030D-6E8A-4147-A177-3AD203B41FA5}">
                      <a16:colId xmlns:a16="http://schemas.microsoft.com/office/drawing/2014/main" val="432172315"/>
                    </a:ext>
                  </a:extLst>
                </a:gridCol>
              </a:tblGrid>
              <a:tr h="182880">
                <a:tc>
                  <a:txBody>
                    <a:bodyPr/>
                    <a:lstStyle/>
                    <a:p>
                      <a:pPr algn="l" fontAlgn="b"/>
                      <a:r>
                        <a:rPr lang="en-US" sz="1100" u="none" strike="noStrike">
                          <a:effectLst/>
                        </a:rPr>
                        <a:t>Sum of Order_palced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1362664"/>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029345"/>
                  </a:ext>
                </a:extLst>
              </a:tr>
              <a:tr h="182880">
                <a:tc>
                  <a:txBody>
                    <a:bodyPr/>
                    <a:lstStyle/>
                    <a:p>
                      <a:pPr algn="l" fontAlgn="b"/>
                      <a:r>
                        <a:rPr lang="en-US" sz="1100" u="none" strike="noStrike">
                          <a:effectLst/>
                        </a:rPr>
                        <a:t>AP</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761741"/>
                  </a:ext>
                </a:extLst>
              </a:tr>
              <a:tr h="182880">
                <a:tc>
                  <a:txBody>
                    <a:bodyPr/>
                    <a:lstStyle/>
                    <a:p>
                      <a:pPr algn="l" fontAlgn="b"/>
                      <a:r>
                        <a:rPr lang="en-US" sz="1100" u="none" strike="noStrike">
                          <a:effectLst/>
                        </a:rPr>
                        <a:t>68d9c8a95d2b7cb57efe9e1e929bdd6a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0205720"/>
                  </a:ext>
                </a:extLst>
              </a:tr>
              <a:tr h="182880">
                <a:tc>
                  <a:txBody>
                    <a:bodyPr/>
                    <a:lstStyle/>
                    <a:p>
                      <a:pPr algn="l" fontAlgn="b"/>
                      <a:r>
                        <a:rPr lang="en-US" sz="1100" u="none" strike="noStrike">
                          <a:effectLst/>
                        </a:rPr>
                        <a:t>750a49a83f6ad13ccdf4a761309483f2</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2164875"/>
                  </a:ext>
                </a:extLst>
              </a:tr>
              <a:tr h="182880">
                <a:tc>
                  <a:txBody>
                    <a:bodyPr/>
                    <a:lstStyle/>
                    <a:p>
                      <a:pPr algn="l" fontAlgn="b"/>
                      <a:r>
                        <a:rPr lang="en-US" sz="1100" u="none" strike="noStrike">
                          <a:effectLst/>
                        </a:rPr>
                        <a:t>cf5407ad3a5c603fa46d5c2613661a09</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42887110"/>
                  </a:ext>
                </a:extLst>
              </a:tr>
              <a:tr h="182880">
                <a:tc>
                  <a:txBody>
                    <a:bodyPr/>
                    <a:lstStyle/>
                    <a:p>
                      <a:pPr algn="l" fontAlgn="b"/>
                      <a:r>
                        <a:rPr lang="en-US" sz="1100" u="none" strike="noStrike">
                          <a:effectLst/>
                        </a:rPr>
                        <a:t>a92930c327948861c015c919a0bcb4a8</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5740057"/>
                  </a:ext>
                </a:extLst>
              </a:tr>
              <a:tr h="182880">
                <a:tc>
                  <a:txBody>
                    <a:bodyPr/>
                    <a:lstStyle/>
                    <a:p>
                      <a:pPr algn="l" fontAlgn="b"/>
                      <a:r>
                        <a:rPr lang="en-US" sz="1100" u="none" strike="noStrike">
                          <a:effectLst/>
                        </a:rPr>
                        <a:t>d2b0f9cd5e31ed47dbf92b157c0cda96</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7737746"/>
                  </a:ext>
                </a:extLst>
              </a:tr>
              <a:tr h="182880">
                <a:tc>
                  <a:txBody>
                    <a:bodyPr/>
                    <a:lstStyle/>
                    <a:p>
                      <a:pPr algn="l" fontAlgn="b"/>
                      <a:r>
                        <a:rPr lang="en-US" sz="1100" u="none" strike="noStrike">
                          <a:effectLst/>
                        </a:rPr>
                        <a:t>e46d3c8d60e3f8b382b6f239e5af08ac</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6457048"/>
                  </a:ext>
                </a:extLst>
              </a:tr>
              <a:tr h="182880">
                <a:tc>
                  <a:txBody>
                    <a:bodyPr/>
                    <a:lstStyle/>
                    <a:p>
                      <a:pPr algn="l" fontAlgn="b"/>
                      <a:r>
                        <a:rPr lang="en-US" sz="1100" u="none" strike="noStrike">
                          <a:effectLst/>
                        </a:rPr>
                        <a:t>3dd2a17168ec895c781a9191c1e95ad7</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2886038"/>
                  </a:ext>
                </a:extLst>
              </a:tr>
              <a:tr h="182880">
                <a:tc>
                  <a:txBody>
                    <a:bodyPr/>
                    <a:lstStyle/>
                    <a:p>
                      <a:pPr algn="l" fontAlgn="b"/>
                      <a:r>
                        <a:rPr lang="en-US" sz="1100" u="none" strike="noStrike">
                          <a:effectLst/>
                        </a:rPr>
                        <a:t>9750263daed3988ced39eeb2f1c12029</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4653282"/>
                  </a:ext>
                </a:extLst>
              </a:tr>
              <a:tr h="182880">
                <a:tc>
                  <a:txBody>
                    <a:bodyPr/>
                    <a:lstStyle/>
                    <a:p>
                      <a:pPr algn="l" fontAlgn="b"/>
                      <a:r>
                        <a:rPr lang="en-US" sz="1100" u="none" strike="noStrike">
                          <a:effectLst/>
                        </a:rPr>
                        <a:t>RR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0534715"/>
                  </a:ext>
                </a:extLst>
              </a:tr>
              <a:tr h="182880">
                <a:tc>
                  <a:txBody>
                    <a:bodyPr/>
                    <a:lstStyle/>
                    <a:p>
                      <a:pPr algn="l" fontAlgn="b"/>
                      <a:r>
                        <a:rPr lang="en-US" sz="1100" u="none" strike="noStrike">
                          <a:effectLst/>
                        </a:rPr>
                        <a:t>ba92b5a0701d2f820ba6ca8f8c86294f</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5839928"/>
                  </a:ext>
                </a:extLst>
              </a:tr>
              <a:tr h="182880">
                <a:tc>
                  <a:txBody>
                    <a:bodyPr/>
                    <a:lstStyle/>
                    <a:p>
                      <a:pPr algn="l" fontAlgn="b"/>
                      <a:r>
                        <a:rPr lang="en-US" sz="1100" u="none" strike="noStrike">
                          <a:effectLst/>
                        </a:rPr>
                        <a:t>77ff4f618d7c0d6b442ecdf5f02f6a74</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9040433"/>
                  </a:ext>
                </a:extLst>
              </a:tr>
              <a:tr h="182880">
                <a:tc>
                  <a:txBody>
                    <a:bodyPr/>
                    <a:lstStyle/>
                    <a:p>
                      <a:pPr algn="l" fontAlgn="b"/>
                      <a:r>
                        <a:rPr lang="en-US" sz="1100" u="none" strike="noStrike">
                          <a:effectLst/>
                        </a:rPr>
                        <a:t>6dab56beb5263f0d554cae5c55809208</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8596575"/>
                  </a:ext>
                </a:extLst>
              </a:tr>
              <a:tr h="182880">
                <a:tc>
                  <a:txBody>
                    <a:bodyPr/>
                    <a:lstStyle/>
                    <a:p>
                      <a:pPr algn="l" fontAlgn="b"/>
                      <a:r>
                        <a:rPr lang="en-US" sz="1100" u="none" strike="noStrike">
                          <a:effectLst/>
                        </a:rPr>
                        <a:t>28e6a89f22da7a12c26de9eaac8631a2</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7310629"/>
                  </a:ext>
                </a:extLst>
              </a:tr>
              <a:tr h="182880">
                <a:tc>
                  <a:txBody>
                    <a:bodyPr/>
                    <a:lstStyle/>
                    <a:p>
                      <a:pPr algn="l" fontAlgn="b"/>
                      <a:r>
                        <a:rPr lang="en-US" sz="1100" u="none" strike="noStrike">
                          <a:effectLst/>
                        </a:rPr>
                        <a:t>7ce94ab189134e2d3c05f496d635419c</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9179704"/>
                  </a:ext>
                </a:extLst>
              </a:tr>
              <a:tr h="182880">
                <a:tc>
                  <a:txBody>
                    <a:bodyPr/>
                    <a:lstStyle/>
                    <a:p>
                      <a:pPr algn="l" fontAlgn="b"/>
                      <a:r>
                        <a:rPr lang="en-US" sz="1100" u="none" strike="noStrike">
                          <a:effectLst/>
                        </a:rPr>
                        <a:t>3938defa878985e56e22db94bbdea2ff</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6454435"/>
                  </a:ext>
                </a:extLst>
              </a:tr>
              <a:tr h="182880">
                <a:tc>
                  <a:txBody>
                    <a:bodyPr/>
                    <a:lstStyle/>
                    <a:p>
                      <a:pPr algn="l" fontAlgn="b"/>
                      <a:r>
                        <a:rPr lang="en-US" sz="1100" u="none" strike="noStrike">
                          <a:effectLst/>
                        </a:rPr>
                        <a:t>1fe8e6e01596885617fa1c90d29c2f81</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747964"/>
                  </a:ext>
                </a:extLst>
              </a:tr>
              <a:tr h="182880">
                <a:tc>
                  <a:txBody>
                    <a:bodyPr/>
                    <a:lstStyle/>
                    <a:p>
                      <a:pPr algn="l" fontAlgn="b"/>
                      <a:r>
                        <a:rPr lang="en-US" sz="1100" u="none" strike="noStrike">
                          <a:effectLst/>
                        </a:rPr>
                        <a:t>5a848e4ab52fd5445cdc07aab1c40e48</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1751611"/>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36</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0209227"/>
                  </a:ext>
                </a:extLst>
              </a:tr>
            </a:tbl>
          </a:graphicData>
        </a:graphic>
      </p:graphicFrame>
      <p:graphicFrame>
        <p:nvGraphicFramePr>
          <p:cNvPr id="6" name="Chart 5">
            <a:extLst>
              <a:ext uri="{FF2B5EF4-FFF2-40B4-BE49-F238E27FC236}">
                <a16:creationId xmlns:a16="http://schemas.microsoft.com/office/drawing/2014/main" id="{386E8A7A-E4B5-497F-81F3-B1AF4556C73F}"/>
              </a:ext>
            </a:extLst>
          </p:cNvPr>
          <p:cNvGraphicFramePr>
            <a:graphicFrameLocks/>
          </p:cNvGraphicFramePr>
          <p:nvPr>
            <p:extLst>
              <p:ext uri="{D42A27DB-BD31-4B8C-83A1-F6EECF244321}">
                <p14:modId xmlns:p14="http://schemas.microsoft.com/office/powerpoint/2010/main" val="3900245374"/>
              </p:ext>
            </p:extLst>
          </p:nvPr>
        </p:nvGraphicFramePr>
        <p:xfrm>
          <a:off x="5896252" y="2368118"/>
          <a:ext cx="568023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C886C058-9C3D-4607-93DA-0DA1251A409C}"/>
              </a:ext>
            </a:extLst>
          </p:cNvPr>
          <p:cNvPicPr>
            <a:picLocks noChangeAspect="1"/>
          </p:cNvPicPr>
          <p:nvPr/>
        </p:nvPicPr>
        <p:blipFill>
          <a:blip r:embed="rId3"/>
          <a:stretch>
            <a:fillRect/>
          </a:stretch>
        </p:blipFill>
        <p:spPr>
          <a:xfrm>
            <a:off x="5896252" y="5423294"/>
            <a:ext cx="4892040" cy="929640"/>
          </a:xfrm>
          <a:prstGeom prst="rect">
            <a:avLst/>
          </a:prstGeom>
        </p:spPr>
      </p:pic>
      <p:sp>
        <p:nvSpPr>
          <p:cNvPr id="9" name="TextBox 8">
            <a:extLst>
              <a:ext uri="{FF2B5EF4-FFF2-40B4-BE49-F238E27FC236}">
                <a16:creationId xmlns:a16="http://schemas.microsoft.com/office/drawing/2014/main" id="{B0ED56D4-A7EB-4FE9-8434-A545AD7C260E}"/>
              </a:ext>
            </a:extLst>
          </p:cNvPr>
          <p:cNvSpPr txBox="1"/>
          <p:nvPr/>
        </p:nvSpPr>
        <p:spPr>
          <a:xfrm>
            <a:off x="213063" y="1127204"/>
            <a:ext cx="1828800" cy="369332"/>
          </a:xfrm>
          <a:prstGeom prst="rect">
            <a:avLst/>
          </a:prstGeom>
          <a:noFill/>
        </p:spPr>
        <p:txBody>
          <a:bodyPr wrap="square" rtlCol="0">
            <a:spAutoFit/>
          </a:bodyPr>
          <a:lstStyle/>
          <a:p>
            <a:r>
              <a:rPr lang="en-US" dirty="0"/>
              <a:t>State</a:t>
            </a:r>
          </a:p>
        </p:txBody>
      </p:sp>
    </p:spTree>
    <p:extLst>
      <p:ext uri="{BB962C8B-B14F-4D97-AF65-F5344CB8AC3E}">
        <p14:creationId xmlns:p14="http://schemas.microsoft.com/office/powerpoint/2010/main" val="254239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D535B09-B972-47ED-A643-DE070DA3880D}"/>
              </a:ext>
            </a:extLst>
          </p:cNvPr>
          <p:cNvGraphicFramePr>
            <a:graphicFrameLocks noGrp="1"/>
          </p:cNvGraphicFramePr>
          <p:nvPr>
            <p:extLst>
              <p:ext uri="{D42A27DB-BD31-4B8C-83A1-F6EECF244321}">
                <p14:modId xmlns:p14="http://schemas.microsoft.com/office/powerpoint/2010/main" val="685376154"/>
              </p:ext>
            </p:extLst>
          </p:nvPr>
        </p:nvGraphicFramePr>
        <p:xfrm>
          <a:off x="140255" y="2108385"/>
          <a:ext cx="3797300" cy="2377440"/>
        </p:xfrm>
        <a:graphic>
          <a:graphicData uri="http://schemas.openxmlformats.org/drawingml/2006/table">
            <a:tbl>
              <a:tblPr>
                <a:tableStyleId>{5C22544A-7EE6-4342-B048-85BDC9FD1C3A}</a:tableStyleId>
              </a:tblPr>
              <a:tblGrid>
                <a:gridCol w="1308100">
                  <a:extLst>
                    <a:ext uri="{9D8B030D-6E8A-4147-A177-3AD203B41FA5}">
                      <a16:colId xmlns:a16="http://schemas.microsoft.com/office/drawing/2014/main" val="1677506974"/>
                    </a:ext>
                  </a:extLst>
                </a:gridCol>
                <a:gridCol w="1066800">
                  <a:extLst>
                    <a:ext uri="{9D8B030D-6E8A-4147-A177-3AD203B41FA5}">
                      <a16:colId xmlns:a16="http://schemas.microsoft.com/office/drawing/2014/main" val="3693953366"/>
                    </a:ext>
                  </a:extLst>
                </a:gridCol>
                <a:gridCol w="342900">
                  <a:extLst>
                    <a:ext uri="{9D8B030D-6E8A-4147-A177-3AD203B41FA5}">
                      <a16:colId xmlns:a16="http://schemas.microsoft.com/office/drawing/2014/main" val="1347335059"/>
                    </a:ext>
                  </a:extLst>
                </a:gridCol>
                <a:gridCol w="342900">
                  <a:extLst>
                    <a:ext uri="{9D8B030D-6E8A-4147-A177-3AD203B41FA5}">
                      <a16:colId xmlns:a16="http://schemas.microsoft.com/office/drawing/2014/main" val="125687246"/>
                    </a:ext>
                  </a:extLst>
                </a:gridCol>
                <a:gridCol w="736600">
                  <a:extLst>
                    <a:ext uri="{9D8B030D-6E8A-4147-A177-3AD203B41FA5}">
                      <a16:colId xmlns:a16="http://schemas.microsoft.com/office/drawing/2014/main" val="1320346045"/>
                    </a:ext>
                  </a:extLst>
                </a:gridCol>
              </a:tblGrid>
              <a:tr h="182880">
                <a:tc>
                  <a:txBody>
                    <a:bodyPr/>
                    <a:lstStyle/>
                    <a:p>
                      <a:pPr algn="l" fontAlgn="b"/>
                      <a:r>
                        <a:rPr lang="en-US" sz="1100" u="none" strike="noStrike">
                          <a:effectLst/>
                        </a:rPr>
                        <a:t>Sum of Order_palced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3236977"/>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4579394"/>
                  </a:ext>
                </a:extLst>
              </a:tr>
              <a:tr h="182880">
                <a:tc>
                  <a:txBody>
                    <a:bodyPr/>
                    <a:lstStyle/>
                    <a:p>
                      <a:pPr algn="l" fontAlgn="b"/>
                      <a:r>
                        <a:rPr lang="en-US" sz="1100" u="none" strike="noStrike">
                          <a:effectLst/>
                        </a:rPr>
                        <a:t>AP</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82</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6435055"/>
                  </a:ext>
                </a:extLst>
              </a:tr>
              <a:tr h="182880">
                <a:tc>
                  <a:txBody>
                    <a:bodyPr/>
                    <a:lstStyle/>
                    <a:p>
                      <a:pPr algn="l" fontAlgn="b"/>
                      <a:r>
                        <a:rPr lang="en-US" sz="1100" u="none" strike="noStrike">
                          <a:effectLst/>
                        </a:rPr>
                        <a:t>macapa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7631739"/>
                  </a:ext>
                </a:extLst>
              </a:tr>
              <a:tr h="182880">
                <a:tc>
                  <a:txBody>
                    <a:bodyPr/>
                    <a:lstStyle/>
                    <a:p>
                      <a:pPr algn="l" fontAlgn="b"/>
                      <a:r>
                        <a:rPr lang="en-US" sz="1100" u="none" strike="noStrike">
                          <a:effectLst/>
                        </a:rPr>
                        <a:t>santana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9529036"/>
                  </a:ext>
                </a:extLst>
              </a:tr>
              <a:tr h="182880">
                <a:tc>
                  <a:txBody>
                    <a:bodyPr/>
                    <a:lstStyle/>
                    <a:p>
                      <a:pPr algn="l" fontAlgn="b"/>
                      <a:r>
                        <a:rPr lang="en-US" sz="1100" u="none" strike="noStrike">
                          <a:effectLst/>
                        </a:rPr>
                        <a:t>laranjal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3403370"/>
                  </a:ext>
                </a:extLst>
              </a:tr>
              <a:tr h="182880">
                <a:tc>
                  <a:txBody>
                    <a:bodyPr/>
                    <a:lstStyle/>
                    <a:p>
                      <a:pPr algn="l" fontAlgn="b"/>
                      <a:r>
                        <a:rPr lang="en-US" sz="1100" u="none" strike="noStrike">
                          <a:effectLst/>
                        </a:rPr>
                        <a:t>vitoria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4980447"/>
                  </a:ext>
                </a:extLst>
              </a:tr>
              <a:tr h="182880">
                <a:tc>
                  <a:txBody>
                    <a:bodyPr/>
                    <a:lstStyle/>
                    <a:p>
                      <a:pPr algn="l" fontAlgn="b"/>
                      <a:r>
                        <a:rPr lang="en-US" sz="1100" u="none" strike="noStrike">
                          <a:effectLst/>
                        </a:rPr>
                        <a:t>porto grande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73002"/>
                  </a:ext>
                </a:extLst>
              </a:tr>
              <a:tr h="182880">
                <a:tc>
                  <a:txBody>
                    <a:bodyPr/>
                    <a:lstStyle/>
                    <a:p>
                      <a:pPr algn="l" fontAlgn="b"/>
                      <a:r>
                        <a:rPr lang="en-US" sz="1100" u="none" strike="noStrike">
                          <a:effectLst/>
                        </a:rPr>
                        <a:t>oiapoque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2541237"/>
                  </a:ext>
                </a:extLst>
              </a:tr>
              <a:tr h="182880">
                <a:tc>
                  <a:txBody>
                    <a:bodyPr/>
                    <a:lstStyle/>
                    <a:p>
                      <a:pPr algn="l" fontAlgn="b"/>
                      <a:r>
                        <a:rPr lang="en-US" sz="1100" u="none" strike="noStrike">
                          <a:effectLst/>
                        </a:rPr>
                        <a:t>RR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0043715"/>
                  </a:ext>
                </a:extLst>
              </a:tr>
              <a:tr h="182880">
                <a:tc>
                  <a:txBody>
                    <a:bodyPr/>
                    <a:lstStyle/>
                    <a:p>
                      <a:pPr algn="l" fontAlgn="b"/>
                      <a:r>
                        <a:rPr lang="en-US" sz="1100" u="none" strike="noStrike">
                          <a:effectLst/>
                        </a:rPr>
                        <a:t>boa vista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612987"/>
                  </a:ext>
                </a:extLst>
              </a:tr>
              <a:tr h="182880">
                <a:tc>
                  <a:txBody>
                    <a:bodyPr/>
                    <a:lstStyle/>
                    <a:p>
                      <a:pPr algn="l" fontAlgn="b"/>
                      <a:r>
                        <a:rPr lang="en-US" sz="1100" u="none" strike="noStrike">
                          <a:effectLst/>
                        </a:rPr>
                        <a:t>bonfim</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2443880"/>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133</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0787994"/>
                  </a:ext>
                </a:extLst>
              </a:tr>
            </a:tbl>
          </a:graphicData>
        </a:graphic>
      </p:graphicFrame>
      <p:graphicFrame>
        <p:nvGraphicFramePr>
          <p:cNvPr id="6" name="Chart 5">
            <a:extLst>
              <a:ext uri="{FF2B5EF4-FFF2-40B4-BE49-F238E27FC236}">
                <a16:creationId xmlns:a16="http://schemas.microsoft.com/office/drawing/2014/main" id="{59ADDAA1-3B61-4BF0-A265-76D92004EE71}"/>
              </a:ext>
            </a:extLst>
          </p:cNvPr>
          <p:cNvGraphicFramePr>
            <a:graphicFrameLocks/>
          </p:cNvGraphicFramePr>
          <p:nvPr>
            <p:extLst>
              <p:ext uri="{D42A27DB-BD31-4B8C-83A1-F6EECF244321}">
                <p14:modId xmlns:p14="http://schemas.microsoft.com/office/powerpoint/2010/main" val="331653084"/>
              </p:ext>
            </p:extLst>
          </p:nvPr>
        </p:nvGraphicFramePr>
        <p:xfrm>
          <a:off x="5443491"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0E07D030-3439-497E-9DDC-BC971680C91A}"/>
              </a:ext>
            </a:extLst>
          </p:cNvPr>
          <p:cNvPicPr>
            <a:picLocks noChangeAspect="1"/>
          </p:cNvPicPr>
          <p:nvPr/>
        </p:nvPicPr>
        <p:blipFill>
          <a:blip r:embed="rId3"/>
          <a:stretch>
            <a:fillRect/>
          </a:stretch>
        </p:blipFill>
        <p:spPr>
          <a:xfrm>
            <a:off x="5123451" y="5160515"/>
            <a:ext cx="4892040" cy="1295400"/>
          </a:xfrm>
          <a:prstGeom prst="rect">
            <a:avLst/>
          </a:prstGeom>
        </p:spPr>
      </p:pic>
      <p:sp>
        <p:nvSpPr>
          <p:cNvPr id="9" name="TextBox 8">
            <a:extLst>
              <a:ext uri="{FF2B5EF4-FFF2-40B4-BE49-F238E27FC236}">
                <a16:creationId xmlns:a16="http://schemas.microsoft.com/office/drawing/2014/main" id="{4F8B6432-280E-4410-B589-6BD41B570F85}"/>
              </a:ext>
            </a:extLst>
          </p:cNvPr>
          <p:cNvSpPr txBox="1"/>
          <p:nvPr/>
        </p:nvSpPr>
        <p:spPr>
          <a:xfrm>
            <a:off x="95990" y="1457248"/>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275530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328313-9D57-41DB-BB76-9DC53E015B42}"/>
              </a:ext>
            </a:extLst>
          </p:cNvPr>
          <p:cNvGraphicFramePr>
            <a:graphicFrameLocks noGrp="1"/>
          </p:cNvGraphicFramePr>
          <p:nvPr>
            <p:extLst>
              <p:ext uri="{D42A27DB-BD31-4B8C-83A1-F6EECF244321}">
                <p14:modId xmlns:p14="http://schemas.microsoft.com/office/powerpoint/2010/main" val="4103648215"/>
              </p:ext>
            </p:extLst>
          </p:nvPr>
        </p:nvGraphicFramePr>
        <p:xfrm>
          <a:off x="78895" y="1364849"/>
          <a:ext cx="4424525" cy="4351335"/>
        </p:xfrm>
        <a:graphic>
          <a:graphicData uri="http://schemas.openxmlformats.org/drawingml/2006/table">
            <a:tbl>
              <a:tblPr>
                <a:tableStyleId>{5C22544A-7EE6-4342-B048-85BDC9FD1C3A}</a:tableStyleId>
              </a:tblPr>
              <a:tblGrid>
                <a:gridCol w="2251074">
                  <a:extLst>
                    <a:ext uri="{9D8B030D-6E8A-4147-A177-3AD203B41FA5}">
                      <a16:colId xmlns:a16="http://schemas.microsoft.com/office/drawing/2014/main" val="965469876"/>
                    </a:ext>
                  </a:extLst>
                </a:gridCol>
                <a:gridCol w="931479">
                  <a:extLst>
                    <a:ext uri="{9D8B030D-6E8A-4147-A177-3AD203B41FA5}">
                      <a16:colId xmlns:a16="http://schemas.microsoft.com/office/drawing/2014/main" val="1860944613"/>
                    </a:ext>
                  </a:extLst>
                </a:gridCol>
                <a:gridCol w="299404">
                  <a:extLst>
                    <a:ext uri="{9D8B030D-6E8A-4147-A177-3AD203B41FA5}">
                      <a16:colId xmlns:a16="http://schemas.microsoft.com/office/drawing/2014/main" val="3795950513"/>
                    </a:ext>
                  </a:extLst>
                </a:gridCol>
                <a:gridCol w="299404">
                  <a:extLst>
                    <a:ext uri="{9D8B030D-6E8A-4147-A177-3AD203B41FA5}">
                      <a16:colId xmlns:a16="http://schemas.microsoft.com/office/drawing/2014/main" val="839446373"/>
                    </a:ext>
                  </a:extLst>
                </a:gridCol>
                <a:gridCol w="643164">
                  <a:extLst>
                    <a:ext uri="{9D8B030D-6E8A-4147-A177-3AD203B41FA5}">
                      <a16:colId xmlns:a16="http://schemas.microsoft.com/office/drawing/2014/main" val="3518114484"/>
                    </a:ext>
                  </a:extLst>
                </a:gridCol>
              </a:tblGrid>
              <a:tr h="159682">
                <a:tc>
                  <a:txBody>
                    <a:bodyPr/>
                    <a:lstStyle/>
                    <a:p>
                      <a:pPr algn="l" fontAlgn="b"/>
                      <a:r>
                        <a:rPr lang="en-US" sz="1000" u="none" strike="noStrike">
                          <a:effectLst/>
                        </a:rPr>
                        <a:t>Sum of Del_days</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l" fontAlgn="b"/>
                      <a:r>
                        <a:rPr lang="en-US" sz="1000" u="none" strike="noStrike">
                          <a:effectLst/>
                        </a:rPr>
                        <a:t>Column Labels</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1" i="0" u="none" strike="noStrike" dirty="0">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4079225937"/>
                  </a:ext>
                </a:extLst>
              </a:tr>
              <a:tr h="159682">
                <a:tc>
                  <a:txBody>
                    <a:bodyPr/>
                    <a:lstStyle/>
                    <a:p>
                      <a:pPr algn="l" fontAlgn="b"/>
                      <a:r>
                        <a:rPr lang="en-US" sz="1000" u="none" strike="noStrike">
                          <a:effectLst/>
                        </a:rPr>
                        <a:t>Row Labels</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2016</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2017</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370484725"/>
                  </a:ext>
                </a:extLst>
              </a:tr>
              <a:tr h="159682">
                <a:tc>
                  <a:txBody>
                    <a:bodyPr/>
                    <a:lstStyle/>
                    <a:p>
                      <a:pPr algn="l" fontAlgn="b"/>
                      <a:r>
                        <a:rPr lang="en-US" sz="1000" u="none" strike="noStrike">
                          <a:effectLst/>
                        </a:rPr>
                        <a:t>AP</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618</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256</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874</a:t>
                      </a:r>
                      <a:endParaRPr lang="en-US" sz="1000" b="1"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4078405124"/>
                  </a:ext>
                </a:extLst>
              </a:tr>
              <a:tr h="159682">
                <a:tc>
                  <a:txBody>
                    <a:bodyPr/>
                    <a:lstStyle/>
                    <a:p>
                      <a:pPr algn="l" fontAlgn="b"/>
                      <a:r>
                        <a:rPr lang="en-US" sz="1000" u="none" strike="noStrike">
                          <a:effectLst/>
                        </a:rPr>
                        <a:t>cca3071e3e9bb7d12640c9fbe2301306</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364</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364</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1978810626"/>
                  </a:ext>
                </a:extLst>
              </a:tr>
              <a:tr h="159682">
                <a:tc>
                  <a:txBody>
                    <a:bodyPr/>
                    <a:lstStyle/>
                    <a:p>
                      <a:pPr algn="l" fontAlgn="b"/>
                      <a:r>
                        <a:rPr lang="en-US" sz="1000" u="none" strike="noStrike" dirty="0">
                          <a:effectLst/>
                        </a:rPr>
                        <a:t>70eea00b476a314817cefde4aad4f89a</a:t>
                      </a:r>
                      <a:endParaRPr lang="en-US" sz="1000" b="0" i="0" u="none" strike="noStrike" dirty="0">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761349184"/>
                  </a:ext>
                </a:extLst>
              </a:tr>
              <a:tr h="159682">
                <a:tc>
                  <a:txBody>
                    <a:bodyPr/>
                    <a:lstStyle/>
                    <a:p>
                      <a:pPr algn="l" fontAlgn="b"/>
                      <a:r>
                        <a:rPr lang="en-US" sz="1000" u="none" strike="noStrike">
                          <a:effectLst/>
                        </a:rPr>
                        <a:t>c458e2045a8aa8964f8879af03fdcce6</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524323001"/>
                  </a:ext>
                </a:extLst>
              </a:tr>
              <a:tr h="159682">
                <a:tc>
                  <a:txBody>
                    <a:bodyPr/>
                    <a:lstStyle/>
                    <a:p>
                      <a:pPr algn="l" fontAlgn="b"/>
                      <a:r>
                        <a:rPr lang="en-US" sz="1000" u="none" strike="noStrike">
                          <a:effectLst/>
                        </a:rPr>
                        <a:t>dd55f1bb788714a40e7954c3be6df745</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58</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58</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3509147631"/>
                  </a:ext>
                </a:extLst>
              </a:tr>
              <a:tr h="159682">
                <a:tc>
                  <a:txBody>
                    <a:bodyPr/>
                    <a:lstStyle/>
                    <a:p>
                      <a:pPr algn="l" fontAlgn="b"/>
                      <a:r>
                        <a:rPr lang="en-US" sz="1000" u="none" strike="noStrike">
                          <a:effectLst/>
                        </a:rPr>
                        <a:t>de722cd6dad950a92b7d4f82673f8833</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56</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56</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185612644"/>
                  </a:ext>
                </a:extLst>
              </a:tr>
              <a:tr h="159682">
                <a:tc>
                  <a:txBody>
                    <a:bodyPr/>
                    <a:lstStyle/>
                    <a:p>
                      <a:pPr algn="l" fontAlgn="b"/>
                      <a:r>
                        <a:rPr lang="en-US" sz="1000" u="none" strike="noStrike">
                          <a:effectLst/>
                        </a:rPr>
                        <a:t>b33e7c55446eabf8fe1a42d037ac7d6d</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47</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47</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3332573363"/>
                  </a:ext>
                </a:extLst>
              </a:tr>
              <a:tr h="159682">
                <a:tc>
                  <a:txBody>
                    <a:bodyPr/>
                    <a:lstStyle/>
                    <a:p>
                      <a:pPr algn="l" fontAlgn="b"/>
                      <a:r>
                        <a:rPr lang="en-US" sz="1000" u="none" strike="noStrike">
                          <a:effectLst/>
                        </a:rPr>
                        <a:t>4e922959ae960d389249c378d1c939f5</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43</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43</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805375025"/>
                  </a:ext>
                </a:extLst>
              </a:tr>
              <a:tr h="159682">
                <a:tc>
                  <a:txBody>
                    <a:bodyPr/>
                    <a:lstStyle/>
                    <a:p>
                      <a:pPr algn="l" fontAlgn="b"/>
                      <a:r>
                        <a:rPr lang="en-US" sz="1000" u="none" strike="noStrike">
                          <a:effectLst/>
                        </a:rPr>
                        <a:t>ea8482cd71df3c1969d7b9473ff13abc</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3299650005"/>
                  </a:ext>
                </a:extLst>
              </a:tr>
              <a:tr h="159682">
                <a:tc>
                  <a:txBody>
                    <a:bodyPr/>
                    <a:lstStyle/>
                    <a:p>
                      <a:pPr algn="l" fontAlgn="b"/>
                      <a:r>
                        <a:rPr lang="en-US" sz="1000" u="none" strike="noStrike">
                          <a:effectLst/>
                        </a:rPr>
                        <a:t>da8622b14eb17ae2831f4ac5b9dab84a</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3208085648"/>
                  </a:ext>
                </a:extLst>
              </a:tr>
              <a:tr h="159682">
                <a:tc>
                  <a:txBody>
                    <a:bodyPr/>
                    <a:lstStyle/>
                    <a:p>
                      <a:pPr algn="l" fontAlgn="b"/>
                      <a:r>
                        <a:rPr lang="en-US" sz="1000" u="none" strike="noStrike">
                          <a:effectLst/>
                        </a:rPr>
                        <a:t>ceaec5548eefc6e23e6607c5435102e7</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199689899"/>
                  </a:ext>
                </a:extLst>
              </a:tr>
              <a:tr h="159682">
                <a:tc>
                  <a:txBody>
                    <a:bodyPr/>
                    <a:lstStyle/>
                    <a:p>
                      <a:pPr algn="l" fontAlgn="b"/>
                      <a:r>
                        <a:rPr lang="en-US" sz="1000" u="none" strike="noStrike">
                          <a:effectLst/>
                        </a:rPr>
                        <a:t>91f0eec23d4a61d7d7caeefa3f0ad1ca</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036073036"/>
                  </a:ext>
                </a:extLst>
              </a:tr>
              <a:tr h="159682">
                <a:tc>
                  <a:txBody>
                    <a:bodyPr/>
                    <a:lstStyle/>
                    <a:p>
                      <a:pPr algn="l" fontAlgn="b"/>
                      <a:r>
                        <a:rPr lang="en-US" sz="1000" u="none" strike="noStrike">
                          <a:effectLst/>
                        </a:rPr>
                        <a:t>RR</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283</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367</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650</a:t>
                      </a:r>
                      <a:endParaRPr lang="en-US" sz="1000" b="1"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484337657"/>
                  </a:ext>
                </a:extLst>
              </a:tr>
              <a:tr h="159682">
                <a:tc>
                  <a:txBody>
                    <a:bodyPr/>
                    <a:lstStyle/>
                    <a:p>
                      <a:pPr algn="l" fontAlgn="b"/>
                      <a:r>
                        <a:rPr lang="en-US" sz="1000" u="none" strike="noStrike">
                          <a:effectLst/>
                        </a:rPr>
                        <a:t>1782ce2db72c3dda627d5e7c898104e1</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169</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169</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3423597121"/>
                  </a:ext>
                </a:extLst>
              </a:tr>
              <a:tr h="159682">
                <a:tc>
                  <a:txBody>
                    <a:bodyPr/>
                    <a:lstStyle/>
                    <a:p>
                      <a:pPr algn="l" fontAlgn="b"/>
                      <a:r>
                        <a:rPr lang="en-US" sz="1000" u="none" strike="noStrike">
                          <a:effectLst/>
                        </a:rPr>
                        <a:t>8160255418d5aaa7dbdc9f4c64ebda44</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71</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71</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3344637306"/>
                  </a:ext>
                </a:extLst>
              </a:tr>
              <a:tr h="159682">
                <a:tc>
                  <a:txBody>
                    <a:bodyPr/>
                    <a:lstStyle/>
                    <a:p>
                      <a:pPr algn="l" fontAlgn="b"/>
                      <a:r>
                        <a:rPr lang="en-US" sz="1000" u="none" strike="noStrike">
                          <a:effectLst/>
                        </a:rPr>
                        <a:t>c826c40d7b19f62a09e2d7c5e7295ee2</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115773942"/>
                  </a:ext>
                </a:extLst>
              </a:tr>
              <a:tr h="159682">
                <a:tc>
                  <a:txBody>
                    <a:bodyPr/>
                    <a:lstStyle/>
                    <a:p>
                      <a:pPr algn="l" fontAlgn="b"/>
                      <a:r>
                        <a:rPr lang="en-US" sz="1000" u="none" strike="noStrike">
                          <a:effectLst/>
                        </a:rPr>
                        <a:t>da8622b14eb17ae2831f4ac5b9dab84a</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135766923"/>
                  </a:ext>
                </a:extLst>
              </a:tr>
              <a:tr h="159682">
                <a:tc>
                  <a:txBody>
                    <a:bodyPr/>
                    <a:lstStyle/>
                    <a:p>
                      <a:pPr algn="l" fontAlgn="b"/>
                      <a:r>
                        <a:rPr lang="en-US" sz="1000" u="none" strike="noStrike">
                          <a:effectLst/>
                        </a:rPr>
                        <a:t>7bac63f6603d382cc8d0832eb6c100a8</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508775463"/>
                  </a:ext>
                </a:extLst>
              </a:tr>
              <a:tr h="159682">
                <a:tc>
                  <a:txBody>
                    <a:bodyPr/>
                    <a:lstStyle/>
                    <a:p>
                      <a:pPr algn="l" fontAlgn="b"/>
                      <a:r>
                        <a:rPr lang="en-US" sz="1000" u="none" strike="noStrike">
                          <a:effectLst/>
                        </a:rPr>
                        <a:t>a416b6a846a11724393025641d4edd5e</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630285689"/>
                  </a:ext>
                </a:extLst>
              </a:tr>
              <a:tr h="159682">
                <a:tc>
                  <a:txBody>
                    <a:bodyPr/>
                    <a:lstStyle/>
                    <a:p>
                      <a:pPr algn="l" fontAlgn="b"/>
                      <a:r>
                        <a:rPr lang="en-US" sz="1000" u="none" strike="noStrike">
                          <a:effectLst/>
                        </a:rPr>
                        <a:t>cc419e0650a3c5ba77189a1882b7556a</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49</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49</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3747897788"/>
                  </a:ext>
                </a:extLst>
              </a:tr>
              <a:tr h="199603">
                <a:tc>
                  <a:txBody>
                    <a:bodyPr/>
                    <a:lstStyle/>
                    <a:p>
                      <a:pPr algn="l" fontAlgn="b"/>
                      <a:r>
                        <a:rPr lang="en-US" sz="1000" u="none" strike="noStrike">
                          <a:effectLst/>
                        </a:rPr>
                        <a:t>8b321bb669392f5163d04c59e235e066</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27</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1759695262"/>
                  </a:ext>
                </a:extLst>
              </a:tr>
              <a:tr h="159682">
                <a:tc>
                  <a:txBody>
                    <a:bodyPr/>
                    <a:lstStyle/>
                    <a:p>
                      <a:pPr algn="l" fontAlgn="b"/>
                      <a:r>
                        <a:rPr lang="en-US" sz="1000" u="none" strike="noStrike">
                          <a:effectLst/>
                        </a:rPr>
                        <a:t>17a053fcb14bd219540cbde0df490be0</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39</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39</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733395966"/>
                  </a:ext>
                </a:extLst>
              </a:tr>
              <a:tr h="159682">
                <a:tc>
                  <a:txBody>
                    <a:bodyPr/>
                    <a:lstStyle/>
                    <a:p>
                      <a:pPr algn="l" fontAlgn="b"/>
                      <a:r>
                        <a:rPr lang="en-US" sz="1000" u="none" strike="noStrike">
                          <a:effectLst/>
                        </a:rPr>
                        <a:t>562fc2f2c2863ab7e79a9e4388a58a14</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37</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37</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981595895"/>
                  </a:ext>
                </a:extLst>
              </a:tr>
              <a:tr h="159682">
                <a:tc>
                  <a:txBody>
                    <a:bodyPr/>
                    <a:lstStyle/>
                    <a:p>
                      <a:pPr algn="l" fontAlgn="b"/>
                      <a:r>
                        <a:rPr lang="en-US" sz="1000" u="none" strike="noStrike">
                          <a:effectLst/>
                        </a:rPr>
                        <a:t>4869f7a5dfa277a7dca6462dcf3b52b2</a:t>
                      </a:r>
                      <a:endParaRPr lang="en-US" sz="1000" b="0" i="0" u="none" strike="noStrike">
                        <a:solidFill>
                          <a:srgbClr val="000000"/>
                        </a:solidFill>
                        <a:effectLst/>
                        <a:latin typeface="Calibri" panose="020F0502020204030204" pitchFamily="34" charset="0"/>
                      </a:endParaRPr>
                    </a:p>
                  </a:txBody>
                  <a:tcPr marL="79841"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37</a:t>
                      </a:r>
                      <a:endParaRPr lang="en-US" sz="1000" b="0"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37</a:t>
                      </a:r>
                      <a:endParaRPr lang="en-US" sz="1000" b="0" i="0" u="none" strike="noStrike">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1851639368"/>
                  </a:ext>
                </a:extLst>
              </a:tr>
              <a:tr h="159682">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901</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a:effectLst/>
                        </a:rPr>
                        <a:t>623</a:t>
                      </a:r>
                      <a:endParaRPr lang="en-US" sz="1000" b="1" i="0" u="none" strike="noStrike">
                        <a:solidFill>
                          <a:srgbClr val="000000"/>
                        </a:solidFill>
                        <a:effectLst/>
                        <a:latin typeface="Calibri" panose="020F0502020204030204" pitchFamily="34" charset="0"/>
                      </a:endParaRPr>
                    </a:p>
                  </a:txBody>
                  <a:tcPr marL="6653" marR="6653" marT="6653" marB="0" anchor="b"/>
                </a:tc>
                <a:tc>
                  <a:txBody>
                    <a:bodyPr/>
                    <a:lstStyle/>
                    <a:p>
                      <a:pPr algn="r" fontAlgn="b"/>
                      <a:r>
                        <a:rPr lang="en-US" sz="1000" u="none" strike="noStrike" dirty="0">
                          <a:effectLst/>
                        </a:rPr>
                        <a:t>1524</a:t>
                      </a:r>
                      <a:endParaRPr lang="en-US" sz="1000" b="1" i="0" u="none" strike="noStrike" dirty="0">
                        <a:solidFill>
                          <a:srgbClr val="000000"/>
                        </a:solidFill>
                        <a:effectLst/>
                        <a:latin typeface="Calibri" panose="020F0502020204030204" pitchFamily="34" charset="0"/>
                      </a:endParaRPr>
                    </a:p>
                  </a:txBody>
                  <a:tcPr marL="6653" marR="6653" marT="6653" marB="0" anchor="b"/>
                </a:tc>
                <a:extLst>
                  <a:ext uri="{0D108BD9-81ED-4DB2-BD59-A6C34878D82A}">
                    <a16:rowId xmlns:a16="http://schemas.microsoft.com/office/drawing/2014/main" val="2727333947"/>
                  </a:ext>
                </a:extLst>
              </a:tr>
            </a:tbl>
          </a:graphicData>
        </a:graphic>
      </p:graphicFrame>
      <p:graphicFrame>
        <p:nvGraphicFramePr>
          <p:cNvPr id="3" name="Chart 2">
            <a:extLst>
              <a:ext uri="{FF2B5EF4-FFF2-40B4-BE49-F238E27FC236}">
                <a16:creationId xmlns:a16="http://schemas.microsoft.com/office/drawing/2014/main" id="{D7D083C0-3183-45AF-9317-F86EC66D9B4F}"/>
              </a:ext>
            </a:extLst>
          </p:cNvPr>
          <p:cNvGraphicFramePr>
            <a:graphicFrameLocks/>
          </p:cNvGraphicFramePr>
          <p:nvPr>
            <p:extLst>
              <p:ext uri="{D42A27DB-BD31-4B8C-83A1-F6EECF244321}">
                <p14:modId xmlns:p14="http://schemas.microsoft.com/office/powerpoint/2010/main" val="1276140886"/>
              </p:ext>
            </p:extLst>
          </p:nvPr>
        </p:nvGraphicFramePr>
        <p:xfrm>
          <a:off x="4503420" y="1253332"/>
          <a:ext cx="7688580" cy="315468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6A505095-ADB7-4B36-A56D-1A4C6273213F}"/>
              </a:ext>
            </a:extLst>
          </p:cNvPr>
          <p:cNvPicPr>
            <a:picLocks noChangeAspect="1"/>
          </p:cNvPicPr>
          <p:nvPr/>
        </p:nvPicPr>
        <p:blipFill>
          <a:blip r:embed="rId3"/>
          <a:stretch>
            <a:fillRect/>
          </a:stretch>
        </p:blipFill>
        <p:spPr>
          <a:xfrm>
            <a:off x="4910610" y="4923704"/>
            <a:ext cx="6720840" cy="792480"/>
          </a:xfrm>
          <a:prstGeom prst="rect">
            <a:avLst/>
          </a:prstGeom>
        </p:spPr>
      </p:pic>
      <p:sp>
        <p:nvSpPr>
          <p:cNvPr id="6" name="TextBox 5">
            <a:extLst>
              <a:ext uri="{FF2B5EF4-FFF2-40B4-BE49-F238E27FC236}">
                <a16:creationId xmlns:a16="http://schemas.microsoft.com/office/drawing/2014/main" id="{EDB1B8F5-653E-4743-ACB9-2F6BFDFA1777}"/>
              </a:ext>
            </a:extLst>
          </p:cNvPr>
          <p:cNvSpPr txBox="1"/>
          <p:nvPr/>
        </p:nvSpPr>
        <p:spPr>
          <a:xfrm>
            <a:off x="83383" y="826412"/>
            <a:ext cx="1828800" cy="369332"/>
          </a:xfrm>
          <a:prstGeom prst="rect">
            <a:avLst/>
          </a:prstGeom>
          <a:noFill/>
        </p:spPr>
        <p:txBody>
          <a:bodyPr wrap="square" rtlCol="0">
            <a:spAutoFit/>
          </a:bodyPr>
          <a:lstStyle/>
          <a:p>
            <a:r>
              <a:rPr lang="en-US" dirty="0"/>
              <a:t>State</a:t>
            </a:r>
          </a:p>
        </p:txBody>
      </p:sp>
      <p:sp>
        <p:nvSpPr>
          <p:cNvPr id="7" name="TextBox 6">
            <a:extLst>
              <a:ext uri="{FF2B5EF4-FFF2-40B4-BE49-F238E27FC236}">
                <a16:creationId xmlns:a16="http://schemas.microsoft.com/office/drawing/2014/main" id="{FB76CCE4-6259-4FA1-89D3-E266A43825FF}"/>
              </a:ext>
            </a:extLst>
          </p:cNvPr>
          <p:cNvSpPr txBox="1"/>
          <p:nvPr/>
        </p:nvSpPr>
        <p:spPr>
          <a:xfrm>
            <a:off x="213063" y="118526"/>
            <a:ext cx="9374820" cy="707886"/>
          </a:xfrm>
          <a:prstGeom prst="rect">
            <a:avLst/>
          </a:prstGeom>
          <a:noFill/>
        </p:spPr>
        <p:txBody>
          <a:bodyPr wrap="square" rtlCol="0">
            <a:spAutoFit/>
          </a:bodyPr>
          <a:lstStyle/>
          <a:p>
            <a:r>
              <a:rPr lang="en-US" sz="4000" b="1" dirty="0"/>
              <a:t>4) Seller performance in terms of deliveries</a:t>
            </a:r>
            <a:endParaRPr lang="en-US" sz="4000" dirty="0"/>
          </a:p>
        </p:txBody>
      </p:sp>
    </p:spTree>
    <p:extLst>
      <p:ext uri="{BB962C8B-B14F-4D97-AF65-F5344CB8AC3E}">
        <p14:creationId xmlns:p14="http://schemas.microsoft.com/office/powerpoint/2010/main" val="189352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9941A21-DECF-472C-BAB0-13BC01F3DBB2}"/>
              </a:ext>
            </a:extLst>
          </p:cNvPr>
          <p:cNvGraphicFramePr>
            <a:graphicFrameLocks noGrp="1"/>
          </p:cNvGraphicFramePr>
          <p:nvPr>
            <p:extLst>
              <p:ext uri="{D42A27DB-BD31-4B8C-83A1-F6EECF244321}">
                <p14:modId xmlns:p14="http://schemas.microsoft.com/office/powerpoint/2010/main" val="1221364610"/>
              </p:ext>
            </p:extLst>
          </p:nvPr>
        </p:nvGraphicFramePr>
        <p:xfrm>
          <a:off x="151783" y="1611236"/>
          <a:ext cx="3632200" cy="2377440"/>
        </p:xfrm>
        <a:graphic>
          <a:graphicData uri="http://schemas.openxmlformats.org/drawingml/2006/table">
            <a:tbl>
              <a:tblPr>
                <a:tableStyleId>{5C22544A-7EE6-4342-B048-85BDC9FD1C3A}</a:tableStyleId>
              </a:tblPr>
              <a:tblGrid>
                <a:gridCol w="1143000">
                  <a:extLst>
                    <a:ext uri="{9D8B030D-6E8A-4147-A177-3AD203B41FA5}">
                      <a16:colId xmlns:a16="http://schemas.microsoft.com/office/drawing/2014/main" val="3652948515"/>
                    </a:ext>
                  </a:extLst>
                </a:gridCol>
                <a:gridCol w="1066800">
                  <a:extLst>
                    <a:ext uri="{9D8B030D-6E8A-4147-A177-3AD203B41FA5}">
                      <a16:colId xmlns:a16="http://schemas.microsoft.com/office/drawing/2014/main" val="2270661717"/>
                    </a:ext>
                  </a:extLst>
                </a:gridCol>
                <a:gridCol w="342900">
                  <a:extLst>
                    <a:ext uri="{9D8B030D-6E8A-4147-A177-3AD203B41FA5}">
                      <a16:colId xmlns:a16="http://schemas.microsoft.com/office/drawing/2014/main" val="1983335833"/>
                    </a:ext>
                  </a:extLst>
                </a:gridCol>
                <a:gridCol w="342900">
                  <a:extLst>
                    <a:ext uri="{9D8B030D-6E8A-4147-A177-3AD203B41FA5}">
                      <a16:colId xmlns:a16="http://schemas.microsoft.com/office/drawing/2014/main" val="3469584874"/>
                    </a:ext>
                  </a:extLst>
                </a:gridCol>
                <a:gridCol w="736600">
                  <a:extLst>
                    <a:ext uri="{9D8B030D-6E8A-4147-A177-3AD203B41FA5}">
                      <a16:colId xmlns:a16="http://schemas.microsoft.com/office/drawing/2014/main" val="2826045267"/>
                    </a:ext>
                  </a:extLst>
                </a:gridCol>
              </a:tblGrid>
              <a:tr h="182880">
                <a:tc>
                  <a:txBody>
                    <a:bodyPr/>
                    <a:lstStyle/>
                    <a:p>
                      <a:pPr algn="l" fontAlgn="b"/>
                      <a:r>
                        <a:rPr lang="en-US" sz="1100" u="none" strike="noStrike">
                          <a:effectLst/>
                        </a:rPr>
                        <a:t>Sum of Del_days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7782965"/>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2618473"/>
                  </a:ext>
                </a:extLst>
              </a:tr>
              <a:tr h="182880">
                <a:tc>
                  <a:txBody>
                    <a:bodyPr/>
                    <a:lstStyle/>
                    <a:p>
                      <a:pPr algn="l" fontAlgn="b"/>
                      <a:r>
                        <a:rPr lang="en-US" sz="1100" u="none" strike="noStrike">
                          <a:effectLst/>
                        </a:rPr>
                        <a:t>AP</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1043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950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1993</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1620644"/>
                  </a:ext>
                </a:extLst>
              </a:tr>
              <a:tr h="182880">
                <a:tc>
                  <a:txBody>
                    <a:bodyPr/>
                    <a:lstStyle/>
                    <a:p>
                      <a:pPr algn="l" fontAlgn="b"/>
                      <a:r>
                        <a:rPr lang="en-US" sz="1100" u="none" strike="noStrike">
                          <a:effectLst/>
                        </a:rPr>
                        <a:t>porto grande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7293603"/>
                  </a:ext>
                </a:extLst>
              </a:tr>
              <a:tr h="182880">
                <a:tc>
                  <a:txBody>
                    <a:bodyPr/>
                    <a:lstStyle/>
                    <a:p>
                      <a:pPr algn="l" fontAlgn="b"/>
                      <a:r>
                        <a:rPr lang="en-US" sz="1100" u="none" strike="noStrike">
                          <a:effectLst/>
                        </a:rPr>
                        <a:t>oiapoque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4576065"/>
                  </a:ext>
                </a:extLst>
              </a:tr>
              <a:tr h="182880">
                <a:tc>
                  <a:txBody>
                    <a:bodyPr/>
                    <a:lstStyle/>
                    <a:p>
                      <a:pPr algn="l" fontAlgn="b"/>
                      <a:r>
                        <a:rPr lang="en-US" sz="1100" u="none" strike="noStrike">
                          <a:effectLst/>
                        </a:rPr>
                        <a:t>vitoria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7684590"/>
                  </a:ext>
                </a:extLst>
              </a:tr>
              <a:tr h="182880">
                <a:tc>
                  <a:txBody>
                    <a:bodyPr/>
                    <a:lstStyle/>
                    <a:p>
                      <a:pPr algn="l" fontAlgn="b"/>
                      <a:r>
                        <a:rPr lang="en-US" sz="1100" u="none" strike="noStrike">
                          <a:effectLst/>
                        </a:rPr>
                        <a:t>laranjal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4706528"/>
                  </a:ext>
                </a:extLst>
              </a:tr>
              <a:tr h="182880">
                <a:tc>
                  <a:txBody>
                    <a:bodyPr/>
                    <a:lstStyle/>
                    <a:p>
                      <a:pPr algn="l" fontAlgn="b"/>
                      <a:r>
                        <a:rPr lang="en-US" sz="1100" u="none" strike="noStrike">
                          <a:effectLst/>
                        </a:rPr>
                        <a:t>santana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8546406"/>
                  </a:ext>
                </a:extLst>
              </a:tr>
              <a:tr h="182880">
                <a:tc>
                  <a:txBody>
                    <a:bodyPr/>
                    <a:lstStyle/>
                    <a:p>
                      <a:pPr algn="l" fontAlgn="b"/>
                      <a:r>
                        <a:rPr lang="en-US" sz="1100" u="none" strike="noStrike">
                          <a:effectLst/>
                        </a:rPr>
                        <a:t>macapa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5671080"/>
                  </a:ext>
                </a:extLst>
              </a:tr>
              <a:tr h="182880">
                <a:tc>
                  <a:txBody>
                    <a:bodyPr/>
                    <a:lstStyle/>
                    <a:p>
                      <a:pPr algn="l" fontAlgn="b"/>
                      <a:r>
                        <a:rPr lang="en-US" sz="1100" u="none" strike="noStrike">
                          <a:effectLst/>
                        </a:rPr>
                        <a:t>RR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1128</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0243822"/>
                  </a:ext>
                </a:extLst>
              </a:tr>
              <a:tr h="182880">
                <a:tc>
                  <a:txBody>
                    <a:bodyPr/>
                    <a:lstStyle/>
                    <a:p>
                      <a:pPr algn="l" fontAlgn="b"/>
                      <a:r>
                        <a:rPr lang="en-US" sz="1100" u="none" strike="noStrike">
                          <a:effectLst/>
                        </a:rPr>
                        <a:t>bonfim</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2863993"/>
                  </a:ext>
                </a:extLst>
              </a:tr>
              <a:tr h="182880">
                <a:tc>
                  <a:txBody>
                    <a:bodyPr/>
                    <a:lstStyle/>
                    <a:p>
                      <a:pPr algn="l" fontAlgn="b"/>
                      <a:r>
                        <a:rPr lang="en-US" sz="1100" u="none" strike="noStrike">
                          <a:effectLst/>
                        </a:rPr>
                        <a:t>boa vista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0556941"/>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1544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1574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3121</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3205934"/>
                  </a:ext>
                </a:extLst>
              </a:tr>
            </a:tbl>
          </a:graphicData>
        </a:graphic>
      </p:graphicFrame>
      <p:graphicFrame>
        <p:nvGraphicFramePr>
          <p:cNvPr id="3" name="Chart 2">
            <a:extLst>
              <a:ext uri="{FF2B5EF4-FFF2-40B4-BE49-F238E27FC236}">
                <a16:creationId xmlns:a16="http://schemas.microsoft.com/office/drawing/2014/main" id="{3E694A66-867A-4C02-A0E4-97EF1F21AA02}"/>
              </a:ext>
            </a:extLst>
          </p:cNvPr>
          <p:cNvGraphicFramePr>
            <a:graphicFrameLocks/>
          </p:cNvGraphicFramePr>
          <p:nvPr>
            <p:extLst>
              <p:ext uri="{D42A27DB-BD31-4B8C-83A1-F6EECF244321}">
                <p14:modId xmlns:p14="http://schemas.microsoft.com/office/powerpoint/2010/main" val="685177408"/>
              </p:ext>
            </p:extLst>
          </p:nvPr>
        </p:nvGraphicFramePr>
        <p:xfrm>
          <a:off x="5070629" y="1515862"/>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2C065986-CBBE-4629-AD98-3AB54AFB6987}"/>
              </a:ext>
            </a:extLst>
          </p:cNvPr>
          <p:cNvPicPr>
            <a:picLocks noChangeAspect="1"/>
          </p:cNvPicPr>
          <p:nvPr/>
        </p:nvPicPr>
        <p:blipFill>
          <a:blip r:embed="rId3"/>
          <a:stretch>
            <a:fillRect/>
          </a:stretch>
        </p:blipFill>
        <p:spPr>
          <a:xfrm>
            <a:off x="5215409" y="4671356"/>
            <a:ext cx="4282440" cy="746760"/>
          </a:xfrm>
          <a:prstGeom prst="rect">
            <a:avLst/>
          </a:prstGeom>
        </p:spPr>
      </p:pic>
      <p:sp>
        <p:nvSpPr>
          <p:cNvPr id="6" name="TextBox 5">
            <a:extLst>
              <a:ext uri="{FF2B5EF4-FFF2-40B4-BE49-F238E27FC236}">
                <a16:creationId xmlns:a16="http://schemas.microsoft.com/office/drawing/2014/main" id="{3DA9A044-47E0-4628-8641-F09FAC2B04C6}"/>
              </a:ext>
            </a:extLst>
          </p:cNvPr>
          <p:cNvSpPr txBox="1"/>
          <p:nvPr/>
        </p:nvSpPr>
        <p:spPr>
          <a:xfrm>
            <a:off x="139083" y="859297"/>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417116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1CC856D-464C-48A0-A63E-76375EA1B2F2}"/>
              </a:ext>
            </a:extLst>
          </p:cNvPr>
          <p:cNvGraphicFramePr>
            <a:graphicFrameLocks noGrp="1"/>
          </p:cNvGraphicFramePr>
          <p:nvPr>
            <p:extLst>
              <p:ext uri="{D42A27DB-BD31-4B8C-83A1-F6EECF244321}">
                <p14:modId xmlns:p14="http://schemas.microsoft.com/office/powerpoint/2010/main" val="3449476337"/>
              </p:ext>
            </p:extLst>
          </p:nvPr>
        </p:nvGraphicFramePr>
        <p:xfrm>
          <a:off x="213063" y="1498107"/>
          <a:ext cx="3364229" cy="4351350"/>
        </p:xfrm>
        <a:graphic>
          <a:graphicData uri="http://schemas.openxmlformats.org/drawingml/2006/table">
            <a:tbl>
              <a:tblPr>
                <a:tableStyleId>{5C22544A-7EE6-4342-B048-85BDC9FD1C3A}</a:tableStyleId>
              </a:tblPr>
              <a:tblGrid>
                <a:gridCol w="1168415">
                  <a:extLst>
                    <a:ext uri="{9D8B030D-6E8A-4147-A177-3AD203B41FA5}">
                      <a16:colId xmlns:a16="http://schemas.microsoft.com/office/drawing/2014/main" val="1848521163"/>
                    </a:ext>
                  </a:extLst>
                </a:gridCol>
                <a:gridCol w="846093">
                  <a:extLst>
                    <a:ext uri="{9D8B030D-6E8A-4147-A177-3AD203B41FA5}">
                      <a16:colId xmlns:a16="http://schemas.microsoft.com/office/drawing/2014/main" val="83384314"/>
                    </a:ext>
                  </a:extLst>
                </a:gridCol>
                <a:gridCol w="382757">
                  <a:extLst>
                    <a:ext uri="{9D8B030D-6E8A-4147-A177-3AD203B41FA5}">
                      <a16:colId xmlns:a16="http://schemas.microsoft.com/office/drawing/2014/main" val="2886682176"/>
                    </a:ext>
                  </a:extLst>
                </a:gridCol>
                <a:gridCol w="382757">
                  <a:extLst>
                    <a:ext uri="{9D8B030D-6E8A-4147-A177-3AD203B41FA5}">
                      <a16:colId xmlns:a16="http://schemas.microsoft.com/office/drawing/2014/main" val="785732755"/>
                    </a:ext>
                  </a:extLst>
                </a:gridCol>
                <a:gridCol w="584207">
                  <a:extLst>
                    <a:ext uri="{9D8B030D-6E8A-4147-A177-3AD203B41FA5}">
                      <a16:colId xmlns:a16="http://schemas.microsoft.com/office/drawing/2014/main" val="745735296"/>
                    </a:ext>
                  </a:extLst>
                </a:gridCol>
              </a:tblGrid>
              <a:tr h="145045">
                <a:tc>
                  <a:txBody>
                    <a:bodyPr/>
                    <a:lstStyle/>
                    <a:p>
                      <a:pPr algn="l" fontAlgn="b"/>
                      <a:r>
                        <a:rPr lang="en-US" sz="900" u="none" strike="noStrike">
                          <a:effectLst/>
                        </a:rPr>
                        <a:t>Sum of Order_Delivered</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Column Labels</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68067685"/>
                  </a:ext>
                </a:extLst>
              </a:tr>
              <a:tr h="145045">
                <a:tc>
                  <a:txBody>
                    <a:bodyPr/>
                    <a:lstStyle/>
                    <a:p>
                      <a:pPr algn="l" fontAlgn="b"/>
                      <a:r>
                        <a:rPr lang="en-US" sz="900" u="none" strike="noStrike">
                          <a:effectLst/>
                        </a:rPr>
                        <a:t>Row Labels</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dirty="0">
                          <a:effectLst/>
                        </a:rPr>
                        <a:t>2016</a:t>
                      </a:r>
                      <a:endParaRPr lang="en-US" sz="900" b="1" i="0" u="none" strike="noStrike" dirty="0">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2017</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2018</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051697469"/>
                  </a:ext>
                </a:extLst>
              </a:tr>
              <a:tr h="145045">
                <a:tc>
                  <a:txBody>
                    <a:bodyPr/>
                    <a:lstStyle/>
                    <a:p>
                      <a:pPr algn="l" fontAlgn="b"/>
                      <a:r>
                        <a:rPr lang="en-US" sz="900" u="none" strike="noStrike">
                          <a:effectLst/>
                        </a:rPr>
                        <a:t>RR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2.78%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41.67%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55.56%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714498441"/>
                  </a:ext>
                </a:extLst>
              </a:tr>
              <a:tr h="145045">
                <a:tc>
                  <a:txBody>
                    <a:bodyPr/>
                    <a:lstStyle/>
                    <a:p>
                      <a:pPr algn="l" fontAlgn="b"/>
                      <a:r>
                        <a:rPr lang="en-US" sz="900" u="none" strike="noStrike">
                          <a:effectLst/>
                        </a:rPr>
                        <a:t>AP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39.06%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60.94%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703688513"/>
                  </a:ext>
                </a:extLst>
              </a:tr>
              <a:tr h="145045">
                <a:tc>
                  <a:txBody>
                    <a:bodyPr/>
                    <a:lstStyle/>
                    <a:p>
                      <a:pPr algn="l" fontAlgn="b"/>
                      <a:r>
                        <a:rPr lang="en-US" sz="900" u="none" strike="noStrike">
                          <a:effectLst/>
                        </a:rPr>
                        <a:t>AC</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66.23%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33.77%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534776425"/>
                  </a:ext>
                </a:extLst>
              </a:tr>
              <a:tr h="145045">
                <a:tc>
                  <a:txBody>
                    <a:bodyPr/>
                    <a:lstStyle/>
                    <a:p>
                      <a:pPr algn="l" fontAlgn="b"/>
                      <a:r>
                        <a:rPr lang="en-US" sz="900" u="none" strike="noStrike">
                          <a:effectLst/>
                        </a:rPr>
                        <a:t>AM</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51.08%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48.92%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548972642"/>
                  </a:ext>
                </a:extLst>
              </a:tr>
              <a:tr h="145045">
                <a:tc>
                  <a:txBody>
                    <a:bodyPr/>
                    <a:lstStyle/>
                    <a:p>
                      <a:pPr algn="l" fontAlgn="b"/>
                      <a:r>
                        <a:rPr lang="en-US" sz="900" u="none" strike="noStrike">
                          <a:effectLst/>
                        </a:rPr>
                        <a:t>RO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55.51%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44.49%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099184720"/>
                  </a:ext>
                </a:extLst>
              </a:tr>
              <a:tr h="145045">
                <a:tc>
                  <a:txBody>
                    <a:bodyPr/>
                    <a:lstStyle/>
                    <a:p>
                      <a:pPr algn="l" fontAlgn="b"/>
                      <a:r>
                        <a:rPr lang="en-US" sz="900" u="none" strike="noStrike">
                          <a:effectLst/>
                        </a:rPr>
                        <a:t>TO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51.46%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48.54%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52913211"/>
                  </a:ext>
                </a:extLst>
              </a:tr>
              <a:tr h="145045">
                <a:tc>
                  <a:txBody>
                    <a:bodyPr/>
                    <a:lstStyle/>
                    <a:p>
                      <a:pPr algn="l" fontAlgn="b"/>
                      <a:r>
                        <a:rPr lang="en-US" sz="900" u="none" strike="noStrike">
                          <a:effectLst/>
                        </a:rPr>
                        <a:t>SE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55.99%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42.96%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861328237"/>
                  </a:ext>
                </a:extLst>
              </a:tr>
              <a:tr h="145045">
                <a:tc>
                  <a:txBody>
                    <a:bodyPr/>
                    <a:lstStyle/>
                    <a:p>
                      <a:pPr algn="l" fontAlgn="b"/>
                      <a:r>
                        <a:rPr lang="en-US" sz="900" u="none" strike="noStrike">
                          <a:effectLst/>
                        </a:rPr>
                        <a:t>AL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49.67%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808271555"/>
                  </a:ext>
                </a:extLst>
              </a:tr>
              <a:tr h="145045">
                <a:tc>
                  <a:txBody>
                    <a:bodyPr/>
                    <a:lstStyle/>
                    <a:p>
                      <a:pPr algn="l" fontAlgn="b"/>
                      <a:r>
                        <a:rPr lang="en-US" sz="900" u="none" strike="noStrike">
                          <a:effectLst/>
                        </a:rPr>
                        <a:t>PI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0.25%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47.25%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52.50%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905734573"/>
                  </a:ext>
                </a:extLst>
              </a:tr>
              <a:tr h="145045">
                <a:tc>
                  <a:txBody>
                    <a:bodyPr/>
                    <a:lstStyle/>
                    <a:p>
                      <a:pPr algn="l" fontAlgn="b"/>
                      <a:r>
                        <a:rPr lang="en-US" sz="900" u="none" strike="noStrike">
                          <a:effectLst/>
                        </a:rPr>
                        <a:t>RN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0.95%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48.23%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50.83%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755557764"/>
                  </a:ext>
                </a:extLst>
              </a:tr>
              <a:tr h="145045">
                <a:tc>
                  <a:txBody>
                    <a:bodyPr/>
                    <a:lstStyle/>
                    <a:p>
                      <a:pPr algn="l" fontAlgn="b"/>
                      <a:r>
                        <a:rPr lang="en-US" sz="900" u="none" strike="noStrike">
                          <a:effectLst/>
                        </a:rPr>
                        <a:t>PB</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0.22%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46.74%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53.04%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77900813"/>
                  </a:ext>
                </a:extLst>
              </a:tr>
              <a:tr h="145045">
                <a:tc>
                  <a:txBody>
                    <a:bodyPr/>
                    <a:lstStyle/>
                    <a:p>
                      <a:pPr algn="l" fontAlgn="b"/>
                      <a:r>
                        <a:rPr lang="en-US" sz="900" u="none" strike="noStrike">
                          <a:effectLst/>
                        </a:rPr>
                        <a:t>MA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0.52%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53.13%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46.35%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60933893"/>
                  </a:ext>
                </a:extLst>
              </a:tr>
              <a:tr h="145045">
                <a:tc>
                  <a:txBody>
                    <a:bodyPr/>
                    <a:lstStyle/>
                    <a:p>
                      <a:pPr algn="l" fontAlgn="b"/>
                      <a:r>
                        <a:rPr lang="en-US" sz="900" u="none" strike="noStrike">
                          <a:effectLst/>
                        </a:rPr>
                        <a:t>MS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44.68%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55.32%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100524252"/>
                  </a:ext>
                </a:extLst>
              </a:tr>
              <a:tr h="145045">
                <a:tc>
                  <a:txBody>
                    <a:bodyPr/>
                    <a:lstStyle/>
                    <a:p>
                      <a:pPr algn="l" fontAlgn="b"/>
                      <a:r>
                        <a:rPr lang="en-US" sz="900" u="none" strike="noStrike">
                          <a:effectLst/>
                        </a:rPr>
                        <a:t>MT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0.12%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46.13%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53.75%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070290828"/>
                  </a:ext>
                </a:extLst>
              </a:tr>
              <a:tr h="145045">
                <a:tc>
                  <a:txBody>
                    <a:bodyPr/>
                    <a:lstStyle/>
                    <a:p>
                      <a:pPr algn="l" fontAlgn="b"/>
                      <a:r>
                        <a:rPr lang="en-US" sz="900" u="none" strike="noStrike">
                          <a:effectLst/>
                        </a:rPr>
                        <a:t>PA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0.48%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54.52%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44.99%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60858124"/>
                  </a:ext>
                </a:extLst>
              </a:tr>
              <a:tr h="145045">
                <a:tc>
                  <a:txBody>
                    <a:bodyPr/>
                    <a:lstStyle/>
                    <a:p>
                      <a:pPr algn="l" fontAlgn="b"/>
                      <a:r>
                        <a:rPr lang="en-US" sz="900" u="none" strike="noStrike">
                          <a:effectLst/>
                        </a:rPr>
                        <a:t>CE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0.55%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53.28%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46.17%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19107602"/>
                  </a:ext>
                </a:extLst>
              </a:tr>
              <a:tr h="145045">
                <a:tc>
                  <a:txBody>
                    <a:bodyPr/>
                    <a:lstStyle/>
                    <a:p>
                      <a:pPr algn="l" fontAlgn="b"/>
                      <a:r>
                        <a:rPr lang="en-US" sz="900" u="none" strike="noStrike">
                          <a:effectLst/>
                        </a:rPr>
                        <a:t>PE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0.42%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46.45%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53.13%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032781048"/>
                  </a:ext>
                </a:extLst>
              </a:tr>
              <a:tr h="145045">
                <a:tc>
                  <a:txBody>
                    <a:bodyPr/>
                    <a:lstStyle/>
                    <a:p>
                      <a:pPr algn="l" fontAlgn="b"/>
                      <a:r>
                        <a:rPr lang="en-US" sz="900" u="none" strike="noStrike">
                          <a:effectLst/>
                        </a:rPr>
                        <a:t>ES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0.17%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49.57%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50.26%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671794477"/>
                  </a:ext>
                </a:extLst>
              </a:tr>
              <a:tr h="145045">
                <a:tc>
                  <a:txBody>
                    <a:bodyPr/>
                    <a:lstStyle/>
                    <a:p>
                      <a:pPr algn="l" fontAlgn="b"/>
                      <a:r>
                        <a:rPr lang="en-US" sz="900" u="none" strike="noStrike">
                          <a:effectLst/>
                        </a:rPr>
                        <a:t>GO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47.52%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52.09%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85280274"/>
                  </a:ext>
                </a:extLst>
              </a:tr>
              <a:tr h="145045">
                <a:tc>
                  <a:txBody>
                    <a:bodyPr/>
                    <a:lstStyle/>
                    <a:p>
                      <a:pPr algn="l" fontAlgn="b"/>
                      <a:r>
                        <a:rPr lang="en-US" sz="900" u="none" strike="noStrike">
                          <a:effectLst/>
                        </a:rPr>
                        <a:t>DF</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43.09%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56.60%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289353102"/>
                  </a:ext>
                </a:extLst>
              </a:tr>
              <a:tr h="145045">
                <a:tc>
                  <a:txBody>
                    <a:bodyPr/>
                    <a:lstStyle/>
                    <a:p>
                      <a:pPr algn="l" fontAlgn="b"/>
                      <a:r>
                        <a:rPr lang="en-US" sz="900" u="none" strike="noStrike">
                          <a:effectLst/>
                        </a:rPr>
                        <a:t>BA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0.11%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48.30%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51.59%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739127339"/>
                  </a:ext>
                </a:extLst>
              </a:tr>
              <a:tr h="145045">
                <a:tc>
                  <a:txBody>
                    <a:bodyPr/>
                    <a:lstStyle/>
                    <a:p>
                      <a:pPr algn="l" fontAlgn="b"/>
                      <a:r>
                        <a:rPr lang="en-US" sz="900" u="none" strike="noStrike">
                          <a:effectLst/>
                        </a:rPr>
                        <a:t>SC</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0.28%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47.09%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52.63%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709520492"/>
                  </a:ext>
                </a:extLst>
              </a:tr>
              <a:tr h="145045">
                <a:tc>
                  <a:txBody>
                    <a:bodyPr/>
                    <a:lstStyle/>
                    <a:p>
                      <a:pPr algn="l" fontAlgn="b"/>
                      <a:r>
                        <a:rPr lang="en-US" sz="900" u="none" strike="noStrike">
                          <a:effectLst/>
                        </a:rPr>
                        <a:t>PR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0.43%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45.09%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54.48%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961747076"/>
                  </a:ext>
                </a:extLst>
              </a:tr>
              <a:tr h="145045">
                <a:tc>
                  <a:txBody>
                    <a:bodyPr/>
                    <a:lstStyle/>
                    <a:p>
                      <a:pPr algn="l" fontAlgn="b"/>
                      <a:r>
                        <a:rPr lang="en-US" sz="900" u="none" strike="noStrike">
                          <a:effectLst/>
                        </a:rPr>
                        <a:t>RS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48.91%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50.75%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8422433"/>
                  </a:ext>
                </a:extLst>
              </a:tr>
              <a:tr h="145045">
                <a:tc>
                  <a:txBody>
                    <a:bodyPr/>
                    <a:lstStyle/>
                    <a:p>
                      <a:pPr algn="l" fontAlgn="b"/>
                      <a:r>
                        <a:rPr lang="en-US" sz="900" u="none" strike="noStrike">
                          <a:effectLst/>
                        </a:rPr>
                        <a:t>RJ</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49.34%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50.28%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840094919"/>
                  </a:ext>
                </a:extLst>
              </a:tr>
              <a:tr h="145045">
                <a:tc>
                  <a:txBody>
                    <a:bodyPr/>
                    <a:lstStyle/>
                    <a:p>
                      <a:pPr algn="l" fontAlgn="b"/>
                      <a:r>
                        <a:rPr lang="en-US" sz="900" u="none" strike="noStrike">
                          <a:effectLst/>
                        </a:rPr>
                        <a:t>MG</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47.22%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52.45%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315583800"/>
                  </a:ext>
                </a:extLst>
              </a:tr>
              <a:tr h="145045">
                <a:tc>
                  <a:txBody>
                    <a:bodyPr/>
                    <a:lstStyle/>
                    <a:p>
                      <a:pPr algn="l" fontAlgn="b"/>
                      <a:r>
                        <a:rPr lang="en-US" sz="900" u="none" strike="noStrike">
                          <a:effectLst/>
                        </a:rPr>
                        <a:t>SP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0.24%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42.71%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57.04%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918414832"/>
                  </a:ext>
                </a:extLst>
              </a:tr>
              <a:tr h="145045">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0.30%</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45.74%</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53.96%</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dirty="0">
                          <a:effectLst/>
                        </a:rPr>
                        <a:t>100.00%</a:t>
                      </a:r>
                      <a:endParaRPr lang="en-US" sz="900" b="1"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30781540"/>
                  </a:ext>
                </a:extLst>
              </a:tr>
            </a:tbl>
          </a:graphicData>
        </a:graphic>
      </p:graphicFrame>
      <p:graphicFrame>
        <p:nvGraphicFramePr>
          <p:cNvPr id="3" name="Chart 2">
            <a:extLst>
              <a:ext uri="{FF2B5EF4-FFF2-40B4-BE49-F238E27FC236}">
                <a16:creationId xmlns:a16="http://schemas.microsoft.com/office/drawing/2014/main" id="{415D86B7-2504-49D3-BCBD-F66BED39B298}"/>
              </a:ext>
            </a:extLst>
          </p:cNvPr>
          <p:cNvGraphicFramePr>
            <a:graphicFrameLocks/>
          </p:cNvGraphicFramePr>
          <p:nvPr>
            <p:extLst>
              <p:ext uri="{D42A27DB-BD31-4B8C-83A1-F6EECF244321}">
                <p14:modId xmlns:p14="http://schemas.microsoft.com/office/powerpoint/2010/main" val="464895137"/>
              </p:ext>
            </p:extLst>
          </p:nvPr>
        </p:nvGraphicFramePr>
        <p:xfrm>
          <a:off x="3632225" y="1498107"/>
          <a:ext cx="7908746"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B99F8EB4-721E-4287-8446-2327DEE66A8C}"/>
              </a:ext>
            </a:extLst>
          </p:cNvPr>
          <p:cNvPicPr>
            <a:picLocks noChangeAspect="1"/>
          </p:cNvPicPr>
          <p:nvPr/>
        </p:nvPicPr>
        <p:blipFill>
          <a:blip r:embed="rId3"/>
          <a:stretch>
            <a:fillRect/>
          </a:stretch>
        </p:blipFill>
        <p:spPr>
          <a:xfrm>
            <a:off x="3988737" y="4587058"/>
            <a:ext cx="6522720" cy="929640"/>
          </a:xfrm>
          <a:prstGeom prst="rect">
            <a:avLst/>
          </a:prstGeom>
        </p:spPr>
      </p:pic>
      <p:sp>
        <p:nvSpPr>
          <p:cNvPr id="6" name="TextBox 5">
            <a:extLst>
              <a:ext uri="{FF2B5EF4-FFF2-40B4-BE49-F238E27FC236}">
                <a16:creationId xmlns:a16="http://schemas.microsoft.com/office/drawing/2014/main" id="{8A5EA586-94DF-4455-9F8A-885D80EF1872}"/>
              </a:ext>
            </a:extLst>
          </p:cNvPr>
          <p:cNvSpPr txBox="1"/>
          <p:nvPr/>
        </p:nvSpPr>
        <p:spPr>
          <a:xfrm>
            <a:off x="66377" y="1008543"/>
            <a:ext cx="1828800" cy="369332"/>
          </a:xfrm>
          <a:prstGeom prst="rect">
            <a:avLst/>
          </a:prstGeom>
          <a:noFill/>
        </p:spPr>
        <p:txBody>
          <a:bodyPr wrap="square" rtlCol="0">
            <a:spAutoFit/>
          </a:bodyPr>
          <a:lstStyle/>
          <a:p>
            <a:r>
              <a:rPr lang="en-US" dirty="0"/>
              <a:t>State</a:t>
            </a:r>
          </a:p>
        </p:txBody>
      </p:sp>
      <p:sp>
        <p:nvSpPr>
          <p:cNvPr id="7" name="TextBox 6">
            <a:extLst>
              <a:ext uri="{FF2B5EF4-FFF2-40B4-BE49-F238E27FC236}">
                <a16:creationId xmlns:a16="http://schemas.microsoft.com/office/drawing/2014/main" id="{B5A87945-F292-422A-8B1D-287EA81DCB4A}"/>
              </a:ext>
            </a:extLst>
          </p:cNvPr>
          <p:cNvSpPr txBox="1"/>
          <p:nvPr/>
        </p:nvSpPr>
        <p:spPr>
          <a:xfrm>
            <a:off x="213063" y="118526"/>
            <a:ext cx="11700770" cy="707886"/>
          </a:xfrm>
          <a:prstGeom prst="rect">
            <a:avLst/>
          </a:prstGeom>
          <a:noFill/>
        </p:spPr>
        <p:txBody>
          <a:bodyPr wrap="square" rtlCol="0">
            <a:spAutoFit/>
          </a:bodyPr>
          <a:lstStyle/>
          <a:p>
            <a:r>
              <a:rPr lang="en-US" sz="4000" b="1" dirty="0"/>
              <a:t>5) % of orders delivered earlier than the expected date</a:t>
            </a:r>
            <a:endParaRPr lang="en-US" sz="4000" dirty="0"/>
          </a:p>
        </p:txBody>
      </p:sp>
    </p:spTree>
    <p:extLst>
      <p:ext uri="{BB962C8B-B14F-4D97-AF65-F5344CB8AC3E}">
        <p14:creationId xmlns:p14="http://schemas.microsoft.com/office/powerpoint/2010/main" val="275692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B9CC30-7A0C-473D-A9A9-BB43EF7423AE}"/>
              </a:ext>
            </a:extLst>
          </p:cNvPr>
          <p:cNvGraphicFramePr>
            <a:graphicFrameLocks noGrp="1"/>
          </p:cNvGraphicFramePr>
          <p:nvPr>
            <p:extLst>
              <p:ext uri="{D42A27DB-BD31-4B8C-83A1-F6EECF244321}">
                <p14:modId xmlns:p14="http://schemas.microsoft.com/office/powerpoint/2010/main" val="1494872241"/>
              </p:ext>
            </p:extLst>
          </p:nvPr>
        </p:nvGraphicFramePr>
        <p:xfrm>
          <a:off x="297401" y="1746111"/>
          <a:ext cx="3962400" cy="2194560"/>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2717508609"/>
                    </a:ext>
                  </a:extLst>
                </a:gridCol>
                <a:gridCol w="1066800">
                  <a:extLst>
                    <a:ext uri="{9D8B030D-6E8A-4147-A177-3AD203B41FA5}">
                      <a16:colId xmlns:a16="http://schemas.microsoft.com/office/drawing/2014/main" val="3918596801"/>
                    </a:ext>
                  </a:extLst>
                </a:gridCol>
                <a:gridCol w="342900">
                  <a:extLst>
                    <a:ext uri="{9D8B030D-6E8A-4147-A177-3AD203B41FA5}">
                      <a16:colId xmlns:a16="http://schemas.microsoft.com/office/drawing/2014/main" val="1630406251"/>
                    </a:ext>
                  </a:extLst>
                </a:gridCol>
                <a:gridCol w="342900">
                  <a:extLst>
                    <a:ext uri="{9D8B030D-6E8A-4147-A177-3AD203B41FA5}">
                      <a16:colId xmlns:a16="http://schemas.microsoft.com/office/drawing/2014/main" val="1906515060"/>
                    </a:ext>
                  </a:extLst>
                </a:gridCol>
                <a:gridCol w="736600">
                  <a:extLst>
                    <a:ext uri="{9D8B030D-6E8A-4147-A177-3AD203B41FA5}">
                      <a16:colId xmlns:a16="http://schemas.microsoft.com/office/drawing/2014/main" val="612667151"/>
                    </a:ext>
                  </a:extLst>
                </a:gridCol>
              </a:tblGrid>
              <a:tr h="182880">
                <a:tc>
                  <a:txBody>
                    <a:bodyPr/>
                    <a:lstStyle/>
                    <a:p>
                      <a:pPr algn="l" fontAlgn="b"/>
                      <a:r>
                        <a:rPr lang="en-US" sz="1100" u="none" strike="noStrike">
                          <a:effectLst/>
                        </a:rPr>
                        <a:t>Sum of Order_Delivered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3924747"/>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3897755"/>
                  </a:ext>
                </a:extLst>
              </a:tr>
              <a:tr h="182880">
                <a:tc>
                  <a:txBody>
                    <a:bodyPr/>
                    <a:lstStyle/>
                    <a:p>
                      <a:pPr algn="l" fontAlgn="b"/>
                      <a:r>
                        <a:rPr lang="en-US" sz="1100" u="none" strike="noStrike">
                          <a:effectLst/>
                        </a:rPr>
                        <a:t>AP</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64</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469206"/>
                  </a:ext>
                </a:extLst>
              </a:tr>
              <a:tr h="182880">
                <a:tc>
                  <a:txBody>
                    <a:bodyPr/>
                    <a:lstStyle/>
                    <a:p>
                      <a:pPr algn="l" fontAlgn="b"/>
                      <a:r>
                        <a:rPr lang="en-US" sz="1100" u="none" strike="noStrike">
                          <a:effectLst/>
                        </a:rPr>
                        <a:t>macapa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3798557"/>
                  </a:ext>
                </a:extLst>
              </a:tr>
              <a:tr h="182880">
                <a:tc>
                  <a:txBody>
                    <a:bodyPr/>
                    <a:lstStyle/>
                    <a:p>
                      <a:pPr algn="l" fontAlgn="b"/>
                      <a:r>
                        <a:rPr lang="en-US" sz="1100" u="none" strike="noStrike">
                          <a:effectLst/>
                        </a:rPr>
                        <a:t>santana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3048429"/>
                  </a:ext>
                </a:extLst>
              </a:tr>
              <a:tr h="182880">
                <a:tc>
                  <a:txBody>
                    <a:bodyPr/>
                    <a:lstStyle/>
                    <a:p>
                      <a:pPr algn="l" fontAlgn="b"/>
                      <a:r>
                        <a:rPr lang="en-US" sz="1100" u="none" strike="noStrike">
                          <a:effectLst/>
                        </a:rPr>
                        <a:t>laranjal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4432129"/>
                  </a:ext>
                </a:extLst>
              </a:tr>
              <a:tr h="182880">
                <a:tc>
                  <a:txBody>
                    <a:bodyPr/>
                    <a:lstStyle/>
                    <a:p>
                      <a:pPr algn="l" fontAlgn="b"/>
                      <a:r>
                        <a:rPr lang="en-US" sz="1100" u="none" strike="noStrike">
                          <a:effectLst/>
                        </a:rPr>
                        <a:t>vitoria do jari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3988610"/>
                  </a:ext>
                </a:extLst>
              </a:tr>
              <a:tr h="182880">
                <a:tc>
                  <a:txBody>
                    <a:bodyPr/>
                    <a:lstStyle/>
                    <a:p>
                      <a:pPr algn="l" fontAlgn="b"/>
                      <a:r>
                        <a:rPr lang="en-US" sz="1100" u="none" strike="noStrike">
                          <a:effectLst/>
                        </a:rPr>
                        <a:t>porto grande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1774540"/>
                  </a:ext>
                </a:extLst>
              </a:tr>
              <a:tr h="182880">
                <a:tc>
                  <a:txBody>
                    <a:bodyPr/>
                    <a:lstStyle/>
                    <a:p>
                      <a:pPr algn="l" fontAlgn="b"/>
                      <a:r>
                        <a:rPr lang="en-US" sz="1100" u="none" strike="noStrike">
                          <a:effectLst/>
                        </a:rPr>
                        <a:t>RR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6803907"/>
                  </a:ext>
                </a:extLst>
              </a:tr>
              <a:tr h="182880">
                <a:tc>
                  <a:txBody>
                    <a:bodyPr/>
                    <a:lstStyle/>
                    <a:p>
                      <a:pPr algn="l" fontAlgn="b"/>
                      <a:r>
                        <a:rPr lang="en-US" sz="1100" u="none" strike="noStrike">
                          <a:effectLst/>
                        </a:rPr>
                        <a:t>boa vista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9225596"/>
                  </a:ext>
                </a:extLst>
              </a:tr>
              <a:tr h="182880">
                <a:tc>
                  <a:txBody>
                    <a:bodyPr/>
                    <a:lstStyle/>
                    <a:p>
                      <a:pPr algn="l" fontAlgn="b"/>
                      <a:r>
                        <a:rPr lang="en-US" sz="1100" u="none" strike="noStrike">
                          <a:effectLst/>
                        </a:rPr>
                        <a:t>bonfim</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6137611"/>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7458845"/>
                  </a:ext>
                </a:extLst>
              </a:tr>
            </a:tbl>
          </a:graphicData>
        </a:graphic>
      </p:graphicFrame>
      <p:graphicFrame>
        <p:nvGraphicFramePr>
          <p:cNvPr id="3" name="Chart 2">
            <a:extLst>
              <a:ext uri="{FF2B5EF4-FFF2-40B4-BE49-F238E27FC236}">
                <a16:creationId xmlns:a16="http://schemas.microsoft.com/office/drawing/2014/main" id="{54581715-FD13-4C23-8865-42370A481CC5}"/>
              </a:ext>
            </a:extLst>
          </p:cNvPr>
          <p:cNvGraphicFramePr>
            <a:graphicFrameLocks/>
          </p:cNvGraphicFramePr>
          <p:nvPr>
            <p:extLst>
              <p:ext uri="{D42A27DB-BD31-4B8C-83A1-F6EECF244321}">
                <p14:modId xmlns:p14="http://schemas.microsoft.com/office/powerpoint/2010/main" val="2578676171"/>
              </p:ext>
            </p:extLst>
          </p:nvPr>
        </p:nvGraphicFramePr>
        <p:xfrm>
          <a:off x="5239306" y="1657335"/>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9D2EF394-C6ED-4DF0-944B-FE65F1A817D1}"/>
              </a:ext>
            </a:extLst>
          </p:cNvPr>
          <p:cNvPicPr>
            <a:picLocks noChangeAspect="1"/>
          </p:cNvPicPr>
          <p:nvPr/>
        </p:nvPicPr>
        <p:blipFill>
          <a:blip r:embed="rId3"/>
          <a:stretch>
            <a:fillRect/>
          </a:stretch>
        </p:blipFill>
        <p:spPr>
          <a:xfrm>
            <a:off x="2278601" y="4852461"/>
            <a:ext cx="6720840" cy="1112520"/>
          </a:xfrm>
          <a:prstGeom prst="rect">
            <a:avLst/>
          </a:prstGeom>
        </p:spPr>
      </p:pic>
      <p:sp>
        <p:nvSpPr>
          <p:cNvPr id="6" name="TextBox 5">
            <a:extLst>
              <a:ext uri="{FF2B5EF4-FFF2-40B4-BE49-F238E27FC236}">
                <a16:creationId xmlns:a16="http://schemas.microsoft.com/office/drawing/2014/main" id="{3375D902-3E63-4DD5-8D57-D0078CEE94B2}"/>
              </a:ext>
            </a:extLst>
          </p:cNvPr>
          <p:cNvSpPr txBox="1"/>
          <p:nvPr/>
        </p:nvSpPr>
        <p:spPr>
          <a:xfrm>
            <a:off x="139083" y="859297"/>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152413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56124B4-1951-401D-BBD0-39CA571AA687}"/>
              </a:ext>
            </a:extLst>
          </p:cNvPr>
          <p:cNvGraphicFramePr>
            <a:graphicFrameLocks noGrp="1"/>
          </p:cNvGraphicFramePr>
          <p:nvPr>
            <p:extLst>
              <p:ext uri="{D42A27DB-BD31-4B8C-83A1-F6EECF244321}">
                <p14:modId xmlns:p14="http://schemas.microsoft.com/office/powerpoint/2010/main" val="3963824978"/>
              </p:ext>
            </p:extLst>
          </p:nvPr>
        </p:nvGraphicFramePr>
        <p:xfrm>
          <a:off x="163667" y="1398782"/>
          <a:ext cx="3414591" cy="4349509"/>
        </p:xfrm>
        <a:graphic>
          <a:graphicData uri="http://schemas.openxmlformats.org/drawingml/2006/table">
            <a:tbl>
              <a:tblPr>
                <a:tableStyleId>{5C22544A-7EE6-4342-B048-85BDC9FD1C3A}</a:tableStyleId>
              </a:tblPr>
              <a:tblGrid>
                <a:gridCol w="1168415">
                  <a:extLst>
                    <a:ext uri="{9D8B030D-6E8A-4147-A177-3AD203B41FA5}">
                      <a16:colId xmlns:a16="http://schemas.microsoft.com/office/drawing/2014/main" val="3678670474"/>
                    </a:ext>
                  </a:extLst>
                </a:gridCol>
                <a:gridCol w="846093">
                  <a:extLst>
                    <a:ext uri="{9D8B030D-6E8A-4147-A177-3AD203B41FA5}">
                      <a16:colId xmlns:a16="http://schemas.microsoft.com/office/drawing/2014/main" val="1038354735"/>
                    </a:ext>
                  </a:extLst>
                </a:gridCol>
                <a:gridCol w="433119">
                  <a:extLst>
                    <a:ext uri="{9D8B030D-6E8A-4147-A177-3AD203B41FA5}">
                      <a16:colId xmlns:a16="http://schemas.microsoft.com/office/drawing/2014/main" val="3297140755"/>
                    </a:ext>
                  </a:extLst>
                </a:gridCol>
                <a:gridCol w="382757">
                  <a:extLst>
                    <a:ext uri="{9D8B030D-6E8A-4147-A177-3AD203B41FA5}">
                      <a16:colId xmlns:a16="http://schemas.microsoft.com/office/drawing/2014/main" val="308922252"/>
                    </a:ext>
                  </a:extLst>
                </a:gridCol>
                <a:gridCol w="584207">
                  <a:extLst>
                    <a:ext uri="{9D8B030D-6E8A-4147-A177-3AD203B41FA5}">
                      <a16:colId xmlns:a16="http://schemas.microsoft.com/office/drawing/2014/main" val="1553106344"/>
                    </a:ext>
                  </a:extLst>
                </a:gridCol>
              </a:tblGrid>
              <a:tr h="67519">
                <a:tc>
                  <a:txBody>
                    <a:bodyPr/>
                    <a:lstStyle/>
                    <a:p>
                      <a:pPr algn="l" fontAlgn="b"/>
                      <a:r>
                        <a:rPr lang="en-US" sz="900" u="none" strike="noStrike">
                          <a:effectLst/>
                        </a:rPr>
                        <a:t>Sum of Order_Delivered</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Column Labels</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711068537"/>
                  </a:ext>
                </a:extLst>
              </a:tr>
              <a:tr h="145045">
                <a:tc>
                  <a:txBody>
                    <a:bodyPr/>
                    <a:lstStyle/>
                    <a:p>
                      <a:pPr algn="l" fontAlgn="b"/>
                      <a:r>
                        <a:rPr lang="en-US" sz="900" u="none" strike="noStrike">
                          <a:effectLst/>
                        </a:rPr>
                        <a:t>Row Labels</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2016</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2017</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2018</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100033710"/>
                  </a:ext>
                </a:extLst>
              </a:tr>
              <a:tr h="145045">
                <a:tc>
                  <a:txBody>
                    <a:bodyPr/>
                    <a:lstStyle/>
                    <a:p>
                      <a:pPr algn="l" fontAlgn="b"/>
                      <a:r>
                        <a:rPr lang="en-US" sz="900" u="none" strike="noStrike">
                          <a:effectLst/>
                        </a:rPr>
                        <a:t>AC</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66.67%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33.33%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005437629"/>
                  </a:ext>
                </a:extLst>
              </a:tr>
              <a:tr h="145045">
                <a:tc>
                  <a:txBody>
                    <a:bodyPr/>
                    <a:lstStyle/>
                    <a:p>
                      <a:pPr algn="l" fontAlgn="b"/>
                      <a:r>
                        <a:rPr lang="en-US" sz="900" u="none" strike="noStrike">
                          <a:effectLst/>
                        </a:rPr>
                        <a:t>AL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48.24%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51.76%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728070881"/>
                  </a:ext>
                </a:extLst>
              </a:tr>
              <a:tr h="145045">
                <a:tc>
                  <a:txBody>
                    <a:bodyPr/>
                    <a:lstStyle/>
                    <a:p>
                      <a:pPr algn="l" fontAlgn="b"/>
                      <a:r>
                        <a:rPr lang="en-US" sz="900" u="none" strike="noStrike">
                          <a:effectLst/>
                        </a:rPr>
                        <a:t>AM</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25.00%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75.00%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648634976"/>
                  </a:ext>
                </a:extLst>
              </a:tr>
              <a:tr h="145045">
                <a:tc>
                  <a:txBody>
                    <a:bodyPr/>
                    <a:lstStyle/>
                    <a:p>
                      <a:pPr algn="l" fontAlgn="b"/>
                      <a:r>
                        <a:rPr lang="en-US" sz="900" u="none" strike="noStrike">
                          <a:effectLst/>
                        </a:rPr>
                        <a:t>AP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62266943"/>
                  </a:ext>
                </a:extLst>
              </a:tr>
              <a:tr h="145045">
                <a:tc>
                  <a:txBody>
                    <a:bodyPr/>
                    <a:lstStyle/>
                    <a:p>
                      <a:pPr algn="l" fontAlgn="b"/>
                      <a:r>
                        <a:rPr lang="en-US" sz="900" u="none" strike="noStrike">
                          <a:effectLst/>
                        </a:rPr>
                        <a:t>BA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38.64%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61.36%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559250172"/>
                  </a:ext>
                </a:extLst>
              </a:tr>
              <a:tr h="145045">
                <a:tc>
                  <a:txBody>
                    <a:bodyPr/>
                    <a:lstStyle/>
                    <a:p>
                      <a:pPr algn="l" fontAlgn="b"/>
                      <a:r>
                        <a:rPr lang="en-US" sz="900" u="none" strike="noStrike">
                          <a:effectLst/>
                        </a:rPr>
                        <a:t>CE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31.25%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68.75%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234937930"/>
                  </a:ext>
                </a:extLst>
              </a:tr>
              <a:tr h="145045">
                <a:tc>
                  <a:txBody>
                    <a:bodyPr/>
                    <a:lstStyle/>
                    <a:p>
                      <a:pPr algn="l" fontAlgn="b"/>
                      <a:r>
                        <a:rPr lang="en-US" sz="900" u="none" strike="noStrike">
                          <a:effectLst/>
                        </a:rPr>
                        <a:t>DF</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32.20%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67.80%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313164918"/>
                  </a:ext>
                </a:extLst>
              </a:tr>
              <a:tr h="145045">
                <a:tc>
                  <a:txBody>
                    <a:bodyPr/>
                    <a:lstStyle/>
                    <a:p>
                      <a:pPr algn="l" fontAlgn="b"/>
                      <a:r>
                        <a:rPr lang="en-US" sz="900" u="none" strike="noStrike">
                          <a:effectLst/>
                        </a:rPr>
                        <a:t>ES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32.71%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67.29%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948374696"/>
                  </a:ext>
                </a:extLst>
              </a:tr>
              <a:tr h="145045">
                <a:tc>
                  <a:txBody>
                    <a:bodyPr/>
                    <a:lstStyle/>
                    <a:p>
                      <a:pPr algn="l" fontAlgn="b"/>
                      <a:r>
                        <a:rPr lang="en-US" sz="900" u="none" strike="noStrike">
                          <a:effectLst/>
                        </a:rPr>
                        <a:t>GO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37.50%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62.50%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669075378"/>
                  </a:ext>
                </a:extLst>
              </a:tr>
              <a:tr h="145045">
                <a:tc>
                  <a:txBody>
                    <a:bodyPr/>
                    <a:lstStyle/>
                    <a:p>
                      <a:pPr algn="l" fontAlgn="b"/>
                      <a:r>
                        <a:rPr lang="en-US" sz="900" u="none" strike="noStrike">
                          <a:effectLst/>
                        </a:rPr>
                        <a:t>MA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44.80%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55.20%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240384202"/>
                  </a:ext>
                </a:extLst>
              </a:tr>
              <a:tr h="145045">
                <a:tc>
                  <a:txBody>
                    <a:bodyPr/>
                    <a:lstStyle/>
                    <a:p>
                      <a:pPr algn="l" fontAlgn="b"/>
                      <a:r>
                        <a:rPr lang="en-US" sz="900" u="none" strike="noStrike">
                          <a:effectLst/>
                        </a:rPr>
                        <a:t>MG</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27.55%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72.45%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693776532"/>
                  </a:ext>
                </a:extLst>
              </a:tr>
              <a:tr h="145045">
                <a:tc>
                  <a:txBody>
                    <a:bodyPr/>
                    <a:lstStyle/>
                    <a:p>
                      <a:pPr algn="l" fontAlgn="b"/>
                      <a:r>
                        <a:rPr lang="en-US" sz="900" u="none" strike="noStrike">
                          <a:effectLst/>
                        </a:rPr>
                        <a:t>MS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13.24%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86.76%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487378234"/>
                  </a:ext>
                </a:extLst>
              </a:tr>
              <a:tr h="145045">
                <a:tc>
                  <a:txBody>
                    <a:bodyPr/>
                    <a:lstStyle/>
                    <a:p>
                      <a:pPr algn="l" fontAlgn="b"/>
                      <a:r>
                        <a:rPr lang="en-US" sz="900" u="none" strike="noStrike">
                          <a:effectLst/>
                        </a:rPr>
                        <a:t>MT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47.17%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52.83%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879548485"/>
                  </a:ext>
                </a:extLst>
              </a:tr>
              <a:tr h="145045">
                <a:tc>
                  <a:txBody>
                    <a:bodyPr/>
                    <a:lstStyle/>
                    <a:p>
                      <a:pPr algn="l" fontAlgn="b"/>
                      <a:r>
                        <a:rPr lang="en-US" sz="900" u="none" strike="noStrike">
                          <a:effectLst/>
                        </a:rPr>
                        <a:t>PA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29.25%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70.75%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807157823"/>
                  </a:ext>
                </a:extLst>
              </a:tr>
              <a:tr h="145045">
                <a:tc>
                  <a:txBody>
                    <a:bodyPr/>
                    <a:lstStyle/>
                    <a:p>
                      <a:pPr algn="l" fontAlgn="b"/>
                      <a:r>
                        <a:rPr lang="en-US" sz="900" u="none" strike="noStrike">
                          <a:effectLst/>
                        </a:rPr>
                        <a:t>PB</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55.56%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44.44%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557467720"/>
                  </a:ext>
                </a:extLst>
              </a:tr>
              <a:tr h="145045">
                <a:tc>
                  <a:txBody>
                    <a:bodyPr/>
                    <a:lstStyle/>
                    <a:p>
                      <a:pPr algn="l" fontAlgn="b"/>
                      <a:r>
                        <a:rPr lang="en-US" sz="900" u="none" strike="noStrike">
                          <a:effectLst/>
                        </a:rPr>
                        <a:t>PE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44.44%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55.56%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095119957"/>
                  </a:ext>
                </a:extLst>
              </a:tr>
              <a:tr h="145045">
                <a:tc>
                  <a:txBody>
                    <a:bodyPr/>
                    <a:lstStyle/>
                    <a:p>
                      <a:pPr algn="l" fontAlgn="b"/>
                      <a:r>
                        <a:rPr lang="en-US" sz="900" u="none" strike="noStrike">
                          <a:effectLst/>
                        </a:rPr>
                        <a:t>PI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34.85%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65.15%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262391472"/>
                  </a:ext>
                </a:extLst>
              </a:tr>
              <a:tr h="145045">
                <a:tc>
                  <a:txBody>
                    <a:bodyPr/>
                    <a:lstStyle/>
                    <a:p>
                      <a:pPr algn="l" fontAlgn="b"/>
                      <a:r>
                        <a:rPr lang="en-US" sz="900" u="none" strike="noStrike">
                          <a:effectLst/>
                        </a:rPr>
                        <a:t>PR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35.18%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64.82%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95650040"/>
                  </a:ext>
                </a:extLst>
              </a:tr>
              <a:tr h="145045">
                <a:tc>
                  <a:txBody>
                    <a:bodyPr/>
                    <a:lstStyle/>
                    <a:p>
                      <a:pPr algn="l" fontAlgn="b"/>
                      <a:r>
                        <a:rPr lang="en-US" sz="900" u="none" strike="noStrike">
                          <a:effectLst/>
                        </a:rPr>
                        <a:t>RJ</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41.74%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58.26%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07303377"/>
                  </a:ext>
                </a:extLst>
              </a:tr>
              <a:tr h="145045">
                <a:tc>
                  <a:txBody>
                    <a:bodyPr/>
                    <a:lstStyle/>
                    <a:p>
                      <a:pPr algn="l" fontAlgn="b"/>
                      <a:r>
                        <a:rPr lang="en-US" sz="900" u="none" strike="noStrike">
                          <a:effectLst/>
                        </a:rPr>
                        <a:t>RN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52.27%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47.73%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651719508"/>
                  </a:ext>
                </a:extLst>
              </a:tr>
              <a:tr h="145045">
                <a:tc>
                  <a:txBody>
                    <a:bodyPr/>
                    <a:lstStyle/>
                    <a:p>
                      <a:pPr algn="l" fontAlgn="b"/>
                      <a:r>
                        <a:rPr lang="en-US" sz="900" u="none" strike="noStrike">
                          <a:effectLst/>
                        </a:rPr>
                        <a:t>RO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42.86%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57.14%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026968632"/>
                  </a:ext>
                </a:extLst>
              </a:tr>
              <a:tr h="145045">
                <a:tc>
                  <a:txBody>
                    <a:bodyPr/>
                    <a:lstStyle/>
                    <a:p>
                      <a:pPr algn="l" fontAlgn="b"/>
                      <a:r>
                        <a:rPr lang="en-US" sz="900" u="none" strike="noStrike">
                          <a:effectLst/>
                        </a:rPr>
                        <a:t>RR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44529466"/>
                  </a:ext>
                </a:extLst>
              </a:tr>
              <a:tr h="145045">
                <a:tc>
                  <a:txBody>
                    <a:bodyPr/>
                    <a:lstStyle/>
                    <a:p>
                      <a:pPr algn="l" fontAlgn="b"/>
                      <a:r>
                        <a:rPr lang="en-US" sz="900" u="none" strike="noStrike">
                          <a:effectLst/>
                        </a:rPr>
                        <a:t>RS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39.69%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60.31%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573636180"/>
                  </a:ext>
                </a:extLst>
              </a:tr>
              <a:tr h="145045">
                <a:tc>
                  <a:txBody>
                    <a:bodyPr/>
                    <a:lstStyle/>
                    <a:p>
                      <a:pPr algn="l" fontAlgn="b"/>
                      <a:r>
                        <a:rPr lang="en-US" sz="900" u="none" strike="noStrike">
                          <a:effectLst/>
                        </a:rPr>
                        <a:t>SC</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42.61%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57.39%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569138111"/>
                  </a:ext>
                </a:extLst>
              </a:tr>
              <a:tr h="145045">
                <a:tc>
                  <a:txBody>
                    <a:bodyPr/>
                    <a:lstStyle/>
                    <a:p>
                      <a:pPr algn="l" fontAlgn="b"/>
                      <a:r>
                        <a:rPr lang="en-US" sz="900" u="none" strike="noStrike">
                          <a:effectLst/>
                        </a:rPr>
                        <a:t>SE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52.94%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47.06%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104075991"/>
                  </a:ext>
                </a:extLst>
              </a:tr>
              <a:tr h="145045">
                <a:tc>
                  <a:txBody>
                    <a:bodyPr/>
                    <a:lstStyle/>
                    <a:p>
                      <a:pPr algn="l" fontAlgn="b"/>
                      <a:r>
                        <a:rPr lang="en-US" sz="900" u="none" strike="noStrike">
                          <a:effectLst/>
                        </a:rPr>
                        <a:t>SP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0.16%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35.71%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64.12%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62117590"/>
                  </a:ext>
                </a:extLst>
              </a:tr>
              <a:tr h="145045">
                <a:tc>
                  <a:txBody>
                    <a:bodyPr/>
                    <a:lstStyle/>
                    <a:p>
                      <a:pPr algn="l" fontAlgn="b"/>
                      <a:r>
                        <a:rPr lang="en-US" sz="900" u="none" strike="noStrike">
                          <a:effectLst/>
                        </a:rPr>
                        <a:t>TO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18.52%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81.48%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662147585"/>
                  </a:ext>
                </a:extLst>
              </a:tr>
              <a:tr h="145045">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0.05%</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37.54%</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62.41%</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dirty="0">
                          <a:effectLst/>
                        </a:rPr>
                        <a:t>100.00%</a:t>
                      </a:r>
                      <a:endParaRPr lang="en-US" sz="900" b="1"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767745121"/>
                  </a:ext>
                </a:extLst>
              </a:tr>
            </a:tbl>
          </a:graphicData>
        </a:graphic>
      </p:graphicFrame>
      <p:graphicFrame>
        <p:nvGraphicFramePr>
          <p:cNvPr id="3" name="Chart 2">
            <a:extLst>
              <a:ext uri="{FF2B5EF4-FFF2-40B4-BE49-F238E27FC236}">
                <a16:creationId xmlns:a16="http://schemas.microsoft.com/office/drawing/2014/main" id="{B297DC99-1676-4F20-9879-6C0FFE4FB302}"/>
              </a:ext>
            </a:extLst>
          </p:cNvPr>
          <p:cNvGraphicFramePr>
            <a:graphicFrameLocks/>
          </p:cNvGraphicFramePr>
          <p:nvPr>
            <p:extLst>
              <p:ext uri="{D42A27DB-BD31-4B8C-83A1-F6EECF244321}">
                <p14:modId xmlns:p14="http://schemas.microsoft.com/office/powerpoint/2010/main" val="1952681700"/>
              </p:ext>
            </p:extLst>
          </p:nvPr>
        </p:nvGraphicFramePr>
        <p:xfrm>
          <a:off x="3578258" y="1125245"/>
          <a:ext cx="854964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B058B974-C811-4D4D-B392-1B929F267271}"/>
              </a:ext>
            </a:extLst>
          </p:cNvPr>
          <p:cNvPicPr>
            <a:picLocks noChangeAspect="1"/>
          </p:cNvPicPr>
          <p:nvPr/>
        </p:nvPicPr>
        <p:blipFill>
          <a:blip r:embed="rId3"/>
          <a:stretch>
            <a:fillRect/>
          </a:stretch>
        </p:blipFill>
        <p:spPr>
          <a:xfrm>
            <a:off x="3968097" y="4597672"/>
            <a:ext cx="7025640" cy="929640"/>
          </a:xfrm>
          <a:prstGeom prst="rect">
            <a:avLst/>
          </a:prstGeom>
        </p:spPr>
      </p:pic>
      <p:sp>
        <p:nvSpPr>
          <p:cNvPr id="6" name="TextBox 5">
            <a:extLst>
              <a:ext uri="{FF2B5EF4-FFF2-40B4-BE49-F238E27FC236}">
                <a16:creationId xmlns:a16="http://schemas.microsoft.com/office/drawing/2014/main" id="{268B2ADF-B0DB-4B2F-8A8C-D319D2DB506E}"/>
              </a:ext>
            </a:extLst>
          </p:cNvPr>
          <p:cNvSpPr txBox="1"/>
          <p:nvPr/>
        </p:nvSpPr>
        <p:spPr>
          <a:xfrm>
            <a:off x="163667" y="822112"/>
            <a:ext cx="1828800" cy="369332"/>
          </a:xfrm>
          <a:prstGeom prst="rect">
            <a:avLst/>
          </a:prstGeom>
          <a:noFill/>
        </p:spPr>
        <p:txBody>
          <a:bodyPr wrap="square" rtlCol="0">
            <a:spAutoFit/>
          </a:bodyPr>
          <a:lstStyle/>
          <a:p>
            <a:r>
              <a:rPr lang="en-US" dirty="0"/>
              <a:t>State</a:t>
            </a:r>
          </a:p>
        </p:txBody>
      </p:sp>
      <p:sp>
        <p:nvSpPr>
          <p:cNvPr id="7" name="TextBox 6">
            <a:extLst>
              <a:ext uri="{FF2B5EF4-FFF2-40B4-BE49-F238E27FC236}">
                <a16:creationId xmlns:a16="http://schemas.microsoft.com/office/drawing/2014/main" id="{2EC2FE0C-B0E7-4EA7-9B5C-A08BA7A32AEB}"/>
              </a:ext>
            </a:extLst>
          </p:cNvPr>
          <p:cNvSpPr txBox="1"/>
          <p:nvPr/>
        </p:nvSpPr>
        <p:spPr>
          <a:xfrm>
            <a:off x="213063" y="118526"/>
            <a:ext cx="11700770" cy="707886"/>
          </a:xfrm>
          <a:prstGeom prst="rect">
            <a:avLst/>
          </a:prstGeom>
          <a:noFill/>
        </p:spPr>
        <p:txBody>
          <a:bodyPr wrap="square" rtlCol="0">
            <a:spAutoFit/>
          </a:bodyPr>
          <a:lstStyle/>
          <a:p>
            <a:r>
              <a:rPr lang="en-US" sz="4000" b="1" dirty="0"/>
              <a:t>6) % of orders delivered later than the expected date</a:t>
            </a:r>
            <a:endParaRPr lang="en-US" sz="4000" dirty="0"/>
          </a:p>
        </p:txBody>
      </p:sp>
    </p:spTree>
    <p:extLst>
      <p:ext uri="{BB962C8B-B14F-4D97-AF65-F5344CB8AC3E}">
        <p14:creationId xmlns:p14="http://schemas.microsoft.com/office/powerpoint/2010/main" val="300917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8458-22C3-4C53-AF0F-945FCFA0EE56}"/>
              </a:ext>
            </a:extLst>
          </p:cNvPr>
          <p:cNvSpPr>
            <a:spLocks noGrp="1"/>
          </p:cNvSpPr>
          <p:nvPr>
            <p:ph type="title"/>
          </p:nvPr>
        </p:nvSpPr>
        <p:spPr>
          <a:xfrm>
            <a:off x="0" y="100081"/>
            <a:ext cx="10515600" cy="1325563"/>
          </a:xfrm>
        </p:spPr>
        <p:txBody>
          <a:bodyPr/>
          <a:lstStyle/>
          <a:p>
            <a:r>
              <a:rPr lang="en-US" b="1" u="sng" dirty="0">
                <a:solidFill>
                  <a:srgbClr val="FF0000"/>
                </a:solidFill>
                <a:latin typeface="+mn-lt"/>
              </a:rPr>
              <a:t>Objective</a:t>
            </a:r>
            <a:endParaRPr lang="en-IN" b="1" u="sng" dirty="0">
              <a:solidFill>
                <a:srgbClr val="FF0000"/>
              </a:solidFill>
              <a:latin typeface="+mn-lt"/>
            </a:endParaRPr>
          </a:p>
        </p:txBody>
      </p:sp>
      <p:sp>
        <p:nvSpPr>
          <p:cNvPr id="4" name="TextBox 3">
            <a:extLst>
              <a:ext uri="{FF2B5EF4-FFF2-40B4-BE49-F238E27FC236}">
                <a16:creationId xmlns:a16="http://schemas.microsoft.com/office/drawing/2014/main" id="{0724DE94-EA0E-48E6-BBA1-1E96819F2061}"/>
              </a:ext>
            </a:extLst>
          </p:cNvPr>
          <p:cNvSpPr txBox="1"/>
          <p:nvPr/>
        </p:nvSpPr>
        <p:spPr>
          <a:xfrm>
            <a:off x="186946" y="1796705"/>
            <a:ext cx="12005054"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The primary objective of the E-commerce Sales Analysis project is to provide a comprehensive examination of sales performance across various states and cities over the years. This analysis aims to identify key trends and disparities in metrics such as sales, customer acquisitions, and total orders. </a:t>
            </a:r>
          </a:p>
          <a:p>
            <a:endParaRPr lang="en-US" dirty="0"/>
          </a:p>
          <a:p>
            <a:pPr marL="285750" indent="-285750">
              <a:buFont typeface="Wingdings" panose="05000000000000000000" pitchFamily="2" charset="2"/>
              <a:buChar char="Ø"/>
            </a:pPr>
            <a:r>
              <a:rPr lang="en-US" dirty="0"/>
              <a:t>By achieving these objectives, the project aims to provide actionable insights that can help optimize sales strategies, enhance customer satisfaction, and improve overall operational efficiency in the E-commerce domain.</a:t>
            </a:r>
          </a:p>
          <a:p>
            <a:endParaRPr lang="en-US" b="1" dirty="0"/>
          </a:p>
        </p:txBody>
      </p:sp>
    </p:spTree>
    <p:extLst>
      <p:ext uri="{BB962C8B-B14F-4D97-AF65-F5344CB8AC3E}">
        <p14:creationId xmlns:p14="http://schemas.microsoft.com/office/powerpoint/2010/main" val="202269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ED28E2-CA01-4807-9FB3-52C5E891BECC}"/>
              </a:ext>
            </a:extLst>
          </p:cNvPr>
          <p:cNvGraphicFramePr>
            <a:graphicFrameLocks noGrp="1"/>
          </p:cNvGraphicFramePr>
          <p:nvPr>
            <p:extLst>
              <p:ext uri="{D42A27DB-BD31-4B8C-83A1-F6EECF244321}">
                <p14:modId xmlns:p14="http://schemas.microsoft.com/office/powerpoint/2010/main" val="992265183"/>
              </p:ext>
            </p:extLst>
          </p:nvPr>
        </p:nvGraphicFramePr>
        <p:xfrm>
          <a:off x="95990" y="2086191"/>
          <a:ext cx="3619500" cy="1463040"/>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4257636029"/>
                    </a:ext>
                  </a:extLst>
                </a:gridCol>
                <a:gridCol w="1066800">
                  <a:extLst>
                    <a:ext uri="{9D8B030D-6E8A-4147-A177-3AD203B41FA5}">
                      <a16:colId xmlns:a16="http://schemas.microsoft.com/office/drawing/2014/main" val="3363407359"/>
                    </a:ext>
                  </a:extLst>
                </a:gridCol>
                <a:gridCol w="342900">
                  <a:extLst>
                    <a:ext uri="{9D8B030D-6E8A-4147-A177-3AD203B41FA5}">
                      <a16:colId xmlns:a16="http://schemas.microsoft.com/office/drawing/2014/main" val="4155260359"/>
                    </a:ext>
                  </a:extLst>
                </a:gridCol>
                <a:gridCol w="736600">
                  <a:extLst>
                    <a:ext uri="{9D8B030D-6E8A-4147-A177-3AD203B41FA5}">
                      <a16:colId xmlns:a16="http://schemas.microsoft.com/office/drawing/2014/main" val="3014995332"/>
                    </a:ext>
                  </a:extLst>
                </a:gridCol>
              </a:tblGrid>
              <a:tr h="182880">
                <a:tc>
                  <a:txBody>
                    <a:bodyPr/>
                    <a:lstStyle/>
                    <a:p>
                      <a:pPr algn="l" fontAlgn="b"/>
                      <a:r>
                        <a:rPr lang="en-US" sz="1100" u="none" strike="noStrike">
                          <a:effectLst/>
                        </a:rPr>
                        <a:t>Sum of Order_Delivered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5882828"/>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9407384"/>
                  </a:ext>
                </a:extLst>
              </a:tr>
              <a:tr h="182880">
                <a:tc>
                  <a:txBody>
                    <a:bodyPr/>
                    <a:lstStyle/>
                    <a:p>
                      <a:pPr algn="l" fontAlgn="b"/>
                      <a:r>
                        <a:rPr lang="en-US" sz="1100" u="none" strike="noStrike">
                          <a:effectLst/>
                        </a:rPr>
                        <a:t>AP</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1748064"/>
                  </a:ext>
                </a:extLst>
              </a:tr>
              <a:tr h="182880">
                <a:tc>
                  <a:txBody>
                    <a:bodyPr/>
                    <a:lstStyle/>
                    <a:p>
                      <a:pPr algn="l" fontAlgn="b"/>
                      <a:r>
                        <a:rPr lang="en-US" sz="1100" u="none" strike="noStrike">
                          <a:effectLst/>
                        </a:rPr>
                        <a:t>santana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2337422"/>
                  </a:ext>
                </a:extLst>
              </a:tr>
              <a:tr h="182880">
                <a:tc>
                  <a:txBody>
                    <a:bodyPr/>
                    <a:lstStyle/>
                    <a:p>
                      <a:pPr algn="l" fontAlgn="b"/>
                      <a:r>
                        <a:rPr lang="en-US" sz="1100" u="none" strike="noStrike">
                          <a:effectLst/>
                        </a:rPr>
                        <a:t>macapa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271252"/>
                  </a:ext>
                </a:extLst>
              </a:tr>
              <a:tr h="182880">
                <a:tc>
                  <a:txBody>
                    <a:bodyPr/>
                    <a:lstStyle/>
                    <a:p>
                      <a:pPr algn="l" fontAlgn="b"/>
                      <a:r>
                        <a:rPr lang="en-US" sz="1100" u="none" strike="noStrike">
                          <a:effectLst/>
                        </a:rPr>
                        <a:t>RR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6947115"/>
                  </a:ext>
                </a:extLst>
              </a:tr>
              <a:tr h="182880">
                <a:tc>
                  <a:txBody>
                    <a:bodyPr/>
                    <a:lstStyle/>
                    <a:p>
                      <a:pPr algn="l" fontAlgn="b"/>
                      <a:r>
                        <a:rPr lang="en-US" sz="1100" u="none" strike="noStrike">
                          <a:effectLst/>
                        </a:rPr>
                        <a:t>boa vista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4225073"/>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0513328"/>
                  </a:ext>
                </a:extLst>
              </a:tr>
            </a:tbl>
          </a:graphicData>
        </a:graphic>
      </p:graphicFrame>
      <p:graphicFrame>
        <p:nvGraphicFramePr>
          <p:cNvPr id="3" name="Chart 2">
            <a:extLst>
              <a:ext uri="{FF2B5EF4-FFF2-40B4-BE49-F238E27FC236}">
                <a16:creationId xmlns:a16="http://schemas.microsoft.com/office/drawing/2014/main" id="{B94BFB9A-C3FC-42A8-AB68-CEC26B4BBE67}"/>
              </a:ext>
            </a:extLst>
          </p:cNvPr>
          <p:cNvGraphicFramePr>
            <a:graphicFrameLocks/>
          </p:cNvGraphicFramePr>
          <p:nvPr>
            <p:extLst>
              <p:ext uri="{D42A27DB-BD31-4B8C-83A1-F6EECF244321}">
                <p14:modId xmlns:p14="http://schemas.microsoft.com/office/powerpoint/2010/main" val="336129582"/>
              </p:ext>
            </p:extLst>
          </p:nvPr>
        </p:nvGraphicFramePr>
        <p:xfrm>
          <a:off x="4981851" y="1826580"/>
          <a:ext cx="5706863"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BB9C96A8-8A5D-45AD-BDE2-F533C6563153}"/>
              </a:ext>
            </a:extLst>
          </p:cNvPr>
          <p:cNvPicPr>
            <a:picLocks noChangeAspect="1"/>
          </p:cNvPicPr>
          <p:nvPr/>
        </p:nvPicPr>
        <p:blipFill>
          <a:blip r:embed="rId3"/>
          <a:stretch>
            <a:fillRect/>
          </a:stretch>
        </p:blipFill>
        <p:spPr>
          <a:xfrm>
            <a:off x="2197002" y="4961656"/>
            <a:ext cx="6111240" cy="929640"/>
          </a:xfrm>
          <a:prstGeom prst="rect">
            <a:avLst/>
          </a:prstGeom>
        </p:spPr>
      </p:pic>
      <p:sp>
        <p:nvSpPr>
          <p:cNvPr id="6" name="TextBox 5">
            <a:extLst>
              <a:ext uri="{FF2B5EF4-FFF2-40B4-BE49-F238E27FC236}">
                <a16:creationId xmlns:a16="http://schemas.microsoft.com/office/drawing/2014/main" id="{DD6A4B40-8549-4692-B47F-CF355084EBDC}"/>
              </a:ext>
            </a:extLst>
          </p:cNvPr>
          <p:cNvSpPr txBox="1"/>
          <p:nvPr/>
        </p:nvSpPr>
        <p:spPr>
          <a:xfrm>
            <a:off x="95990" y="1457248"/>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2934360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D145-948A-4A44-8A37-80FB13703A87}"/>
              </a:ext>
            </a:extLst>
          </p:cNvPr>
          <p:cNvSpPr>
            <a:spLocks noGrp="1"/>
          </p:cNvSpPr>
          <p:nvPr>
            <p:ph type="title"/>
          </p:nvPr>
        </p:nvSpPr>
        <p:spPr>
          <a:xfrm>
            <a:off x="1676400" y="2103437"/>
            <a:ext cx="10515600" cy="1325563"/>
          </a:xfrm>
        </p:spPr>
        <p:txBody>
          <a:bodyPr>
            <a:normAutofit/>
          </a:bodyPr>
          <a:lstStyle/>
          <a:p>
            <a:r>
              <a:rPr lang="en-US" sz="7200" b="1" dirty="0">
                <a:solidFill>
                  <a:srgbClr val="FF0000"/>
                </a:solidFill>
              </a:rPr>
              <a:t>DECLINING TREND</a:t>
            </a:r>
          </a:p>
        </p:txBody>
      </p:sp>
    </p:spTree>
    <p:extLst>
      <p:ext uri="{BB962C8B-B14F-4D97-AF65-F5344CB8AC3E}">
        <p14:creationId xmlns:p14="http://schemas.microsoft.com/office/powerpoint/2010/main" val="896947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10748-67C5-4255-8536-783B2FF2B5DF}"/>
              </a:ext>
            </a:extLst>
          </p:cNvPr>
          <p:cNvSpPr txBox="1"/>
          <p:nvPr/>
        </p:nvSpPr>
        <p:spPr>
          <a:xfrm>
            <a:off x="106531" y="76141"/>
            <a:ext cx="8202967" cy="707886"/>
          </a:xfrm>
          <a:prstGeom prst="rect">
            <a:avLst/>
          </a:prstGeom>
          <a:noFill/>
        </p:spPr>
        <p:txBody>
          <a:bodyPr wrap="square" rtlCol="0">
            <a:spAutoFit/>
          </a:bodyPr>
          <a:lstStyle/>
          <a:p>
            <a:r>
              <a:rPr lang="en-US" sz="4000" b="1" dirty="0"/>
              <a:t>1)post-order reviews</a:t>
            </a:r>
            <a:endParaRPr lang="en-US" sz="4000" dirty="0"/>
          </a:p>
        </p:txBody>
      </p:sp>
      <p:graphicFrame>
        <p:nvGraphicFramePr>
          <p:cNvPr id="3" name="Table 2">
            <a:extLst>
              <a:ext uri="{FF2B5EF4-FFF2-40B4-BE49-F238E27FC236}">
                <a16:creationId xmlns:a16="http://schemas.microsoft.com/office/drawing/2014/main" id="{310E6E63-2586-4DFD-A271-6ADEE50EA874}"/>
              </a:ext>
            </a:extLst>
          </p:cNvPr>
          <p:cNvGraphicFramePr>
            <a:graphicFrameLocks noGrp="1"/>
          </p:cNvGraphicFramePr>
          <p:nvPr>
            <p:extLst>
              <p:ext uri="{D42A27DB-BD31-4B8C-83A1-F6EECF244321}">
                <p14:modId xmlns:p14="http://schemas.microsoft.com/office/powerpoint/2010/main" val="223798951"/>
              </p:ext>
            </p:extLst>
          </p:nvPr>
        </p:nvGraphicFramePr>
        <p:xfrm>
          <a:off x="106531" y="2099014"/>
          <a:ext cx="2146300" cy="12573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255888944"/>
                    </a:ext>
                  </a:extLst>
                </a:gridCol>
                <a:gridCol w="609600">
                  <a:extLst>
                    <a:ext uri="{9D8B030D-6E8A-4147-A177-3AD203B41FA5}">
                      <a16:colId xmlns:a16="http://schemas.microsoft.com/office/drawing/2014/main" val="1986566375"/>
                    </a:ext>
                  </a:extLst>
                </a:gridCol>
                <a:gridCol w="927100">
                  <a:extLst>
                    <a:ext uri="{9D8B030D-6E8A-4147-A177-3AD203B41FA5}">
                      <a16:colId xmlns:a16="http://schemas.microsoft.com/office/drawing/2014/main" val="1123862558"/>
                    </a:ext>
                  </a:extLst>
                </a:gridCol>
              </a:tblGrid>
              <a:tr h="182880">
                <a:tc>
                  <a:txBody>
                    <a:bodyPr/>
                    <a:lstStyle/>
                    <a:p>
                      <a:pPr algn="l" fontAlgn="b"/>
                      <a:r>
                        <a:rPr lang="en-US" sz="1100" u="none" strike="noStrike">
                          <a:effectLst/>
                        </a:rPr>
                        <a:t>Years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customer_state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Avg_Rating</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8760121"/>
                  </a:ext>
                </a:extLst>
              </a:tr>
              <a:tr h="182880">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5398719"/>
                  </a:ext>
                </a:extLst>
              </a:tr>
              <a:tr h="182880">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640635"/>
                  </a:ext>
                </a:extLst>
              </a:tr>
              <a:tr h="182880">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5591544"/>
                  </a:ext>
                </a:extLst>
              </a:tr>
              <a:tr h="182880">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9607358"/>
                  </a:ext>
                </a:extLst>
              </a:tr>
              <a:tr h="182880">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3533135"/>
                  </a:ext>
                </a:extLst>
              </a:tr>
            </a:tbl>
          </a:graphicData>
        </a:graphic>
      </p:graphicFrame>
      <p:graphicFrame>
        <p:nvGraphicFramePr>
          <p:cNvPr id="4" name="Chart 3">
            <a:extLst>
              <a:ext uri="{FF2B5EF4-FFF2-40B4-BE49-F238E27FC236}">
                <a16:creationId xmlns:a16="http://schemas.microsoft.com/office/drawing/2014/main" id="{4B586601-8A17-48AF-9D68-FD13E0E631DA}"/>
              </a:ext>
            </a:extLst>
          </p:cNvPr>
          <p:cNvGraphicFramePr>
            <a:graphicFrameLocks/>
          </p:cNvGraphicFramePr>
          <p:nvPr>
            <p:extLst>
              <p:ext uri="{D42A27DB-BD31-4B8C-83A1-F6EECF244321}">
                <p14:modId xmlns:p14="http://schemas.microsoft.com/office/powerpoint/2010/main" val="1630692114"/>
              </p:ext>
            </p:extLst>
          </p:nvPr>
        </p:nvGraphicFramePr>
        <p:xfrm>
          <a:off x="4626746" y="152474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7679D9BB-D238-4048-847F-DBB6047EFC7C}"/>
              </a:ext>
            </a:extLst>
          </p:cNvPr>
          <p:cNvPicPr>
            <a:picLocks noChangeAspect="1"/>
          </p:cNvPicPr>
          <p:nvPr/>
        </p:nvPicPr>
        <p:blipFill>
          <a:blip r:embed="rId3"/>
          <a:stretch>
            <a:fillRect/>
          </a:stretch>
        </p:blipFill>
        <p:spPr>
          <a:xfrm>
            <a:off x="1414915" y="4868440"/>
            <a:ext cx="7338467" cy="929640"/>
          </a:xfrm>
          <a:prstGeom prst="rect">
            <a:avLst/>
          </a:prstGeom>
        </p:spPr>
      </p:pic>
      <p:sp>
        <p:nvSpPr>
          <p:cNvPr id="7" name="TextBox 6">
            <a:extLst>
              <a:ext uri="{FF2B5EF4-FFF2-40B4-BE49-F238E27FC236}">
                <a16:creationId xmlns:a16="http://schemas.microsoft.com/office/drawing/2014/main" id="{03A4017C-D6B0-4AE5-998C-7953EB510A9E}"/>
              </a:ext>
            </a:extLst>
          </p:cNvPr>
          <p:cNvSpPr txBox="1"/>
          <p:nvPr/>
        </p:nvSpPr>
        <p:spPr>
          <a:xfrm>
            <a:off x="106531" y="1072188"/>
            <a:ext cx="1828800" cy="369332"/>
          </a:xfrm>
          <a:prstGeom prst="rect">
            <a:avLst/>
          </a:prstGeom>
          <a:noFill/>
        </p:spPr>
        <p:txBody>
          <a:bodyPr wrap="square" rtlCol="0">
            <a:spAutoFit/>
          </a:bodyPr>
          <a:lstStyle/>
          <a:p>
            <a:r>
              <a:rPr lang="en-US" dirty="0"/>
              <a:t>State</a:t>
            </a:r>
          </a:p>
        </p:txBody>
      </p:sp>
    </p:spTree>
    <p:extLst>
      <p:ext uri="{BB962C8B-B14F-4D97-AF65-F5344CB8AC3E}">
        <p14:creationId xmlns:p14="http://schemas.microsoft.com/office/powerpoint/2010/main" val="1366237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7EF3E33-C809-494B-A8B7-9B36C1724355}"/>
              </a:ext>
            </a:extLst>
          </p:cNvPr>
          <p:cNvGraphicFramePr>
            <a:graphicFrameLocks noGrp="1"/>
          </p:cNvGraphicFramePr>
          <p:nvPr>
            <p:extLst>
              <p:ext uri="{D42A27DB-BD31-4B8C-83A1-F6EECF244321}">
                <p14:modId xmlns:p14="http://schemas.microsoft.com/office/powerpoint/2010/main" val="1390044599"/>
              </p:ext>
            </p:extLst>
          </p:nvPr>
        </p:nvGraphicFramePr>
        <p:xfrm>
          <a:off x="75692" y="1449434"/>
          <a:ext cx="4085422" cy="4351350"/>
        </p:xfrm>
        <a:graphic>
          <a:graphicData uri="http://schemas.openxmlformats.org/drawingml/2006/table">
            <a:tbl>
              <a:tblPr>
                <a:tableStyleId>{5C22544A-7EE6-4342-B048-85BDC9FD1C3A}</a:tableStyleId>
              </a:tblPr>
              <a:tblGrid>
                <a:gridCol w="1716361">
                  <a:extLst>
                    <a:ext uri="{9D8B030D-6E8A-4147-A177-3AD203B41FA5}">
                      <a16:colId xmlns:a16="http://schemas.microsoft.com/office/drawing/2014/main" val="444872097"/>
                    </a:ext>
                  </a:extLst>
                </a:gridCol>
                <a:gridCol w="1015312">
                  <a:extLst>
                    <a:ext uri="{9D8B030D-6E8A-4147-A177-3AD203B41FA5}">
                      <a16:colId xmlns:a16="http://schemas.microsoft.com/office/drawing/2014/main" val="3627110051"/>
                    </a:ext>
                  </a:extLst>
                </a:gridCol>
                <a:gridCol w="326350">
                  <a:extLst>
                    <a:ext uri="{9D8B030D-6E8A-4147-A177-3AD203B41FA5}">
                      <a16:colId xmlns:a16="http://schemas.microsoft.com/office/drawing/2014/main" val="3318387604"/>
                    </a:ext>
                  </a:extLst>
                </a:gridCol>
                <a:gridCol w="326350">
                  <a:extLst>
                    <a:ext uri="{9D8B030D-6E8A-4147-A177-3AD203B41FA5}">
                      <a16:colId xmlns:a16="http://schemas.microsoft.com/office/drawing/2014/main" val="3047506234"/>
                    </a:ext>
                  </a:extLst>
                </a:gridCol>
                <a:gridCol w="701049">
                  <a:extLst>
                    <a:ext uri="{9D8B030D-6E8A-4147-A177-3AD203B41FA5}">
                      <a16:colId xmlns:a16="http://schemas.microsoft.com/office/drawing/2014/main" val="2875962639"/>
                    </a:ext>
                  </a:extLst>
                </a:gridCol>
              </a:tblGrid>
              <a:tr h="174054">
                <a:tc>
                  <a:txBody>
                    <a:bodyPr/>
                    <a:lstStyle/>
                    <a:p>
                      <a:pPr algn="l" fontAlgn="b"/>
                      <a:r>
                        <a:rPr lang="en-US" sz="1000" u="none" strike="noStrike">
                          <a:effectLst/>
                        </a:rPr>
                        <a:t>Sum of Avg_Rating</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Column Labels</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192091038"/>
                  </a:ext>
                </a:extLst>
              </a:tr>
              <a:tr h="174054">
                <a:tc>
                  <a:txBody>
                    <a:bodyPr/>
                    <a:lstStyle/>
                    <a:p>
                      <a:pPr algn="l" fontAlgn="b"/>
                      <a:r>
                        <a:rPr lang="en-US" sz="1000" u="none" strike="noStrike">
                          <a:effectLst/>
                        </a:rPr>
                        <a:t>Row Labels</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2016</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2017</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540896172"/>
                  </a:ext>
                </a:extLst>
              </a:tr>
              <a:tr h="174054">
                <a:tc>
                  <a:txBody>
                    <a:bodyPr/>
                    <a:lstStyle/>
                    <a:p>
                      <a:pPr algn="l" fontAlgn="b"/>
                      <a:r>
                        <a:rPr lang="en-US" sz="1000" u="none" strike="noStrike">
                          <a:effectLst/>
                        </a:rPr>
                        <a:t>AC</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33</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14</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47</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533573334"/>
                  </a:ext>
                </a:extLst>
              </a:tr>
              <a:tr h="174054">
                <a:tc>
                  <a:txBody>
                    <a:bodyPr/>
                    <a:lstStyle/>
                    <a:p>
                      <a:pPr algn="l" fontAlgn="b"/>
                      <a:r>
                        <a:rPr lang="en-US" sz="1000" u="none" strike="noStrike">
                          <a:effectLst/>
                        </a:rPr>
                        <a:t>xapuri</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95575649"/>
                  </a:ext>
                </a:extLst>
              </a:tr>
              <a:tr h="174054">
                <a:tc>
                  <a:txBody>
                    <a:bodyPr/>
                    <a:lstStyle/>
                    <a:p>
                      <a:pPr algn="l" fontAlgn="b"/>
                      <a:r>
                        <a:rPr lang="en-US" sz="1000" u="none" strike="noStrike">
                          <a:effectLst/>
                        </a:rPr>
                        <a:t>cruzeiro do sul</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262281354"/>
                  </a:ext>
                </a:extLst>
              </a:tr>
              <a:tr h="174054">
                <a:tc>
                  <a:txBody>
                    <a:bodyPr/>
                    <a:lstStyle/>
                    <a:p>
                      <a:pPr algn="l" fontAlgn="b"/>
                      <a:r>
                        <a:rPr lang="en-US" sz="1000" u="none" strike="noStrike">
                          <a:effectLst/>
                        </a:rPr>
                        <a:t>rio branco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096919459"/>
                  </a:ext>
                </a:extLst>
              </a:tr>
              <a:tr h="174054">
                <a:tc>
                  <a:txBody>
                    <a:bodyPr/>
                    <a:lstStyle/>
                    <a:p>
                      <a:pPr algn="l" fontAlgn="b"/>
                      <a:r>
                        <a:rPr lang="en-US" sz="1000" u="none" strike="noStrike">
                          <a:effectLst/>
                        </a:rPr>
                        <a:t>porto acre</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335436170"/>
                  </a:ext>
                </a:extLst>
              </a:tr>
              <a:tr h="174054">
                <a:tc>
                  <a:txBody>
                    <a:bodyPr/>
                    <a:lstStyle/>
                    <a:p>
                      <a:pPr algn="l" fontAlgn="b"/>
                      <a:r>
                        <a:rPr lang="en-US" sz="1000" u="none" strike="noStrike">
                          <a:effectLst/>
                        </a:rPr>
                        <a:t>senador guiomard</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69655858"/>
                  </a:ext>
                </a:extLst>
              </a:tr>
              <a:tr h="174054">
                <a:tc>
                  <a:txBody>
                    <a:bodyPr/>
                    <a:lstStyle/>
                    <a:p>
                      <a:pPr algn="l" fontAlgn="b"/>
                      <a:r>
                        <a:rPr lang="en-US" sz="1000" u="none" strike="noStrike">
                          <a:effectLst/>
                        </a:rPr>
                        <a:t>brasileia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44753641"/>
                  </a:ext>
                </a:extLst>
              </a:tr>
              <a:tr h="174054">
                <a:tc>
                  <a:txBody>
                    <a:bodyPr/>
                    <a:lstStyle/>
                    <a:p>
                      <a:pPr algn="l" fontAlgn="b"/>
                      <a:r>
                        <a:rPr lang="en-US" sz="1000" u="none" strike="noStrike">
                          <a:effectLst/>
                        </a:rPr>
                        <a:t>manoel urbano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846039891"/>
                  </a:ext>
                </a:extLst>
              </a:tr>
              <a:tr h="174054">
                <a:tc>
                  <a:txBody>
                    <a:bodyPr/>
                    <a:lstStyle/>
                    <a:p>
                      <a:pPr algn="l" fontAlgn="b"/>
                      <a:r>
                        <a:rPr lang="en-US" sz="1000" u="none" strike="noStrike">
                          <a:effectLst/>
                        </a:rPr>
                        <a:t>epitaciolandia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0880783"/>
                  </a:ext>
                </a:extLst>
              </a:tr>
              <a:tr h="174054">
                <a:tc>
                  <a:txBody>
                    <a:bodyPr/>
                    <a:lstStyle/>
                    <a:p>
                      <a:pPr algn="l" fontAlgn="b"/>
                      <a:r>
                        <a:rPr lang="en-US" sz="1000" u="none" strike="noStrike">
                          <a:effectLst/>
                        </a:rPr>
                        <a:t>SE</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14</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42</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38</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94</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304401663"/>
                  </a:ext>
                </a:extLst>
              </a:tr>
              <a:tr h="174054">
                <a:tc>
                  <a:txBody>
                    <a:bodyPr/>
                    <a:lstStyle/>
                    <a:p>
                      <a:pPr algn="l" fontAlgn="b"/>
                      <a:r>
                        <a:rPr lang="en-US" sz="1000" u="none" strike="noStrike">
                          <a:effectLst/>
                        </a:rPr>
                        <a:t>sao francisco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757056190"/>
                  </a:ext>
                </a:extLst>
              </a:tr>
              <a:tr h="174054">
                <a:tc>
                  <a:txBody>
                    <a:bodyPr/>
                    <a:lstStyle/>
                    <a:p>
                      <a:pPr algn="l" fontAlgn="b"/>
                      <a:r>
                        <a:rPr lang="en-US" sz="1000" u="none" strike="noStrike">
                          <a:effectLst/>
                        </a:rPr>
                        <a:t>sao cristovao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693137294"/>
                  </a:ext>
                </a:extLst>
              </a:tr>
              <a:tr h="174054">
                <a:tc>
                  <a:txBody>
                    <a:bodyPr/>
                    <a:lstStyle/>
                    <a:p>
                      <a:pPr algn="l" fontAlgn="b"/>
                      <a:r>
                        <a:rPr lang="en-US" sz="1000" u="none" strike="noStrike">
                          <a:effectLst/>
                        </a:rPr>
                        <a:t>aracaju</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41390049"/>
                  </a:ext>
                </a:extLst>
              </a:tr>
              <a:tr h="174054">
                <a:tc>
                  <a:txBody>
                    <a:bodyPr/>
                    <a:lstStyle/>
                    <a:p>
                      <a:pPr algn="l" fontAlgn="b"/>
                      <a:r>
                        <a:rPr lang="en-US" sz="1000" u="none" strike="noStrike">
                          <a:effectLst/>
                        </a:rPr>
                        <a:t>simao dias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75969709"/>
                  </a:ext>
                </a:extLst>
              </a:tr>
              <a:tr h="174054">
                <a:tc>
                  <a:txBody>
                    <a:bodyPr/>
                    <a:lstStyle/>
                    <a:p>
                      <a:pPr algn="l" fontAlgn="b"/>
                      <a:r>
                        <a:rPr lang="en-US" sz="1000" u="none" strike="noStrike">
                          <a:effectLst/>
                        </a:rPr>
                        <a:t>nossa senhora da gloria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132417875"/>
                  </a:ext>
                </a:extLst>
              </a:tr>
              <a:tr h="174054">
                <a:tc>
                  <a:txBody>
                    <a:bodyPr/>
                    <a:lstStyle/>
                    <a:p>
                      <a:pPr algn="l" fontAlgn="b"/>
                      <a:r>
                        <a:rPr lang="en-US" sz="1000" u="none" strike="noStrike">
                          <a:effectLst/>
                        </a:rPr>
                        <a:t>cedro de sao joao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717248885"/>
                  </a:ext>
                </a:extLst>
              </a:tr>
              <a:tr h="174054">
                <a:tc>
                  <a:txBody>
                    <a:bodyPr/>
                    <a:lstStyle/>
                    <a:p>
                      <a:pPr algn="l" fontAlgn="b"/>
                      <a:r>
                        <a:rPr lang="en-US" sz="1000" u="none" strike="noStrike">
                          <a:effectLst/>
                        </a:rPr>
                        <a:t>nossa senhora do socorro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304850304"/>
                  </a:ext>
                </a:extLst>
              </a:tr>
              <a:tr h="174054">
                <a:tc>
                  <a:txBody>
                    <a:bodyPr/>
                    <a:lstStyle/>
                    <a:p>
                      <a:pPr algn="l" fontAlgn="b"/>
                      <a:r>
                        <a:rPr lang="en-US" sz="1000" u="none" strike="noStrike">
                          <a:effectLst/>
                        </a:rPr>
                        <a:t>estancia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01196239"/>
                  </a:ext>
                </a:extLst>
              </a:tr>
              <a:tr h="174054">
                <a:tc>
                  <a:txBody>
                    <a:bodyPr/>
                    <a:lstStyle/>
                    <a:p>
                      <a:pPr algn="l" fontAlgn="b"/>
                      <a:r>
                        <a:rPr lang="en-US" sz="1000" u="none" strike="noStrike">
                          <a:effectLst/>
                        </a:rPr>
                        <a:t>barra dos coqueiros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808845306"/>
                  </a:ext>
                </a:extLst>
              </a:tr>
              <a:tr h="174054">
                <a:tc>
                  <a:txBody>
                    <a:bodyPr/>
                    <a:lstStyle/>
                    <a:p>
                      <a:pPr algn="l" fontAlgn="b"/>
                      <a:r>
                        <a:rPr lang="en-US" sz="1000" u="none" strike="noStrike">
                          <a:effectLst/>
                        </a:rPr>
                        <a:t>capela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062975296"/>
                  </a:ext>
                </a:extLst>
              </a:tr>
              <a:tr h="174054">
                <a:tc>
                  <a:txBody>
                    <a:bodyPr/>
                    <a:lstStyle/>
                    <a:p>
                      <a:pPr algn="l" fontAlgn="b"/>
                      <a:r>
                        <a:rPr lang="en-US" sz="1000" u="none" strike="noStrike">
                          <a:effectLst/>
                        </a:rPr>
                        <a:t>lagarto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271357069"/>
                  </a:ext>
                </a:extLst>
              </a:tr>
              <a:tr h="174054">
                <a:tc>
                  <a:txBody>
                    <a:bodyPr/>
                    <a:lstStyle/>
                    <a:p>
                      <a:pPr algn="l" fontAlgn="b"/>
                      <a:r>
                        <a:rPr lang="en-US" sz="1000" u="none" strike="noStrike">
                          <a:effectLst/>
                        </a:rPr>
                        <a:t>itabaiana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845774132"/>
                  </a:ext>
                </a:extLst>
              </a:tr>
              <a:tr h="174054">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14</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75</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52</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dirty="0">
                          <a:effectLst/>
                        </a:rPr>
                        <a:t>141</a:t>
                      </a:r>
                      <a:endParaRPr lang="en-US" sz="1000" b="1"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874349158"/>
                  </a:ext>
                </a:extLst>
              </a:tr>
            </a:tbl>
          </a:graphicData>
        </a:graphic>
      </p:graphicFrame>
      <p:graphicFrame>
        <p:nvGraphicFramePr>
          <p:cNvPr id="3" name="Chart 2">
            <a:extLst>
              <a:ext uri="{FF2B5EF4-FFF2-40B4-BE49-F238E27FC236}">
                <a16:creationId xmlns:a16="http://schemas.microsoft.com/office/drawing/2014/main" id="{6768E544-08B9-4EEF-BB94-D43DD22B25AA}"/>
              </a:ext>
            </a:extLst>
          </p:cNvPr>
          <p:cNvGraphicFramePr>
            <a:graphicFrameLocks/>
          </p:cNvGraphicFramePr>
          <p:nvPr>
            <p:extLst>
              <p:ext uri="{D42A27DB-BD31-4B8C-83A1-F6EECF244321}">
                <p14:modId xmlns:p14="http://schemas.microsoft.com/office/powerpoint/2010/main" val="2719886606"/>
              </p:ext>
            </p:extLst>
          </p:nvPr>
        </p:nvGraphicFramePr>
        <p:xfrm>
          <a:off x="4241899" y="1755560"/>
          <a:ext cx="722376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62096D6F-2099-48C1-BC88-18D2217968D9}"/>
              </a:ext>
            </a:extLst>
          </p:cNvPr>
          <p:cNvPicPr>
            <a:picLocks noChangeAspect="1"/>
          </p:cNvPicPr>
          <p:nvPr/>
        </p:nvPicPr>
        <p:blipFill>
          <a:blip r:embed="rId3"/>
          <a:stretch>
            <a:fillRect/>
          </a:stretch>
        </p:blipFill>
        <p:spPr>
          <a:xfrm>
            <a:off x="4446011" y="5112576"/>
            <a:ext cx="7330440" cy="929640"/>
          </a:xfrm>
          <a:prstGeom prst="rect">
            <a:avLst/>
          </a:prstGeom>
        </p:spPr>
      </p:pic>
      <p:sp>
        <p:nvSpPr>
          <p:cNvPr id="6" name="TextBox 5">
            <a:extLst>
              <a:ext uri="{FF2B5EF4-FFF2-40B4-BE49-F238E27FC236}">
                <a16:creationId xmlns:a16="http://schemas.microsoft.com/office/drawing/2014/main" id="{CEE6BFB8-A940-4BEA-8774-F63BB621BA11}"/>
              </a:ext>
            </a:extLst>
          </p:cNvPr>
          <p:cNvSpPr txBox="1"/>
          <p:nvPr/>
        </p:nvSpPr>
        <p:spPr>
          <a:xfrm>
            <a:off x="184767" y="596114"/>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191541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D5054-383A-437B-B106-D6D46384CF81}"/>
              </a:ext>
            </a:extLst>
          </p:cNvPr>
          <p:cNvSpPr txBox="1"/>
          <p:nvPr/>
        </p:nvSpPr>
        <p:spPr>
          <a:xfrm>
            <a:off x="213063" y="118526"/>
            <a:ext cx="9374820" cy="707886"/>
          </a:xfrm>
          <a:prstGeom prst="rect">
            <a:avLst/>
          </a:prstGeom>
          <a:noFill/>
        </p:spPr>
        <p:txBody>
          <a:bodyPr wrap="square" rtlCol="0">
            <a:spAutoFit/>
          </a:bodyPr>
          <a:lstStyle/>
          <a:p>
            <a:r>
              <a:rPr lang="en-US" sz="4000" b="1" dirty="0"/>
              <a:t>2) Category level Sales and orders placed</a:t>
            </a:r>
            <a:endParaRPr lang="en-US" sz="4000" dirty="0"/>
          </a:p>
        </p:txBody>
      </p:sp>
      <p:graphicFrame>
        <p:nvGraphicFramePr>
          <p:cNvPr id="3" name="Table 2">
            <a:extLst>
              <a:ext uri="{FF2B5EF4-FFF2-40B4-BE49-F238E27FC236}">
                <a16:creationId xmlns:a16="http://schemas.microsoft.com/office/drawing/2014/main" id="{179FB768-01A1-4E67-9036-1532765FEAE2}"/>
              </a:ext>
            </a:extLst>
          </p:cNvPr>
          <p:cNvGraphicFramePr>
            <a:graphicFrameLocks noGrp="1"/>
          </p:cNvGraphicFramePr>
          <p:nvPr>
            <p:extLst>
              <p:ext uri="{D42A27DB-BD31-4B8C-83A1-F6EECF244321}">
                <p14:modId xmlns:p14="http://schemas.microsoft.com/office/powerpoint/2010/main" val="564397022"/>
              </p:ext>
            </p:extLst>
          </p:nvPr>
        </p:nvGraphicFramePr>
        <p:xfrm>
          <a:off x="97978" y="1866684"/>
          <a:ext cx="3952464" cy="4351350"/>
        </p:xfrm>
        <a:graphic>
          <a:graphicData uri="http://schemas.openxmlformats.org/drawingml/2006/table">
            <a:tbl>
              <a:tblPr>
                <a:tableStyleId>{5C22544A-7EE6-4342-B048-85BDC9FD1C3A}</a:tableStyleId>
              </a:tblPr>
              <a:tblGrid>
                <a:gridCol w="1583403">
                  <a:extLst>
                    <a:ext uri="{9D8B030D-6E8A-4147-A177-3AD203B41FA5}">
                      <a16:colId xmlns:a16="http://schemas.microsoft.com/office/drawing/2014/main" val="207615501"/>
                    </a:ext>
                  </a:extLst>
                </a:gridCol>
                <a:gridCol w="1015312">
                  <a:extLst>
                    <a:ext uri="{9D8B030D-6E8A-4147-A177-3AD203B41FA5}">
                      <a16:colId xmlns:a16="http://schemas.microsoft.com/office/drawing/2014/main" val="671553335"/>
                    </a:ext>
                  </a:extLst>
                </a:gridCol>
                <a:gridCol w="326350">
                  <a:extLst>
                    <a:ext uri="{9D8B030D-6E8A-4147-A177-3AD203B41FA5}">
                      <a16:colId xmlns:a16="http://schemas.microsoft.com/office/drawing/2014/main" val="1728762701"/>
                    </a:ext>
                  </a:extLst>
                </a:gridCol>
                <a:gridCol w="326350">
                  <a:extLst>
                    <a:ext uri="{9D8B030D-6E8A-4147-A177-3AD203B41FA5}">
                      <a16:colId xmlns:a16="http://schemas.microsoft.com/office/drawing/2014/main" val="545904995"/>
                    </a:ext>
                  </a:extLst>
                </a:gridCol>
                <a:gridCol w="701049">
                  <a:extLst>
                    <a:ext uri="{9D8B030D-6E8A-4147-A177-3AD203B41FA5}">
                      <a16:colId xmlns:a16="http://schemas.microsoft.com/office/drawing/2014/main" val="1672488368"/>
                    </a:ext>
                  </a:extLst>
                </a:gridCol>
              </a:tblGrid>
              <a:tr h="174054">
                <a:tc>
                  <a:txBody>
                    <a:bodyPr/>
                    <a:lstStyle/>
                    <a:p>
                      <a:pPr algn="l" fontAlgn="b"/>
                      <a:r>
                        <a:rPr lang="en-US" sz="1000" u="none" strike="noStrike">
                          <a:effectLst/>
                        </a:rPr>
                        <a:t>Sum of Order_palced</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Column Labels</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328022943"/>
                  </a:ext>
                </a:extLst>
              </a:tr>
              <a:tr h="174054">
                <a:tc>
                  <a:txBody>
                    <a:bodyPr/>
                    <a:lstStyle/>
                    <a:p>
                      <a:pPr algn="l" fontAlgn="b"/>
                      <a:r>
                        <a:rPr lang="en-US" sz="1000" u="none" strike="noStrike">
                          <a:effectLst/>
                        </a:rPr>
                        <a:t>Row Labels</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2016</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2017</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128870058"/>
                  </a:ext>
                </a:extLst>
              </a:tr>
              <a:tr h="174054">
                <a:tc>
                  <a:txBody>
                    <a:bodyPr/>
                    <a:lstStyle/>
                    <a:p>
                      <a:pPr algn="l" fontAlgn="b"/>
                      <a:r>
                        <a:rPr lang="en-US" sz="1000" u="none" strike="noStrike">
                          <a:effectLst/>
                        </a:rPr>
                        <a:t>AC</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40</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22</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62</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946800314"/>
                  </a:ext>
                </a:extLst>
              </a:tr>
              <a:tr h="174054">
                <a:tc>
                  <a:txBody>
                    <a:bodyPr/>
                    <a:lstStyle/>
                    <a:p>
                      <a:pPr algn="l" fontAlgn="b"/>
                      <a:r>
                        <a:rPr lang="en-US" sz="1000" u="none" strike="noStrike">
                          <a:effectLst/>
                        </a:rPr>
                        <a:t>moveis_decoracao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95508715"/>
                  </a:ext>
                </a:extLst>
              </a:tr>
              <a:tr h="174054">
                <a:tc>
                  <a:txBody>
                    <a:bodyPr/>
                    <a:lstStyle/>
                    <a:p>
                      <a:pPr algn="l" fontAlgn="b"/>
                      <a:r>
                        <a:rPr lang="en-US" sz="1000" u="none" strike="noStrike">
                          <a:effectLst/>
                        </a:rPr>
                        <a:t>informatica_acessorios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022415111"/>
                  </a:ext>
                </a:extLst>
              </a:tr>
              <a:tr h="174054">
                <a:tc>
                  <a:txBody>
                    <a:bodyPr/>
                    <a:lstStyle/>
                    <a:p>
                      <a:pPr algn="l" fontAlgn="b"/>
                      <a:r>
                        <a:rPr lang="en-US" sz="1000" u="none" strike="noStrike">
                          <a:effectLst/>
                        </a:rPr>
                        <a:t>esporte_lazer</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100945855"/>
                  </a:ext>
                </a:extLst>
              </a:tr>
              <a:tr h="174054">
                <a:tc>
                  <a:txBody>
                    <a:bodyPr/>
                    <a:lstStyle/>
                    <a:p>
                      <a:pPr algn="l" fontAlgn="b"/>
                      <a:r>
                        <a:rPr lang="en-US" sz="1000" u="none" strike="noStrike">
                          <a:effectLst/>
                        </a:rPr>
                        <a:t>beleza_saude</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20609320"/>
                  </a:ext>
                </a:extLst>
              </a:tr>
              <a:tr h="174054">
                <a:tc>
                  <a:txBody>
                    <a:bodyPr/>
                    <a:lstStyle/>
                    <a:p>
                      <a:pPr algn="l" fontAlgn="b"/>
                      <a:r>
                        <a:rPr lang="en-US" sz="1000" u="none" strike="noStrike">
                          <a:effectLst/>
                        </a:rPr>
                        <a:t>telefonia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277391081"/>
                  </a:ext>
                </a:extLst>
              </a:tr>
              <a:tr h="174054">
                <a:tc>
                  <a:txBody>
                    <a:bodyPr/>
                    <a:lstStyle/>
                    <a:p>
                      <a:pPr algn="l" fontAlgn="b"/>
                      <a:r>
                        <a:rPr lang="en-US" sz="1000" u="none" strike="noStrike">
                          <a:effectLst/>
                        </a:rPr>
                        <a:t>automotivo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64362316"/>
                  </a:ext>
                </a:extLst>
              </a:tr>
              <a:tr h="174054">
                <a:tc>
                  <a:txBody>
                    <a:bodyPr/>
                    <a:lstStyle/>
                    <a:p>
                      <a:pPr algn="l" fontAlgn="b"/>
                      <a:r>
                        <a:rPr lang="en-US" sz="1000" u="none" strike="noStrike">
                          <a:effectLst/>
                        </a:rPr>
                        <a:t>relogios_presentes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65773096"/>
                  </a:ext>
                </a:extLst>
              </a:tr>
              <a:tr h="174054">
                <a:tc>
                  <a:txBody>
                    <a:bodyPr/>
                    <a:lstStyle/>
                    <a:p>
                      <a:pPr algn="l" fontAlgn="b"/>
                      <a:r>
                        <a:rPr lang="en-US" sz="1000" u="none" strike="noStrike">
                          <a:effectLst/>
                        </a:rPr>
                        <a:t>utilidades_domesticas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621816655"/>
                  </a:ext>
                </a:extLst>
              </a:tr>
              <a:tr h="174054">
                <a:tc>
                  <a:txBody>
                    <a:bodyPr/>
                    <a:lstStyle/>
                    <a:p>
                      <a:pPr algn="l" fontAlgn="b"/>
                      <a:r>
                        <a:rPr lang="en-US" sz="1000" u="none" strike="noStrike">
                          <a:effectLst/>
                        </a:rPr>
                        <a:t>eletronicos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81766944"/>
                  </a:ext>
                </a:extLst>
              </a:tr>
              <a:tr h="174054">
                <a:tc>
                  <a:txBody>
                    <a:bodyPr/>
                    <a:lstStyle/>
                    <a:p>
                      <a:pPr algn="l" fontAlgn="b"/>
                      <a:r>
                        <a:rPr lang="en-US" sz="1000" u="none" strike="noStrike">
                          <a:effectLst/>
                        </a:rPr>
                        <a:t>cama_mesa_banho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750631353"/>
                  </a:ext>
                </a:extLst>
              </a:tr>
              <a:tr h="174054">
                <a:tc>
                  <a:txBody>
                    <a:bodyPr/>
                    <a:lstStyle/>
                    <a:p>
                      <a:pPr algn="l" fontAlgn="b"/>
                      <a:r>
                        <a:rPr lang="en-US" sz="1000" u="none" strike="noStrike">
                          <a:effectLst/>
                        </a:rPr>
                        <a:t>SE</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140</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128</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270</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14551938"/>
                  </a:ext>
                </a:extLst>
              </a:tr>
              <a:tr h="174054">
                <a:tc>
                  <a:txBody>
                    <a:bodyPr/>
                    <a:lstStyle/>
                    <a:p>
                      <a:pPr algn="l" fontAlgn="b"/>
                      <a:r>
                        <a:rPr lang="en-US" sz="1000" u="none" strike="noStrike">
                          <a:effectLst/>
                        </a:rPr>
                        <a:t>beleza_saude</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83042870"/>
                  </a:ext>
                </a:extLst>
              </a:tr>
              <a:tr h="174054">
                <a:tc>
                  <a:txBody>
                    <a:bodyPr/>
                    <a:lstStyle/>
                    <a:p>
                      <a:pPr algn="l" fontAlgn="b"/>
                      <a:r>
                        <a:rPr lang="en-US" sz="1000" u="none" strike="noStrike">
                          <a:effectLst/>
                        </a:rPr>
                        <a:t>informatica_acessorios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636027618"/>
                  </a:ext>
                </a:extLst>
              </a:tr>
              <a:tr h="174054">
                <a:tc>
                  <a:txBody>
                    <a:bodyPr/>
                    <a:lstStyle/>
                    <a:p>
                      <a:pPr algn="l" fontAlgn="b"/>
                      <a:r>
                        <a:rPr lang="en-US" sz="1000" u="none" strike="noStrike">
                          <a:effectLst/>
                        </a:rPr>
                        <a:t>esporte_lazer</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63672904"/>
                  </a:ext>
                </a:extLst>
              </a:tr>
              <a:tr h="174054">
                <a:tc>
                  <a:txBody>
                    <a:bodyPr/>
                    <a:lstStyle/>
                    <a:p>
                      <a:pPr algn="l" fontAlgn="b"/>
                      <a:r>
                        <a:rPr lang="en-US" sz="1000" u="none" strike="noStrike">
                          <a:effectLst/>
                        </a:rPr>
                        <a:t>ferramentas_jardim</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29</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75428120"/>
                  </a:ext>
                </a:extLst>
              </a:tr>
              <a:tr h="174054">
                <a:tc>
                  <a:txBody>
                    <a:bodyPr/>
                    <a:lstStyle/>
                    <a:p>
                      <a:pPr algn="l" fontAlgn="b"/>
                      <a:r>
                        <a:rPr lang="en-US" sz="1000" u="none" strike="noStrike">
                          <a:effectLst/>
                        </a:rPr>
                        <a:t>telefonia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28</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41175783"/>
                  </a:ext>
                </a:extLst>
              </a:tr>
              <a:tr h="174054">
                <a:tc>
                  <a:txBody>
                    <a:bodyPr/>
                    <a:lstStyle/>
                    <a:p>
                      <a:pPr algn="l" fontAlgn="b"/>
                      <a:r>
                        <a:rPr lang="en-US" sz="1000" u="none" strike="noStrike">
                          <a:effectLst/>
                        </a:rPr>
                        <a:t>moveis_decoracao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58401802"/>
                  </a:ext>
                </a:extLst>
              </a:tr>
              <a:tr h="174054">
                <a:tc>
                  <a:txBody>
                    <a:bodyPr/>
                    <a:lstStyle/>
                    <a:p>
                      <a:pPr algn="l" fontAlgn="b"/>
                      <a:r>
                        <a:rPr lang="en-US" sz="1000" u="none" strike="noStrike">
                          <a:effectLst/>
                        </a:rPr>
                        <a:t>automotivo</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011081157"/>
                  </a:ext>
                </a:extLst>
              </a:tr>
              <a:tr h="174054">
                <a:tc>
                  <a:txBody>
                    <a:bodyPr/>
                    <a:lstStyle/>
                    <a:p>
                      <a:pPr algn="l" fontAlgn="b"/>
                      <a:r>
                        <a:rPr lang="en-US" sz="1000" u="none" strike="noStrike">
                          <a:effectLst/>
                        </a:rPr>
                        <a:t>relogios_presentes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924902195"/>
                  </a:ext>
                </a:extLst>
              </a:tr>
              <a:tr h="174054">
                <a:tc>
                  <a:txBody>
                    <a:bodyPr/>
                    <a:lstStyle/>
                    <a:p>
                      <a:pPr algn="l" fontAlgn="b"/>
                      <a:r>
                        <a:rPr lang="en-US" sz="1000" u="none" strike="noStrike">
                          <a:effectLst/>
                        </a:rPr>
                        <a:t>eletronicos</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803288394"/>
                  </a:ext>
                </a:extLst>
              </a:tr>
              <a:tr h="174054">
                <a:tc>
                  <a:txBody>
                    <a:bodyPr/>
                    <a:lstStyle/>
                    <a:p>
                      <a:pPr algn="l" fontAlgn="b"/>
                      <a:r>
                        <a:rPr lang="en-US" sz="1000" u="none" strike="noStrike">
                          <a:effectLst/>
                        </a:rPr>
                        <a:t>cool_stuff</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902524182"/>
                  </a:ext>
                </a:extLst>
              </a:tr>
              <a:tr h="174054">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180</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150</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dirty="0">
                          <a:effectLst/>
                        </a:rPr>
                        <a:t>332</a:t>
                      </a:r>
                      <a:endParaRPr lang="en-US" sz="1000" b="1"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83880431"/>
                  </a:ext>
                </a:extLst>
              </a:tr>
            </a:tbl>
          </a:graphicData>
        </a:graphic>
      </p:graphicFrame>
      <p:graphicFrame>
        <p:nvGraphicFramePr>
          <p:cNvPr id="4" name="Chart 3">
            <a:extLst>
              <a:ext uri="{FF2B5EF4-FFF2-40B4-BE49-F238E27FC236}">
                <a16:creationId xmlns:a16="http://schemas.microsoft.com/office/drawing/2014/main" id="{DB252B8A-A4A4-4A49-8186-B8DF1573EEFA}"/>
              </a:ext>
            </a:extLst>
          </p:cNvPr>
          <p:cNvGraphicFramePr>
            <a:graphicFrameLocks/>
          </p:cNvGraphicFramePr>
          <p:nvPr>
            <p:extLst>
              <p:ext uri="{D42A27DB-BD31-4B8C-83A1-F6EECF244321}">
                <p14:modId xmlns:p14="http://schemas.microsoft.com/office/powerpoint/2010/main" val="3555766706"/>
              </p:ext>
            </p:extLst>
          </p:nvPr>
        </p:nvGraphicFramePr>
        <p:xfrm>
          <a:off x="4290504" y="1946910"/>
          <a:ext cx="6629400" cy="296418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0E09F7F2-98E0-4255-9997-2263AEBB592E}"/>
              </a:ext>
            </a:extLst>
          </p:cNvPr>
          <p:cNvPicPr>
            <a:picLocks noChangeAspect="1"/>
          </p:cNvPicPr>
          <p:nvPr/>
        </p:nvPicPr>
        <p:blipFill>
          <a:blip r:embed="rId3"/>
          <a:stretch>
            <a:fillRect/>
          </a:stretch>
        </p:blipFill>
        <p:spPr>
          <a:xfrm>
            <a:off x="4738974" y="5288394"/>
            <a:ext cx="5501640" cy="929640"/>
          </a:xfrm>
          <a:prstGeom prst="rect">
            <a:avLst/>
          </a:prstGeom>
        </p:spPr>
      </p:pic>
      <p:sp>
        <p:nvSpPr>
          <p:cNvPr id="7" name="TextBox 6">
            <a:extLst>
              <a:ext uri="{FF2B5EF4-FFF2-40B4-BE49-F238E27FC236}">
                <a16:creationId xmlns:a16="http://schemas.microsoft.com/office/drawing/2014/main" id="{6229CB37-C8C6-40FA-B84D-D809F22E6C13}"/>
              </a:ext>
            </a:extLst>
          </p:cNvPr>
          <p:cNvSpPr txBox="1"/>
          <p:nvPr/>
        </p:nvSpPr>
        <p:spPr>
          <a:xfrm>
            <a:off x="106531" y="1072188"/>
            <a:ext cx="1828800" cy="369332"/>
          </a:xfrm>
          <a:prstGeom prst="rect">
            <a:avLst/>
          </a:prstGeom>
          <a:noFill/>
        </p:spPr>
        <p:txBody>
          <a:bodyPr wrap="square" rtlCol="0">
            <a:spAutoFit/>
          </a:bodyPr>
          <a:lstStyle/>
          <a:p>
            <a:r>
              <a:rPr lang="en-US" dirty="0"/>
              <a:t>State</a:t>
            </a:r>
          </a:p>
        </p:txBody>
      </p:sp>
    </p:spTree>
    <p:extLst>
      <p:ext uri="{BB962C8B-B14F-4D97-AF65-F5344CB8AC3E}">
        <p14:creationId xmlns:p14="http://schemas.microsoft.com/office/powerpoint/2010/main" val="3978433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72090A-4E1A-4B5F-82CB-072F8139817D}"/>
              </a:ext>
            </a:extLst>
          </p:cNvPr>
          <p:cNvGraphicFramePr>
            <a:graphicFrameLocks noGrp="1"/>
          </p:cNvGraphicFramePr>
          <p:nvPr>
            <p:extLst>
              <p:ext uri="{D42A27DB-BD31-4B8C-83A1-F6EECF244321}">
                <p14:modId xmlns:p14="http://schemas.microsoft.com/office/powerpoint/2010/main" val="2101482392"/>
              </p:ext>
            </p:extLst>
          </p:nvPr>
        </p:nvGraphicFramePr>
        <p:xfrm>
          <a:off x="114547" y="1700012"/>
          <a:ext cx="4292600" cy="420624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2636033086"/>
                    </a:ext>
                  </a:extLst>
                </a:gridCol>
                <a:gridCol w="1066800">
                  <a:extLst>
                    <a:ext uri="{9D8B030D-6E8A-4147-A177-3AD203B41FA5}">
                      <a16:colId xmlns:a16="http://schemas.microsoft.com/office/drawing/2014/main" val="1892470205"/>
                    </a:ext>
                  </a:extLst>
                </a:gridCol>
                <a:gridCol w="342900">
                  <a:extLst>
                    <a:ext uri="{9D8B030D-6E8A-4147-A177-3AD203B41FA5}">
                      <a16:colId xmlns:a16="http://schemas.microsoft.com/office/drawing/2014/main" val="2687372645"/>
                    </a:ext>
                  </a:extLst>
                </a:gridCol>
                <a:gridCol w="342900">
                  <a:extLst>
                    <a:ext uri="{9D8B030D-6E8A-4147-A177-3AD203B41FA5}">
                      <a16:colId xmlns:a16="http://schemas.microsoft.com/office/drawing/2014/main" val="3509208580"/>
                    </a:ext>
                  </a:extLst>
                </a:gridCol>
                <a:gridCol w="736600">
                  <a:extLst>
                    <a:ext uri="{9D8B030D-6E8A-4147-A177-3AD203B41FA5}">
                      <a16:colId xmlns:a16="http://schemas.microsoft.com/office/drawing/2014/main" val="1412643969"/>
                    </a:ext>
                  </a:extLst>
                </a:gridCol>
              </a:tblGrid>
              <a:tr h="182880">
                <a:tc>
                  <a:txBody>
                    <a:bodyPr/>
                    <a:lstStyle/>
                    <a:p>
                      <a:pPr algn="l" fontAlgn="b"/>
                      <a:r>
                        <a:rPr lang="en-US" sz="1100" u="none" strike="noStrike">
                          <a:effectLst/>
                        </a:rPr>
                        <a:t>Sum of order_placed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2756388"/>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95554"/>
                  </a:ext>
                </a:extLst>
              </a:tr>
              <a:tr h="182880">
                <a:tc>
                  <a:txBody>
                    <a:bodyPr/>
                    <a:lstStyle/>
                    <a:p>
                      <a:pPr algn="l" fontAlgn="b"/>
                      <a:r>
                        <a:rPr lang="en-US" sz="1100" u="none" strike="noStrike">
                          <a:effectLst/>
                        </a:rPr>
                        <a:t>AC</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90</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0713074"/>
                  </a:ext>
                </a:extLst>
              </a:tr>
              <a:tr h="182880">
                <a:tc>
                  <a:txBody>
                    <a:bodyPr/>
                    <a:lstStyle/>
                    <a:p>
                      <a:pPr algn="l" fontAlgn="b"/>
                      <a:r>
                        <a:rPr lang="en-US" sz="1100" u="none" strike="noStrike">
                          <a:effectLst/>
                        </a:rPr>
                        <a:t>rio branco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0149332"/>
                  </a:ext>
                </a:extLst>
              </a:tr>
              <a:tr h="182880">
                <a:tc>
                  <a:txBody>
                    <a:bodyPr/>
                    <a:lstStyle/>
                    <a:p>
                      <a:pPr algn="l" fontAlgn="b"/>
                      <a:r>
                        <a:rPr lang="en-US" sz="1100" u="none" strike="noStrike">
                          <a:effectLst/>
                        </a:rPr>
                        <a:t>senador guiomard</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3800213"/>
                  </a:ext>
                </a:extLst>
              </a:tr>
              <a:tr h="182880">
                <a:tc>
                  <a:txBody>
                    <a:bodyPr/>
                    <a:lstStyle/>
                    <a:p>
                      <a:pPr algn="l" fontAlgn="b"/>
                      <a:r>
                        <a:rPr lang="en-US" sz="1100" u="none" strike="noStrike">
                          <a:effectLst/>
                        </a:rPr>
                        <a:t>cruzeiro do sul</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1421477"/>
                  </a:ext>
                </a:extLst>
              </a:tr>
              <a:tr h="182880">
                <a:tc>
                  <a:txBody>
                    <a:bodyPr/>
                    <a:lstStyle/>
                    <a:p>
                      <a:pPr algn="l" fontAlgn="b"/>
                      <a:r>
                        <a:rPr lang="en-US" sz="1100" u="none" strike="noStrike">
                          <a:effectLst/>
                        </a:rPr>
                        <a:t>brasileia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53820"/>
                  </a:ext>
                </a:extLst>
              </a:tr>
              <a:tr h="182880">
                <a:tc>
                  <a:txBody>
                    <a:bodyPr/>
                    <a:lstStyle/>
                    <a:p>
                      <a:pPr algn="l" fontAlgn="b"/>
                      <a:r>
                        <a:rPr lang="en-US" sz="1100" u="none" strike="noStrike">
                          <a:effectLst/>
                        </a:rPr>
                        <a:t>xapuri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8889938"/>
                  </a:ext>
                </a:extLst>
              </a:tr>
              <a:tr h="182880">
                <a:tc>
                  <a:txBody>
                    <a:bodyPr/>
                    <a:lstStyle/>
                    <a:p>
                      <a:pPr algn="l" fontAlgn="b"/>
                      <a:r>
                        <a:rPr lang="en-US" sz="1100" u="none" strike="noStrike">
                          <a:effectLst/>
                        </a:rPr>
                        <a:t>porto acre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9214787"/>
                  </a:ext>
                </a:extLst>
              </a:tr>
              <a:tr h="182880">
                <a:tc>
                  <a:txBody>
                    <a:bodyPr/>
                    <a:lstStyle/>
                    <a:p>
                      <a:pPr algn="l" fontAlgn="b"/>
                      <a:r>
                        <a:rPr lang="en-US" sz="1100" u="none" strike="noStrike">
                          <a:effectLst/>
                        </a:rPr>
                        <a:t>epitaciolandia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5421660"/>
                  </a:ext>
                </a:extLst>
              </a:tr>
              <a:tr h="182880">
                <a:tc>
                  <a:txBody>
                    <a:bodyPr/>
                    <a:lstStyle/>
                    <a:p>
                      <a:pPr algn="l" fontAlgn="b"/>
                      <a:r>
                        <a:rPr lang="en-US" sz="1100" u="none" strike="noStrike">
                          <a:effectLst/>
                        </a:rPr>
                        <a:t>manoel urbano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9037795"/>
                  </a:ext>
                </a:extLst>
              </a:tr>
              <a:tr h="182880">
                <a:tc>
                  <a:txBody>
                    <a:bodyPr/>
                    <a:lstStyle/>
                    <a:p>
                      <a:pPr algn="l" fontAlgn="b"/>
                      <a:r>
                        <a:rPr lang="en-US" sz="1100" u="none" strike="noStrike">
                          <a:effectLst/>
                        </a:rPr>
                        <a:t>SE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331</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2457848"/>
                  </a:ext>
                </a:extLst>
              </a:tr>
              <a:tr h="182880">
                <a:tc>
                  <a:txBody>
                    <a:bodyPr/>
                    <a:lstStyle/>
                    <a:p>
                      <a:pPr algn="l" fontAlgn="b"/>
                      <a:r>
                        <a:rPr lang="en-US" sz="1100" u="none" strike="noStrike">
                          <a:effectLst/>
                        </a:rPr>
                        <a:t>aracaju</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9362339"/>
                  </a:ext>
                </a:extLst>
              </a:tr>
              <a:tr h="182880">
                <a:tc>
                  <a:txBody>
                    <a:bodyPr/>
                    <a:lstStyle/>
                    <a:p>
                      <a:pPr algn="l" fontAlgn="b"/>
                      <a:r>
                        <a:rPr lang="en-US" sz="1100" u="none" strike="noStrike">
                          <a:effectLst/>
                        </a:rPr>
                        <a:t>itabaiana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2714524"/>
                  </a:ext>
                </a:extLst>
              </a:tr>
              <a:tr h="182880">
                <a:tc>
                  <a:txBody>
                    <a:bodyPr/>
                    <a:lstStyle/>
                    <a:p>
                      <a:pPr algn="l" fontAlgn="b"/>
                      <a:r>
                        <a:rPr lang="en-US" sz="1100" u="none" strike="noStrike">
                          <a:effectLst/>
                        </a:rPr>
                        <a:t>nossa senhora do socorro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307519"/>
                  </a:ext>
                </a:extLst>
              </a:tr>
              <a:tr h="182880">
                <a:tc>
                  <a:txBody>
                    <a:bodyPr/>
                    <a:lstStyle/>
                    <a:p>
                      <a:pPr algn="l" fontAlgn="b"/>
                      <a:r>
                        <a:rPr lang="en-US" sz="1100" u="none" strike="noStrike">
                          <a:effectLst/>
                        </a:rPr>
                        <a:t>estancia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104868"/>
                  </a:ext>
                </a:extLst>
              </a:tr>
              <a:tr h="182880">
                <a:tc>
                  <a:txBody>
                    <a:bodyPr/>
                    <a:lstStyle/>
                    <a:p>
                      <a:pPr algn="l" fontAlgn="b"/>
                      <a:r>
                        <a:rPr lang="en-US" sz="1100" u="none" strike="noStrike">
                          <a:effectLst/>
                        </a:rPr>
                        <a:t>lagarto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0838549"/>
                  </a:ext>
                </a:extLst>
              </a:tr>
              <a:tr h="182880">
                <a:tc>
                  <a:txBody>
                    <a:bodyPr/>
                    <a:lstStyle/>
                    <a:p>
                      <a:pPr algn="l" fontAlgn="b"/>
                      <a:r>
                        <a:rPr lang="en-US" sz="1100" u="none" strike="noStrike">
                          <a:effectLst/>
                        </a:rPr>
                        <a:t>capela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531750"/>
                  </a:ext>
                </a:extLst>
              </a:tr>
              <a:tr h="182880">
                <a:tc>
                  <a:txBody>
                    <a:bodyPr/>
                    <a:lstStyle/>
                    <a:p>
                      <a:pPr algn="l" fontAlgn="b"/>
                      <a:r>
                        <a:rPr lang="en-US" sz="1100" u="none" strike="noStrike">
                          <a:effectLst/>
                        </a:rPr>
                        <a:t>sao cristovao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0860720"/>
                  </a:ext>
                </a:extLst>
              </a:tr>
              <a:tr h="182880">
                <a:tc>
                  <a:txBody>
                    <a:bodyPr/>
                    <a:lstStyle/>
                    <a:p>
                      <a:pPr algn="l" fontAlgn="b"/>
                      <a:r>
                        <a:rPr lang="en-US" sz="1100" u="none" strike="noStrike">
                          <a:effectLst/>
                        </a:rPr>
                        <a:t>simao dias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7761633"/>
                  </a:ext>
                </a:extLst>
              </a:tr>
              <a:tr h="182880">
                <a:tc>
                  <a:txBody>
                    <a:bodyPr/>
                    <a:lstStyle/>
                    <a:p>
                      <a:pPr algn="l" fontAlgn="b"/>
                      <a:r>
                        <a:rPr lang="en-US" sz="1100" u="none" strike="noStrike">
                          <a:effectLst/>
                        </a:rPr>
                        <a:t>poco verde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5368202"/>
                  </a:ext>
                </a:extLst>
              </a:tr>
              <a:tr h="182880">
                <a:tc>
                  <a:txBody>
                    <a:bodyPr/>
                    <a:lstStyle/>
                    <a:p>
                      <a:pPr algn="l" fontAlgn="b"/>
                      <a:r>
                        <a:rPr lang="en-US" sz="1100" u="none" strike="noStrike">
                          <a:effectLst/>
                        </a:rPr>
                        <a:t>propria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0756634"/>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421</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1423384"/>
                  </a:ext>
                </a:extLst>
              </a:tr>
            </a:tbl>
          </a:graphicData>
        </a:graphic>
      </p:graphicFrame>
      <p:graphicFrame>
        <p:nvGraphicFramePr>
          <p:cNvPr id="3" name="Chart 2">
            <a:extLst>
              <a:ext uri="{FF2B5EF4-FFF2-40B4-BE49-F238E27FC236}">
                <a16:creationId xmlns:a16="http://schemas.microsoft.com/office/drawing/2014/main" id="{B738998B-2A16-49A2-92F8-9367486B9A4F}"/>
              </a:ext>
            </a:extLst>
          </p:cNvPr>
          <p:cNvGraphicFramePr>
            <a:graphicFrameLocks/>
          </p:cNvGraphicFramePr>
          <p:nvPr>
            <p:extLst>
              <p:ext uri="{D42A27DB-BD31-4B8C-83A1-F6EECF244321}">
                <p14:modId xmlns:p14="http://schemas.microsoft.com/office/powerpoint/2010/main" val="530893580"/>
              </p:ext>
            </p:extLst>
          </p:nvPr>
        </p:nvGraphicFramePr>
        <p:xfrm>
          <a:off x="4682490" y="1680210"/>
          <a:ext cx="6484620" cy="349758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BF035AAF-DDCC-4187-B5E9-8EB1B8585383}"/>
              </a:ext>
            </a:extLst>
          </p:cNvPr>
          <p:cNvPicPr>
            <a:picLocks noChangeAspect="1"/>
          </p:cNvPicPr>
          <p:nvPr/>
        </p:nvPicPr>
        <p:blipFill>
          <a:blip r:embed="rId3"/>
          <a:stretch>
            <a:fillRect/>
          </a:stretch>
        </p:blipFill>
        <p:spPr>
          <a:xfrm>
            <a:off x="5079285" y="5391335"/>
            <a:ext cx="4892040" cy="1295400"/>
          </a:xfrm>
          <a:prstGeom prst="rect">
            <a:avLst/>
          </a:prstGeom>
        </p:spPr>
      </p:pic>
      <p:sp>
        <p:nvSpPr>
          <p:cNvPr id="6" name="TextBox 5">
            <a:extLst>
              <a:ext uri="{FF2B5EF4-FFF2-40B4-BE49-F238E27FC236}">
                <a16:creationId xmlns:a16="http://schemas.microsoft.com/office/drawing/2014/main" id="{6426EAA4-DB56-4FEC-8C18-F12D31700B26}"/>
              </a:ext>
            </a:extLst>
          </p:cNvPr>
          <p:cNvSpPr txBox="1"/>
          <p:nvPr/>
        </p:nvSpPr>
        <p:spPr>
          <a:xfrm>
            <a:off x="184767" y="596114"/>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2649859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3B5171-60D0-40D7-B1ED-41A269732D4A}"/>
              </a:ext>
            </a:extLst>
          </p:cNvPr>
          <p:cNvSpPr txBox="1"/>
          <p:nvPr/>
        </p:nvSpPr>
        <p:spPr>
          <a:xfrm>
            <a:off x="213063" y="118526"/>
            <a:ext cx="9374820" cy="707886"/>
          </a:xfrm>
          <a:prstGeom prst="rect">
            <a:avLst/>
          </a:prstGeom>
          <a:noFill/>
        </p:spPr>
        <p:txBody>
          <a:bodyPr wrap="square" rtlCol="0">
            <a:spAutoFit/>
          </a:bodyPr>
          <a:lstStyle/>
          <a:p>
            <a:r>
              <a:rPr lang="en-US" sz="4000" b="1" dirty="0"/>
              <a:t>3) Seller performance in terms of deliveries</a:t>
            </a:r>
            <a:endParaRPr lang="en-US" sz="4000" dirty="0"/>
          </a:p>
        </p:txBody>
      </p:sp>
      <p:graphicFrame>
        <p:nvGraphicFramePr>
          <p:cNvPr id="3" name="Table 2">
            <a:extLst>
              <a:ext uri="{FF2B5EF4-FFF2-40B4-BE49-F238E27FC236}">
                <a16:creationId xmlns:a16="http://schemas.microsoft.com/office/drawing/2014/main" id="{49D8CE04-F430-4905-91F4-2C97B1595365}"/>
              </a:ext>
            </a:extLst>
          </p:cNvPr>
          <p:cNvGraphicFramePr>
            <a:graphicFrameLocks noGrp="1"/>
          </p:cNvGraphicFramePr>
          <p:nvPr>
            <p:extLst>
              <p:ext uri="{D42A27DB-BD31-4B8C-83A1-F6EECF244321}">
                <p14:modId xmlns:p14="http://schemas.microsoft.com/office/powerpoint/2010/main" val="554895520"/>
              </p:ext>
            </p:extLst>
          </p:nvPr>
        </p:nvGraphicFramePr>
        <p:xfrm>
          <a:off x="77741" y="1803740"/>
          <a:ext cx="4822732" cy="4351350"/>
        </p:xfrm>
        <a:graphic>
          <a:graphicData uri="http://schemas.openxmlformats.org/drawingml/2006/table">
            <a:tbl>
              <a:tblPr>
                <a:tableStyleId>{5C22544A-7EE6-4342-B048-85BDC9FD1C3A}</a:tableStyleId>
              </a:tblPr>
              <a:tblGrid>
                <a:gridCol w="2453671">
                  <a:extLst>
                    <a:ext uri="{9D8B030D-6E8A-4147-A177-3AD203B41FA5}">
                      <a16:colId xmlns:a16="http://schemas.microsoft.com/office/drawing/2014/main" val="1978568400"/>
                    </a:ext>
                  </a:extLst>
                </a:gridCol>
                <a:gridCol w="1015312">
                  <a:extLst>
                    <a:ext uri="{9D8B030D-6E8A-4147-A177-3AD203B41FA5}">
                      <a16:colId xmlns:a16="http://schemas.microsoft.com/office/drawing/2014/main" val="3450137742"/>
                    </a:ext>
                  </a:extLst>
                </a:gridCol>
                <a:gridCol w="326350">
                  <a:extLst>
                    <a:ext uri="{9D8B030D-6E8A-4147-A177-3AD203B41FA5}">
                      <a16:colId xmlns:a16="http://schemas.microsoft.com/office/drawing/2014/main" val="6057506"/>
                    </a:ext>
                  </a:extLst>
                </a:gridCol>
                <a:gridCol w="326350">
                  <a:extLst>
                    <a:ext uri="{9D8B030D-6E8A-4147-A177-3AD203B41FA5}">
                      <a16:colId xmlns:a16="http://schemas.microsoft.com/office/drawing/2014/main" val="1061187337"/>
                    </a:ext>
                  </a:extLst>
                </a:gridCol>
                <a:gridCol w="701049">
                  <a:extLst>
                    <a:ext uri="{9D8B030D-6E8A-4147-A177-3AD203B41FA5}">
                      <a16:colId xmlns:a16="http://schemas.microsoft.com/office/drawing/2014/main" val="3993089586"/>
                    </a:ext>
                  </a:extLst>
                </a:gridCol>
              </a:tblGrid>
              <a:tr h="174054">
                <a:tc>
                  <a:txBody>
                    <a:bodyPr/>
                    <a:lstStyle/>
                    <a:p>
                      <a:pPr algn="l" fontAlgn="b"/>
                      <a:r>
                        <a:rPr lang="en-US" sz="1000" u="none" strike="noStrike" dirty="0">
                          <a:effectLst/>
                        </a:rPr>
                        <a:t>Sum of </a:t>
                      </a:r>
                      <a:r>
                        <a:rPr lang="en-US" sz="1000" u="none" strike="noStrike" dirty="0" err="1">
                          <a:effectLst/>
                        </a:rPr>
                        <a:t>Del_days</a:t>
                      </a:r>
                      <a:endParaRPr lang="en-US" sz="1000" b="1"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Column Labels</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536900185"/>
                  </a:ext>
                </a:extLst>
              </a:tr>
              <a:tr h="174054">
                <a:tc>
                  <a:txBody>
                    <a:bodyPr/>
                    <a:lstStyle/>
                    <a:p>
                      <a:pPr algn="l" fontAlgn="b"/>
                      <a:r>
                        <a:rPr lang="en-US" sz="1000" u="none" strike="noStrike">
                          <a:effectLst/>
                        </a:rPr>
                        <a:t>Row Labels</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2016</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2017</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55460024"/>
                  </a:ext>
                </a:extLst>
              </a:tr>
              <a:tr h="174054">
                <a:tc>
                  <a:txBody>
                    <a:bodyPr/>
                    <a:lstStyle/>
                    <a:p>
                      <a:pPr algn="l" fontAlgn="b"/>
                      <a:r>
                        <a:rPr lang="en-US" sz="1000" u="none" strike="noStrike">
                          <a:effectLst/>
                        </a:rPr>
                        <a:t>AC</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387</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171</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558</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654449804"/>
                  </a:ext>
                </a:extLst>
              </a:tr>
              <a:tr h="174054">
                <a:tc>
                  <a:txBody>
                    <a:bodyPr/>
                    <a:lstStyle/>
                    <a:p>
                      <a:pPr algn="l" fontAlgn="b"/>
                      <a:r>
                        <a:rPr lang="en-US" sz="1000" u="none" strike="noStrike">
                          <a:effectLst/>
                        </a:rPr>
                        <a:t>fa40cc5b934574b62717c68f3d678b6d</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85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834181005"/>
                  </a:ext>
                </a:extLst>
              </a:tr>
              <a:tr h="174054">
                <a:tc>
                  <a:txBody>
                    <a:bodyPr/>
                    <a:lstStyle/>
                    <a:p>
                      <a:pPr algn="l" fontAlgn="b"/>
                      <a:r>
                        <a:rPr lang="en-US" sz="1000" u="none" strike="noStrike">
                          <a:effectLst/>
                        </a:rPr>
                        <a:t>897060da8b9a21f655304d50fd935913</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237911644"/>
                  </a:ext>
                </a:extLst>
              </a:tr>
              <a:tr h="174054">
                <a:tc>
                  <a:txBody>
                    <a:bodyPr/>
                    <a:lstStyle/>
                    <a:p>
                      <a:pPr algn="l" fontAlgn="b"/>
                      <a:r>
                        <a:rPr lang="en-US" sz="1000" u="none" strike="noStrike">
                          <a:effectLst/>
                        </a:rPr>
                        <a:t>5a8e7d5003a1f221f9e1d6e411de7c23</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110230392"/>
                  </a:ext>
                </a:extLst>
              </a:tr>
              <a:tr h="174054">
                <a:tc>
                  <a:txBody>
                    <a:bodyPr/>
                    <a:lstStyle/>
                    <a:p>
                      <a:pPr algn="l" fontAlgn="b"/>
                      <a:r>
                        <a:rPr lang="en-US" sz="1000" u="none" strike="noStrike">
                          <a:effectLst/>
                        </a:rPr>
                        <a:t>53243585a1d6dc2643021fd1853d8905</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65234405"/>
                  </a:ext>
                </a:extLst>
              </a:tr>
              <a:tr h="174054">
                <a:tc>
                  <a:txBody>
                    <a:bodyPr/>
                    <a:lstStyle/>
                    <a:p>
                      <a:pPr algn="l" fontAlgn="b"/>
                      <a:r>
                        <a:rPr lang="en-US" sz="1000" u="none" strike="noStrike">
                          <a:effectLst/>
                        </a:rPr>
                        <a:t>cca3071e3e9bb7d12640c9fbe2301306</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dirty="0">
                          <a:effectLst/>
                        </a:rPr>
                        <a:t>64</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20786105"/>
                  </a:ext>
                </a:extLst>
              </a:tr>
              <a:tr h="174054">
                <a:tc>
                  <a:txBody>
                    <a:bodyPr/>
                    <a:lstStyle/>
                    <a:p>
                      <a:pPr algn="l" fontAlgn="b"/>
                      <a:r>
                        <a:rPr lang="en-US" sz="1000" u="none" strike="noStrike">
                          <a:effectLst/>
                        </a:rPr>
                        <a:t>85d9eb9ddc5d00ca9336a2219c97bb13</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789303900"/>
                  </a:ext>
                </a:extLst>
              </a:tr>
              <a:tr h="174054">
                <a:tc>
                  <a:txBody>
                    <a:bodyPr/>
                    <a:lstStyle/>
                    <a:p>
                      <a:pPr algn="l" fontAlgn="b"/>
                      <a:r>
                        <a:rPr lang="en-US" sz="1000" u="none" strike="noStrike">
                          <a:effectLst/>
                        </a:rPr>
                        <a:t>41b86b552e54e3a7009596125aa8b167</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18513999"/>
                  </a:ext>
                </a:extLst>
              </a:tr>
              <a:tr h="174054">
                <a:tc>
                  <a:txBody>
                    <a:bodyPr/>
                    <a:lstStyle/>
                    <a:p>
                      <a:pPr algn="l" fontAlgn="b"/>
                      <a:r>
                        <a:rPr lang="en-US" sz="1000" u="none" strike="noStrike">
                          <a:effectLst/>
                        </a:rPr>
                        <a:t>1025f0e2d44d7041d6cf58b6550e0bfa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067686164"/>
                  </a:ext>
                </a:extLst>
              </a:tr>
              <a:tr h="174054">
                <a:tc>
                  <a:txBody>
                    <a:bodyPr/>
                    <a:lstStyle/>
                    <a:p>
                      <a:pPr algn="l" fontAlgn="b"/>
                      <a:r>
                        <a:rPr lang="en-US" sz="1000" u="none" strike="noStrike">
                          <a:effectLst/>
                        </a:rPr>
                        <a:t>aae3bfea055532c57fb453ed3ec80b30</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953077808"/>
                  </a:ext>
                </a:extLst>
              </a:tr>
              <a:tr h="174054">
                <a:tc>
                  <a:txBody>
                    <a:bodyPr/>
                    <a:lstStyle/>
                    <a:p>
                      <a:pPr algn="l" fontAlgn="b"/>
                      <a:r>
                        <a:rPr lang="en-US" sz="1000" u="none" strike="noStrike">
                          <a:effectLst/>
                        </a:rPr>
                        <a:t>2138ccb85b11a4ec1e37afbd1c8eda1f</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252074469"/>
                  </a:ext>
                </a:extLst>
              </a:tr>
              <a:tr h="174054">
                <a:tc>
                  <a:txBody>
                    <a:bodyPr/>
                    <a:lstStyle/>
                    <a:p>
                      <a:pPr algn="l" fontAlgn="b"/>
                      <a:r>
                        <a:rPr lang="en-US" sz="1000" u="none" strike="noStrike">
                          <a:effectLst/>
                        </a:rPr>
                        <a:t>SE</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1175</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434</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1609</a:t>
                      </a:r>
                      <a:endParaRPr lang="en-US" sz="1000" b="1"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08019240"/>
                  </a:ext>
                </a:extLst>
              </a:tr>
              <a:tr h="174054">
                <a:tc>
                  <a:txBody>
                    <a:bodyPr/>
                    <a:lstStyle/>
                    <a:p>
                      <a:pPr algn="l" fontAlgn="b"/>
                      <a:r>
                        <a:rPr lang="en-US" sz="1000" u="none" strike="noStrike">
                          <a:effectLst/>
                        </a:rPr>
                        <a:t>1f50f920176fa81dab994f9023523100</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162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235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866930495"/>
                  </a:ext>
                </a:extLst>
              </a:tr>
              <a:tr h="174054">
                <a:tc>
                  <a:txBody>
                    <a:bodyPr/>
                    <a:lstStyle/>
                    <a:p>
                      <a:pPr algn="l" fontAlgn="b"/>
                      <a:r>
                        <a:rPr lang="en-US" sz="1000" u="none" strike="noStrike">
                          <a:effectLst/>
                        </a:rPr>
                        <a:t>c847e075301870dd144a116762eaff9a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204</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954281498"/>
                  </a:ext>
                </a:extLst>
              </a:tr>
              <a:tr h="174054">
                <a:tc>
                  <a:txBody>
                    <a:bodyPr/>
                    <a:lstStyle/>
                    <a:p>
                      <a:pPr algn="l" fontAlgn="b"/>
                      <a:r>
                        <a:rPr lang="en-US" sz="1000" u="none" strike="noStrike">
                          <a:effectLst/>
                        </a:rPr>
                        <a:t>ccc4bbb5f32a6ab2b7066a4130f114e3</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136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193</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643080792"/>
                  </a:ext>
                </a:extLst>
              </a:tr>
              <a:tr h="174054">
                <a:tc>
                  <a:txBody>
                    <a:bodyPr/>
                    <a:lstStyle/>
                    <a:p>
                      <a:pPr algn="l" fontAlgn="b"/>
                      <a:r>
                        <a:rPr lang="en-US" sz="1000" u="none" strike="noStrike">
                          <a:effectLst/>
                        </a:rPr>
                        <a:t>bbad7e518d7af88a0897397ffdca1979</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84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104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188</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00145233"/>
                  </a:ext>
                </a:extLst>
              </a:tr>
              <a:tr h="174054">
                <a:tc>
                  <a:txBody>
                    <a:bodyPr/>
                    <a:lstStyle/>
                    <a:p>
                      <a:pPr algn="l" fontAlgn="b"/>
                      <a:r>
                        <a:rPr lang="en-US" sz="1000" u="none" strike="noStrike">
                          <a:effectLst/>
                        </a:rPr>
                        <a:t>e83c76265fc54bf41eac728805e4da77</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187</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187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209169989"/>
                  </a:ext>
                </a:extLst>
              </a:tr>
              <a:tr h="174054">
                <a:tc>
                  <a:txBody>
                    <a:bodyPr/>
                    <a:lstStyle/>
                    <a:p>
                      <a:pPr algn="l" fontAlgn="b"/>
                      <a:r>
                        <a:rPr lang="en-US" sz="1000" u="none" strike="noStrike">
                          <a:effectLst/>
                        </a:rPr>
                        <a:t>6560211a19b47992c3666cc44a7e94c0</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56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147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919068410"/>
                  </a:ext>
                </a:extLst>
              </a:tr>
              <a:tr h="174054">
                <a:tc>
                  <a:txBody>
                    <a:bodyPr/>
                    <a:lstStyle/>
                    <a:p>
                      <a:pPr algn="l" fontAlgn="b"/>
                      <a:r>
                        <a:rPr lang="en-US" sz="1000" u="none" strike="noStrike">
                          <a:effectLst/>
                        </a:rPr>
                        <a:t>955fee9216a65b617aa5c0531780ce60</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111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120</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41968812"/>
                  </a:ext>
                </a:extLst>
              </a:tr>
              <a:tr h="174054">
                <a:tc>
                  <a:txBody>
                    <a:bodyPr/>
                    <a:lstStyle/>
                    <a:p>
                      <a:pPr algn="l" fontAlgn="b"/>
                      <a:r>
                        <a:rPr lang="en-US" sz="1000" u="none" strike="noStrike">
                          <a:effectLst/>
                        </a:rPr>
                        <a:t>06a2c3af7b3aee5d69171b0e14f0ee87</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115</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115</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027856523"/>
                  </a:ext>
                </a:extLst>
              </a:tr>
              <a:tr h="174054">
                <a:tc>
                  <a:txBody>
                    <a:bodyPr/>
                    <a:lstStyle/>
                    <a:p>
                      <a:pPr algn="l" fontAlgn="b"/>
                      <a:r>
                        <a:rPr lang="en-US" sz="1000" u="none" strike="noStrike">
                          <a:effectLst/>
                        </a:rPr>
                        <a:t>4a3ca9315b744ce9f8e9374361493884</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104</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113</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833570017"/>
                  </a:ext>
                </a:extLst>
              </a:tr>
              <a:tr h="174054">
                <a:tc>
                  <a:txBody>
                    <a:bodyPr/>
                    <a:lstStyle/>
                    <a:p>
                      <a:pPr algn="l" fontAlgn="b"/>
                      <a:r>
                        <a:rPr lang="en-US" sz="1000" u="none" strike="noStrike">
                          <a:effectLst/>
                        </a:rPr>
                        <a:t>cc419e0650a3c5ba77189a1882b7556a</a:t>
                      </a:r>
                      <a:endParaRPr lang="en-US" sz="1000" b="0" i="0" u="none" strike="noStrike">
                        <a:solidFill>
                          <a:srgbClr val="000000"/>
                        </a:solidFill>
                        <a:effectLst/>
                        <a:latin typeface="Calibri" panose="020F0502020204030204" pitchFamily="34" charset="0"/>
                      </a:endParaRPr>
                    </a:p>
                  </a:txBody>
                  <a:tcPr marL="87027" marR="7252" marT="725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96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107</a:t>
                      </a:r>
                      <a:endParaRPr lang="en-US" sz="1000" b="0" i="0" u="none" strike="noStrike">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130372780"/>
                  </a:ext>
                </a:extLst>
              </a:tr>
              <a:tr h="174054">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1562</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a:effectLst/>
                        </a:rPr>
                        <a:t>605</a:t>
                      </a:r>
                      <a:endParaRPr lang="en-US" sz="1000" b="1" i="0" u="none" strike="noStrike">
                        <a:solidFill>
                          <a:srgbClr val="000000"/>
                        </a:solidFill>
                        <a:effectLst/>
                        <a:latin typeface="Calibri" panose="020F0502020204030204" pitchFamily="34" charset="0"/>
                      </a:endParaRPr>
                    </a:p>
                  </a:txBody>
                  <a:tcPr marL="7252" marR="7252" marT="7252" marB="0" anchor="b"/>
                </a:tc>
                <a:tc>
                  <a:txBody>
                    <a:bodyPr/>
                    <a:lstStyle/>
                    <a:p>
                      <a:pPr algn="r" fontAlgn="b"/>
                      <a:r>
                        <a:rPr lang="en-US" sz="1000" u="none" strike="noStrike" dirty="0">
                          <a:effectLst/>
                        </a:rPr>
                        <a:t>2167</a:t>
                      </a:r>
                      <a:endParaRPr lang="en-US" sz="1000" b="1"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632348087"/>
                  </a:ext>
                </a:extLst>
              </a:tr>
            </a:tbl>
          </a:graphicData>
        </a:graphic>
      </p:graphicFrame>
      <p:graphicFrame>
        <p:nvGraphicFramePr>
          <p:cNvPr id="4" name="Chart 3">
            <a:extLst>
              <a:ext uri="{FF2B5EF4-FFF2-40B4-BE49-F238E27FC236}">
                <a16:creationId xmlns:a16="http://schemas.microsoft.com/office/drawing/2014/main" id="{C1B4280D-70C8-4BBF-8B61-DF45DD5FD129}"/>
              </a:ext>
            </a:extLst>
          </p:cNvPr>
          <p:cNvGraphicFramePr>
            <a:graphicFrameLocks/>
          </p:cNvGraphicFramePr>
          <p:nvPr>
            <p:extLst>
              <p:ext uri="{D42A27DB-BD31-4B8C-83A1-F6EECF244321}">
                <p14:modId xmlns:p14="http://schemas.microsoft.com/office/powerpoint/2010/main" val="3925083645"/>
              </p:ext>
            </p:extLst>
          </p:nvPr>
        </p:nvGraphicFramePr>
        <p:xfrm>
          <a:off x="5010224" y="1253325"/>
          <a:ext cx="5722620" cy="32004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AF007EDE-B9D3-49DA-8A4F-718C92064B3D}"/>
              </a:ext>
            </a:extLst>
          </p:cNvPr>
          <p:cNvPicPr>
            <a:picLocks noChangeAspect="1"/>
          </p:cNvPicPr>
          <p:nvPr/>
        </p:nvPicPr>
        <p:blipFill>
          <a:blip r:embed="rId3"/>
          <a:stretch>
            <a:fillRect/>
          </a:stretch>
        </p:blipFill>
        <p:spPr>
          <a:xfrm>
            <a:off x="5010224" y="4739714"/>
            <a:ext cx="6720840" cy="929640"/>
          </a:xfrm>
          <a:prstGeom prst="rect">
            <a:avLst/>
          </a:prstGeom>
        </p:spPr>
      </p:pic>
      <p:sp>
        <p:nvSpPr>
          <p:cNvPr id="7" name="TextBox 6">
            <a:extLst>
              <a:ext uri="{FF2B5EF4-FFF2-40B4-BE49-F238E27FC236}">
                <a16:creationId xmlns:a16="http://schemas.microsoft.com/office/drawing/2014/main" id="{7396C0B8-EA23-44AE-971F-6BDD7C471531}"/>
              </a:ext>
            </a:extLst>
          </p:cNvPr>
          <p:cNvSpPr txBox="1"/>
          <p:nvPr/>
        </p:nvSpPr>
        <p:spPr>
          <a:xfrm>
            <a:off x="106531" y="1072188"/>
            <a:ext cx="1828800" cy="369332"/>
          </a:xfrm>
          <a:prstGeom prst="rect">
            <a:avLst/>
          </a:prstGeom>
          <a:noFill/>
        </p:spPr>
        <p:txBody>
          <a:bodyPr wrap="square" rtlCol="0">
            <a:spAutoFit/>
          </a:bodyPr>
          <a:lstStyle/>
          <a:p>
            <a:r>
              <a:rPr lang="en-US" dirty="0"/>
              <a:t>State</a:t>
            </a:r>
          </a:p>
        </p:txBody>
      </p:sp>
    </p:spTree>
    <p:extLst>
      <p:ext uri="{BB962C8B-B14F-4D97-AF65-F5344CB8AC3E}">
        <p14:creationId xmlns:p14="http://schemas.microsoft.com/office/powerpoint/2010/main" val="94024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B8A78F-4E4F-4496-8A27-A3CC6009411B}"/>
              </a:ext>
            </a:extLst>
          </p:cNvPr>
          <p:cNvGraphicFramePr>
            <a:graphicFrameLocks noGrp="1"/>
          </p:cNvGraphicFramePr>
          <p:nvPr>
            <p:extLst>
              <p:ext uri="{D42A27DB-BD31-4B8C-83A1-F6EECF244321}">
                <p14:modId xmlns:p14="http://schemas.microsoft.com/office/powerpoint/2010/main" val="4096511103"/>
              </p:ext>
            </p:extLst>
          </p:nvPr>
        </p:nvGraphicFramePr>
        <p:xfrm>
          <a:off x="71453" y="1573722"/>
          <a:ext cx="4255648" cy="4351344"/>
        </p:xfrm>
        <a:graphic>
          <a:graphicData uri="http://schemas.openxmlformats.org/drawingml/2006/table">
            <a:tbl>
              <a:tblPr>
                <a:tableStyleId>{5C22544A-7EE6-4342-B048-85BDC9FD1C3A}</a:tableStyleId>
              </a:tblPr>
              <a:tblGrid>
                <a:gridCol w="1787876">
                  <a:extLst>
                    <a:ext uri="{9D8B030D-6E8A-4147-A177-3AD203B41FA5}">
                      <a16:colId xmlns:a16="http://schemas.microsoft.com/office/drawing/2014/main" val="818755335"/>
                    </a:ext>
                  </a:extLst>
                </a:gridCol>
                <a:gridCol w="1057617">
                  <a:extLst>
                    <a:ext uri="{9D8B030D-6E8A-4147-A177-3AD203B41FA5}">
                      <a16:colId xmlns:a16="http://schemas.microsoft.com/office/drawing/2014/main" val="3761095912"/>
                    </a:ext>
                  </a:extLst>
                </a:gridCol>
                <a:gridCol w="339948">
                  <a:extLst>
                    <a:ext uri="{9D8B030D-6E8A-4147-A177-3AD203B41FA5}">
                      <a16:colId xmlns:a16="http://schemas.microsoft.com/office/drawing/2014/main" val="787311459"/>
                    </a:ext>
                  </a:extLst>
                </a:gridCol>
                <a:gridCol w="339948">
                  <a:extLst>
                    <a:ext uri="{9D8B030D-6E8A-4147-A177-3AD203B41FA5}">
                      <a16:colId xmlns:a16="http://schemas.microsoft.com/office/drawing/2014/main" val="2176997903"/>
                    </a:ext>
                  </a:extLst>
                </a:gridCol>
                <a:gridCol w="730259">
                  <a:extLst>
                    <a:ext uri="{9D8B030D-6E8A-4147-A177-3AD203B41FA5}">
                      <a16:colId xmlns:a16="http://schemas.microsoft.com/office/drawing/2014/main" val="845663559"/>
                    </a:ext>
                  </a:extLst>
                </a:gridCol>
              </a:tblGrid>
              <a:tr h="181306">
                <a:tc>
                  <a:txBody>
                    <a:bodyPr/>
                    <a:lstStyle/>
                    <a:p>
                      <a:pPr algn="l" fontAlgn="b"/>
                      <a:r>
                        <a:rPr lang="en-US" sz="1100" u="none" strike="noStrike">
                          <a:effectLst/>
                        </a:rPr>
                        <a:t>Sum of Del_days</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250002538"/>
                  </a:ext>
                </a:extLst>
              </a:tr>
              <a:tr h="181306">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095552917"/>
                  </a:ext>
                </a:extLst>
              </a:tr>
              <a:tr h="181306">
                <a:tc>
                  <a:txBody>
                    <a:bodyPr/>
                    <a:lstStyle/>
                    <a:p>
                      <a:pPr algn="l" fontAlgn="b"/>
                      <a:r>
                        <a:rPr lang="en-US" sz="1100" u="none" strike="noStrike">
                          <a:effectLst/>
                        </a:rPr>
                        <a:t>AC</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1035</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536</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1571</a:t>
                      </a:r>
                      <a:endParaRPr lang="en-US" sz="1100" b="1"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914111230"/>
                  </a:ext>
                </a:extLst>
              </a:tr>
              <a:tr h="181306">
                <a:tc>
                  <a:txBody>
                    <a:bodyPr/>
                    <a:lstStyle/>
                    <a:p>
                      <a:pPr algn="l" fontAlgn="b"/>
                      <a:r>
                        <a:rPr lang="en-US" sz="1100" u="none" strike="noStrike">
                          <a:effectLst/>
                        </a:rPr>
                        <a:t>rio branco</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505</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1320</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319128087"/>
                  </a:ext>
                </a:extLst>
              </a:tr>
              <a:tr h="181306">
                <a:tc>
                  <a:txBody>
                    <a:bodyPr/>
                    <a:lstStyle/>
                    <a:p>
                      <a:pPr algn="l" fontAlgn="b"/>
                      <a:r>
                        <a:rPr lang="en-US" sz="1100" u="none" strike="noStrike">
                          <a:effectLst/>
                        </a:rPr>
                        <a:t>brasileia</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874691008"/>
                  </a:ext>
                </a:extLst>
              </a:tr>
              <a:tr h="181306">
                <a:tc>
                  <a:txBody>
                    <a:bodyPr/>
                    <a:lstStyle/>
                    <a:p>
                      <a:pPr algn="l" fontAlgn="b"/>
                      <a:r>
                        <a:rPr lang="en-US" sz="1100" u="none" strike="noStrike">
                          <a:effectLst/>
                        </a:rPr>
                        <a:t>cruzeiro do sul</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589547587"/>
                  </a:ext>
                </a:extLst>
              </a:tr>
              <a:tr h="181306">
                <a:tc>
                  <a:txBody>
                    <a:bodyPr/>
                    <a:lstStyle/>
                    <a:p>
                      <a:pPr algn="l" fontAlgn="b"/>
                      <a:r>
                        <a:rPr lang="en-US" sz="1100" u="none" strike="noStrike">
                          <a:effectLst/>
                        </a:rPr>
                        <a:t>xapuri</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8193105"/>
                  </a:ext>
                </a:extLst>
              </a:tr>
              <a:tr h="181306">
                <a:tc>
                  <a:txBody>
                    <a:bodyPr/>
                    <a:lstStyle/>
                    <a:p>
                      <a:pPr algn="l" fontAlgn="b"/>
                      <a:r>
                        <a:rPr lang="en-US" sz="1100" u="none" strike="noStrike">
                          <a:effectLst/>
                        </a:rPr>
                        <a:t>senador guiomard</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869793901"/>
                  </a:ext>
                </a:extLst>
              </a:tr>
              <a:tr h="181306">
                <a:tc>
                  <a:txBody>
                    <a:bodyPr/>
                    <a:lstStyle/>
                    <a:p>
                      <a:pPr algn="l" fontAlgn="b"/>
                      <a:r>
                        <a:rPr lang="en-US" sz="1100" u="none" strike="noStrike">
                          <a:effectLst/>
                        </a:rPr>
                        <a:t>porto acre</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207216721"/>
                  </a:ext>
                </a:extLst>
              </a:tr>
              <a:tr h="181306">
                <a:tc>
                  <a:txBody>
                    <a:bodyPr/>
                    <a:lstStyle/>
                    <a:p>
                      <a:pPr algn="l" fontAlgn="b"/>
                      <a:r>
                        <a:rPr lang="en-US" sz="1100" u="none" strike="noStrike">
                          <a:effectLst/>
                        </a:rPr>
                        <a:t>epitaciolandia</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19979420"/>
                  </a:ext>
                </a:extLst>
              </a:tr>
              <a:tr h="181306">
                <a:tc>
                  <a:txBody>
                    <a:bodyPr/>
                    <a:lstStyle/>
                    <a:p>
                      <a:pPr algn="l" fontAlgn="b"/>
                      <a:r>
                        <a:rPr lang="en-US" sz="1100" u="none" strike="noStrike">
                          <a:effectLst/>
                        </a:rPr>
                        <a:t>manoel urbano</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772265414"/>
                  </a:ext>
                </a:extLst>
              </a:tr>
              <a:tr h="181306">
                <a:tc>
                  <a:txBody>
                    <a:bodyPr/>
                    <a:lstStyle/>
                    <a:p>
                      <a:pPr algn="l" fontAlgn="b"/>
                      <a:r>
                        <a:rPr lang="en-US" sz="1100" u="none" strike="noStrike">
                          <a:effectLst/>
                        </a:rPr>
                        <a:t>SE</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10</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3627</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2135</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5772</a:t>
                      </a:r>
                      <a:endParaRPr lang="en-US" sz="1100" b="1"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150479170"/>
                  </a:ext>
                </a:extLst>
              </a:tr>
              <a:tr h="181306">
                <a:tc>
                  <a:txBody>
                    <a:bodyPr/>
                    <a:lstStyle/>
                    <a:p>
                      <a:pPr algn="l" fontAlgn="b"/>
                      <a:r>
                        <a:rPr lang="en-US" sz="1100" u="none" strike="noStrike">
                          <a:effectLst/>
                        </a:rPr>
                        <a:t>aracaju</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2410</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1578</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3998</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519729539"/>
                  </a:ext>
                </a:extLst>
              </a:tr>
              <a:tr h="181306">
                <a:tc>
                  <a:txBody>
                    <a:bodyPr/>
                    <a:lstStyle/>
                    <a:p>
                      <a:pPr algn="l" fontAlgn="b"/>
                      <a:r>
                        <a:rPr lang="en-US" sz="1100" u="none" strike="noStrike">
                          <a:effectLst/>
                        </a:rPr>
                        <a:t>lagarto</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320</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368</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33340327"/>
                  </a:ext>
                </a:extLst>
              </a:tr>
              <a:tr h="181306">
                <a:tc>
                  <a:txBody>
                    <a:bodyPr/>
                    <a:lstStyle/>
                    <a:p>
                      <a:pPr algn="l" fontAlgn="b"/>
                      <a:r>
                        <a:rPr lang="en-US" sz="1100" u="none" strike="noStrike">
                          <a:effectLst/>
                        </a:rPr>
                        <a:t>nossa senhora do socorro</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274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309</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869283100"/>
                  </a:ext>
                </a:extLst>
              </a:tr>
              <a:tr h="181306">
                <a:tc>
                  <a:txBody>
                    <a:bodyPr/>
                    <a:lstStyle/>
                    <a:p>
                      <a:pPr algn="l" fontAlgn="b"/>
                      <a:r>
                        <a:rPr lang="en-US" sz="1100" u="none" strike="noStrike">
                          <a:effectLst/>
                        </a:rPr>
                        <a:t>itabaiana</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183</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107</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290</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693685964"/>
                  </a:ext>
                </a:extLst>
              </a:tr>
              <a:tr h="181306">
                <a:tc>
                  <a:txBody>
                    <a:bodyPr/>
                    <a:lstStyle/>
                    <a:p>
                      <a:pPr algn="l" fontAlgn="b"/>
                      <a:r>
                        <a:rPr lang="en-US" sz="1100" u="none" strike="noStrike">
                          <a:effectLst/>
                        </a:rPr>
                        <a:t>capela</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198</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805966069"/>
                  </a:ext>
                </a:extLst>
              </a:tr>
              <a:tr h="181306">
                <a:tc>
                  <a:txBody>
                    <a:bodyPr/>
                    <a:lstStyle/>
                    <a:p>
                      <a:pPr algn="l" fontAlgn="b"/>
                      <a:r>
                        <a:rPr lang="en-US" sz="1100" u="none" strike="noStrike">
                          <a:effectLst/>
                        </a:rPr>
                        <a:t>estancia</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137</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165</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512641638"/>
                  </a:ext>
                </a:extLst>
              </a:tr>
              <a:tr h="181306">
                <a:tc>
                  <a:txBody>
                    <a:bodyPr/>
                    <a:lstStyle/>
                    <a:p>
                      <a:pPr algn="l" fontAlgn="b"/>
                      <a:r>
                        <a:rPr lang="en-US" sz="1100" u="none" strike="noStrike">
                          <a:effectLst/>
                        </a:rPr>
                        <a:t>sao cristovao</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118</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822113488"/>
                  </a:ext>
                </a:extLst>
              </a:tr>
              <a:tr h="181306">
                <a:tc>
                  <a:txBody>
                    <a:bodyPr/>
                    <a:lstStyle/>
                    <a:p>
                      <a:pPr algn="l" fontAlgn="b"/>
                      <a:r>
                        <a:rPr lang="en-US" sz="1100" u="none" strike="noStrike">
                          <a:effectLst/>
                        </a:rPr>
                        <a:t>barra dos coqueiros</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316938449"/>
                  </a:ext>
                </a:extLst>
              </a:tr>
              <a:tr h="181306">
                <a:tc>
                  <a:txBody>
                    <a:bodyPr/>
                    <a:lstStyle/>
                    <a:p>
                      <a:pPr algn="l" fontAlgn="b"/>
                      <a:r>
                        <a:rPr lang="en-US" sz="1100" u="none" strike="noStrike">
                          <a:effectLst/>
                        </a:rPr>
                        <a:t>poco verde</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77879139"/>
                  </a:ext>
                </a:extLst>
              </a:tr>
              <a:tr h="181306">
                <a:tc>
                  <a:txBody>
                    <a:bodyPr/>
                    <a:lstStyle/>
                    <a:p>
                      <a:pPr algn="l" fontAlgn="b"/>
                      <a:r>
                        <a:rPr lang="en-US" sz="1100" u="none" strike="noStrike">
                          <a:effectLst/>
                        </a:rPr>
                        <a:t>simao dias</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792616769"/>
                  </a:ext>
                </a:extLst>
              </a:tr>
              <a:tr h="181306">
                <a:tc>
                  <a:txBody>
                    <a:bodyPr/>
                    <a:lstStyle/>
                    <a:p>
                      <a:pPr algn="l" fontAlgn="b"/>
                      <a:r>
                        <a:rPr lang="en-US" sz="1100" u="none" strike="noStrike">
                          <a:effectLst/>
                        </a:rPr>
                        <a:t>itabaianinha</a:t>
                      </a:r>
                      <a:endParaRPr lang="en-US" sz="1100" b="0" i="0" u="none" strike="noStrike">
                        <a:solidFill>
                          <a:srgbClr val="000000"/>
                        </a:solidFill>
                        <a:effectLst/>
                        <a:latin typeface="Calibri" panose="020F0502020204030204" pitchFamily="34" charset="0"/>
                      </a:endParaRPr>
                    </a:p>
                  </a:txBody>
                  <a:tcPr marL="90653"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809722620"/>
                  </a:ext>
                </a:extLst>
              </a:tr>
              <a:tr h="181306">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10</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4662</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a:effectLst/>
                        </a:rPr>
                        <a:t>2671</a:t>
                      </a:r>
                      <a:endParaRPr lang="en-US" sz="1100" b="1" i="0" u="none" strike="noStrike">
                        <a:solidFill>
                          <a:srgbClr val="000000"/>
                        </a:solidFill>
                        <a:effectLst/>
                        <a:latin typeface="Calibri" panose="020F0502020204030204" pitchFamily="34" charset="0"/>
                      </a:endParaRPr>
                    </a:p>
                  </a:txBody>
                  <a:tcPr marL="7554" marR="7554" marT="7554" marB="0" anchor="b"/>
                </a:tc>
                <a:tc>
                  <a:txBody>
                    <a:bodyPr/>
                    <a:lstStyle/>
                    <a:p>
                      <a:pPr algn="r" fontAlgn="b"/>
                      <a:r>
                        <a:rPr lang="en-US" sz="1100" u="none" strike="noStrike" dirty="0">
                          <a:effectLst/>
                        </a:rPr>
                        <a:t>7343</a:t>
                      </a:r>
                      <a:endParaRPr lang="en-US" sz="1100" b="1"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457660837"/>
                  </a:ext>
                </a:extLst>
              </a:tr>
            </a:tbl>
          </a:graphicData>
        </a:graphic>
      </p:graphicFrame>
      <p:graphicFrame>
        <p:nvGraphicFramePr>
          <p:cNvPr id="3" name="Chart 2">
            <a:extLst>
              <a:ext uri="{FF2B5EF4-FFF2-40B4-BE49-F238E27FC236}">
                <a16:creationId xmlns:a16="http://schemas.microsoft.com/office/drawing/2014/main" id="{FF5182ED-131A-4963-8F47-4EEEBFC382EB}"/>
              </a:ext>
            </a:extLst>
          </p:cNvPr>
          <p:cNvGraphicFramePr>
            <a:graphicFrameLocks/>
          </p:cNvGraphicFramePr>
          <p:nvPr>
            <p:extLst>
              <p:ext uri="{D42A27DB-BD31-4B8C-83A1-F6EECF244321}">
                <p14:modId xmlns:p14="http://schemas.microsoft.com/office/powerpoint/2010/main" val="342259936"/>
              </p:ext>
            </p:extLst>
          </p:nvPr>
        </p:nvGraphicFramePr>
        <p:xfrm>
          <a:off x="4919708" y="1642369"/>
          <a:ext cx="6656773" cy="3158231"/>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2DDDCDF1-51AA-44BD-8237-8F2912B1845D}"/>
              </a:ext>
            </a:extLst>
          </p:cNvPr>
          <p:cNvPicPr>
            <a:picLocks noChangeAspect="1"/>
          </p:cNvPicPr>
          <p:nvPr/>
        </p:nvPicPr>
        <p:blipFill>
          <a:blip r:embed="rId3"/>
          <a:stretch>
            <a:fillRect/>
          </a:stretch>
        </p:blipFill>
        <p:spPr>
          <a:xfrm>
            <a:off x="5318982" y="5292793"/>
            <a:ext cx="4892040" cy="746760"/>
          </a:xfrm>
          <a:prstGeom prst="rect">
            <a:avLst/>
          </a:prstGeom>
        </p:spPr>
      </p:pic>
      <p:sp>
        <p:nvSpPr>
          <p:cNvPr id="6" name="TextBox 5">
            <a:extLst>
              <a:ext uri="{FF2B5EF4-FFF2-40B4-BE49-F238E27FC236}">
                <a16:creationId xmlns:a16="http://schemas.microsoft.com/office/drawing/2014/main" id="{AAE3FD58-FDA9-4C1D-A403-CE26BAA600DB}"/>
              </a:ext>
            </a:extLst>
          </p:cNvPr>
          <p:cNvSpPr txBox="1"/>
          <p:nvPr/>
        </p:nvSpPr>
        <p:spPr>
          <a:xfrm>
            <a:off x="184767" y="596114"/>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1343584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BF480-1772-4116-B3F5-ECD3A427709A}"/>
              </a:ext>
            </a:extLst>
          </p:cNvPr>
          <p:cNvSpPr txBox="1"/>
          <p:nvPr/>
        </p:nvSpPr>
        <p:spPr>
          <a:xfrm>
            <a:off x="213063" y="118526"/>
            <a:ext cx="11700770" cy="707886"/>
          </a:xfrm>
          <a:prstGeom prst="rect">
            <a:avLst/>
          </a:prstGeom>
          <a:noFill/>
        </p:spPr>
        <p:txBody>
          <a:bodyPr wrap="square" rtlCol="0">
            <a:spAutoFit/>
          </a:bodyPr>
          <a:lstStyle/>
          <a:p>
            <a:r>
              <a:rPr lang="en-US" sz="4000" b="1" dirty="0"/>
              <a:t>4) % of orders delivered earlier than the expected date</a:t>
            </a:r>
            <a:endParaRPr lang="en-US" sz="4000" dirty="0"/>
          </a:p>
        </p:txBody>
      </p:sp>
      <p:graphicFrame>
        <p:nvGraphicFramePr>
          <p:cNvPr id="3" name="Table 2">
            <a:extLst>
              <a:ext uri="{FF2B5EF4-FFF2-40B4-BE49-F238E27FC236}">
                <a16:creationId xmlns:a16="http://schemas.microsoft.com/office/drawing/2014/main" id="{A905B31B-E6FB-4803-8578-18779444F100}"/>
              </a:ext>
            </a:extLst>
          </p:cNvPr>
          <p:cNvGraphicFramePr>
            <a:graphicFrameLocks noGrp="1"/>
          </p:cNvGraphicFramePr>
          <p:nvPr>
            <p:extLst>
              <p:ext uri="{D42A27DB-BD31-4B8C-83A1-F6EECF244321}">
                <p14:modId xmlns:p14="http://schemas.microsoft.com/office/powerpoint/2010/main" val="2107472824"/>
              </p:ext>
            </p:extLst>
          </p:nvPr>
        </p:nvGraphicFramePr>
        <p:xfrm>
          <a:off x="143091" y="2097504"/>
          <a:ext cx="3364229" cy="4351350"/>
        </p:xfrm>
        <a:graphic>
          <a:graphicData uri="http://schemas.openxmlformats.org/drawingml/2006/table">
            <a:tbl>
              <a:tblPr>
                <a:tableStyleId>{5C22544A-7EE6-4342-B048-85BDC9FD1C3A}</a:tableStyleId>
              </a:tblPr>
              <a:tblGrid>
                <a:gridCol w="1168415">
                  <a:extLst>
                    <a:ext uri="{9D8B030D-6E8A-4147-A177-3AD203B41FA5}">
                      <a16:colId xmlns:a16="http://schemas.microsoft.com/office/drawing/2014/main" val="3973334964"/>
                    </a:ext>
                  </a:extLst>
                </a:gridCol>
                <a:gridCol w="846093">
                  <a:extLst>
                    <a:ext uri="{9D8B030D-6E8A-4147-A177-3AD203B41FA5}">
                      <a16:colId xmlns:a16="http://schemas.microsoft.com/office/drawing/2014/main" val="36097825"/>
                    </a:ext>
                  </a:extLst>
                </a:gridCol>
                <a:gridCol w="382757">
                  <a:extLst>
                    <a:ext uri="{9D8B030D-6E8A-4147-A177-3AD203B41FA5}">
                      <a16:colId xmlns:a16="http://schemas.microsoft.com/office/drawing/2014/main" val="1134889424"/>
                    </a:ext>
                  </a:extLst>
                </a:gridCol>
                <a:gridCol w="382757">
                  <a:extLst>
                    <a:ext uri="{9D8B030D-6E8A-4147-A177-3AD203B41FA5}">
                      <a16:colId xmlns:a16="http://schemas.microsoft.com/office/drawing/2014/main" val="630694173"/>
                    </a:ext>
                  </a:extLst>
                </a:gridCol>
                <a:gridCol w="584207">
                  <a:extLst>
                    <a:ext uri="{9D8B030D-6E8A-4147-A177-3AD203B41FA5}">
                      <a16:colId xmlns:a16="http://schemas.microsoft.com/office/drawing/2014/main" val="1941112384"/>
                    </a:ext>
                  </a:extLst>
                </a:gridCol>
              </a:tblGrid>
              <a:tr h="145045">
                <a:tc>
                  <a:txBody>
                    <a:bodyPr/>
                    <a:lstStyle/>
                    <a:p>
                      <a:pPr algn="l" fontAlgn="b"/>
                      <a:r>
                        <a:rPr lang="en-US" sz="900" u="none" strike="noStrike">
                          <a:effectLst/>
                        </a:rPr>
                        <a:t>Sum of Order_Delivered</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Column Labels</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325058953"/>
                  </a:ext>
                </a:extLst>
              </a:tr>
              <a:tr h="145045">
                <a:tc>
                  <a:txBody>
                    <a:bodyPr/>
                    <a:lstStyle/>
                    <a:p>
                      <a:pPr algn="l" fontAlgn="b"/>
                      <a:r>
                        <a:rPr lang="en-US" sz="900" u="none" strike="noStrike">
                          <a:effectLst/>
                        </a:rPr>
                        <a:t>Row Labels</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2016</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2017</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2018</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79263501"/>
                  </a:ext>
                </a:extLst>
              </a:tr>
              <a:tr h="145045">
                <a:tc>
                  <a:txBody>
                    <a:bodyPr/>
                    <a:lstStyle/>
                    <a:p>
                      <a:pPr algn="l" fontAlgn="b"/>
                      <a:r>
                        <a:rPr lang="en-US" sz="900" u="none" strike="noStrike">
                          <a:effectLst/>
                        </a:rPr>
                        <a:t>RR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2.78%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41.67%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55.56%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886274910"/>
                  </a:ext>
                </a:extLst>
              </a:tr>
              <a:tr h="145045">
                <a:tc>
                  <a:txBody>
                    <a:bodyPr/>
                    <a:lstStyle/>
                    <a:p>
                      <a:pPr algn="l" fontAlgn="b"/>
                      <a:r>
                        <a:rPr lang="en-US" sz="900" u="none" strike="noStrike">
                          <a:effectLst/>
                        </a:rPr>
                        <a:t>AP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39.06%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60.94%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773824406"/>
                  </a:ext>
                </a:extLst>
              </a:tr>
              <a:tr h="145045">
                <a:tc>
                  <a:txBody>
                    <a:bodyPr/>
                    <a:lstStyle/>
                    <a:p>
                      <a:pPr algn="l" fontAlgn="b"/>
                      <a:r>
                        <a:rPr lang="en-US" sz="900" u="none" strike="noStrike">
                          <a:effectLst/>
                        </a:rPr>
                        <a:t>AC</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66.23%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33.77%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165216426"/>
                  </a:ext>
                </a:extLst>
              </a:tr>
              <a:tr h="145045">
                <a:tc>
                  <a:txBody>
                    <a:bodyPr/>
                    <a:lstStyle/>
                    <a:p>
                      <a:pPr algn="l" fontAlgn="b"/>
                      <a:r>
                        <a:rPr lang="en-US" sz="900" u="none" strike="noStrike">
                          <a:effectLst/>
                        </a:rPr>
                        <a:t>AM</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51.08%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48.92%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2429871"/>
                  </a:ext>
                </a:extLst>
              </a:tr>
              <a:tr h="145045">
                <a:tc>
                  <a:txBody>
                    <a:bodyPr/>
                    <a:lstStyle/>
                    <a:p>
                      <a:pPr algn="l" fontAlgn="b"/>
                      <a:r>
                        <a:rPr lang="en-US" sz="900" u="none" strike="noStrike">
                          <a:effectLst/>
                        </a:rPr>
                        <a:t>RO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55.51%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44.49%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565282326"/>
                  </a:ext>
                </a:extLst>
              </a:tr>
              <a:tr h="145045">
                <a:tc>
                  <a:txBody>
                    <a:bodyPr/>
                    <a:lstStyle/>
                    <a:p>
                      <a:pPr algn="l" fontAlgn="b"/>
                      <a:r>
                        <a:rPr lang="en-US" sz="900" u="none" strike="noStrike">
                          <a:effectLst/>
                        </a:rPr>
                        <a:t>TO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51.46%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48.54%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018489509"/>
                  </a:ext>
                </a:extLst>
              </a:tr>
              <a:tr h="145045">
                <a:tc>
                  <a:txBody>
                    <a:bodyPr/>
                    <a:lstStyle/>
                    <a:p>
                      <a:pPr algn="l" fontAlgn="b"/>
                      <a:r>
                        <a:rPr lang="en-US" sz="900" u="none" strike="noStrike">
                          <a:effectLst/>
                        </a:rPr>
                        <a:t>SE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55.99%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42.96%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42904929"/>
                  </a:ext>
                </a:extLst>
              </a:tr>
              <a:tr h="145045">
                <a:tc>
                  <a:txBody>
                    <a:bodyPr/>
                    <a:lstStyle/>
                    <a:p>
                      <a:pPr algn="l" fontAlgn="b"/>
                      <a:r>
                        <a:rPr lang="en-US" sz="900" u="none" strike="noStrike">
                          <a:effectLst/>
                        </a:rPr>
                        <a:t>AL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49.67%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284587678"/>
                  </a:ext>
                </a:extLst>
              </a:tr>
              <a:tr h="145045">
                <a:tc>
                  <a:txBody>
                    <a:bodyPr/>
                    <a:lstStyle/>
                    <a:p>
                      <a:pPr algn="l" fontAlgn="b"/>
                      <a:r>
                        <a:rPr lang="en-US" sz="900" u="none" strike="noStrike">
                          <a:effectLst/>
                        </a:rPr>
                        <a:t>PI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0.25%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47.25%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52.50%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273855071"/>
                  </a:ext>
                </a:extLst>
              </a:tr>
              <a:tr h="145045">
                <a:tc>
                  <a:txBody>
                    <a:bodyPr/>
                    <a:lstStyle/>
                    <a:p>
                      <a:pPr algn="l" fontAlgn="b"/>
                      <a:r>
                        <a:rPr lang="en-US" sz="900" u="none" strike="noStrike">
                          <a:effectLst/>
                        </a:rPr>
                        <a:t>RN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0.95%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48.23%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50.83%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28664152"/>
                  </a:ext>
                </a:extLst>
              </a:tr>
              <a:tr h="145045">
                <a:tc>
                  <a:txBody>
                    <a:bodyPr/>
                    <a:lstStyle/>
                    <a:p>
                      <a:pPr algn="l" fontAlgn="b"/>
                      <a:r>
                        <a:rPr lang="en-US" sz="900" u="none" strike="noStrike">
                          <a:effectLst/>
                        </a:rPr>
                        <a:t>PB</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0.22%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46.74%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53.04%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801977938"/>
                  </a:ext>
                </a:extLst>
              </a:tr>
              <a:tr h="145045">
                <a:tc>
                  <a:txBody>
                    <a:bodyPr/>
                    <a:lstStyle/>
                    <a:p>
                      <a:pPr algn="l" fontAlgn="b"/>
                      <a:r>
                        <a:rPr lang="en-US" sz="900" u="none" strike="noStrike">
                          <a:effectLst/>
                        </a:rPr>
                        <a:t>MA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0.52%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53.13%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46.35%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296497474"/>
                  </a:ext>
                </a:extLst>
              </a:tr>
              <a:tr h="145045">
                <a:tc>
                  <a:txBody>
                    <a:bodyPr/>
                    <a:lstStyle/>
                    <a:p>
                      <a:pPr algn="l" fontAlgn="b"/>
                      <a:r>
                        <a:rPr lang="en-US" sz="900" u="none" strike="noStrike">
                          <a:effectLst/>
                        </a:rPr>
                        <a:t>MS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44.68%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55.32%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952364917"/>
                  </a:ext>
                </a:extLst>
              </a:tr>
              <a:tr h="145045">
                <a:tc>
                  <a:txBody>
                    <a:bodyPr/>
                    <a:lstStyle/>
                    <a:p>
                      <a:pPr algn="l" fontAlgn="b"/>
                      <a:r>
                        <a:rPr lang="en-US" sz="900" u="none" strike="noStrike">
                          <a:effectLst/>
                        </a:rPr>
                        <a:t>MT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0.12%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46.13%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53.75%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355056355"/>
                  </a:ext>
                </a:extLst>
              </a:tr>
              <a:tr h="145045">
                <a:tc>
                  <a:txBody>
                    <a:bodyPr/>
                    <a:lstStyle/>
                    <a:p>
                      <a:pPr algn="l" fontAlgn="b"/>
                      <a:r>
                        <a:rPr lang="en-US" sz="900" u="none" strike="noStrike">
                          <a:effectLst/>
                        </a:rPr>
                        <a:t>PA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0.48%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54.52%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44.99%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57350854"/>
                  </a:ext>
                </a:extLst>
              </a:tr>
              <a:tr h="145045">
                <a:tc>
                  <a:txBody>
                    <a:bodyPr/>
                    <a:lstStyle/>
                    <a:p>
                      <a:pPr algn="l" fontAlgn="b"/>
                      <a:r>
                        <a:rPr lang="en-US" sz="900" u="none" strike="noStrike">
                          <a:effectLst/>
                        </a:rPr>
                        <a:t>CE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0.55%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53.28%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46.17%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251875806"/>
                  </a:ext>
                </a:extLst>
              </a:tr>
              <a:tr h="145045">
                <a:tc>
                  <a:txBody>
                    <a:bodyPr/>
                    <a:lstStyle/>
                    <a:p>
                      <a:pPr algn="l" fontAlgn="b"/>
                      <a:r>
                        <a:rPr lang="en-US" sz="900" u="none" strike="noStrike">
                          <a:effectLst/>
                        </a:rPr>
                        <a:t>PE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0.42%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46.45%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53.13%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08822155"/>
                  </a:ext>
                </a:extLst>
              </a:tr>
              <a:tr h="145045">
                <a:tc>
                  <a:txBody>
                    <a:bodyPr/>
                    <a:lstStyle/>
                    <a:p>
                      <a:pPr algn="l" fontAlgn="b"/>
                      <a:r>
                        <a:rPr lang="en-US" sz="900" u="none" strike="noStrike">
                          <a:effectLst/>
                        </a:rPr>
                        <a:t>ES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0.17%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49.57%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50.26%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858094062"/>
                  </a:ext>
                </a:extLst>
              </a:tr>
              <a:tr h="145045">
                <a:tc>
                  <a:txBody>
                    <a:bodyPr/>
                    <a:lstStyle/>
                    <a:p>
                      <a:pPr algn="l" fontAlgn="b"/>
                      <a:r>
                        <a:rPr lang="en-US" sz="900" u="none" strike="noStrike">
                          <a:effectLst/>
                        </a:rPr>
                        <a:t>GO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47.52%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52.09%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88422859"/>
                  </a:ext>
                </a:extLst>
              </a:tr>
              <a:tr h="145045">
                <a:tc>
                  <a:txBody>
                    <a:bodyPr/>
                    <a:lstStyle/>
                    <a:p>
                      <a:pPr algn="l" fontAlgn="b"/>
                      <a:r>
                        <a:rPr lang="en-US" sz="900" u="none" strike="noStrike">
                          <a:effectLst/>
                        </a:rPr>
                        <a:t>DF</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43.09%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56.60%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98896414"/>
                  </a:ext>
                </a:extLst>
              </a:tr>
              <a:tr h="145045">
                <a:tc>
                  <a:txBody>
                    <a:bodyPr/>
                    <a:lstStyle/>
                    <a:p>
                      <a:pPr algn="l" fontAlgn="b"/>
                      <a:r>
                        <a:rPr lang="en-US" sz="900" u="none" strike="noStrike">
                          <a:effectLst/>
                        </a:rPr>
                        <a:t>BA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0.11%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48.30%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51.59%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969432509"/>
                  </a:ext>
                </a:extLst>
              </a:tr>
              <a:tr h="145045">
                <a:tc>
                  <a:txBody>
                    <a:bodyPr/>
                    <a:lstStyle/>
                    <a:p>
                      <a:pPr algn="l" fontAlgn="b"/>
                      <a:r>
                        <a:rPr lang="en-US" sz="900" u="none" strike="noStrike">
                          <a:effectLst/>
                        </a:rPr>
                        <a:t>SC</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0.28%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47.09%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52.63%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61085973"/>
                  </a:ext>
                </a:extLst>
              </a:tr>
              <a:tr h="145045">
                <a:tc>
                  <a:txBody>
                    <a:bodyPr/>
                    <a:lstStyle/>
                    <a:p>
                      <a:pPr algn="l" fontAlgn="b"/>
                      <a:r>
                        <a:rPr lang="en-US" sz="900" u="none" strike="noStrike">
                          <a:effectLst/>
                        </a:rPr>
                        <a:t>PR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0.43%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45.09%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54.48%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857088360"/>
                  </a:ext>
                </a:extLst>
              </a:tr>
              <a:tr h="145045">
                <a:tc>
                  <a:txBody>
                    <a:bodyPr/>
                    <a:lstStyle/>
                    <a:p>
                      <a:pPr algn="l" fontAlgn="b"/>
                      <a:r>
                        <a:rPr lang="en-US" sz="900" u="none" strike="noStrike">
                          <a:effectLst/>
                        </a:rPr>
                        <a:t>RS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48.91%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50.75%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805365486"/>
                  </a:ext>
                </a:extLst>
              </a:tr>
              <a:tr h="145045">
                <a:tc>
                  <a:txBody>
                    <a:bodyPr/>
                    <a:lstStyle/>
                    <a:p>
                      <a:pPr algn="l" fontAlgn="b"/>
                      <a:r>
                        <a:rPr lang="en-US" sz="900" u="none" strike="noStrike">
                          <a:effectLst/>
                        </a:rPr>
                        <a:t>RJ</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49.34%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50.28%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216985471"/>
                  </a:ext>
                </a:extLst>
              </a:tr>
              <a:tr h="145045">
                <a:tc>
                  <a:txBody>
                    <a:bodyPr/>
                    <a:lstStyle/>
                    <a:p>
                      <a:pPr algn="l" fontAlgn="b"/>
                      <a:r>
                        <a:rPr lang="en-US" sz="900" u="none" strike="noStrike">
                          <a:effectLst/>
                        </a:rPr>
                        <a:t>MG</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47.22%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52.45%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038167747"/>
                  </a:ext>
                </a:extLst>
              </a:tr>
              <a:tr h="145045">
                <a:tc>
                  <a:txBody>
                    <a:bodyPr/>
                    <a:lstStyle/>
                    <a:p>
                      <a:pPr algn="l" fontAlgn="b"/>
                      <a:r>
                        <a:rPr lang="en-US" sz="900" u="none" strike="noStrike">
                          <a:effectLst/>
                        </a:rPr>
                        <a:t>SP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0.24%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42.71%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57.04%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047239486"/>
                  </a:ext>
                </a:extLst>
              </a:tr>
              <a:tr h="145045">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0.30%</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45.74%</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53.96%</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dirty="0">
                          <a:effectLst/>
                        </a:rPr>
                        <a:t>100.00%</a:t>
                      </a:r>
                      <a:endParaRPr lang="en-US" sz="900" b="1"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589446938"/>
                  </a:ext>
                </a:extLst>
              </a:tr>
            </a:tbl>
          </a:graphicData>
        </a:graphic>
      </p:graphicFrame>
      <p:graphicFrame>
        <p:nvGraphicFramePr>
          <p:cNvPr id="4" name="Chart 3">
            <a:extLst>
              <a:ext uri="{FF2B5EF4-FFF2-40B4-BE49-F238E27FC236}">
                <a16:creationId xmlns:a16="http://schemas.microsoft.com/office/drawing/2014/main" id="{B526A2F5-4481-40EC-9B26-D9BF4D6AD072}"/>
              </a:ext>
            </a:extLst>
          </p:cNvPr>
          <p:cNvGraphicFramePr>
            <a:graphicFrameLocks/>
          </p:cNvGraphicFramePr>
          <p:nvPr>
            <p:extLst>
              <p:ext uri="{D42A27DB-BD31-4B8C-83A1-F6EECF244321}">
                <p14:modId xmlns:p14="http://schemas.microsoft.com/office/powerpoint/2010/main" val="1640210950"/>
              </p:ext>
            </p:extLst>
          </p:nvPr>
        </p:nvGraphicFramePr>
        <p:xfrm>
          <a:off x="3507320" y="2097504"/>
          <a:ext cx="86487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5B059295-A5A4-4D86-AAA5-44FF881B1A8A}"/>
              </a:ext>
            </a:extLst>
          </p:cNvPr>
          <p:cNvPicPr>
            <a:picLocks noChangeAspect="1"/>
          </p:cNvPicPr>
          <p:nvPr/>
        </p:nvPicPr>
        <p:blipFill>
          <a:blip r:embed="rId3"/>
          <a:stretch>
            <a:fillRect/>
          </a:stretch>
        </p:blipFill>
        <p:spPr>
          <a:xfrm>
            <a:off x="4087945" y="5182156"/>
            <a:ext cx="6111240" cy="929640"/>
          </a:xfrm>
          <a:prstGeom prst="rect">
            <a:avLst/>
          </a:prstGeom>
        </p:spPr>
      </p:pic>
      <p:sp>
        <p:nvSpPr>
          <p:cNvPr id="7" name="TextBox 6">
            <a:extLst>
              <a:ext uri="{FF2B5EF4-FFF2-40B4-BE49-F238E27FC236}">
                <a16:creationId xmlns:a16="http://schemas.microsoft.com/office/drawing/2014/main" id="{19D63861-FC6B-4C22-9F16-2B82A5A8E187}"/>
              </a:ext>
            </a:extLst>
          </p:cNvPr>
          <p:cNvSpPr txBox="1"/>
          <p:nvPr/>
        </p:nvSpPr>
        <p:spPr>
          <a:xfrm>
            <a:off x="143091" y="1205353"/>
            <a:ext cx="1828800" cy="369332"/>
          </a:xfrm>
          <a:prstGeom prst="rect">
            <a:avLst/>
          </a:prstGeom>
          <a:noFill/>
        </p:spPr>
        <p:txBody>
          <a:bodyPr wrap="square" rtlCol="0">
            <a:spAutoFit/>
          </a:bodyPr>
          <a:lstStyle/>
          <a:p>
            <a:r>
              <a:rPr lang="en-US" dirty="0"/>
              <a:t>State</a:t>
            </a:r>
          </a:p>
        </p:txBody>
      </p:sp>
    </p:spTree>
    <p:extLst>
      <p:ext uri="{BB962C8B-B14F-4D97-AF65-F5344CB8AC3E}">
        <p14:creationId xmlns:p14="http://schemas.microsoft.com/office/powerpoint/2010/main" val="149670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1EFF7D9-5FD0-4DC2-927C-8FDEDDD6D213}"/>
              </a:ext>
            </a:extLst>
          </p:cNvPr>
          <p:cNvGraphicFramePr>
            <a:graphicFrameLocks noGrp="1"/>
          </p:cNvGraphicFramePr>
          <p:nvPr>
            <p:extLst>
              <p:ext uri="{D42A27DB-BD31-4B8C-83A1-F6EECF244321}">
                <p14:modId xmlns:p14="http://schemas.microsoft.com/office/powerpoint/2010/main" val="1271427020"/>
              </p:ext>
            </p:extLst>
          </p:nvPr>
        </p:nvGraphicFramePr>
        <p:xfrm>
          <a:off x="247712" y="1620114"/>
          <a:ext cx="4292600" cy="420624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3112627852"/>
                    </a:ext>
                  </a:extLst>
                </a:gridCol>
                <a:gridCol w="1066800">
                  <a:extLst>
                    <a:ext uri="{9D8B030D-6E8A-4147-A177-3AD203B41FA5}">
                      <a16:colId xmlns:a16="http://schemas.microsoft.com/office/drawing/2014/main" val="1761531680"/>
                    </a:ext>
                  </a:extLst>
                </a:gridCol>
                <a:gridCol w="342900">
                  <a:extLst>
                    <a:ext uri="{9D8B030D-6E8A-4147-A177-3AD203B41FA5}">
                      <a16:colId xmlns:a16="http://schemas.microsoft.com/office/drawing/2014/main" val="3557251222"/>
                    </a:ext>
                  </a:extLst>
                </a:gridCol>
                <a:gridCol w="342900">
                  <a:extLst>
                    <a:ext uri="{9D8B030D-6E8A-4147-A177-3AD203B41FA5}">
                      <a16:colId xmlns:a16="http://schemas.microsoft.com/office/drawing/2014/main" val="718086541"/>
                    </a:ext>
                  </a:extLst>
                </a:gridCol>
                <a:gridCol w="736600">
                  <a:extLst>
                    <a:ext uri="{9D8B030D-6E8A-4147-A177-3AD203B41FA5}">
                      <a16:colId xmlns:a16="http://schemas.microsoft.com/office/drawing/2014/main" val="1680098088"/>
                    </a:ext>
                  </a:extLst>
                </a:gridCol>
              </a:tblGrid>
              <a:tr h="182880">
                <a:tc>
                  <a:txBody>
                    <a:bodyPr/>
                    <a:lstStyle/>
                    <a:p>
                      <a:pPr algn="l" fontAlgn="b"/>
                      <a:r>
                        <a:rPr lang="en-US" sz="1100" u="none" strike="noStrike">
                          <a:effectLst/>
                        </a:rPr>
                        <a:t>Sum of Order_Delivered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8128020"/>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6974306"/>
                  </a:ext>
                </a:extLst>
              </a:tr>
              <a:tr h="182880">
                <a:tc>
                  <a:txBody>
                    <a:bodyPr/>
                    <a:lstStyle/>
                    <a:p>
                      <a:pPr algn="l" fontAlgn="b"/>
                      <a:r>
                        <a:rPr lang="en-US" sz="1100" u="none" strike="noStrike">
                          <a:effectLst/>
                        </a:rPr>
                        <a:t>AC</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77</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7624976"/>
                  </a:ext>
                </a:extLst>
              </a:tr>
              <a:tr h="182880">
                <a:tc>
                  <a:txBody>
                    <a:bodyPr/>
                    <a:lstStyle/>
                    <a:p>
                      <a:pPr algn="l" fontAlgn="b"/>
                      <a:r>
                        <a:rPr lang="en-US" sz="1100" u="none" strike="noStrike">
                          <a:effectLst/>
                        </a:rPr>
                        <a:t>rio branco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6117979"/>
                  </a:ext>
                </a:extLst>
              </a:tr>
              <a:tr h="182880">
                <a:tc>
                  <a:txBody>
                    <a:bodyPr/>
                    <a:lstStyle/>
                    <a:p>
                      <a:pPr algn="l" fontAlgn="b"/>
                      <a:r>
                        <a:rPr lang="en-US" sz="1100" u="none" strike="noStrike">
                          <a:effectLst/>
                        </a:rPr>
                        <a:t>cruzeiro do sul</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583849"/>
                  </a:ext>
                </a:extLst>
              </a:tr>
              <a:tr h="182880">
                <a:tc>
                  <a:txBody>
                    <a:bodyPr/>
                    <a:lstStyle/>
                    <a:p>
                      <a:pPr algn="l" fontAlgn="b"/>
                      <a:r>
                        <a:rPr lang="en-US" sz="1100" u="none" strike="noStrike">
                          <a:effectLst/>
                        </a:rPr>
                        <a:t>xapuri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9958687"/>
                  </a:ext>
                </a:extLst>
              </a:tr>
              <a:tr h="182880">
                <a:tc>
                  <a:txBody>
                    <a:bodyPr/>
                    <a:lstStyle/>
                    <a:p>
                      <a:pPr algn="l" fontAlgn="b"/>
                      <a:r>
                        <a:rPr lang="en-US" sz="1100" u="none" strike="noStrike">
                          <a:effectLst/>
                        </a:rPr>
                        <a:t>senador guiomard</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6435664"/>
                  </a:ext>
                </a:extLst>
              </a:tr>
              <a:tr h="182880">
                <a:tc>
                  <a:txBody>
                    <a:bodyPr/>
                    <a:lstStyle/>
                    <a:p>
                      <a:pPr algn="l" fontAlgn="b"/>
                      <a:r>
                        <a:rPr lang="en-US" sz="1100" u="none" strike="noStrike">
                          <a:effectLst/>
                        </a:rPr>
                        <a:t>porto acre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1684893"/>
                  </a:ext>
                </a:extLst>
              </a:tr>
              <a:tr h="182880">
                <a:tc>
                  <a:txBody>
                    <a:bodyPr/>
                    <a:lstStyle/>
                    <a:p>
                      <a:pPr algn="l" fontAlgn="b"/>
                      <a:r>
                        <a:rPr lang="en-US" sz="1100" u="none" strike="noStrike">
                          <a:effectLst/>
                        </a:rPr>
                        <a:t>epitaciolandia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9776932"/>
                  </a:ext>
                </a:extLst>
              </a:tr>
              <a:tr h="182880">
                <a:tc>
                  <a:txBody>
                    <a:bodyPr/>
                    <a:lstStyle/>
                    <a:p>
                      <a:pPr algn="l" fontAlgn="b"/>
                      <a:r>
                        <a:rPr lang="en-US" sz="1100" u="none" strike="noStrike">
                          <a:effectLst/>
                        </a:rPr>
                        <a:t>brasileia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8395456"/>
                  </a:ext>
                </a:extLst>
              </a:tr>
              <a:tr h="182880">
                <a:tc>
                  <a:txBody>
                    <a:bodyPr/>
                    <a:lstStyle/>
                    <a:p>
                      <a:pPr algn="l" fontAlgn="b"/>
                      <a:r>
                        <a:rPr lang="en-US" sz="1100" u="none" strike="noStrike">
                          <a:effectLst/>
                        </a:rPr>
                        <a:t>manoel urbano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9764935"/>
                  </a:ext>
                </a:extLst>
              </a:tr>
              <a:tr h="182880">
                <a:tc>
                  <a:txBody>
                    <a:bodyPr/>
                    <a:lstStyle/>
                    <a:p>
                      <a:pPr algn="l" fontAlgn="b"/>
                      <a:r>
                        <a:rPr lang="en-US" sz="1100" u="none" strike="noStrike">
                          <a:effectLst/>
                        </a:rPr>
                        <a:t>SE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246</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9623870"/>
                  </a:ext>
                </a:extLst>
              </a:tr>
              <a:tr h="182880">
                <a:tc>
                  <a:txBody>
                    <a:bodyPr/>
                    <a:lstStyle/>
                    <a:p>
                      <a:pPr algn="l" fontAlgn="b"/>
                      <a:r>
                        <a:rPr lang="en-US" sz="1100" u="none" strike="noStrike">
                          <a:effectLst/>
                        </a:rPr>
                        <a:t>aracaju</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9295302"/>
                  </a:ext>
                </a:extLst>
              </a:tr>
              <a:tr h="182880">
                <a:tc>
                  <a:txBody>
                    <a:bodyPr/>
                    <a:lstStyle/>
                    <a:p>
                      <a:pPr algn="l" fontAlgn="b"/>
                      <a:r>
                        <a:rPr lang="en-US" sz="1100" u="none" strike="noStrike">
                          <a:effectLst/>
                        </a:rPr>
                        <a:t>itabaiana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1328684"/>
                  </a:ext>
                </a:extLst>
              </a:tr>
              <a:tr h="182880">
                <a:tc>
                  <a:txBody>
                    <a:bodyPr/>
                    <a:lstStyle/>
                    <a:p>
                      <a:pPr algn="l" fontAlgn="b"/>
                      <a:r>
                        <a:rPr lang="en-US" sz="1100" u="none" strike="noStrike">
                          <a:effectLst/>
                        </a:rPr>
                        <a:t>nossa senhora do socorro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5585575"/>
                  </a:ext>
                </a:extLst>
              </a:tr>
              <a:tr h="182880">
                <a:tc>
                  <a:txBody>
                    <a:bodyPr/>
                    <a:lstStyle/>
                    <a:p>
                      <a:pPr algn="l" fontAlgn="b"/>
                      <a:r>
                        <a:rPr lang="en-US" sz="1100" u="none" strike="noStrike">
                          <a:effectLst/>
                        </a:rPr>
                        <a:t>lagarto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8236255"/>
                  </a:ext>
                </a:extLst>
              </a:tr>
              <a:tr h="182880">
                <a:tc>
                  <a:txBody>
                    <a:bodyPr/>
                    <a:lstStyle/>
                    <a:p>
                      <a:pPr algn="l" fontAlgn="b"/>
                      <a:r>
                        <a:rPr lang="en-US" sz="1100" u="none" strike="noStrike">
                          <a:effectLst/>
                        </a:rPr>
                        <a:t>estancia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220853"/>
                  </a:ext>
                </a:extLst>
              </a:tr>
              <a:tr h="182880">
                <a:tc>
                  <a:txBody>
                    <a:bodyPr/>
                    <a:lstStyle/>
                    <a:p>
                      <a:pPr algn="l" fontAlgn="b"/>
                      <a:r>
                        <a:rPr lang="en-US" sz="1100" u="none" strike="noStrike">
                          <a:effectLst/>
                        </a:rPr>
                        <a:t>sao cristovao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5795844"/>
                  </a:ext>
                </a:extLst>
              </a:tr>
              <a:tr h="182880">
                <a:tc>
                  <a:txBody>
                    <a:bodyPr/>
                    <a:lstStyle/>
                    <a:p>
                      <a:pPr algn="l" fontAlgn="b"/>
                      <a:r>
                        <a:rPr lang="en-US" sz="1100" u="none" strike="noStrike">
                          <a:effectLst/>
                        </a:rPr>
                        <a:t>simao dias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171434"/>
                  </a:ext>
                </a:extLst>
              </a:tr>
              <a:tr h="182880">
                <a:tc>
                  <a:txBody>
                    <a:bodyPr/>
                    <a:lstStyle/>
                    <a:p>
                      <a:pPr algn="l" fontAlgn="b"/>
                      <a:r>
                        <a:rPr lang="en-US" sz="1100" u="none" strike="noStrike">
                          <a:effectLst/>
                        </a:rPr>
                        <a:t>sao francisco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3740534"/>
                  </a:ext>
                </a:extLst>
              </a:tr>
              <a:tr h="182880">
                <a:tc>
                  <a:txBody>
                    <a:bodyPr/>
                    <a:lstStyle/>
                    <a:p>
                      <a:pPr algn="l" fontAlgn="b"/>
                      <a:r>
                        <a:rPr lang="en-US" sz="1100" u="none" strike="noStrike">
                          <a:effectLst/>
                        </a:rPr>
                        <a:t>poco verde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9618930"/>
                  </a:ext>
                </a:extLst>
              </a:tr>
              <a:tr h="182880">
                <a:tc>
                  <a:txBody>
                    <a:bodyPr/>
                    <a:lstStyle/>
                    <a:p>
                      <a:pPr algn="l" fontAlgn="b"/>
                      <a:r>
                        <a:rPr lang="en-US" sz="1100" u="none" strike="noStrike">
                          <a:effectLst/>
                        </a:rPr>
                        <a:t>propria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7986340"/>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323</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8962466"/>
                  </a:ext>
                </a:extLst>
              </a:tr>
            </a:tbl>
          </a:graphicData>
        </a:graphic>
      </p:graphicFrame>
      <p:graphicFrame>
        <p:nvGraphicFramePr>
          <p:cNvPr id="3" name="Chart 2">
            <a:extLst>
              <a:ext uri="{FF2B5EF4-FFF2-40B4-BE49-F238E27FC236}">
                <a16:creationId xmlns:a16="http://schemas.microsoft.com/office/drawing/2014/main" id="{DDCB6B41-9D10-4C90-A181-07DE679F796F}"/>
              </a:ext>
            </a:extLst>
          </p:cNvPr>
          <p:cNvGraphicFramePr>
            <a:graphicFrameLocks/>
          </p:cNvGraphicFramePr>
          <p:nvPr>
            <p:extLst>
              <p:ext uri="{D42A27DB-BD31-4B8C-83A1-F6EECF244321}">
                <p14:modId xmlns:p14="http://schemas.microsoft.com/office/powerpoint/2010/main" val="3744302783"/>
              </p:ext>
            </p:extLst>
          </p:nvPr>
        </p:nvGraphicFramePr>
        <p:xfrm>
          <a:off x="4946340" y="1802167"/>
          <a:ext cx="5875539" cy="3187083"/>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367D8D5C-0F27-48EF-938B-3D2E11542A4A}"/>
              </a:ext>
            </a:extLst>
          </p:cNvPr>
          <p:cNvPicPr>
            <a:picLocks noChangeAspect="1"/>
          </p:cNvPicPr>
          <p:nvPr/>
        </p:nvPicPr>
        <p:blipFill>
          <a:blip r:embed="rId3"/>
          <a:stretch>
            <a:fillRect/>
          </a:stretch>
        </p:blipFill>
        <p:spPr>
          <a:xfrm>
            <a:off x="4747852" y="5642573"/>
            <a:ext cx="7330440" cy="1112520"/>
          </a:xfrm>
          <a:prstGeom prst="rect">
            <a:avLst/>
          </a:prstGeom>
        </p:spPr>
      </p:pic>
      <p:sp>
        <p:nvSpPr>
          <p:cNvPr id="6" name="TextBox 5">
            <a:extLst>
              <a:ext uri="{FF2B5EF4-FFF2-40B4-BE49-F238E27FC236}">
                <a16:creationId xmlns:a16="http://schemas.microsoft.com/office/drawing/2014/main" id="{A7915E16-40DC-4902-BC74-01A669ACDB48}"/>
              </a:ext>
            </a:extLst>
          </p:cNvPr>
          <p:cNvSpPr txBox="1"/>
          <p:nvPr/>
        </p:nvSpPr>
        <p:spPr>
          <a:xfrm>
            <a:off x="184767" y="596114"/>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232785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2AAEE8-8D3E-4427-8C57-33BB955F296E}"/>
              </a:ext>
            </a:extLst>
          </p:cNvPr>
          <p:cNvSpPr/>
          <p:nvPr/>
        </p:nvSpPr>
        <p:spPr>
          <a:xfrm>
            <a:off x="2323778" y="2251717"/>
            <a:ext cx="6192721" cy="923330"/>
          </a:xfrm>
          <a:prstGeom prst="rect">
            <a:avLst/>
          </a:prstGeom>
          <a:noFill/>
        </p:spPr>
        <p:txBody>
          <a:bodyPr wrap="none" lIns="91440" tIns="45720" rIns="91440" bIns="45720">
            <a:spAutoFit/>
          </a:bodyPr>
          <a:lstStyle/>
          <a:p>
            <a:pPr algn="ctr"/>
            <a:r>
              <a:rPr lang="en-US" sz="5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rPr>
              <a:t>Analysis Outcomes</a:t>
            </a:r>
            <a:endParaRPr lang="en-I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323178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26EB6D-0EA7-4758-9560-B3375377ED38}"/>
              </a:ext>
            </a:extLst>
          </p:cNvPr>
          <p:cNvSpPr txBox="1"/>
          <p:nvPr/>
        </p:nvSpPr>
        <p:spPr>
          <a:xfrm>
            <a:off x="213063" y="118526"/>
            <a:ext cx="11700770" cy="707886"/>
          </a:xfrm>
          <a:prstGeom prst="rect">
            <a:avLst/>
          </a:prstGeom>
          <a:noFill/>
        </p:spPr>
        <p:txBody>
          <a:bodyPr wrap="square" rtlCol="0">
            <a:spAutoFit/>
          </a:bodyPr>
          <a:lstStyle/>
          <a:p>
            <a:r>
              <a:rPr lang="en-US" sz="4000" b="1" dirty="0"/>
              <a:t>5) % of orders delivered later than the expected date</a:t>
            </a:r>
            <a:endParaRPr lang="en-US" sz="4000" dirty="0"/>
          </a:p>
        </p:txBody>
      </p:sp>
      <p:graphicFrame>
        <p:nvGraphicFramePr>
          <p:cNvPr id="3" name="Table 2">
            <a:extLst>
              <a:ext uri="{FF2B5EF4-FFF2-40B4-BE49-F238E27FC236}">
                <a16:creationId xmlns:a16="http://schemas.microsoft.com/office/drawing/2014/main" id="{9B7DAACE-0621-4164-A1E6-4AB565FDCC23}"/>
              </a:ext>
            </a:extLst>
          </p:cNvPr>
          <p:cNvGraphicFramePr>
            <a:graphicFrameLocks noGrp="1"/>
          </p:cNvGraphicFramePr>
          <p:nvPr>
            <p:extLst>
              <p:ext uri="{D42A27DB-BD31-4B8C-83A1-F6EECF244321}">
                <p14:modId xmlns:p14="http://schemas.microsoft.com/office/powerpoint/2010/main" val="730959041"/>
              </p:ext>
            </p:extLst>
          </p:nvPr>
        </p:nvGraphicFramePr>
        <p:xfrm>
          <a:off x="213063" y="1502700"/>
          <a:ext cx="3414591" cy="4351350"/>
        </p:xfrm>
        <a:graphic>
          <a:graphicData uri="http://schemas.openxmlformats.org/drawingml/2006/table">
            <a:tbl>
              <a:tblPr>
                <a:tableStyleId>{5C22544A-7EE6-4342-B048-85BDC9FD1C3A}</a:tableStyleId>
              </a:tblPr>
              <a:tblGrid>
                <a:gridCol w="1168415">
                  <a:extLst>
                    <a:ext uri="{9D8B030D-6E8A-4147-A177-3AD203B41FA5}">
                      <a16:colId xmlns:a16="http://schemas.microsoft.com/office/drawing/2014/main" val="306092105"/>
                    </a:ext>
                  </a:extLst>
                </a:gridCol>
                <a:gridCol w="846093">
                  <a:extLst>
                    <a:ext uri="{9D8B030D-6E8A-4147-A177-3AD203B41FA5}">
                      <a16:colId xmlns:a16="http://schemas.microsoft.com/office/drawing/2014/main" val="375434787"/>
                    </a:ext>
                  </a:extLst>
                </a:gridCol>
                <a:gridCol w="433119">
                  <a:extLst>
                    <a:ext uri="{9D8B030D-6E8A-4147-A177-3AD203B41FA5}">
                      <a16:colId xmlns:a16="http://schemas.microsoft.com/office/drawing/2014/main" val="1934012033"/>
                    </a:ext>
                  </a:extLst>
                </a:gridCol>
                <a:gridCol w="382757">
                  <a:extLst>
                    <a:ext uri="{9D8B030D-6E8A-4147-A177-3AD203B41FA5}">
                      <a16:colId xmlns:a16="http://schemas.microsoft.com/office/drawing/2014/main" val="1381205162"/>
                    </a:ext>
                  </a:extLst>
                </a:gridCol>
                <a:gridCol w="584207">
                  <a:extLst>
                    <a:ext uri="{9D8B030D-6E8A-4147-A177-3AD203B41FA5}">
                      <a16:colId xmlns:a16="http://schemas.microsoft.com/office/drawing/2014/main" val="2422283516"/>
                    </a:ext>
                  </a:extLst>
                </a:gridCol>
              </a:tblGrid>
              <a:tr h="145045">
                <a:tc>
                  <a:txBody>
                    <a:bodyPr/>
                    <a:lstStyle/>
                    <a:p>
                      <a:pPr algn="l" fontAlgn="b"/>
                      <a:r>
                        <a:rPr lang="en-US" sz="900" u="none" strike="noStrike">
                          <a:effectLst/>
                        </a:rPr>
                        <a:t>Sum of Order_Delivered</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Column Labels</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445693168"/>
                  </a:ext>
                </a:extLst>
              </a:tr>
              <a:tr h="145045">
                <a:tc>
                  <a:txBody>
                    <a:bodyPr/>
                    <a:lstStyle/>
                    <a:p>
                      <a:pPr algn="l" fontAlgn="b"/>
                      <a:r>
                        <a:rPr lang="en-US" sz="900" u="none" strike="noStrike">
                          <a:effectLst/>
                        </a:rPr>
                        <a:t>Row Labels</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2016</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2017</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2018</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035143958"/>
                  </a:ext>
                </a:extLst>
              </a:tr>
              <a:tr h="145045">
                <a:tc>
                  <a:txBody>
                    <a:bodyPr/>
                    <a:lstStyle/>
                    <a:p>
                      <a:pPr algn="l" fontAlgn="b"/>
                      <a:r>
                        <a:rPr lang="en-US" sz="900" u="none" strike="noStrike">
                          <a:effectLst/>
                        </a:rPr>
                        <a:t>AC</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66.67%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33.33%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846440322"/>
                  </a:ext>
                </a:extLst>
              </a:tr>
              <a:tr h="145045">
                <a:tc>
                  <a:txBody>
                    <a:bodyPr/>
                    <a:lstStyle/>
                    <a:p>
                      <a:pPr algn="l" fontAlgn="b"/>
                      <a:r>
                        <a:rPr lang="en-US" sz="900" u="none" strike="noStrike">
                          <a:effectLst/>
                        </a:rPr>
                        <a:t>AL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48.24%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51.76%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796262509"/>
                  </a:ext>
                </a:extLst>
              </a:tr>
              <a:tr h="145045">
                <a:tc>
                  <a:txBody>
                    <a:bodyPr/>
                    <a:lstStyle/>
                    <a:p>
                      <a:pPr algn="l" fontAlgn="b"/>
                      <a:r>
                        <a:rPr lang="en-US" sz="900" u="none" strike="noStrike">
                          <a:effectLst/>
                        </a:rPr>
                        <a:t>AM</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25.00%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75.00%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72930574"/>
                  </a:ext>
                </a:extLst>
              </a:tr>
              <a:tr h="145045">
                <a:tc>
                  <a:txBody>
                    <a:bodyPr/>
                    <a:lstStyle/>
                    <a:p>
                      <a:pPr algn="l" fontAlgn="b"/>
                      <a:r>
                        <a:rPr lang="en-US" sz="900" u="none" strike="noStrike">
                          <a:effectLst/>
                        </a:rPr>
                        <a:t>AP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71158652"/>
                  </a:ext>
                </a:extLst>
              </a:tr>
              <a:tr h="145045">
                <a:tc>
                  <a:txBody>
                    <a:bodyPr/>
                    <a:lstStyle/>
                    <a:p>
                      <a:pPr algn="l" fontAlgn="b"/>
                      <a:r>
                        <a:rPr lang="en-US" sz="900" u="none" strike="noStrike">
                          <a:effectLst/>
                        </a:rPr>
                        <a:t>BA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38.64%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61.36%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644905381"/>
                  </a:ext>
                </a:extLst>
              </a:tr>
              <a:tr h="145045">
                <a:tc>
                  <a:txBody>
                    <a:bodyPr/>
                    <a:lstStyle/>
                    <a:p>
                      <a:pPr algn="l" fontAlgn="b"/>
                      <a:r>
                        <a:rPr lang="en-US" sz="900" u="none" strike="noStrike">
                          <a:effectLst/>
                        </a:rPr>
                        <a:t>CE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31.25%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68.75%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009801877"/>
                  </a:ext>
                </a:extLst>
              </a:tr>
              <a:tr h="145045">
                <a:tc>
                  <a:txBody>
                    <a:bodyPr/>
                    <a:lstStyle/>
                    <a:p>
                      <a:pPr algn="l" fontAlgn="b"/>
                      <a:r>
                        <a:rPr lang="en-US" sz="900" u="none" strike="noStrike">
                          <a:effectLst/>
                        </a:rPr>
                        <a:t>DF</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32.20%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67.80%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198889885"/>
                  </a:ext>
                </a:extLst>
              </a:tr>
              <a:tr h="145045">
                <a:tc>
                  <a:txBody>
                    <a:bodyPr/>
                    <a:lstStyle/>
                    <a:p>
                      <a:pPr algn="l" fontAlgn="b"/>
                      <a:r>
                        <a:rPr lang="en-US" sz="900" u="none" strike="noStrike">
                          <a:effectLst/>
                        </a:rPr>
                        <a:t>ES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32.71%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67.29%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421067156"/>
                  </a:ext>
                </a:extLst>
              </a:tr>
              <a:tr h="145045">
                <a:tc>
                  <a:txBody>
                    <a:bodyPr/>
                    <a:lstStyle/>
                    <a:p>
                      <a:pPr algn="l" fontAlgn="b"/>
                      <a:r>
                        <a:rPr lang="en-US" sz="900" u="none" strike="noStrike">
                          <a:effectLst/>
                        </a:rPr>
                        <a:t>GO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37.50%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62.50%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662025617"/>
                  </a:ext>
                </a:extLst>
              </a:tr>
              <a:tr h="145045">
                <a:tc>
                  <a:txBody>
                    <a:bodyPr/>
                    <a:lstStyle/>
                    <a:p>
                      <a:pPr algn="l" fontAlgn="b"/>
                      <a:r>
                        <a:rPr lang="en-US" sz="900" u="none" strike="noStrike">
                          <a:effectLst/>
                        </a:rPr>
                        <a:t>MA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44.80%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55.20%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348682198"/>
                  </a:ext>
                </a:extLst>
              </a:tr>
              <a:tr h="145045">
                <a:tc>
                  <a:txBody>
                    <a:bodyPr/>
                    <a:lstStyle/>
                    <a:p>
                      <a:pPr algn="l" fontAlgn="b"/>
                      <a:r>
                        <a:rPr lang="en-US" sz="900" u="none" strike="noStrike">
                          <a:effectLst/>
                        </a:rPr>
                        <a:t>MG</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27.55%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72.45%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899408379"/>
                  </a:ext>
                </a:extLst>
              </a:tr>
              <a:tr h="145045">
                <a:tc>
                  <a:txBody>
                    <a:bodyPr/>
                    <a:lstStyle/>
                    <a:p>
                      <a:pPr algn="l" fontAlgn="b"/>
                      <a:r>
                        <a:rPr lang="en-US" sz="900" u="none" strike="noStrike">
                          <a:effectLst/>
                        </a:rPr>
                        <a:t>MS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13.24%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86.76%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331109853"/>
                  </a:ext>
                </a:extLst>
              </a:tr>
              <a:tr h="145045">
                <a:tc>
                  <a:txBody>
                    <a:bodyPr/>
                    <a:lstStyle/>
                    <a:p>
                      <a:pPr algn="l" fontAlgn="b"/>
                      <a:r>
                        <a:rPr lang="en-US" sz="900" u="none" strike="noStrike">
                          <a:effectLst/>
                        </a:rPr>
                        <a:t>MT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47.17%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52.83%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786133080"/>
                  </a:ext>
                </a:extLst>
              </a:tr>
              <a:tr h="145045">
                <a:tc>
                  <a:txBody>
                    <a:bodyPr/>
                    <a:lstStyle/>
                    <a:p>
                      <a:pPr algn="l" fontAlgn="b"/>
                      <a:r>
                        <a:rPr lang="en-US" sz="900" u="none" strike="noStrike">
                          <a:effectLst/>
                        </a:rPr>
                        <a:t>PA</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29.25%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70.75%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231142751"/>
                  </a:ext>
                </a:extLst>
              </a:tr>
              <a:tr h="145045">
                <a:tc>
                  <a:txBody>
                    <a:bodyPr/>
                    <a:lstStyle/>
                    <a:p>
                      <a:pPr algn="l" fontAlgn="b"/>
                      <a:r>
                        <a:rPr lang="en-US" sz="900" u="none" strike="noStrike">
                          <a:effectLst/>
                        </a:rPr>
                        <a:t>PB</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55.56%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44.44%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141965263"/>
                  </a:ext>
                </a:extLst>
              </a:tr>
              <a:tr h="145045">
                <a:tc>
                  <a:txBody>
                    <a:bodyPr/>
                    <a:lstStyle/>
                    <a:p>
                      <a:pPr algn="l" fontAlgn="b"/>
                      <a:r>
                        <a:rPr lang="en-US" sz="900" u="none" strike="noStrike">
                          <a:effectLst/>
                        </a:rPr>
                        <a:t>PE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44.44%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55.56%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426837584"/>
                  </a:ext>
                </a:extLst>
              </a:tr>
              <a:tr h="145045">
                <a:tc>
                  <a:txBody>
                    <a:bodyPr/>
                    <a:lstStyle/>
                    <a:p>
                      <a:pPr algn="l" fontAlgn="b"/>
                      <a:r>
                        <a:rPr lang="en-US" sz="900" u="none" strike="noStrike">
                          <a:effectLst/>
                        </a:rPr>
                        <a:t>PI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34.85%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65.15%</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037173411"/>
                  </a:ext>
                </a:extLst>
              </a:tr>
              <a:tr h="145045">
                <a:tc>
                  <a:txBody>
                    <a:bodyPr/>
                    <a:lstStyle/>
                    <a:p>
                      <a:pPr algn="l" fontAlgn="b"/>
                      <a:r>
                        <a:rPr lang="en-US" sz="900" u="none" strike="noStrike">
                          <a:effectLst/>
                        </a:rPr>
                        <a:t>PR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35.18%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64.82%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618661222"/>
                  </a:ext>
                </a:extLst>
              </a:tr>
              <a:tr h="145045">
                <a:tc>
                  <a:txBody>
                    <a:bodyPr/>
                    <a:lstStyle/>
                    <a:p>
                      <a:pPr algn="l" fontAlgn="b"/>
                      <a:r>
                        <a:rPr lang="en-US" sz="900" u="none" strike="noStrike">
                          <a:effectLst/>
                        </a:rPr>
                        <a:t>RJ</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41.74%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58.26%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143944642"/>
                  </a:ext>
                </a:extLst>
              </a:tr>
              <a:tr h="145045">
                <a:tc>
                  <a:txBody>
                    <a:bodyPr/>
                    <a:lstStyle/>
                    <a:p>
                      <a:pPr algn="l" fontAlgn="b"/>
                      <a:r>
                        <a:rPr lang="en-US" sz="900" u="none" strike="noStrike">
                          <a:effectLst/>
                        </a:rPr>
                        <a:t>RN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52.27%</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47.73%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001659158"/>
                  </a:ext>
                </a:extLst>
              </a:tr>
              <a:tr h="145045">
                <a:tc>
                  <a:txBody>
                    <a:bodyPr/>
                    <a:lstStyle/>
                    <a:p>
                      <a:pPr algn="l" fontAlgn="b"/>
                      <a:r>
                        <a:rPr lang="en-US" sz="900" u="none" strike="noStrike">
                          <a:effectLst/>
                        </a:rPr>
                        <a:t>RO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42.86%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57.14%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0603102"/>
                  </a:ext>
                </a:extLst>
              </a:tr>
              <a:tr h="145045">
                <a:tc>
                  <a:txBody>
                    <a:bodyPr/>
                    <a:lstStyle/>
                    <a:p>
                      <a:pPr algn="l" fontAlgn="b"/>
                      <a:r>
                        <a:rPr lang="en-US" sz="900" u="none" strike="noStrike">
                          <a:effectLst/>
                        </a:rPr>
                        <a:t>RR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261688922"/>
                  </a:ext>
                </a:extLst>
              </a:tr>
              <a:tr h="145045">
                <a:tc>
                  <a:txBody>
                    <a:bodyPr/>
                    <a:lstStyle/>
                    <a:p>
                      <a:pPr algn="l" fontAlgn="b"/>
                      <a:r>
                        <a:rPr lang="en-US" sz="900" u="none" strike="noStrike">
                          <a:effectLst/>
                        </a:rPr>
                        <a:t>RS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39.69%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60.31%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248817019"/>
                  </a:ext>
                </a:extLst>
              </a:tr>
              <a:tr h="145045">
                <a:tc>
                  <a:txBody>
                    <a:bodyPr/>
                    <a:lstStyle/>
                    <a:p>
                      <a:pPr algn="l" fontAlgn="b"/>
                      <a:r>
                        <a:rPr lang="en-US" sz="900" u="none" strike="noStrike">
                          <a:effectLst/>
                        </a:rPr>
                        <a:t>SC</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42.61%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57.39%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466603791"/>
                  </a:ext>
                </a:extLst>
              </a:tr>
              <a:tr h="145045">
                <a:tc>
                  <a:txBody>
                    <a:bodyPr/>
                    <a:lstStyle/>
                    <a:p>
                      <a:pPr algn="l" fontAlgn="b"/>
                      <a:r>
                        <a:rPr lang="en-US" sz="900" u="none" strike="noStrike">
                          <a:effectLst/>
                        </a:rPr>
                        <a:t>SE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52.94%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47.06%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61507846"/>
                  </a:ext>
                </a:extLst>
              </a:tr>
              <a:tr h="145045">
                <a:tc>
                  <a:txBody>
                    <a:bodyPr/>
                    <a:lstStyle/>
                    <a:p>
                      <a:pPr algn="l" fontAlgn="b"/>
                      <a:r>
                        <a:rPr lang="en-US" sz="900" u="none" strike="noStrike">
                          <a:effectLst/>
                        </a:rPr>
                        <a:t>SP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0.16%</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35.71%</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64.12%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591162740"/>
                  </a:ext>
                </a:extLst>
              </a:tr>
              <a:tr h="145045">
                <a:tc>
                  <a:txBody>
                    <a:bodyPr/>
                    <a:lstStyle/>
                    <a:p>
                      <a:pPr algn="l" fontAlgn="b"/>
                      <a:r>
                        <a:rPr lang="en-US" sz="900" u="none" strike="noStrike">
                          <a:effectLst/>
                        </a:rPr>
                        <a:t>TO</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0.00%</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18.52%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81.48%</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320834340"/>
                  </a:ext>
                </a:extLst>
              </a:tr>
              <a:tr h="145045">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0.05%</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37.54%</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a:effectLst/>
                        </a:rPr>
                        <a:t>62.41%</a:t>
                      </a:r>
                      <a:endParaRPr lang="en-US" sz="900" b="1"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900" u="none" strike="noStrike" dirty="0">
                          <a:effectLst/>
                        </a:rPr>
                        <a:t>100.00%</a:t>
                      </a:r>
                      <a:endParaRPr lang="en-US" sz="900" b="1"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145203305"/>
                  </a:ext>
                </a:extLst>
              </a:tr>
            </a:tbl>
          </a:graphicData>
        </a:graphic>
      </p:graphicFrame>
      <p:graphicFrame>
        <p:nvGraphicFramePr>
          <p:cNvPr id="4" name="Chart 3">
            <a:extLst>
              <a:ext uri="{FF2B5EF4-FFF2-40B4-BE49-F238E27FC236}">
                <a16:creationId xmlns:a16="http://schemas.microsoft.com/office/drawing/2014/main" id="{7FB2F0ED-EF4A-47F0-9052-6F04AA39F026}"/>
              </a:ext>
            </a:extLst>
          </p:cNvPr>
          <p:cNvGraphicFramePr>
            <a:graphicFrameLocks/>
          </p:cNvGraphicFramePr>
          <p:nvPr>
            <p:extLst>
              <p:ext uri="{D42A27DB-BD31-4B8C-83A1-F6EECF244321}">
                <p14:modId xmlns:p14="http://schemas.microsoft.com/office/powerpoint/2010/main" val="921832344"/>
              </p:ext>
            </p:extLst>
          </p:nvPr>
        </p:nvGraphicFramePr>
        <p:xfrm>
          <a:off x="4091607" y="2057400"/>
          <a:ext cx="631698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B3BDEA28-4C96-4FAB-8D65-CBAE853B2EA2}"/>
              </a:ext>
            </a:extLst>
          </p:cNvPr>
          <p:cNvPicPr>
            <a:picLocks noChangeAspect="1"/>
          </p:cNvPicPr>
          <p:nvPr/>
        </p:nvPicPr>
        <p:blipFill>
          <a:blip r:embed="rId3"/>
          <a:stretch>
            <a:fillRect/>
          </a:stretch>
        </p:blipFill>
        <p:spPr>
          <a:xfrm>
            <a:off x="3945902" y="4944385"/>
            <a:ext cx="6111240" cy="929640"/>
          </a:xfrm>
          <a:prstGeom prst="rect">
            <a:avLst/>
          </a:prstGeom>
        </p:spPr>
      </p:pic>
      <p:sp>
        <p:nvSpPr>
          <p:cNvPr id="7" name="TextBox 6">
            <a:extLst>
              <a:ext uri="{FF2B5EF4-FFF2-40B4-BE49-F238E27FC236}">
                <a16:creationId xmlns:a16="http://schemas.microsoft.com/office/drawing/2014/main" id="{F3C473BD-AEE4-4535-AB8E-D027362025EF}"/>
              </a:ext>
            </a:extLst>
          </p:cNvPr>
          <p:cNvSpPr txBox="1"/>
          <p:nvPr/>
        </p:nvSpPr>
        <p:spPr>
          <a:xfrm>
            <a:off x="91558" y="887908"/>
            <a:ext cx="1828800" cy="369332"/>
          </a:xfrm>
          <a:prstGeom prst="rect">
            <a:avLst/>
          </a:prstGeom>
          <a:noFill/>
        </p:spPr>
        <p:txBody>
          <a:bodyPr wrap="square" rtlCol="0">
            <a:spAutoFit/>
          </a:bodyPr>
          <a:lstStyle/>
          <a:p>
            <a:r>
              <a:rPr lang="en-US" dirty="0"/>
              <a:t>State</a:t>
            </a:r>
          </a:p>
        </p:txBody>
      </p:sp>
    </p:spTree>
    <p:extLst>
      <p:ext uri="{BB962C8B-B14F-4D97-AF65-F5344CB8AC3E}">
        <p14:creationId xmlns:p14="http://schemas.microsoft.com/office/powerpoint/2010/main" val="2280518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8F63980-EF14-4B00-A38C-29CC5CD22BB2}"/>
              </a:ext>
            </a:extLst>
          </p:cNvPr>
          <p:cNvGraphicFramePr>
            <a:graphicFrameLocks noGrp="1"/>
          </p:cNvGraphicFramePr>
          <p:nvPr>
            <p:extLst>
              <p:ext uri="{D42A27DB-BD31-4B8C-83A1-F6EECF244321}">
                <p14:modId xmlns:p14="http://schemas.microsoft.com/office/powerpoint/2010/main" val="839414622"/>
              </p:ext>
            </p:extLst>
          </p:nvPr>
        </p:nvGraphicFramePr>
        <p:xfrm>
          <a:off x="188343" y="1728357"/>
          <a:ext cx="3949700" cy="402336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2306011253"/>
                    </a:ext>
                  </a:extLst>
                </a:gridCol>
                <a:gridCol w="1066800">
                  <a:extLst>
                    <a:ext uri="{9D8B030D-6E8A-4147-A177-3AD203B41FA5}">
                      <a16:colId xmlns:a16="http://schemas.microsoft.com/office/drawing/2014/main" val="403859067"/>
                    </a:ext>
                  </a:extLst>
                </a:gridCol>
                <a:gridCol w="342900">
                  <a:extLst>
                    <a:ext uri="{9D8B030D-6E8A-4147-A177-3AD203B41FA5}">
                      <a16:colId xmlns:a16="http://schemas.microsoft.com/office/drawing/2014/main" val="2059057634"/>
                    </a:ext>
                  </a:extLst>
                </a:gridCol>
                <a:gridCol w="736600">
                  <a:extLst>
                    <a:ext uri="{9D8B030D-6E8A-4147-A177-3AD203B41FA5}">
                      <a16:colId xmlns:a16="http://schemas.microsoft.com/office/drawing/2014/main" val="1854420434"/>
                    </a:ext>
                  </a:extLst>
                </a:gridCol>
              </a:tblGrid>
              <a:tr h="182880">
                <a:tc>
                  <a:txBody>
                    <a:bodyPr/>
                    <a:lstStyle/>
                    <a:p>
                      <a:pPr algn="l" fontAlgn="b"/>
                      <a:r>
                        <a:rPr lang="en-US" sz="1100" u="none" strike="noStrike">
                          <a:effectLst/>
                        </a:rPr>
                        <a:t>Sum of Order_Delivered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1048668"/>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4102853"/>
                  </a:ext>
                </a:extLst>
              </a:tr>
              <a:tr h="182880">
                <a:tc>
                  <a:txBody>
                    <a:bodyPr/>
                    <a:lstStyle/>
                    <a:p>
                      <a:pPr algn="l" fontAlgn="b"/>
                      <a:r>
                        <a:rPr lang="en-US" sz="1100" u="none" strike="noStrike">
                          <a:effectLst/>
                        </a:rPr>
                        <a:t>AC</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133900"/>
                  </a:ext>
                </a:extLst>
              </a:tr>
              <a:tr h="182880">
                <a:tc>
                  <a:txBody>
                    <a:bodyPr/>
                    <a:lstStyle/>
                    <a:p>
                      <a:pPr algn="l" fontAlgn="b"/>
                      <a:r>
                        <a:rPr lang="en-US" sz="1100" u="none" strike="noStrike">
                          <a:effectLst/>
                        </a:rPr>
                        <a:t>rio branco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0068024"/>
                  </a:ext>
                </a:extLst>
              </a:tr>
              <a:tr h="182880">
                <a:tc>
                  <a:txBody>
                    <a:bodyPr/>
                    <a:lstStyle/>
                    <a:p>
                      <a:pPr algn="l" fontAlgn="b"/>
                      <a:r>
                        <a:rPr lang="en-US" sz="1100" u="none" strike="noStrike">
                          <a:effectLst/>
                        </a:rPr>
                        <a:t>SE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6751486"/>
                  </a:ext>
                </a:extLst>
              </a:tr>
              <a:tr h="182880">
                <a:tc>
                  <a:txBody>
                    <a:bodyPr/>
                    <a:lstStyle/>
                    <a:p>
                      <a:pPr algn="l" fontAlgn="b"/>
                      <a:r>
                        <a:rPr lang="en-US" sz="1100" u="none" strike="noStrike">
                          <a:effectLst/>
                        </a:rPr>
                        <a:t>aracaju</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4794400"/>
                  </a:ext>
                </a:extLst>
              </a:tr>
              <a:tr h="182880">
                <a:tc>
                  <a:txBody>
                    <a:bodyPr/>
                    <a:lstStyle/>
                    <a:p>
                      <a:pPr algn="l" fontAlgn="b"/>
                      <a:r>
                        <a:rPr lang="en-US" sz="1100" u="none" strike="noStrike">
                          <a:effectLst/>
                        </a:rPr>
                        <a:t>nossa senhora do socorro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9131201"/>
                  </a:ext>
                </a:extLst>
              </a:tr>
              <a:tr h="182880">
                <a:tc>
                  <a:txBody>
                    <a:bodyPr/>
                    <a:lstStyle/>
                    <a:p>
                      <a:pPr algn="l" fontAlgn="b"/>
                      <a:r>
                        <a:rPr lang="en-US" sz="1100" u="none" strike="noStrike">
                          <a:effectLst/>
                        </a:rPr>
                        <a:t>lagarto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6204116"/>
                  </a:ext>
                </a:extLst>
              </a:tr>
              <a:tr h="182880">
                <a:tc>
                  <a:txBody>
                    <a:bodyPr/>
                    <a:lstStyle/>
                    <a:p>
                      <a:pPr algn="l" fontAlgn="b"/>
                      <a:r>
                        <a:rPr lang="en-US" sz="1100" u="none" strike="noStrike">
                          <a:effectLst/>
                        </a:rPr>
                        <a:t>barra dos coqueiros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3387204"/>
                  </a:ext>
                </a:extLst>
              </a:tr>
              <a:tr h="182880">
                <a:tc>
                  <a:txBody>
                    <a:bodyPr/>
                    <a:lstStyle/>
                    <a:p>
                      <a:pPr algn="l" fontAlgn="b"/>
                      <a:r>
                        <a:rPr lang="en-US" sz="1100" u="none" strike="noStrike">
                          <a:effectLst/>
                        </a:rPr>
                        <a:t>itabaiana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0679284"/>
                  </a:ext>
                </a:extLst>
              </a:tr>
              <a:tr h="182880">
                <a:tc>
                  <a:txBody>
                    <a:bodyPr/>
                    <a:lstStyle/>
                    <a:p>
                      <a:pPr algn="l" fontAlgn="b"/>
                      <a:r>
                        <a:rPr lang="en-US" sz="1100" u="none" strike="noStrike">
                          <a:effectLst/>
                        </a:rPr>
                        <a:t>cedro de sao joao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6708772"/>
                  </a:ext>
                </a:extLst>
              </a:tr>
              <a:tr h="182880">
                <a:tc>
                  <a:txBody>
                    <a:bodyPr/>
                    <a:lstStyle/>
                    <a:p>
                      <a:pPr algn="l" fontAlgn="b"/>
                      <a:r>
                        <a:rPr lang="en-US" sz="1100" u="none" strike="noStrike">
                          <a:effectLst/>
                        </a:rPr>
                        <a:t>estancia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96686"/>
                  </a:ext>
                </a:extLst>
              </a:tr>
              <a:tr h="182880">
                <a:tc>
                  <a:txBody>
                    <a:bodyPr/>
                    <a:lstStyle/>
                    <a:p>
                      <a:pPr algn="l" fontAlgn="b"/>
                      <a:r>
                        <a:rPr lang="en-US" sz="1100" u="none" strike="noStrike">
                          <a:effectLst/>
                        </a:rPr>
                        <a:t>poco verde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7815142"/>
                  </a:ext>
                </a:extLst>
              </a:tr>
              <a:tr h="182880">
                <a:tc>
                  <a:txBody>
                    <a:bodyPr/>
                    <a:lstStyle/>
                    <a:p>
                      <a:pPr algn="l" fontAlgn="b"/>
                      <a:r>
                        <a:rPr lang="en-US" sz="1100" u="none" strike="noStrike">
                          <a:effectLst/>
                        </a:rPr>
                        <a:t>indiaroba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4265658"/>
                  </a:ext>
                </a:extLst>
              </a:tr>
              <a:tr h="182880">
                <a:tc>
                  <a:txBody>
                    <a:bodyPr/>
                    <a:lstStyle/>
                    <a:p>
                      <a:pPr algn="l" fontAlgn="b"/>
                      <a:r>
                        <a:rPr lang="en-US" sz="1100" u="none" strike="noStrike">
                          <a:effectLst/>
                        </a:rPr>
                        <a:t>macambira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3728365"/>
                  </a:ext>
                </a:extLst>
              </a:tr>
              <a:tr h="182880">
                <a:tc>
                  <a:txBody>
                    <a:bodyPr/>
                    <a:lstStyle/>
                    <a:p>
                      <a:pPr algn="l" fontAlgn="b"/>
                      <a:r>
                        <a:rPr lang="en-US" sz="1100" u="none" strike="noStrike">
                          <a:effectLst/>
                        </a:rPr>
                        <a:t>capela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6585573"/>
                  </a:ext>
                </a:extLst>
              </a:tr>
              <a:tr h="182880">
                <a:tc>
                  <a:txBody>
                    <a:bodyPr/>
                    <a:lstStyle/>
                    <a:p>
                      <a:pPr algn="l" fontAlgn="b"/>
                      <a:r>
                        <a:rPr lang="en-US" sz="1100" u="none" strike="noStrike">
                          <a:effectLst/>
                        </a:rPr>
                        <a:t>pinhao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5649210"/>
                  </a:ext>
                </a:extLst>
              </a:tr>
              <a:tr h="182880">
                <a:tc>
                  <a:txBody>
                    <a:bodyPr/>
                    <a:lstStyle/>
                    <a:p>
                      <a:pPr algn="l" fontAlgn="b"/>
                      <a:r>
                        <a:rPr lang="en-US" sz="1100" u="none" strike="noStrike">
                          <a:effectLst/>
                        </a:rPr>
                        <a:t>itabaianinha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1386262"/>
                  </a:ext>
                </a:extLst>
              </a:tr>
              <a:tr h="182880">
                <a:tc>
                  <a:txBody>
                    <a:bodyPr/>
                    <a:lstStyle/>
                    <a:p>
                      <a:pPr algn="l" fontAlgn="b"/>
                      <a:r>
                        <a:rPr lang="en-US" sz="1100" u="none" strike="noStrike">
                          <a:effectLst/>
                        </a:rPr>
                        <a:t>umbauba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1376670"/>
                  </a:ext>
                </a:extLst>
              </a:tr>
              <a:tr h="182880">
                <a:tc>
                  <a:txBody>
                    <a:bodyPr/>
                    <a:lstStyle/>
                    <a:p>
                      <a:pPr algn="l" fontAlgn="b"/>
                      <a:r>
                        <a:rPr lang="en-US" sz="1100" u="none" strike="noStrike">
                          <a:effectLst/>
                        </a:rPr>
                        <a:t>itaporanga d'ajuda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990085"/>
                  </a:ext>
                </a:extLst>
              </a:tr>
              <a:tr h="182880">
                <a:tc>
                  <a:txBody>
                    <a:bodyPr/>
                    <a:lstStyle/>
                    <a:p>
                      <a:pPr algn="l" fontAlgn="b"/>
                      <a:r>
                        <a:rPr lang="en-US" sz="1100" u="none" strike="noStrike">
                          <a:effectLst/>
                        </a:rPr>
                        <a:t>carmopolis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8208723"/>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54</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3887480"/>
                  </a:ext>
                </a:extLst>
              </a:tr>
            </a:tbl>
          </a:graphicData>
        </a:graphic>
      </p:graphicFrame>
      <p:graphicFrame>
        <p:nvGraphicFramePr>
          <p:cNvPr id="3" name="Chart 2">
            <a:extLst>
              <a:ext uri="{FF2B5EF4-FFF2-40B4-BE49-F238E27FC236}">
                <a16:creationId xmlns:a16="http://schemas.microsoft.com/office/drawing/2014/main" id="{97526EE0-DA28-4159-AB84-DE197E3C4BD6}"/>
              </a:ext>
            </a:extLst>
          </p:cNvPr>
          <p:cNvGraphicFramePr>
            <a:graphicFrameLocks/>
          </p:cNvGraphicFramePr>
          <p:nvPr>
            <p:extLst>
              <p:ext uri="{D42A27DB-BD31-4B8C-83A1-F6EECF244321}">
                <p14:modId xmlns:p14="http://schemas.microsoft.com/office/powerpoint/2010/main" val="3742246526"/>
              </p:ext>
            </p:extLst>
          </p:nvPr>
        </p:nvGraphicFramePr>
        <p:xfrm>
          <a:off x="4243378" y="1728357"/>
          <a:ext cx="691896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F2DCEB36-07E8-48D8-8BD4-6D12E7947037}"/>
              </a:ext>
            </a:extLst>
          </p:cNvPr>
          <p:cNvPicPr>
            <a:picLocks noChangeAspect="1"/>
          </p:cNvPicPr>
          <p:nvPr/>
        </p:nvPicPr>
        <p:blipFill>
          <a:blip r:embed="rId3"/>
          <a:stretch>
            <a:fillRect/>
          </a:stretch>
        </p:blipFill>
        <p:spPr>
          <a:xfrm>
            <a:off x="4647238" y="5109913"/>
            <a:ext cx="6111240" cy="1112520"/>
          </a:xfrm>
          <a:prstGeom prst="rect">
            <a:avLst/>
          </a:prstGeom>
        </p:spPr>
      </p:pic>
      <p:sp>
        <p:nvSpPr>
          <p:cNvPr id="6" name="TextBox 5">
            <a:extLst>
              <a:ext uri="{FF2B5EF4-FFF2-40B4-BE49-F238E27FC236}">
                <a16:creationId xmlns:a16="http://schemas.microsoft.com/office/drawing/2014/main" id="{A8C4CA58-66BB-4096-BE73-E4175BAC6D72}"/>
              </a:ext>
            </a:extLst>
          </p:cNvPr>
          <p:cNvSpPr txBox="1"/>
          <p:nvPr/>
        </p:nvSpPr>
        <p:spPr>
          <a:xfrm>
            <a:off x="184767" y="596114"/>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110577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3AF2FC-3F91-4FA2-B08B-5285DE9E0681}"/>
              </a:ext>
            </a:extLst>
          </p:cNvPr>
          <p:cNvSpPr txBox="1"/>
          <p:nvPr/>
        </p:nvSpPr>
        <p:spPr>
          <a:xfrm>
            <a:off x="213063" y="118526"/>
            <a:ext cx="11700770" cy="707886"/>
          </a:xfrm>
          <a:prstGeom prst="rect">
            <a:avLst/>
          </a:prstGeom>
          <a:noFill/>
        </p:spPr>
        <p:txBody>
          <a:bodyPr wrap="square" rtlCol="0">
            <a:spAutoFit/>
          </a:bodyPr>
          <a:lstStyle/>
          <a:p>
            <a:r>
              <a:rPr lang="en-US" sz="4000" b="1" dirty="0"/>
              <a:t>6) product-level sales &amp; orders placed</a:t>
            </a:r>
          </a:p>
        </p:txBody>
      </p:sp>
      <p:graphicFrame>
        <p:nvGraphicFramePr>
          <p:cNvPr id="5" name="Table 4">
            <a:extLst>
              <a:ext uri="{FF2B5EF4-FFF2-40B4-BE49-F238E27FC236}">
                <a16:creationId xmlns:a16="http://schemas.microsoft.com/office/drawing/2014/main" id="{A18C6660-DE4F-4E78-A400-B216D3597827}"/>
              </a:ext>
            </a:extLst>
          </p:cNvPr>
          <p:cNvGraphicFramePr>
            <a:graphicFrameLocks noGrp="1"/>
          </p:cNvGraphicFramePr>
          <p:nvPr>
            <p:extLst>
              <p:ext uri="{D42A27DB-BD31-4B8C-83A1-F6EECF244321}">
                <p14:modId xmlns:p14="http://schemas.microsoft.com/office/powerpoint/2010/main" val="1172335982"/>
              </p:ext>
            </p:extLst>
          </p:nvPr>
        </p:nvGraphicFramePr>
        <p:xfrm>
          <a:off x="97531" y="2403629"/>
          <a:ext cx="5054600" cy="2743200"/>
        </p:xfrm>
        <a:graphic>
          <a:graphicData uri="http://schemas.openxmlformats.org/drawingml/2006/table">
            <a:tbl>
              <a:tblPr>
                <a:tableStyleId>{5C22544A-7EE6-4342-B048-85BDC9FD1C3A}</a:tableStyleId>
              </a:tblPr>
              <a:tblGrid>
                <a:gridCol w="2565400">
                  <a:extLst>
                    <a:ext uri="{9D8B030D-6E8A-4147-A177-3AD203B41FA5}">
                      <a16:colId xmlns:a16="http://schemas.microsoft.com/office/drawing/2014/main" val="1627709388"/>
                    </a:ext>
                  </a:extLst>
                </a:gridCol>
                <a:gridCol w="1066800">
                  <a:extLst>
                    <a:ext uri="{9D8B030D-6E8A-4147-A177-3AD203B41FA5}">
                      <a16:colId xmlns:a16="http://schemas.microsoft.com/office/drawing/2014/main" val="2809102763"/>
                    </a:ext>
                  </a:extLst>
                </a:gridCol>
                <a:gridCol w="342900">
                  <a:extLst>
                    <a:ext uri="{9D8B030D-6E8A-4147-A177-3AD203B41FA5}">
                      <a16:colId xmlns:a16="http://schemas.microsoft.com/office/drawing/2014/main" val="1741153859"/>
                    </a:ext>
                  </a:extLst>
                </a:gridCol>
                <a:gridCol w="342900">
                  <a:extLst>
                    <a:ext uri="{9D8B030D-6E8A-4147-A177-3AD203B41FA5}">
                      <a16:colId xmlns:a16="http://schemas.microsoft.com/office/drawing/2014/main" val="3502916179"/>
                    </a:ext>
                  </a:extLst>
                </a:gridCol>
                <a:gridCol w="736600">
                  <a:extLst>
                    <a:ext uri="{9D8B030D-6E8A-4147-A177-3AD203B41FA5}">
                      <a16:colId xmlns:a16="http://schemas.microsoft.com/office/drawing/2014/main" val="3132202204"/>
                    </a:ext>
                  </a:extLst>
                </a:gridCol>
              </a:tblGrid>
              <a:tr h="182880">
                <a:tc>
                  <a:txBody>
                    <a:bodyPr/>
                    <a:lstStyle/>
                    <a:p>
                      <a:pPr algn="l" fontAlgn="b"/>
                      <a:r>
                        <a:rPr lang="en-US" sz="1100" u="none" strike="noStrike">
                          <a:effectLst/>
                        </a:rPr>
                        <a:t>Sum of Order_palced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6865572"/>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3619733"/>
                  </a:ext>
                </a:extLst>
              </a:tr>
              <a:tr h="182880">
                <a:tc>
                  <a:txBody>
                    <a:bodyPr/>
                    <a:lstStyle/>
                    <a:p>
                      <a:pPr algn="l" fontAlgn="b"/>
                      <a:r>
                        <a:rPr lang="en-US" sz="1100" u="none" strike="noStrike">
                          <a:effectLst/>
                        </a:rPr>
                        <a:t>AC</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3843256"/>
                  </a:ext>
                </a:extLst>
              </a:tr>
              <a:tr h="182880">
                <a:tc>
                  <a:txBody>
                    <a:bodyPr/>
                    <a:lstStyle/>
                    <a:p>
                      <a:pPr algn="l" fontAlgn="b"/>
                      <a:r>
                        <a:rPr lang="en-US" sz="1100" u="none" strike="noStrike">
                          <a:effectLst/>
                        </a:rPr>
                        <a:t>b81a05d0dd312ece2140846909f5ef81</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380771"/>
                  </a:ext>
                </a:extLst>
              </a:tr>
              <a:tr h="182880">
                <a:tc>
                  <a:txBody>
                    <a:bodyPr/>
                    <a:lstStyle/>
                    <a:p>
                      <a:pPr algn="l" fontAlgn="b"/>
                      <a:r>
                        <a:rPr lang="en-US" sz="1100" u="none" strike="noStrike">
                          <a:effectLst/>
                        </a:rPr>
                        <a:t>3a8bbcf3084a3e388588a1b43e188d81</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6057643"/>
                  </a:ext>
                </a:extLst>
              </a:tr>
              <a:tr h="182880">
                <a:tc>
                  <a:txBody>
                    <a:bodyPr/>
                    <a:lstStyle/>
                    <a:p>
                      <a:pPr algn="l" fontAlgn="b"/>
                      <a:r>
                        <a:rPr lang="en-US" sz="1100" u="none" strike="noStrike">
                          <a:effectLst/>
                        </a:rPr>
                        <a:t>d696750e550fd0f733979dd7e5dff921</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8239884"/>
                  </a:ext>
                </a:extLst>
              </a:tr>
              <a:tr h="182880">
                <a:tc>
                  <a:txBody>
                    <a:bodyPr/>
                    <a:lstStyle/>
                    <a:p>
                      <a:pPr algn="l" fontAlgn="b"/>
                      <a:r>
                        <a:rPr lang="en-US" sz="1100" u="none" strike="noStrike">
                          <a:effectLst/>
                        </a:rPr>
                        <a:t>42fffc68ff7e8176f11baaf4a4227557</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0537667"/>
                  </a:ext>
                </a:extLst>
              </a:tr>
              <a:tr h="182880">
                <a:tc>
                  <a:txBody>
                    <a:bodyPr/>
                    <a:lstStyle/>
                    <a:p>
                      <a:pPr algn="l" fontAlgn="b"/>
                      <a:r>
                        <a:rPr lang="en-US" sz="1100" u="none" strike="noStrike">
                          <a:effectLst/>
                        </a:rPr>
                        <a:t>6cc859e89d080218ff4416539ffa030c</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2296642"/>
                  </a:ext>
                </a:extLst>
              </a:tr>
              <a:tr h="182880">
                <a:tc>
                  <a:txBody>
                    <a:bodyPr/>
                    <a:lstStyle/>
                    <a:p>
                      <a:pPr algn="l" fontAlgn="b"/>
                      <a:r>
                        <a:rPr lang="en-US" sz="1100" u="none" strike="noStrike">
                          <a:effectLst/>
                        </a:rPr>
                        <a:t>SE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0406513"/>
                  </a:ext>
                </a:extLst>
              </a:tr>
              <a:tr h="182880">
                <a:tc>
                  <a:txBody>
                    <a:bodyPr/>
                    <a:lstStyle/>
                    <a:p>
                      <a:pPr algn="l" fontAlgn="b"/>
                      <a:r>
                        <a:rPr lang="en-US" sz="1100" u="none" strike="noStrike">
                          <a:effectLst/>
                        </a:rPr>
                        <a:t>6cdd53843498f92890544667809f1595</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3491507"/>
                  </a:ext>
                </a:extLst>
              </a:tr>
              <a:tr h="182880">
                <a:tc>
                  <a:txBody>
                    <a:bodyPr/>
                    <a:lstStyle/>
                    <a:p>
                      <a:pPr algn="l" fontAlgn="b"/>
                      <a:r>
                        <a:rPr lang="en-US" sz="1100" u="none" strike="noStrike">
                          <a:effectLst/>
                        </a:rPr>
                        <a:t>55979acc6e2155188d3a43d8afb0c7aa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7913555"/>
                  </a:ext>
                </a:extLst>
              </a:tr>
              <a:tr h="182880">
                <a:tc>
                  <a:txBody>
                    <a:bodyPr/>
                    <a:lstStyle/>
                    <a:p>
                      <a:pPr algn="l" fontAlgn="b"/>
                      <a:r>
                        <a:rPr lang="en-US" sz="1100" u="none" strike="noStrike">
                          <a:effectLst/>
                        </a:rPr>
                        <a:t>3dd2a17168ec895c781a9191c1e95ad7</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2503664"/>
                  </a:ext>
                </a:extLst>
              </a:tr>
              <a:tr h="182880">
                <a:tc>
                  <a:txBody>
                    <a:bodyPr/>
                    <a:lstStyle/>
                    <a:p>
                      <a:pPr algn="l" fontAlgn="b"/>
                      <a:r>
                        <a:rPr lang="en-US" sz="1100" u="none" strike="noStrike">
                          <a:effectLst/>
                        </a:rPr>
                        <a:t>3a6b0b915f453650a8ff32d7872dbd6d</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1747643"/>
                  </a:ext>
                </a:extLst>
              </a:tr>
              <a:tr h="182880">
                <a:tc>
                  <a:txBody>
                    <a:bodyPr/>
                    <a:lstStyle/>
                    <a:p>
                      <a:pPr algn="l" fontAlgn="b"/>
                      <a:r>
                        <a:rPr lang="en-US" sz="1100" u="none" strike="noStrike">
                          <a:effectLst/>
                        </a:rPr>
                        <a:t>422879e10f46682990de24d770e7f83d</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9508963"/>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5694294"/>
                  </a:ext>
                </a:extLst>
              </a:tr>
            </a:tbl>
          </a:graphicData>
        </a:graphic>
      </p:graphicFrame>
      <p:graphicFrame>
        <p:nvGraphicFramePr>
          <p:cNvPr id="6" name="Chart 5">
            <a:extLst>
              <a:ext uri="{FF2B5EF4-FFF2-40B4-BE49-F238E27FC236}">
                <a16:creationId xmlns:a16="http://schemas.microsoft.com/office/drawing/2014/main" id="{F32E192A-A186-47B6-B1C7-127DED144534}"/>
              </a:ext>
            </a:extLst>
          </p:cNvPr>
          <p:cNvGraphicFramePr>
            <a:graphicFrameLocks/>
          </p:cNvGraphicFramePr>
          <p:nvPr>
            <p:extLst>
              <p:ext uri="{D42A27DB-BD31-4B8C-83A1-F6EECF244321}">
                <p14:modId xmlns:p14="http://schemas.microsoft.com/office/powerpoint/2010/main" val="120726694"/>
              </p:ext>
            </p:extLst>
          </p:nvPr>
        </p:nvGraphicFramePr>
        <p:xfrm>
          <a:off x="5603289" y="2217198"/>
          <a:ext cx="5236345"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F4B4F4E1-4D8A-4752-81CB-65F7A4733B09}"/>
              </a:ext>
            </a:extLst>
          </p:cNvPr>
          <p:cNvPicPr>
            <a:picLocks noChangeAspect="1"/>
          </p:cNvPicPr>
          <p:nvPr/>
        </p:nvPicPr>
        <p:blipFill>
          <a:blip r:embed="rId3"/>
          <a:stretch>
            <a:fillRect/>
          </a:stretch>
        </p:blipFill>
        <p:spPr>
          <a:xfrm>
            <a:off x="5775441" y="5334518"/>
            <a:ext cx="4892040" cy="929640"/>
          </a:xfrm>
          <a:prstGeom prst="rect">
            <a:avLst/>
          </a:prstGeom>
        </p:spPr>
      </p:pic>
      <p:sp>
        <p:nvSpPr>
          <p:cNvPr id="9" name="TextBox 8">
            <a:extLst>
              <a:ext uri="{FF2B5EF4-FFF2-40B4-BE49-F238E27FC236}">
                <a16:creationId xmlns:a16="http://schemas.microsoft.com/office/drawing/2014/main" id="{F9B43BB3-2E07-4A42-AE58-7A74C8427B53}"/>
              </a:ext>
            </a:extLst>
          </p:cNvPr>
          <p:cNvSpPr txBox="1"/>
          <p:nvPr/>
        </p:nvSpPr>
        <p:spPr>
          <a:xfrm>
            <a:off x="97531" y="1245688"/>
            <a:ext cx="1828800" cy="369332"/>
          </a:xfrm>
          <a:prstGeom prst="rect">
            <a:avLst/>
          </a:prstGeom>
          <a:noFill/>
        </p:spPr>
        <p:txBody>
          <a:bodyPr wrap="square" rtlCol="0">
            <a:spAutoFit/>
          </a:bodyPr>
          <a:lstStyle/>
          <a:p>
            <a:r>
              <a:rPr lang="en-US" dirty="0"/>
              <a:t>State</a:t>
            </a:r>
          </a:p>
        </p:txBody>
      </p:sp>
    </p:spTree>
    <p:extLst>
      <p:ext uri="{BB962C8B-B14F-4D97-AF65-F5344CB8AC3E}">
        <p14:creationId xmlns:p14="http://schemas.microsoft.com/office/powerpoint/2010/main" val="2582645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60CDA2-81A7-4E68-954D-A387ADE4BD28}"/>
              </a:ext>
            </a:extLst>
          </p:cNvPr>
          <p:cNvGraphicFramePr>
            <a:graphicFrameLocks noGrp="1"/>
          </p:cNvGraphicFramePr>
          <p:nvPr>
            <p:extLst>
              <p:ext uri="{D42A27DB-BD31-4B8C-83A1-F6EECF244321}">
                <p14:modId xmlns:p14="http://schemas.microsoft.com/office/powerpoint/2010/main" val="252379364"/>
              </p:ext>
            </p:extLst>
          </p:nvPr>
        </p:nvGraphicFramePr>
        <p:xfrm>
          <a:off x="300977" y="1620114"/>
          <a:ext cx="4292600" cy="420624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2735114563"/>
                    </a:ext>
                  </a:extLst>
                </a:gridCol>
                <a:gridCol w="1066800">
                  <a:extLst>
                    <a:ext uri="{9D8B030D-6E8A-4147-A177-3AD203B41FA5}">
                      <a16:colId xmlns:a16="http://schemas.microsoft.com/office/drawing/2014/main" val="4049898860"/>
                    </a:ext>
                  </a:extLst>
                </a:gridCol>
                <a:gridCol w="342900">
                  <a:extLst>
                    <a:ext uri="{9D8B030D-6E8A-4147-A177-3AD203B41FA5}">
                      <a16:colId xmlns:a16="http://schemas.microsoft.com/office/drawing/2014/main" val="1969790302"/>
                    </a:ext>
                  </a:extLst>
                </a:gridCol>
                <a:gridCol w="342900">
                  <a:extLst>
                    <a:ext uri="{9D8B030D-6E8A-4147-A177-3AD203B41FA5}">
                      <a16:colId xmlns:a16="http://schemas.microsoft.com/office/drawing/2014/main" val="1620228523"/>
                    </a:ext>
                  </a:extLst>
                </a:gridCol>
                <a:gridCol w="736600">
                  <a:extLst>
                    <a:ext uri="{9D8B030D-6E8A-4147-A177-3AD203B41FA5}">
                      <a16:colId xmlns:a16="http://schemas.microsoft.com/office/drawing/2014/main" val="2962945036"/>
                    </a:ext>
                  </a:extLst>
                </a:gridCol>
              </a:tblGrid>
              <a:tr h="182880">
                <a:tc>
                  <a:txBody>
                    <a:bodyPr/>
                    <a:lstStyle/>
                    <a:p>
                      <a:pPr algn="l" fontAlgn="b"/>
                      <a:r>
                        <a:rPr lang="en-US" sz="1100" u="none" strike="noStrike">
                          <a:effectLst/>
                        </a:rPr>
                        <a:t>Sum of Order_palced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8697835"/>
                  </a:ext>
                </a:extLst>
              </a:tr>
              <a:tr h="18288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4958717"/>
                  </a:ext>
                </a:extLst>
              </a:tr>
              <a:tr h="182880">
                <a:tc>
                  <a:txBody>
                    <a:bodyPr/>
                    <a:lstStyle/>
                    <a:p>
                      <a:pPr algn="l" fontAlgn="b"/>
                      <a:r>
                        <a:rPr lang="en-US" sz="1100" u="none" strike="noStrike">
                          <a:effectLst/>
                        </a:rPr>
                        <a:t>AC</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92</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6837682"/>
                  </a:ext>
                </a:extLst>
              </a:tr>
              <a:tr h="182880">
                <a:tc>
                  <a:txBody>
                    <a:bodyPr/>
                    <a:lstStyle/>
                    <a:p>
                      <a:pPr algn="l" fontAlgn="b"/>
                      <a:r>
                        <a:rPr lang="en-US" sz="1100" u="none" strike="noStrike">
                          <a:effectLst/>
                        </a:rPr>
                        <a:t>rio branco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4652273"/>
                  </a:ext>
                </a:extLst>
              </a:tr>
              <a:tr h="182880">
                <a:tc>
                  <a:txBody>
                    <a:bodyPr/>
                    <a:lstStyle/>
                    <a:p>
                      <a:pPr algn="l" fontAlgn="b"/>
                      <a:r>
                        <a:rPr lang="en-US" sz="1100" u="none" strike="noStrike">
                          <a:effectLst/>
                        </a:rPr>
                        <a:t>senador guiomard</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2676318"/>
                  </a:ext>
                </a:extLst>
              </a:tr>
              <a:tr h="182880">
                <a:tc>
                  <a:txBody>
                    <a:bodyPr/>
                    <a:lstStyle/>
                    <a:p>
                      <a:pPr algn="l" fontAlgn="b"/>
                      <a:r>
                        <a:rPr lang="en-US" sz="1100" u="none" strike="noStrike">
                          <a:effectLst/>
                        </a:rPr>
                        <a:t>cruzeiro do sul</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4416492"/>
                  </a:ext>
                </a:extLst>
              </a:tr>
              <a:tr h="182880">
                <a:tc>
                  <a:txBody>
                    <a:bodyPr/>
                    <a:lstStyle/>
                    <a:p>
                      <a:pPr algn="l" fontAlgn="b"/>
                      <a:r>
                        <a:rPr lang="en-US" sz="1100" u="none" strike="noStrike">
                          <a:effectLst/>
                        </a:rPr>
                        <a:t>brasileia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297596"/>
                  </a:ext>
                </a:extLst>
              </a:tr>
              <a:tr h="182880">
                <a:tc>
                  <a:txBody>
                    <a:bodyPr/>
                    <a:lstStyle/>
                    <a:p>
                      <a:pPr algn="l" fontAlgn="b"/>
                      <a:r>
                        <a:rPr lang="en-US" sz="1100" u="none" strike="noStrike">
                          <a:effectLst/>
                        </a:rPr>
                        <a:t>xapuri</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2327176"/>
                  </a:ext>
                </a:extLst>
              </a:tr>
              <a:tr h="182880">
                <a:tc>
                  <a:txBody>
                    <a:bodyPr/>
                    <a:lstStyle/>
                    <a:p>
                      <a:pPr algn="l" fontAlgn="b"/>
                      <a:r>
                        <a:rPr lang="en-US" sz="1100" u="none" strike="noStrike">
                          <a:effectLst/>
                        </a:rPr>
                        <a:t>porto acre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828551"/>
                  </a:ext>
                </a:extLst>
              </a:tr>
              <a:tr h="182880">
                <a:tc>
                  <a:txBody>
                    <a:bodyPr/>
                    <a:lstStyle/>
                    <a:p>
                      <a:pPr algn="l" fontAlgn="b"/>
                      <a:r>
                        <a:rPr lang="en-US" sz="1100" u="none" strike="noStrike">
                          <a:effectLst/>
                        </a:rPr>
                        <a:t>epitaciolandia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9593434"/>
                  </a:ext>
                </a:extLst>
              </a:tr>
              <a:tr h="182880">
                <a:tc>
                  <a:txBody>
                    <a:bodyPr/>
                    <a:lstStyle/>
                    <a:p>
                      <a:pPr algn="l" fontAlgn="b"/>
                      <a:r>
                        <a:rPr lang="en-US" sz="1100" u="none" strike="noStrike">
                          <a:effectLst/>
                        </a:rPr>
                        <a:t>manoel urbano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4377435"/>
                  </a:ext>
                </a:extLst>
              </a:tr>
              <a:tr h="182880">
                <a:tc>
                  <a:txBody>
                    <a:bodyPr/>
                    <a:lstStyle/>
                    <a:p>
                      <a:pPr algn="l" fontAlgn="b"/>
                      <a:r>
                        <a:rPr lang="en-US" sz="1100" u="none" strike="noStrike">
                          <a:effectLst/>
                        </a:rPr>
                        <a:t>SE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333</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02651474"/>
                  </a:ext>
                </a:extLst>
              </a:tr>
              <a:tr h="182880">
                <a:tc>
                  <a:txBody>
                    <a:bodyPr/>
                    <a:lstStyle/>
                    <a:p>
                      <a:pPr algn="l" fontAlgn="b"/>
                      <a:r>
                        <a:rPr lang="en-US" sz="1100" u="none" strike="noStrike">
                          <a:effectLst/>
                        </a:rPr>
                        <a:t>aracaju</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8676963"/>
                  </a:ext>
                </a:extLst>
              </a:tr>
              <a:tr h="182880">
                <a:tc>
                  <a:txBody>
                    <a:bodyPr/>
                    <a:lstStyle/>
                    <a:p>
                      <a:pPr algn="l" fontAlgn="b"/>
                      <a:r>
                        <a:rPr lang="en-US" sz="1100" u="none" strike="noStrike">
                          <a:effectLst/>
                        </a:rPr>
                        <a:t>itabaiana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2745682"/>
                  </a:ext>
                </a:extLst>
              </a:tr>
              <a:tr h="182880">
                <a:tc>
                  <a:txBody>
                    <a:bodyPr/>
                    <a:lstStyle/>
                    <a:p>
                      <a:pPr algn="l" fontAlgn="b"/>
                      <a:r>
                        <a:rPr lang="en-US" sz="1100" u="none" strike="noStrike">
                          <a:effectLst/>
                        </a:rPr>
                        <a:t>nossa senhora do socorro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9814334"/>
                  </a:ext>
                </a:extLst>
              </a:tr>
              <a:tr h="182880">
                <a:tc>
                  <a:txBody>
                    <a:bodyPr/>
                    <a:lstStyle/>
                    <a:p>
                      <a:pPr algn="l" fontAlgn="b"/>
                      <a:r>
                        <a:rPr lang="en-US" sz="1100" u="none" strike="noStrike">
                          <a:effectLst/>
                        </a:rPr>
                        <a:t>estancia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7329263"/>
                  </a:ext>
                </a:extLst>
              </a:tr>
              <a:tr h="182880">
                <a:tc>
                  <a:txBody>
                    <a:bodyPr/>
                    <a:lstStyle/>
                    <a:p>
                      <a:pPr algn="l" fontAlgn="b"/>
                      <a:r>
                        <a:rPr lang="en-US" sz="1100" u="none" strike="noStrike">
                          <a:effectLst/>
                        </a:rPr>
                        <a:t>lagarto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6259321"/>
                  </a:ext>
                </a:extLst>
              </a:tr>
              <a:tr h="182880">
                <a:tc>
                  <a:txBody>
                    <a:bodyPr/>
                    <a:lstStyle/>
                    <a:p>
                      <a:pPr algn="l" fontAlgn="b"/>
                      <a:r>
                        <a:rPr lang="en-US" sz="1100" u="none" strike="noStrike">
                          <a:effectLst/>
                        </a:rPr>
                        <a:t>capela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5975600"/>
                  </a:ext>
                </a:extLst>
              </a:tr>
              <a:tr h="182880">
                <a:tc>
                  <a:txBody>
                    <a:bodyPr/>
                    <a:lstStyle/>
                    <a:p>
                      <a:pPr algn="l" fontAlgn="b"/>
                      <a:r>
                        <a:rPr lang="en-US" sz="1100" u="none" strike="noStrike">
                          <a:effectLst/>
                        </a:rPr>
                        <a:t>sao cristovao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5326293"/>
                  </a:ext>
                </a:extLst>
              </a:tr>
              <a:tr h="182880">
                <a:tc>
                  <a:txBody>
                    <a:bodyPr/>
                    <a:lstStyle/>
                    <a:p>
                      <a:pPr algn="l" fontAlgn="b"/>
                      <a:r>
                        <a:rPr lang="en-US" sz="1100" u="none" strike="noStrike">
                          <a:effectLst/>
                        </a:rPr>
                        <a:t>simao dias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9610822"/>
                  </a:ext>
                </a:extLst>
              </a:tr>
              <a:tr h="182880">
                <a:tc>
                  <a:txBody>
                    <a:bodyPr/>
                    <a:lstStyle/>
                    <a:p>
                      <a:pPr algn="l" fontAlgn="b"/>
                      <a:r>
                        <a:rPr lang="en-US" sz="1100" u="none" strike="noStrike">
                          <a:effectLst/>
                        </a:rPr>
                        <a:t>poco verde</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8707346"/>
                  </a:ext>
                </a:extLst>
              </a:tr>
              <a:tr h="182880">
                <a:tc>
                  <a:txBody>
                    <a:bodyPr/>
                    <a:lstStyle/>
                    <a:p>
                      <a:pPr algn="l" fontAlgn="b"/>
                      <a:r>
                        <a:rPr lang="en-US" sz="1100" u="none" strike="noStrike">
                          <a:effectLst/>
                        </a:rPr>
                        <a:t>propria</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9437631"/>
                  </a:ext>
                </a:extLst>
              </a:tr>
              <a:tr h="18288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425</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7407303"/>
                  </a:ext>
                </a:extLst>
              </a:tr>
            </a:tbl>
          </a:graphicData>
        </a:graphic>
      </p:graphicFrame>
      <p:graphicFrame>
        <p:nvGraphicFramePr>
          <p:cNvPr id="5" name="Chart 4">
            <a:extLst>
              <a:ext uri="{FF2B5EF4-FFF2-40B4-BE49-F238E27FC236}">
                <a16:creationId xmlns:a16="http://schemas.microsoft.com/office/drawing/2014/main" id="{9E8AB608-C97E-4B60-BD78-3E4E18D02F44}"/>
              </a:ext>
            </a:extLst>
          </p:cNvPr>
          <p:cNvGraphicFramePr>
            <a:graphicFrameLocks/>
          </p:cNvGraphicFramePr>
          <p:nvPr>
            <p:extLst>
              <p:ext uri="{D42A27DB-BD31-4B8C-83A1-F6EECF244321}">
                <p14:modId xmlns:p14="http://schemas.microsoft.com/office/powerpoint/2010/main" val="1416864424"/>
              </p:ext>
            </p:extLst>
          </p:nvPr>
        </p:nvGraphicFramePr>
        <p:xfrm>
          <a:off x="5061751" y="1808824"/>
          <a:ext cx="5671351" cy="3473389"/>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7AD5BF22-361C-49C7-AE42-02B9C3D8F434}"/>
              </a:ext>
            </a:extLst>
          </p:cNvPr>
          <p:cNvPicPr>
            <a:picLocks noChangeAspect="1"/>
          </p:cNvPicPr>
          <p:nvPr/>
        </p:nvPicPr>
        <p:blipFill>
          <a:blip r:embed="rId3"/>
          <a:stretch>
            <a:fillRect/>
          </a:stretch>
        </p:blipFill>
        <p:spPr>
          <a:xfrm>
            <a:off x="5381125" y="5453479"/>
            <a:ext cx="4892040" cy="1295400"/>
          </a:xfrm>
          <a:prstGeom prst="rect">
            <a:avLst/>
          </a:prstGeom>
        </p:spPr>
      </p:pic>
      <p:sp>
        <p:nvSpPr>
          <p:cNvPr id="8" name="TextBox 7">
            <a:extLst>
              <a:ext uri="{FF2B5EF4-FFF2-40B4-BE49-F238E27FC236}">
                <a16:creationId xmlns:a16="http://schemas.microsoft.com/office/drawing/2014/main" id="{EB2D6112-E81C-4016-B62A-47F0794113D8}"/>
              </a:ext>
            </a:extLst>
          </p:cNvPr>
          <p:cNvSpPr txBox="1"/>
          <p:nvPr/>
        </p:nvSpPr>
        <p:spPr>
          <a:xfrm>
            <a:off x="184767" y="596114"/>
            <a:ext cx="1828800" cy="369332"/>
          </a:xfrm>
          <a:prstGeom prst="rect">
            <a:avLst/>
          </a:prstGeom>
          <a:noFill/>
        </p:spPr>
        <p:txBody>
          <a:bodyPr wrap="square" rtlCol="0">
            <a:spAutoFit/>
          </a:bodyPr>
          <a:lstStyle/>
          <a:p>
            <a:r>
              <a:rPr lang="en-US" dirty="0"/>
              <a:t>City</a:t>
            </a:r>
          </a:p>
        </p:txBody>
      </p:sp>
    </p:spTree>
    <p:extLst>
      <p:ext uri="{BB962C8B-B14F-4D97-AF65-F5344CB8AC3E}">
        <p14:creationId xmlns:p14="http://schemas.microsoft.com/office/powerpoint/2010/main" val="1749502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30C6BB-71F1-41FA-8446-520D181C2848}"/>
              </a:ext>
            </a:extLst>
          </p:cNvPr>
          <p:cNvSpPr/>
          <p:nvPr/>
        </p:nvSpPr>
        <p:spPr>
          <a:xfrm>
            <a:off x="1033765" y="1756707"/>
            <a:ext cx="8468044" cy="2585323"/>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cs typeface="Calibri" panose="020F0502020204030204" pitchFamily="34" charset="0"/>
              </a:rPr>
              <a:t>Ways To Improve The Performance </a:t>
            </a:r>
          </a:p>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cs typeface="Calibri" panose="020F0502020204030204" pitchFamily="34" charset="0"/>
              </a:rPr>
              <a:t>Of The States And The Cities</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451065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7C895-ACD4-40B3-94F3-168648B0F98E}"/>
              </a:ext>
            </a:extLst>
          </p:cNvPr>
          <p:cNvSpPr>
            <a:spLocks noGrp="1"/>
          </p:cNvSpPr>
          <p:nvPr>
            <p:ph idx="1"/>
          </p:nvPr>
        </p:nvSpPr>
        <p:spPr>
          <a:xfrm>
            <a:off x="199007" y="1426129"/>
            <a:ext cx="10471952" cy="3101482"/>
          </a:xfrm>
        </p:spPr>
        <p:txBody>
          <a:bodyPr>
            <a:normAutofit fontScale="92500" lnSpcReduction="10000"/>
          </a:bodyPr>
          <a:lstStyle/>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Create promotional campaigns for different social networks.</a:t>
            </a:r>
          </a:p>
          <a:p>
            <a:pPr marL="0" marR="0" lvl="0" indent="0">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paid traffic to promote your sales (Facebook, Twitter, Instagram).</a:t>
            </a:r>
          </a:p>
          <a:p>
            <a:pPr marL="0" marR="0" lvl="0" indent="0">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scarcity</a:t>
            </a:r>
            <a:r>
              <a:rPr lang="en-US" sz="18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tactics.</a:t>
            </a:r>
          </a:p>
          <a:p>
            <a:pPr marL="0" marR="0" lvl="0" indent="0">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1800" b="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Understand your customer</a:t>
            </a:r>
            <a:r>
              <a:rPr lang="en-US" sz="1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Analyze data and then make decisions.</a:t>
            </a:r>
          </a:p>
          <a:p>
            <a:pPr marL="0" marR="0" lvl="0" indent="0">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1800" b="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 high-quality product images and </a:t>
            </a:r>
            <a:r>
              <a:rPr lang="en-US" sz="1800" dirty="0">
                <a:effectLst/>
                <a:latin typeface="Calibri" panose="020F0502020204030204" pitchFamily="34" charset="0"/>
                <a:ea typeface="Calibri" panose="020F0502020204030204" pitchFamily="34" charset="0"/>
                <a:cs typeface="Calibri" panose="020F0502020204030204" pitchFamily="34" charset="0"/>
              </a:rPr>
              <a:t>Display reviews.</a:t>
            </a:r>
          </a:p>
          <a:p>
            <a:pPr marL="342900" marR="0" lvl="0" indent="-342900">
              <a:lnSpc>
                <a:spcPct val="115000"/>
              </a:lnSpc>
              <a:spcBef>
                <a:spcPts val="0"/>
              </a:spcBef>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Deliveries should be before the expected date.</a:t>
            </a:r>
          </a:p>
          <a:p>
            <a:endParaRPr lang="en-US" dirty="0"/>
          </a:p>
        </p:txBody>
      </p:sp>
    </p:spTree>
    <p:extLst>
      <p:ext uri="{BB962C8B-B14F-4D97-AF65-F5344CB8AC3E}">
        <p14:creationId xmlns:p14="http://schemas.microsoft.com/office/powerpoint/2010/main" val="3227548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DC5D-9797-4450-95ED-F46EE12885E7}"/>
              </a:ext>
            </a:extLst>
          </p:cNvPr>
          <p:cNvSpPr>
            <a:spLocks noGrp="1"/>
          </p:cNvSpPr>
          <p:nvPr>
            <p:ph type="title"/>
          </p:nvPr>
        </p:nvSpPr>
        <p:spPr>
          <a:xfrm>
            <a:off x="3213555" y="2288968"/>
            <a:ext cx="7844161" cy="1325563"/>
          </a:xfrm>
        </p:spPr>
        <p:txBody>
          <a:bodyPr>
            <a:normAutofit/>
          </a:bodyPr>
          <a:lstStyle/>
          <a:p>
            <a:r>
              <a:rPr lang="en-US" sz="6000" b="1" dirty="0">
                <a:solidFill>
                  <a:srgbClr val="FF0000"/>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18272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C084693-12AD-4F43-B1A1-A392605EF0D1}"/>
              </a:ext>
            </a:extLst>
          </p:cNvPr>
          <p:cNvGrpSpPr/>
          <p:nvPr/>
        </p:nvGrpSpPr>
        <p:grpSpPr>
          <a:xfrm>
            <a:off x="106532" y="925698"/>
            <a:ext cx="9188388" cy="5670411"/>
            <a:chOff x="0" y="0"/>
            <a:chExt cx="8874825" cy="9847909"/>
          </a:xfrm>
        </p:grpSpPr>
        <p:graphicFrame>
          <p:nvGraphicFramePr>
            <p:cNvPr id="7" name="Chart 6">
              <a:extLst>
                <a:ext uri="{FF2B5EF4-FFF2-40B4-BE49-F238E27FC236}">
                  <a16:creationId xmlns:a16="http://schemas.microsoft.com/office/drawing/2014/main" id="{913F69CD-D54F-4903-9B4B-E8FF82102BAB}"/>
                </a:ext>
              </a:extLst>
            </p:cNvPr>
            <p:cNvGraphicFramePr>
              <a:graphicFrameLocks/>
            </p:cNvGraphicFramePr>
            <p:nvPr/>
          </p:nvGraphicFramePr>
          <p:xfrm>
            <a:off x="83014" y="0"/>
            <a:ext cx="8791811" cy="36161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0E07709-D714-41E7-B553-C549ADCA8F12}"/>
                </a:ext>
              </a:extLst>
            </p:cNvPr>
            <p:cNvGraphicFramePr>
              <a:graphicFrameLocks/>
            </p:cNvGraphicFramePr>
            <p:nvPr/>
          </p:nvGraphicFramePr>
          <p:xfrm>
            <a:off x="54398" y="3629813"/>
            <a:ext cx="8769996" cy="31179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DDE74FEA-1335-4C49-9678-721A5C1EB589}"/>
                </a:ext>
              </a:extLst>
            </p:cNvPr>
            <p:cNvGraphicFramePr>
              <a:graphicFrameLocks/>
            </p:cNvGraphicFramePr>
            <p:nvPr/>
          </p:nvGraphicFramePr>
          <p:xfrm>
            <a:off x="0" y="6767458"/>
            <a:ext cx="8836859" cy="3080451"/>
          </p:xfrm>
          <a:graphic>
            <a:graphicData uri="http://schemas.openxmlformats.org/drawingml/2006/chart">
              <c:chart xmlns:c="http://schemas.openxmlformats.org/drawingml/2006/chart" xmlns:r="http://schemas.openxmlformats.org/officeDocument/2006/relationships" r:id="rId4"/>
            </a:graphicData>
          </a:graphic>
        </p:graphicFrame>
      </p:grpSp>
      <p:sp>
        <p:nvSpPr>
          <p:cNvPr id="10" name="TextBox 9">
            <a:extLst>
              <a:ext uri="{FF2B5EF4-FFF2-40B4-BE49-F238E27FC236}">
                <a16:creationId xmlns:a16="http://schemas.microsoft.com/office/drawing/2014/main" id="{06071E32-D628-4C2A-85AB-081C143BB20D}"/>
              </a:ext>
            </a:extLst>
          </p:cNvPr>
          <p:cNvSpPr txBox="1"/>
          <p:nvPr/>
        </p:nvSpPr>
        <p:spPr>
          <a:xfrm>
            <a:off x="292963" y="187034"/>
            <a:ext cx="8505709" cy="738664"/>
          </a:xfrm>
          <a:prstGeom prst="rect">
            <a:avLst/>
          </a:prstGeom>
          <a:noFill/>
        </p:spPr>
        <p:txBody>
          <a:bodyPr wrap="square" rtlCol="0">
            <a:spAutoFit/>
          </a:bodyPr>
          <a:lstStyle/>
          <a:p>
            <a:r>
              <a:rPr lang="en-US" sz="1400" b="1" dirty="0"/>
              <a:t>A. Create the different metrics like Sales, customer acquisitions, total no. of orders for each Year across the different states they serve.</a:t>
            </a:r>
          </a:p>
          <a:p>
            <a:r>
              <a:rPr lang="en-US" sz="1400" b="1" dirty="0"/>
              <a:t>Does all the metrices show similar trends or is there any disparity amongst each of them?</a:t>
            </a:r>
          </a:p>
        </p:txBody>
      </p:sp>
    </p:spTree>
    <p:extLst>
      <p:ext uri="{BB962C8B-B14F-4D97-AF65-F5344CB8AC3E}">
        <p14:creationId xmlns:p14="http://schemas.microsoft.com/office/powerpoint/2010/main" val="424922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114BD3-B623-480A-B2AB-7A979EF21740}"/>
              </a:ext>
            </a:extLst>
          </p:cNvPr>
          <p:cNvPicPr>
            <a:picLocks noChangeAspect="1"/>
          </p:cNvPicPr>
          <p:nvPr/>
        </p:nvPicPr>
        <p:blipFill>
          <a:blip r:embed="rId2"/>
          <a:stretch>
            <a:fillRect/>
          </a:stretch>
        </p:blipFill>
        <p:spPr>
          <a:xfrm>
            <a:off x="297180" y="1831390"/>
            <a:ext cx="11597640" cy="1597610"/>
          </a:xfrm>
          <a:prstGeom prst="rect">
            <a:avLst/>
          </a:prstGeom>
        </p:spPr>
      </p:pic>
    </p:spTree>
    <p:extLst>
      <p:ext uri="{BB962C8B-B14F-4D97-AF65-F5344CB8AC3E}">
        <p14:creationId xmlns:p14="http://schemas.microsoft.com/office/powerpoint/2010/main" val="187223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64FC-C444-451A-8724-3F86EA1F0B6C}"/>
              </a:ext>
            </a:extLst>
          </p:cNvPr>
          <p:cNvSpPr>
            <a:spLocks noGrp="1"/>
          </p:cNvSpPr>
          <p:nvPr>
            <p:ph type="title"/>
          </p:nvPr>
        </p:nvSpPr>
        <p:spPr>
          <a:xfrm>
            <a:off x="110231" y="98795"/>
            <a:ext cx="4985551" cy="868871"/>
          </a:xfrm>
        </p:spPr>
        <p:txBody>
          <a:bodyPr>
            <a:normAutofit/>
          </a:bodyPr>
          <a:lstStyle/>
          <a:p>
            <a:r>
              <a:rPr lang="en-US" sz="1400" b="1" dirty="0"/>
              <a:t>B. Using the above metrics, identify the top 2 States which show</a:t>
            </a:r>
            <a:br>
              <a:rPr lang="en-US" sz="1400" b="1" dirty="0"/>
            </a:br>
            <a:r>
              <a:rPr lang="en-US" sz="1400" b="1" dirty="0"/>
              <a:t>		</a:t>
            </a:r>
            <a:r>
              <a:rPr lang="en-US" sz="1400" b="1" dirty="0" err="1"/>
              <a:t>i</a:t>
            </a:r>
            <a:r>
              <a:rPr lang="en-US" sz="1400" b="1" dirty="0"/>
              <a:t>. Declining trend over the years </a:t>
            </a:r>
            <a:br>
              <a:rPr lang="en-US" sz="1400" b="1" dirty="0"/>
            </a:br>
            <a:r>
              <a:rPr lang="en-US" sz="1400" b="1" dirty="0"/>
              <a:t>		ii. Increasing trend over the years</a:t>
            </a:r>
            <a:br>
              <a:rPr lang="en-US" sz="1400" dirty="0"/>
            </a:br>
            <a:endParaRPr lang="en-US" sz="1400" dirty="0"/>
          </a:p>
        </p:txBody>
      </p:sp>
      <p:grpSp>
        <p:nvGrpSpPr>
          <p:cNvPr id="6" name="Group 5">
            <a:extLst>
              <a:ext uri="{FF2B5EF4-FFF2-40B4-BE49-F238E27FC236}">
                <a16:creationId xmlns:a16="http://schemas.microsoft.com/office/drawing/2014/main" id="{9403171B-5319-4F6C-8ECB-0D7FA58C6F35}"/>
              </a:ext>
            </a:extLst>
          </p:cNvPr>
          <p:cNvGrpSpPr/>
          <p:nvPr/>
        </p:nvGrpSpPr>
        <p:grpSpPr>
          <a:xfrm>
            <a:off x="288968" y="967666"/>
            <a:ext cx="8455537" cy="2654423"/>
            <a:chOff x="777240" y="1630680"/>
            <a:chExt cx="10637520" cy="3596640"/>
          </a:xfrm>
        </p:grpSpPr>
        <p:graphicFrame>
          <p:nvGraphicFramePr>
            <p:cNvPr id="4" name="Chart 3">
              <a:extLst>
                <a:ext uri="{FF2B5EF4-FFF2-40B4-BE49-F238E27FC236}">
                  <a16:creationId xmlns:a16="http://schemas.microsoft.com/office/drawing/2014/main" id="{9E9FFFCF-8500-4BD2-8FAA-54EA28F3BA55}"/>
                </a:ext>
              </a:extLst>
            </p:cNvPr>
            <p:cNvGraphicFramePr>
              <a:graphicFrameLocks/>
            </p:cNvGraphicFramePr>
            <p:nvPr>
              <p:extLst>
                <p:ext uri="{D42A27DB-BD31-4B8C-83A1-F6EECF244321}">
                  <p14:modId xmlns:p14="http://schemas.microsoft.com/office/powerpoint/2010/main" val="3264090118"/>
                </p:ext>
              </p:extLst>
            </p:nvPr>
          </p:nvGraphicFramePr>
          <p:xfrm>
            <a:off x="777240" y="1630680"/>
            <a:ext cx="5897880" cy="35966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D0F33FC-110E-4873-91A4-6FBED26A7CF3}"/>
                </a:ext>
              </a:extLst>
            </p:cNvPr>
            <p:cNvGraphicFramePr>
              <a:graphicFrameLocks/>
            </p:cNvGraphicFramePr>
            <p:nvPr>
              <p:extLst>
                <p:ext uri="{D42A27DB-BD31-4B8C-83A1-F6EECF244321}">
                  <p14:modId xmlns:p14="http://schemas.microsoft.com/office/powerpoint/2010/main" val="1946864577"/>
                </p:ext>
              </p:extLst>
            </p:nvPr>
          </p:nvGraphicFramePr>
          <p:xfrm>
            <a:off x="6751320" y="1653540"/>
            <a:ext cx="4663440" cy="3169920"/>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7" name="Chart 6">
            <a:extLst>
              <a:ext uri="{FF2B5EF4-FFF2-40B4-BE49-F238E27FC236}">
                <a16:creationId xmlns:a16="http://schemas.microsoft.com/office/drawing/2014/main" id="{D5BF998B-90B4-4D76-B0BF-1B19D6F0DF91}"/>
              </a:ext>
            </a:extLst>
          </p:cNvPr>
          <p:cNvGraphicFramePr>
            <a:graphicFrameLocks/>
          </p:cNvGraphicFramePr>
          <p:nvPr>
            <p:extLst>
              <p:ext uri="{D42A27DB-BD31-4B8C-83A1-F6EECF244321}">
                <p14:modId xmlns:p14="http://schemas.microsoft.com/office/powerpoint/2010/main" val="3414824329"/>
              </p:ext>
            </p:extLst>
          </p:nvPr>
        </p:nvGraphicFramePr>
        <p:xfrm>
          <a:off x="288968" y="3774564"/>
          <a:ext cx="435102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8CA3ACD0-C909-449B-9C47-5B9FDBBB2941}"/>
              </a:ext>
            </a:extLst>
          </p:cNvPr>
          <p:cNvGraphicFramePr>
            <a:graphicFrameLocks/>
          </p:cNvGraphicFramePr>
          <p:nvPr>
            <p:extLst>
              <p:ext uri="{D42A27DB-BD31-4B8C-83A1-F6EECF244321}">
                <p14:modId xmlns:p14="http://schemas.microsoft.com/office/powerpoint/2010/main" val="2591600499"/>
              </p:ext>
            </p:extLst>
          </p:nvPr>
        </p:nvGraphicFramePr>
        <p:xfrm>
          <a:off x="4784768" y="382028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455DAC61-FEE6-4EBC-A60D-B40925620E8A}"/>
              </a:ext>
            </a:extLst>
          </p:cNvPr>
          <p:cNvSpPr txBox="1"/>
          <p:nvPr/>
        </p:nvSpPr>
        <p:spPr>
          <a:xfrm>
            <a:off x="9356768" y="1447060"/>
            <a:ext cx="2450533" cy="430887"/>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rPr>
              <a:t>Two states with Decreasing Trend as per its sales:</a:t>
            </a:r>
            <a:r>
              <a:rPr lang="en-US" sz="1100" dirty="0"/>
              <a:t> </a:t>
            </a:r>
            <a:r>
              <a:rPr lang="en-US" sz="1100" b="1" i="0" u="none" strike="noStrike" dirty="0">
                <a:solidFill>
                  <a:srgbClr val="000000"/>
                </a:solidFill>
                <a:effectLst/>
                <a:latin typeface="Calibri" panose="020F0502020204030204" pitchFamily="34" charset="0"/>
              </a:rPr>
              <a:t>AC and SE</a:t>
            </a:r>
            <a:r>
              <a:rPr lang="en-US" sz="1100" dirty="0"/>
              <a:t> </a:t>
            </a:r>
          </a:p>
        </p:txBody>
      </p:sp>
      <p:sp>
        <p:nvSpPr>
          <p:cNvPr id="10" name="TextBox 9">
            <a:extLst>
              <a:ext uri="{FF2B5EF4-FFF2-40B4-BE49-F238E27FC236}">
                <a16:creationId xmlns:a16="http://schemas.microsoft.com/office/drawing/2014/main" id="{0460ABF9-C6ED-4EEA-AEB8-198C29ADA144}"/>
              </a:ext>
            </a:extLst>
          </p:cNvPr>
          <p:cNvSpPr txBox="1"/>
          <p:nvPr/>
        </p:nvSpPr>
        <p:spPr>
          <a:xfrm>
            <a:off x="9642333" y="4612210"/>
            <a:ext cx="2450533" cy="430887"/>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rPr>
              <a:t>Two states with Increasing Trend as per its sales:</a:t>
            </a:r>
            <a:r>
              <a:rPr lang="en-US" sz="1100" dirty="0"/>
              <a:t> </a:t>
            </a:r>
            <a:r>
              <a:rPr lang="en-US" sz="1100" b="1" i="0" u="none" strike="noStrike" dirty="0">
                <a:solidFill>
                  <a:srgbClr val="000000"/>
                </a:solidFill>
                <a:effectLst/>
                <a:latin typeface="Calibri" panose="020F0502020204030204" pitchFamily="34" charset="0"/>
              </a:rPr>
              <a:t>AP and RR</a:t>
            </a:r>
            <a:r>
              <a:rPr lang="en-US" sz="1100" dirty="0"/>
              <a:t> </a:t>
            </a:r>
          </a:p>
        </p:txBody>
      </p:sp>
    </p:spTree>
    <p:extLst>
      <p:ext uri="{BB962C8B-B14F-4D97-AF65-F5344CB8AC3E}">
        <p14:creationId xmlns:p14="http://schemas.microsoft.com/office/powerpoint/2010/main" val="97459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4AAF-CF87-47A1-95F6-EF3ADD13F62D}"/>
              </a:ext>
            </a:extLst>
          </p:cNvPr>
          <p:cNvSpPr>
            <a:spLocks noGrp="1"/>
          </p:cNvSpPr>
          <p:nvPr>
            <p:ph type="title"/>
          </p:nvPr>
        </p:nvSpPr>
        <p:spPr/>
        <p:txBody>
          <a:bodyPr>
            <a:normAutofit/>
          </a:bodyPr>
          <a:lstStyle/>
          <a:p>
            <a:br>
              <a:rPr lang="en-US" sz="1400" dirty="0"/>
            </a:br>
            <a:endParaRPr lang="en-US" sz="1400" dirty="0"/>
          </a:p>
        </p:txBody>
      </p:sp>
      <p:sp>
        <p:nvSpPr>
          <p:cNvPr id="4" name="Title 1">
            <a:extLst>
              <a:ext uri="{FF2B5EF4-FFF2-40B4-BE49-F238E27FC236}">
                <a16:creationId xmlns:a16="http://schemas.microsoft.com/office/drawing/2014/main" id="{52200950-9439-4D2E-AA42-F09EF656DD4A}"/>
              </a:ext>
            </a:extLst>
          </p:cNvPr>
          <p:cNvSpPr txBox="1">
            <a:spLocks/>
          </p:cNvSpPr>
          <p:nvPr/>
        </p:nvSpPr>
        <p:spPr>
          <a:xfrm>
            <a:off x="838200" y="1917577"/>
            <a:ext cx="10515600" cy="33912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t>C. For the States identified above, do the Root Cause analysis for their performance across a variety of metrics.</a:t>
            </a:r>
          </a:p>
          <a:p>
            <a:r>
              <a:rPr lang="en-US" sz="1400" b="1" dirty="0"/>
              <a:t>   You can utilize the following metrics and explore a few yourself as well by analyzing the data.</a:t>
            </a:r>
          </a:p>
          <a:p>
            <a:r>
              <a:rPr lang="en-US" sz="1400" b="1" dirty="0"/>
              <a:t>    Category level Sales and orders placed, </a:t>
            </a:r>
          </a:p>
          <a:p>
            <a:r>
              <a:rPr lang="en-US" sz="1400" b="1" dirty="0"/>
              <a:t>    post-order reviews, </a:t>
            </a:r>
          </a:p>
          <a:p>
            <a:r>
              <a:rPr lang="en-US" sz="1400" b="1" dirty="0"/>
              <a:t>   Seller performance in terms of deliveries, </a:t>
            </a:r>
          </a:p>
          <a:p>
            <a:r>
              <a:rPr lang="en-US" sz="1400" b="1" dirty="0"/>
              <a:t>   product-level sales &amp; orders placed,</a:t>
            </a:r>
          </a:p>
          <a:p>
            <a:r>
              <a:rPr lang="en-US" sz="1400" b="1" dirty="0"/>
              <a:t>   % of orders delivered earlier than the expected date, </a:t>
            </a:r>
          </a:p>
          <a:p>
            <a:r>
              <a:rPr lang="en-US" sz="1400" b="1" dirty="0"/>
              <a:t>   % of orders delivered later than the expected date, </a:t>
            </a:r>
            <a:r>
              <a:rPr lang="en-US" sz="1400" b="1" dirty="0" err="1"/>
              <a:t>etc.e</a:t>
            </a:r>
            <a:endParaRPr lang="en-US" sz="1400" b="1" dirty="0"/>
          </a:p>
          <a:p>
            <a:endParaRPr lang="en-US" sz="1400" b="1" dirty="0"/>
          </a:p>
          <a:p>
            <a:endParaRPr lang="en-US" sz="1400" b="1" dirty="0"/>
          </a:p>
          <a:p>
            <a:endParaRPr lang="en-US" sz="1400" b="1" dirty="0"/>
          </a:p>
          <a:p>
            <a:r>
              <a:rPr lang="en-US" sz="1400" b="1" dirty="0"/>
              <a:t>D. Do the above analysis for the top 2 cities which are causing the trend for each of the states identified in point (b)</a:t>
            </a:r>
          </a:p>
          <a:p>
            <a:br>
              <a:rPr lang="en-US" sz="1400" b="1" dirty="0"/>
            </a:br>
            <a:endParaRPr lang="en-US" sz="1400" b="1" dirty="0"/>
          </a:p>
        </p:txBody>
      </p:sp>
    </p:spTree>
    <p:extLst>
      <p:ext uri="{BB962C8B-B14F-4D97-AF65-F5344CB8AC3E}">
        <p14:creationId xmlns:p14="http://schemas.microsoft.com/office/powerpoint/2010/main" val="275580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A3906D-F457-4034-B88D-41C68B2997F9}"/>
              </a:ext>
            </a:extLst>
          </p:cNvPr>
          <p:cNvSpPr txBox="1">
            <a:spLocks/>
          </p:cNvSpPr>
          <p:nvPr/>
        </p:nvSpPr>
        <p:spPr>
          <a:xfrm>
            <a:off x="1676400"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dirty="0">
                <a:solidFill>
                  <a:srgbClr val="FF0000"/>
                </a:solidFill>
              </a:rPr>
              <a:t>INCREASING TREND</a:t>
            </a:r>
          </a:p>
        </p:txBody>
      </p:sp>
    </p:spTree>
    <p:extLst>
      <p:ext uri="{BB962C8B-B14F-4D97-AF65-F5344CB8AC3E}">
        <p14:creationId xmlns:p14="http://schemas.microsoft.com/office/powerpoint/2010/main" val="10368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E188072-ED1D-4F4E-8B90-E9835F8F7DED}"/>
              </a:ext>
            </a:extLst>
          </p:cNvPr>
          <p:cNvGraphicFramePr>
            <a:graphicFrameLocks/>
          </p:cNvGraphicFramePr>
          <p:nvPr>
            <p:extLst>
              <p:ext uri="{D42A27DB-BD31-4B8C-83A1-F6EECF244321}">
                <p14:modId xmlns:p14="http://schemas.microsoft.com/office/powerpoint/2010/main" val="3230996710"/>
              </p:ext>
            </p:extLst>
          </p:nvPr>
        </p:nvGraphicFramePr>
        <p:xfrm>
          <a:off x="4697767" y="170229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6A0C2A02-2F75-44AC-8527-8C268BF85FD7}"/>
              </a:ext>
            </a:extLst>
          </p:cNvPr>
          <p:cNvSpPr txBox="1"/>
          <p:nvPr/>
        </p:nvSpPr>
        <p:spPr>
          <a:xfrm>
            <a:off x="258932" y="1112212"/>
            <a:ext cx="1828800" cy="369332"/>
          </a:xfrm>
          <a:prstGeom prst="rect">
            <a:avLst/>
          </a:prstGeom>
          <a:noFill/>
        </p:spPr>
        <p:txBody>
          <a:bodyPr wrap="square" rtlCol="0">
            <a:spAutoFit/>
          </a:bodyPr>
          <a:lstStyle/>
          <a:p>
            <a:r>
              <a:rPr lang="en-US" dirty="0"/>
              <a:t>State</a:t>
            </a:r>
          </a:p>
        </p:txBody>
      </p:sp>
      <p:graphicFrame>
        <p:nvGraphicFramePr>
          <p:cNvPr id="19" name="Table 18">
            <a:extLst>
              <a:ext uri="{FF2B5EF4-FFF2-40B4-BE49-F238E27FC236}">
                <a16:creationId xmlns:a16="http://schemas.microsoft.com/office/drawing/2014/main" id="{1B196340-6C98-405E-8CC8-353C346FB903}"/>
              </a:ext>
            </a:extLst>
          </p:cNvPr>
          <p:cNvGraphicFramePr>
            <a:graphicFrameLocks noGrp="1"/>
          </p:cNvGraphicFramePr>
          <p:nvPr>
            <p:extLst>
              <p:ext uri="{D42A27DB-BD31-4B8C-83A1-F6EECF244321}">
                <p14:modId xmlns:p14="http://schemas.microsoft.com/office/powerpoint/2010/main" val="1280922968"/>
              </p:ext>
            </p:extLst>
          </p:nvPr>
        </p:nvGraphicFramePr>
        <p:xfrm>
          <a:off x="258932" y="2331720"/>
          <a:ext cx="2641600" cy="109728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456253364"/>
                    </a:ext>
                  </a:extLst>
                </a:gridCol>
                <a:gridCol w="1104900">
                  <a:extLst>
                    <a:ext uri="{9D8B030D-6E8A-4147-A177-3AD203B41FA5}">
                      <a16:colId xmlns:a16="http://schemas.microsoft.com/office/drawing/2014/main" val="1215012775"/>
                    </a:ext>
                  </a:extLst>
                </a:gridCol>
                <a:gridCol w="927100">
                  <a:extLst>
                    <a:ext uri="{9D8B030D-6E8A-4147-A177-3AD203B41FA5}">
                      <a16:colId xmlns:a16="http://schemas.microsoft.com/office/drawing/2014/main" val="3395492835"/>
                    </a:ext>
                  </a:extLst>
                </a:gridCol>
              </a:tblGrid>
              <a:tr h="182880">
                <a:tc>
                  <a:txBody>
                    <a:bodyPr/>
                    <a:lstStyle/>
                    <a:p>
                      <a:pPr algn="l" fontAlgn="b"/>
                      <a:r>
                        <a:rPr lang="en-US" sz="1100" u="none" strike="noStrike">
                          <a:effectLst/>
                        </a:rPr>
                        <a:t>Years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customer_state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Avg_Rating</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1628653"/>
                  </a:ext>
                </a:extLst>
              </a:tr>
              <a:tr h="182880">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7981883"/>
                  </a:ext>
                </a:extLst>
              </a:tr>
              <a:tr h="182880">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9591615"/>
                  </a:ext>
                </a:extLst>
              </a:tr>
              <a:tr h="182880">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1582732"/>
                  </a:ext>
                </a:extLst>
              </a:tr>
              <a:tr h="182880">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0373728"/>
                  </a:ext>
                </a:extLst>
              </a:tr>
              <a:tr h="182880">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134773"/>
                  </a:ext>
                </a:extLst>
              </a:tr>
            </a:tbl>
          </a:graphicData>
        </a:graphic>
      </p:graphicFrame>
      <p:pic>
        <p:nvPicPr>
          <p:cNvPr id="20" name="Picture 19">
            <a:extLst>
              <a:ext uri="{FF2B5EF4-FFF2-40B4-BE49-F238E27FC236}">
                <a16:creationId xmlns:a16="http://schemas.microsoft.com/office/drawing/2014/main" id="{317E6FFB-17FC-455D-B48B-EFB773CE72DA}"/>
              </a:ext>
            </a:extLst>
          </p:cNvPr>
          <p:cNvPicPr>
            <a:picLocks noChangeAspect="1"/>
          </p:cNvPicPr>
          <p:nvPr/>
        </p:nvPicPr>
        <p:blipFill>
          <a:blip r:embed="rId3"/>
          <a:stretch>
            <a:fillRect/>
          </a:stretch>
        </p:blipFill>
        <p:spPr>
          <a:xfrm>
            <a:off x="347486" y="5065782"/>
            <a:ext cx="10003801" cy="1068688"/>
          </a:xfrm>
          <a:prstGeom prst="rect">
            <a:avLst/>
          </a:prstGeom>
        </p:spPr>
      </p:pic>
      <p:sp>
        <p:nvSpPr>
          <p:cNvPr id="21" name="TextBox 20">
            <a:extLst>
              <a:ext uri="{FF2B5EF4-FFF2-40B4-BE49-F238E27FC236}">
                <a16:creationId xmlns:a16="http://schemas.microsoft.com/office/drawing/2014/main" id="{4DAD13CE-51E9-447C-9C45-BA4E22A8A046}"/>
              </a:ext>
            </a:extLst>
          </p:cNvPr>
          <p:cNvSpPr txBox="1"/>
          <p:nvPr/>
        </p:nvSpPr>
        <p:spPr>
          <a:xfrm>
            <a:off x="106531" y="76141"/>
            <a:ext cx="8202967" cy="707886"/>
          </a:xfrm>
          <a:prstGeom prst="rect">
            <a:avLst/>
          </a:prstGeom>
          <a:noFill/>
        </p:spPr>
        <p:txBody>
          <a:bodyPr wrap="square" rtlCol="0">
            <a:spAutoFit/>
          </a:bodyPr>
          <a:lstStyle/>
          <a:p>
            <a:r>
              <a:rPr lang="en-US" sz="4000" b="1" dirty="0"/>
              <a:t>1)post-order reviews</a:t>
            </a:r>
            <a:endParaRPr lang="en-US" sz="4000" dirty="0"/>
          </a:p>
        </p:txBody>
      </p:sp>
    </p:spTree>
    <p:extLst>
      <p:ext uri="{BB962C8B-B14F-4D97-AF65-F5344CB8AC3E}">
        <p14:creationId xmlns:p14="http://schemas.microsoft.com/office/powerpoint/2010/main" val="345241373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360</TotalTime>
  <Words>3273</Words>
  <Application>Microsoft Office PowerPoint</Application>
  <PresentationFormat>Widescreen</PresentationFormat>
  <Paragraphs>2016</Paragraphs>
  <Slides>36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Arial</vt:lpstr>
      <vt:lpstr>Calibri</vt:lpstr>
      <vt:lpstr>Calibri Light</vt:lpstr>
      <vt:lpstr>Garamond</vt:lpstr>
      <vt:lpstr>Trebuchet MS</vt:lpstr>
      <vt:lpstr>Wingdings</vt:lpstr>
      <vt:lpstr>Wingdings 3</vt:lpstr>
      <vt:lpstr>Office Theme</vt:lpstr>
      <vt:lpstr>Organic</vt:lpstr>
      <vt:lpstr>Facet</vt:lpstr>
      <vt:lpstr>SQL Project –  E-commerce Sales Analysis </vt:lpstr>
      <vt:lpstr>Objective</vt:lpstr>
      <vt:lpstr>PowerPoint Presentation</vt:lpstr>
      <vt:lpstr>PowerPoint Presentation</vt:lpstr>
      <vt:lpstr>PowerPoint Presentation</vt:lpstr>
      <vt:lpstr>B. Using the above metrics, identify the top 2 States which show   i. Declining trend over the years    ii. Increasing trend over the years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DECLINING TREND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 Gaur</dc:creator>
  <cp:lastModifiedBy>Aishwarya Gaur</cp:lastModifiedBy>
  <cp:revision>165</cp:revision>
  <dcterms:created xsi:type="dcterms:W3CDTF">2022-07-01T15:57:48Z</dcterms:created>
  <dcterms:modified xsi:type="dcterms:W3CDTF">2024-07-31T07:20:54Z</dcterms:modified>
</cp:coreProperties>
</file>