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5" r:id="rId8"/>
    <p:sldId id="266" r:id="rId9"/>
    <p:sldId id="267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59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96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40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21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50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54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538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40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16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55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71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68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76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5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22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384E-038D-4A77-B140-F9E6CD64AE5F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82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203A613-C726-45A6-BB97-2CB129E1F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7041" y="5576576"/>
            <a:ext cx="4148831" cy="1166015"/>
          </a:xfrm>
        </p:spPr>
        <p:txBody>
          <a:bodyPr>
            <a:normAutofit/>
          </a:bodyPr>
          <a:lstStyle/>
          <a:p>
            <a:pPr algn="r"/>
            <a:r>
              <a:rPr lang="en-IN" sz="3300" b="1" u="sng" dirty="0">
                <a:solidFill>
                  <a:schemeClr val="bg2">
                    <a:lumMod val="50000"/>
                  </a:schemeClr>
                </a:solidFill>
              </a:rPr>
              <a:t>Prepared By:-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Aishwarya Singh Gaur (pd14_191)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12C1A37-105D-4632-A6FB-6F37DE9A403A}"/>
              </a:ext>
            </a:extLst>
          </p:cNvPr>
          <p:cNvSpPr txBox="1">
            <a:spLocks/>
          </p:cNvSpPr>
          <p:nvPr/>
        </p:nvSpPr>
        <p:spPr>
          <a:xfrm>
            <a:off x="628834" y="194489"/>
            <a:ext cx="11137038" cy="26041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Doctor Fee Prediction </a:t>
            </a:r>
          </a:p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in different Cities</a:t>
            </a:r>
            <a:endParaRPr lang="en-IN" sz="60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C5768-A57B-47B7-9C2D-8150E3268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79" y="2388096"/>
            <a:ext cx="6465904" cy="36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A67661-3139-462C-A8E1-02686B22C9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3" y="3108325"/>
          <a:ext cx="8915400" cy="182880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372031933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53542330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743787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7390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Dr. Vaishali Chaudhary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374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Dr. Praveen Kumar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299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Dr. Rahul Patil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35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Dr. Gaurav Garg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5421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5E2711C-9E5D-4C31-B670-849A35079575}"/>
              </a:ext>
            </a:extLst>
          </p:cNvPr>
          <p:cNvSpPr txBox="1">
            <a:spLocks/>
          </p:cNvSpPr>
          <p:nvPr/>
        </p:nvSpPr>
        <p:spPr>
          <a:xfrm>
            <a:off x="1748902" y="306285"/>
            <a:ext cx="10324729" cy="1078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b="1" i="0" dirty="0">
                <a:solidFill>
                  <a:srgbClr val="FF0000"/>
                </a:solidFill>
                <a:effectLst/>
                <a:latin typeface="+mn-lt"/>
              </a:rPr>
              <a:t>Doctors holding maximum number of Specialties</a:t>
            </a:r>
          </a:p>
        </p:txBody>
      </p:sp>
    </p:spTree>
    <p:extLst>
      <p:ext uri="{BB962C8B-B14F-4D97-AF65-F5344CB8AC3E}">
        <p14:creationId xmlns:p14="http://schemas.microsoft.com/office/powerpoint/2010/main" val="424546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12A775-EB30-4F12-BE04-32F498DB7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549" y="2364275"/>
            <a:ext cx="3438723" cy="209231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PCA</a:t>
            </a:r>
          </a:p>
          <a:p>
            <a:pPr algn="l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MSE = 93471.59</a:t>
            </a:r>
          </a:p>
          <a:p>
            <a:pPr algn="l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RMSE = 305.73 </a:t>
            </a:r>
          </a:p>
          <a:p>
            <a:pPr algn="l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R-squared = 0.50</a:t>
            </a: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07A59B-4334-438E-8B6B-8F11F138670F}"/>
              </a:ext>
            </a:extLst>
          </p:cNvPr>
          <p:cNvSpPr txBox="1">
            <a:spLocks/>
          </p:cNvSpPr>
          <p:nvPr/>
        </p:nvSpPr>
        <p:spPr>
          <a:xfrm>
            <a:off x="1066800" y="455280"/>
            <a:ext cx="10058400" cy="982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+mn-lt"/>
              </a:rPr>
              <a:t>Linear Regression Model</a:t>
            </a: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EE35A8-E414-46AC-B7BA-FD5A67C9B29E}"/>
              </a:ext>
            </a:extLst>
          </p:cNvPr>
          <p:cNvSpPr txBox="1">
            <a:spLocks/>
          </p:cNvSpPr>
          <p:nvPr/>
        </p:nvSpPr>
        <p:spPr>
          <a:xfrm>
            <a:off x="6798708" y="2358212"/>
            <a:ext cx="3438723" cy="2009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PCA</a:t>
            </a:r>
          </a:p>
          <a:p>
            <a:pPr algn="l"/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MSE = 93876.22 </a:t>
            </a:r>
          </a:p>
          <a:p>
            <a:pPr algn="l"/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RMSE = 306.39 </a:t>
            </a:r>
          </a:p>
          <a:p>
            <a:pPr algn="l"/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R-squared = 0.51</a:t>
            </a:r>
            <a:endParaRPr lang="en-IN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1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FF6D6A-24EF-4862-8004-EEE5751D7C6D}"/>
              </a:ext>
            </a:extLst>
          </p:cNvPr>
          <p:cNvSpPr txBox="1">
            <a:spLocks/>
          </p:cNvSpPr>
          <p:nvPr/>
        </p:nvSpPr>
        <p:spPr>
          <a:xfrm>
            <a:off x="898124" y="1316413"/>
            <a:ext cx="10058400" cy="1879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b="1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endParaRPr lang="en-IN" sz="66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9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609B-2A16-41B7-9731-826B952BA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052" y="509286"/>
            <a:ext cx="8915399" cy="1233996"/>
          </a:xfrm>
        </p:spPr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2A775-EB30-4F12-BE04-32F498DB7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1041" y="1838871"/>
            <a:ext cx="8915399" cy="385171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build a ML Model to predict the consultancy fee of Doctors on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Practo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website.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this project I have to Scrape the doctors’ data from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website using python library called Beautiful soup and Selenium and collect information like: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Name of the doctor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Specialty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doctor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Their specialty like dentist, Gynecologist, pediatrician etc. 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Degree type 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like MBBS, MS, MD, BDS etc.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ear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experience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Total year of experience Location - Location of clinic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City of the clinic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score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This will be doctor patient experience score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Number of people votes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Consult fee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Consultation fee at clinic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2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0E1902-5152-45D9-BE59-F033CF761F52}"/>
              </a:ext>
            </a:extLst>
          </p:cNvPr>
          <p:cNvSpPr txBox="1">
            <a:spLocks/>
          </p:cNvSpPr>
          <p:nvPr/>
        </p:nvSpPr>
        <p:spPr>
          <a:xfrm>
            <a:off x="1621063" y="14456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+mn-lt"/>
              </a:rPr>
              <a:t>Work Flow</a:t>
            </a: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9DEB32-DA5A-4CE6-BE91-D7FF7ECC3696}"/>
              </a:ext>
            </a:extLst>
          </p:cNvPr>
          <p:cNvGrpSpPr/>
          <p:nvPr/>
        </p:nvGrpSpPr>
        <p:grpSpPr>
          <a:xfrm>
            <a:off x="1023720" y="1864309"/>
            <a:ext cx="10655743" cy="1065323"/>
            <a:chOff x="1023720" y="1695633"/>
            <a:chExt cx="10655743" cy="1065323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C300107-5E2A-442F-A5AA-99B828FE9A96}"/>
                </a:ext>
              </a:extLst>
            </p:cNvPr>
            <p:cNvSpPr/>
            <p:nvPr/>
          </p:nvSpPr>
          <p:spPr>
            <a:xfrm>
              <a:off x="1023720" y="1695635"/>
              <a:ext cx="1650191" cy="106532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Collection Via Web Scraping</a:t>
              </a:r>
              <a:endParaRPr lang="en-IN" sz="12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52C42E5B-E7CA-4BAA-A302-73784BF3A290}"/>
                </a:ext>
              </a:extLst>
            </p:cNvPr>
            <p:cNvSpPr/>
            <p:nvPr/>
          </p:nvSpPr>
          <p:spPr>
            <a:xfrm>
              <a:off x="2871373" y="1695635"/>
              <a:ext cx="1650191" cy="106532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Cleaning </a:t>
              </a:r>
            </a:p>
            <a:p>
              <a:pPr algn="ctr"/>
              <a:r>
                <a:rPr lang="en-US" sz="1200" dirty="0"/>
                <a:t>And EDA</a:t>
              </a:r>
              <a:endParaRPr lang="en-IN" sz="12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9BA75E85-5580-4809-B86B-C81761824DB3}"/>
                </a:ext>
              </a:extLst>
            </p:cNvPr>
            <p:cNvSpPr/>
            <p:nvPr/>
          </p:nvSpPr>
          <p:spPr>
            <a:xfrm>
              <a:off x="6447225" y="1695633"/>
              <a:ext cx="1650191" cy="106532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Analysis </a:t>
              </a:r>
              <a:endParaRPr lang="en-IN" sz="12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E901E869-2C4E-4991-BF83-83B0D043C29A}"/>
                </a:ext>
              </a:extLst>
            </p:cNvPr>
            <p:cNvSpPr/>
            <p:nvPr/>
          </p:nvSpPr>
          <p:spPr>
            <a:xfrm>
              <a:off x="8291781" y="1695633"/>
              <a:ext cx="1650191" cy="106532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Dashboard</a:t>
              </a:r>
              <a:endParaRPr lang="en-IN" sz="1200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CE007F6C-1CBF-43A0-9BC4-7A724ADF9DB1}"/>
                </a:ext>
              </a:extLst>
            </p:cNvPr>
            <p:cNvSpPr/>
            <p:nvPr/>
          </p:nvSpPr>
          <p:spPr>
            <a:xfrm>
              <a:off x="10029272" y="1695635"/>
              <a:ext cx="1650191" cy="106532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Insights</a:t>
              </a:r>
              <a:endParaRPr lang="en-IN" sz="1200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BC5F5CE8-DD17-4BDF-9DB7-AB35B5CEDC44}"/>
                </a:ext>
              </a:extLst>
            </p:cNvPr>
            <p:cNvSpPr/>
            <p:nvPr/>
          </p:nvSpPr>
          <p:spPr>
            <a:xfrm>
              <a:off x="4699851" y="1695633"/>
              <a:ext cx="1650191" cy="106532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Model </a:t>
              </a:r>
              <a:endParaRPr lang="en-IN" sz="1200" dirty="0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ECB300-0728-4960-B97B-1C99DB21619F}"/>
              </a:ext>
            </a:extLst>
          </p:cNvPr>
          <p:cNvSpPr txBox="1">
            <a:spLocks/>
          </p:cNvSpPr>
          <p:nvPr/>
        </p:nvSpPr>
        <p:spPr>
          <a:xfrm>
            <a:off x="2038313" y="3567352"/>
            <a:ext cx="10058400" cy="20063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have used Beautiful Soup and Selenium library in python for Data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Data cleaning I have used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analysis I have used Excel Pivot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 Dashboard using Excel.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9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546C2C5-46A4-4E87-BF03-73E7CCA57514}"/>
              </a:ext>
            </a:extLst>
          </p:cNvPr>
          <p:cNvSpPr txBox="1">
            <a:spLocks/>
          </p:cNvSpPr>
          <p:nvPr/>
        </p:nvSpPr>
        <p:spPr>
          <a:xfrm>
            <a:off x="1336978" y="286604"/>
            <a:ext cx="10058400" cy="982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Doctors In Each City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C408F3-7F5C-49A5-8F26-E6CBCE3F0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022" y="1341868"/>
            <a:ext cx="6203179" cy="514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05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2815CBB-43A6-4DEB-ABCA-968CE4CA1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15" y="431448"/>
            <a:ext cx="10964085" cy="573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21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0364EC02-A7F1-417C-9864-0980B3E53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45" y="490029"/>
            <a:ext cx="9940909" cy="60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05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902F081-17FE-4A22-AF85-78A27FFC2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908" y="144261"/>
            <a:ext cx="9050183" cy="559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14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AE18-0985-43DB-97B1-CA65AC00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2" y="306285"/>
            <a:ext cx="9741763" cy="1078631"/>
          </a:xfrm>
        </p:spPr>
        <p:txBody>
          <a:bodyPr>
            <a:noAutofit/>
          </a:bodyPr>
          <a:lstStyle/>
          <a:p>
            <a:r>
              <a:rPr lang="en-IN" sz="5200" b="1" dirty="0">
                <a:solidFill>
                  <a:srgbClr val="FF0000"/>
                </a:solidFill>
                <a:latin typeface="+mn-lt"/>
              </a:rPr>
              <a:t>Speciality wise Fees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67C15B-454A-45E9-93B9-315F5A169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298047"/>
              </p:ext>
            </p:extLst>
          </p:nvPr>
        </p:nvGraphicFramePr>
        <p:xfrm>
          <a:off x="3341187" y="1384916"/>
          <a:ext cx="4622085" cy="5234862"/>
        </p:xfrm>
        <a:graphic>
          <a:graphicData uri="http://schemas.openxmlformats.org/drawingml/2006/table">
            <a:tbl>
              <a:tblPr/>
              <a:tblGrid>
                <a:gridCol w="924417">
                  <a:extLst>
                    <a:ext uri="{9D8B030D-6E8A-4147-A177-3AD203B41FA5}">
                      <a16:colId xmlns:a16="http://schemas.microsoft.com/office/drawing/2014/main" val="3630619582"/>
                    </a:ext>
                  </a:extLst>
                </a:gridCol>
                <a:gridCol w="924417">
                  <a:extLst>
                    <a:ext uri="{9D8B030D-6E8A-4147-A177-3AD203B41FA5}">
                      <a16:colId xmlns:a16="http://schemas.microsoft.com/office/drawing/2014/main" val="3099344918"/>
                    </a:ext>
                  </a:extLst>
                </a:gridCol>
                <a:gridCol w="924417">
                  <a:extLst>
                    <a:ext uri="{9D8B030D-6E8A-4147-A177-3AD203B41FA5}">
                      <a16:colId xmlns:a16="http://schemas.microsoft.com/office/drawing/2014/main" val="4066822838"/>
                    </a:ext>
                  </a:extLst>
                </a:gridCol>
                <a:gridCol w="924417">
                  <a:extLst>
                    <a:ext uri="{9D8B030D-6E8A-4147-A177-3AD203B41FA5}">
                      <a16:colId xmlns:a16="http://schemas.microsoft.com/office/drawing/2014/main" val="3756928978"/>
                    </a:ext>
                  </a:extLst>
                </a:gridCol>
                <a:gridCol w="924417">
                  <a:extLst>
                    <a:ext uri="{9D8B030D-6E8A-4147-A177-3AD203B41FA5}">
                      <a16:colId xmlns:a16="http://schemas.microsoft.com/office/drawing/2014/main" val="1495578417"/>
                    </a:ext>
                  </a:extLst>
                </a:gridCol>
              </a:tblGrid>
              <a:tr h="518303">
                <a:tc>
                  <a:txBody>
                    <a:bodyPr/>
                    <a:lstStyle/>
                    <a:p>
                      <a:pPr algn="l" fontAlgn="ctr"/>
                      <a:br>
                        <a:rPr lang="en-IN" sz="700" b="1">
                          <a:effectLst/>
                        </a:rPr>
                      </a:br>
                      <a:r>
                        <a:rPr lang="en-IN" sz="700" b="1">
                          <a:effectLst/>
                        </a:rPr>
                        <a:t>Speciality_of_doctor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700" b="1" dirty="0" err="1">
                          <a:effectLst/>
                        </a:rPr>
                        <a:t>consultation_fee</a:t>
                      </a:r>
                      <a:endParaRPr lang="en-IN" sz="700" b="1" dirty="0">
                        <a:effectLst/>
                      </a:endParaRP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700"/>
                    </a:p>
                  </a:txBody>
                  <a:tcPr marL="37408" marR="37408" marT="18704" marB="18704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2162658"/>
                  </a:ext>
                </a:extLst>
              </a:tr>
              <a:tr h="207321">
                <a:tc>
                  <a:txBody>
                    <a:bodyPr/>
                    <a:lstStyle/>
                    <a:p>
                      <a:pPr algn="l" fontAlgn="ctr"/>
                      <a:endParaRPr lang="en-IN" sz="700" b="1">
                        <a:effectLst/>
                      </a:endParaRP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1">
                        <a:effectLst/>
                      </a:endParaRP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>
                          <a:effectLst/>
                        </a:rPr>
                        <a:t>min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>
                          <a:effectLst/>
                        </a:rPr>
                        <a:t>max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>
                          <a:effectLst/>
                        </a:rPr>
                        <a:t>median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23079"/>
                  </a:ext>
                </a:extLst>
              </a:tr>
              <a:tr h="207321"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>
                          <a:effectLst/>
                        </a:rPr>
                        <a:t>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Cardiologist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300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3300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900.0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80439"/>
                  </a:ext>
                </a:extLst>
              </a:tr>
              <a:tr h="207321"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>
                          <a:effectLst/>
                        </a:rPr>
                        <a:t>1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Chiropractor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600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3000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2500.0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60835"/>
                  </a:ext>
                </a:extLst>
              </a:tr>
              <a:tr h="207321"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>
                          <a:effectLst/>
                        </a:rPr>
                        <a:t>2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Dentist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2000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350.0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57527"/>
                  </a:ext>
                </a:extLst>
              </a:tr>
              <a:tr h="207321"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>
                          <a:effectLst/>
                        </a:rPr>
                        <a:t>3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Dermatologist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3100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700.0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319145"/>
                  </a:ext>
                </a:extLst>
              </a:tr>
              <a:tr h="207321"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>
                          <a:effectLst/>
                        </a:rPr>
                        <a:t>4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Dietitian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5000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800.0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54217"/>
                  </a:ext>
                </a:extLst>
              </a:tr>
              <a:tr h="362813"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>
                          <a:effectLst/>
                        </a:rPr>
                        <a:t>5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Gastroenterologist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300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2500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800.0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411286"/>
                  </a:ext>
                </a:extLst>
              </a:tr>
              <a:tr h="207321"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>
                          <a:effectLst/>
                        </a:rPr>
                        <a:t>6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Gynecologist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3000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700.0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357731"/>
                  </a:ext>
                </a:extLst>
              </a:tr>
              <a:tr h="362813"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>
                          <a:effectLst/>
                        </a:rPr>
                        <a:t>7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Infertility Specialist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3000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700.0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686709"/>
                  </a:ext>
                </a:extLst>
              </a:tr>
              <a:tr h="207321"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>
                          <a:effectLst/>
                        </a:rPr>
                        <a:t>8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Neurologist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400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4100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900.0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477670"/>
                  </a:ext>
                </a:extLst>
              </a:tr>
              <a:tr h="207321"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>
                          <a:effectLst/>
                        </a:rPr>
                        <a:t>9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Neurosurgeon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400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3500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950.0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286082"/>
                  </a:ext>
                </a:extLst>
              </a:tr>
              <a:tr h="362813"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>
                          <a:effectLst/>
                        </a:rPr>
                        <a:t>10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Ophthalmologist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5000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630.0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689317"/>
                  </a:ext>
                </a:extLst>
              </a:tr>
              <a:tr h="207321"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>
                          <a:effectLst/>
                        </a:rPr>
                        <a:t>11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Orthopedist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200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4500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700.0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531433"/>
                  </a:ext>
                </a:extLst>
              </a:tr>
              <a:tr h="207321"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>
                          <a:effectLst/>
                        </a:rPr>
                        <a:t>12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Pediatrician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3000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750.0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05111"/>
                  </a:ext>
                </a:extLst>
              </a:tr>
              <a:tr h="362813"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>
                          <a:effectLst/>
                        </a:rPr>
                        <a:t>13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Physiotherapist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3000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500.0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154967"/>
                  </a:ext>
                </a:extLst>
              </a:tr>
              <a:tr h="207321"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>
                          <a:effectLst/>
                        </a:rPr>
                        <a:t>14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Psychiatrist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400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4000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1200.0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32226"/>
                  </a:ext>
                </a:extLst>
              </a:tr>
              <a:tr h="207321"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>
                          <a:effectLst/>
                        </a:rPr>
                        <a:t>15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Pulmonologist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99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2100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800.0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238361"/>
                  </a:ext>
                </a:extLst>
              </a:tr>
              <a:tr h="362813"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>
                          <a:effectLst/>
                        </a:rPr>
                        <a:t>16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Rheumatologists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300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2500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900.0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535947"/>
                  </a:ext>
                </a:extLst>
              </a:tr>
              <a:tr h="207321"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b="1">
                          <a:effectLst/>
                        </a:rPr>
                        <a:t>17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Urologist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>
                          <a:effectLst/>
                        </a:rPr>
                        <a:t>3500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dirty="0">
                          <a:effectLst/>
                        </a:rPr>
                        <a:t>800.0</a:t>
                      </a:r>
                    </a:p>
                  </a:txBody>
                  <a:tcPr marL="37408" marR="37408" marT="18704" marB="18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43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34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18279C-BED8-45AB-B7E4-19F61AA20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05403"/>
              </p:ext>
            </p:extLst>
          </p:nvPr>
        </p:nvGraphicFramePr>
        <p:xfrm>
          <a:off x="1748902" y="2057400"/>
          <a:ext cx="8915400" cy="2743200"/>
        </p:xfrm>
        <a:graphic>
          <a:graphicData uri="http://schemas.openxmlformats.org/drawingml/2006/table">
            <a:tbl>
              <a:tblPr/>
              <a:tblGrid>
                <a:gridCol w="2228850">
                  <a:extLst>
                    <a:ext uri="{9D8B030D-6E8A-4147-A177-3AD203B41FA5}">
                      <a16:colId xmlns:a16="http://schemas.microsoft.com/office/drawing/2014/main" val="3505639357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15437460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966335554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947607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br>
                        <a:rPr lang="en-IN" b="1">
                          <a:effectLst/>
                        </a:rPr>
                      </a:br>
                      <a:r>
                        <a:rPr lang="en-IN" b="1">
                          <a:effectLst/>
                        </a:rPr>
                        <a:t>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Location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effectLst/>
                        </a:rPr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34908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Bangalore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Whitefield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067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Hyderabad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Jubilee Hills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916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Bangalore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Bannerghatta Road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87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Delhi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Sarita </a:t>
                      </a:r>
                      <a:r>
                        <a:rPr lang="en-IN" dirty="0" err="1">
                          <a:effectLst/>
                        </a:rPr>
                        <a:t>Vihar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614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Bangalore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Indiranagar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21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D2A89D6-59D6-48E4-95E7-58A6735B054C}"/>
              </a:ext>
            </a:extLst>
          </p:cNvPr>
          <p:cNvSpPr txBox="1">
            <a:spLocks/>
          </p:cNvSpPr>
          <p:nvPr/>
        </p:nvSpPr>
        <p:spPr>
          <a:xfrm>
            <a:off x="1748902" y="306285"/>
            <a:ext cx="10324729" cy="1078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b="1" i="0" dirty="0">
                <a:solidFill>
                  <a:srgbClr val="FF0000"/>
                </a:solidFill>
                <a:effectLst/>
                <a:latin typeface="+mn-lt"/>
              </a:rPr>
              <a:t>Count of doctors (Top5) </a:t>
            </a:r>
            <a:r>
              <a:rPr lang="en-US" sz="4400" b="1" i="0" dirty="0" err="1">
                <a:solidFill>
                  <a:srgbClr val="FF0000"/>
                </a:solidFill>
                <a:effectLst/>
                <a:latin typeface="+mn-lt"/>
              </a:rPr>
              <a:t>acoording</a:t>
            </a:r>
            <a:r>
              <a:rPr lang="en-US" sz="4400" b="1" i="0" dirty="0">
                <a:solidFill>
                  <a:srgbClr val="FF0000"/>
                </a:solidFill>
                <a:effectLst/>
                <a:latin typeface="+mn-lt"/>
              </a:rPr>
              <a:t> to location and city</a:t>
            </a:r>
          </a:p>
        </p:txBody>
      </p:sp>
    </p:spTree>
    <p:extLst>
      <p:ext uri="{BB962C8B-B14F-4D97-AF65-F5344CB8AC3E}">
        <p14:creationId xmlns:p14="http://schemas.microsoft.com/office/powerpoint/2010/main" val="10127672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395</Words>
  <Application>Microsoft Office PowerPoint</Application>
  <PresentationFormat>Widescreen</PresentationFormat>
  <Paragraphs>174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</vt:lpstr>
      <vt:lpstr>Century Gothic</vt:lpstr>
      <vt:lpstr>Wingdings</vt:lpstr>
      <vt:lpstr>Wingdings 3</vt:lpstr>
      <vt:lpstr>Wisp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Speciality wise Fees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Gaur</dc:creator>
  <cp:lastModifiedBy>Aishwarya Gaur</cp:lastModifiedBy>
  <cp:revision>37</cp:revision>
  <dcterms:created xsi:type="dcterms:W3CDTF">2022-11-15T15:14:16Z</dcterms:created>
  <dcterms:modified xsi:type="dcterms:W3CDTF">2023-03-27T04:26:52Z</dcterms:modified>
</cp:coreProperties>
</file>