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5143499"/>
          </a:xfrm>
          <a:prstGeom prst="rect">
            <a:avLst/>
          </a:prstGeom>
        </p:spPr>
      </p:pic>
      <p:sp>
        <p:nvSpPr>
          <p:cNvPr id="2" name="Holder 2"/>
          <p:cNvSpPr>
            <a:spLocks noGrp="1"/>
          </p:cNvSpPr>
          <p:nvPr>
            <p:ph type="ctrTitle"/>
          </p:nvPr>
        </p:nvSpPr>
        <p:spPr>
          <a:xfrm>
            <a:off x="897749" y="761823"/>
            <a:ext cx="7348500" cy="2547620"/>
          </a:xfrm>
          <a:prstGeom prst="rect">
            <a:avLst/>
          </a:prstGeom>
        </p:spPr>
        <p:txBody>
          <a:bodyPr wrap="square" lIns="0" tIns="0" rIns="0" bIns="0">
            <a:spAutoFit/>
          </a:bodyPr>
          <a:lstStyle>
            <a:lvl1pPr>
              <a:defRPr sz="3300" b="0" i="0">
                <a:solidFill>
                  <a:schemeClr val="bg1"/>
                </a:solidFill>
                <a:latin typeface="Verdana"/>
                <a:cs typeface="Verdan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5143499"/>
          </a:xfrm>
          <a:prstGeom prst="rect">
            <a:avLst/>
          </a:prstGeom>
        </p:spPr>
      </p:pic>
      <p:sp>
        <p:nvSpPr>
          <p:cNvPr id="2" name="Holder 2"/>
          <p:cNvSpPr>
            <a:spLocks noGrp="1"/>
          </p:cNvSpPr>
          <p:nvPr>
            <p:ph type="title"/>
          </p:nvPr>
        </p:nvSpPr>
        <p:spPr/>
        <p:txBody>
          <a:bodyPr lIns="0" tIns="0" rIns="0" bIns="0"/>
          <a:lstStyle>
            <a:lvl1pPr>
              <a:defRPr sz="25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200" b="0" i="0">
                <a:solidFill>
                  <a:schemeClr val="bg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5143499"/>
          </a:xfrm>
          <a:prstGeom prst="rect">
            <a:avLst/>
          </a:prstGeom>
        </p:spPr>
      </p:pic>
      <p:sp>
        <p:nvSpPr>
          <p:cNvPr id="2" name="Holder 2"/>
          <p:cNvSpPr>
            <a:spLocks noGrp="1"/>
          </p:cNvSpPr>
          <p:nvPr>
            <p:ph type="title"/>
          </p:nvPr>
        </p:nvSpPr>
        <p:spPr/>
        <p:txBody>
          <a:bodyPr lIns="0" tIns="0" rIns="0" bIns="0"/>
          <a:lstStyle>
            <a:lvl1pPr>
              <a:defRPr sz="25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87825" y="163674"/>
            <a:ext cx="7968349" cy="1092200"/>
          </a:xfrm>
          <a:prstGeom prst="rect">
            <a:avLst/>
          </a:prstGeom>
        </p:spPr>
        <p:txBody>
          <a:bodyPr wrap="square" lIns="0" tIns="0" rIns="0" bIns="0">
            <a:spAutoFit/>
          </a:bodyPr>
          <a:lstStyle>
            <a:lvl1pPr>
              <a:defRPr sz="2500" b="0" i="0">
                <a:solidFill>
                  <a:schemeClr val="bg1"/>
                </a:solidFill>
                <a:latin typeface="Verdana"/>
                <a:cs typeface="Verdana"/>
              </a:defRPr>
            </a:lvl1pPr>
          </a:lstStyle>
          <a:p>
            <a:endParaRPr/>
          </a:p>
        </p:txBody>
      </p:sp>
      <p:sp>
        <p:nvSpPr>
          <p:cNvPr id="3" name="Holder 3"/>
          <p:cNvSpPr>
            <a:spLocks noGrp="1"/>
          </p:cNvSpPr>
          <p:nvPr>
            <p:ph type="body" idx="1"/>
          </p:nvPr>
        </p:nvSpPr>
        <p:spPr>
          <a:xfrm>
            <a:off x="602209" y="2025329"/>
            <a:ext cx="7939580" cy="1113155"/>
          </a:xfrm>
          <a:prstGeom prst="rect">
            <a:avLst/>
          </a:prstGeom>
        </p:spPr>
        <p:txBody>
          <a:bodyPr wrap="square" lIns="0" tIns="0" rIns="0" bIns="0">
            <a:spAutoFit/>
          </a:bodyPr>
          <a:lstStyle>
            <a:lvl1pPr>
              <a:defRPr sz="1200" b="0" i="0">
                <a:solidFill>
                  <a:schemeClr val="bg1"/>
                </a:solidFill>
                <a:latin typeface="Lucida Sans Unicode"/>
                <a:cs typeface="Lucida Sans Unicode"/>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urangsharma75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897749" y="761823"/>
            <a:ext cx="7348500" cy="2042226"/>
          </a:xfrm>
          <a:prstGeom prst="rect">
            <a:avLst/>
          </a:prstGeom>
        </p:spPr>
        <p:txBody>
          <a:bodyPr vert="horz" wrap="square" lIns="0" tIns="10795" rIns="0" bIns="0" rtlCol="0">
            <a:spAutoFit/>
          </a:bodyPr>
          <a:lstStyle/>
          <a:p>
            <a:pPr marL="2823845" marR="5080">
              <a:lnSpc>
                <a:spcPct val="100400"/>
              </a:lnSpc>
              <a:spcBef>
                <a:spcPts val="85"/>
              </a:spcBef>
            </a:pPr>
            <a:r>
              <a:rPr spc="295" dirty="0"/>
              <a:t>Malware </a:t>
            </a:r>
            <a:r>
              <a:rPr spc="-1145" dirty="0"/>
              <a:t> </a:t>
            </a:r>
            <a:r>
              <a:rPr spc="125" dirty="0"/>
              <a:t>Detection </a:t>
            </a:r>
            <a:r>
              <a:rPr spc="140" dirty="0"/>
              <a:t>Using </a:t>
            </a:r>
            <a:r>
              <a:rPr spc="145" dirty="0"/>
              <a:t> </a:t>
            </a:r>
            <a:r>
              <a:rPr spc="260" dirty="0"/>
              <a:t>Machine </a:t>
            </a:r>
            <a:r>
              <a:rPr spc="180" dirty="0"/>
              <a:t>Learning </a:t>
            </a:r>
            <a:r>
              <a:rPr spc="185" dirty="0"/>
              <a:t> </a:t>
            </a:r>
            <a:r>
              <a:rPr spc="120" dirty="0"/>
              <a:t>and </a:t>
            </a:r>
            <a:r>
              <a:rPr spc="210" dirty="0"/>
              <a:t>Python </a:t>
            </a:r>
            <a:r>
              <a:rPr spc="215" dirty="0"/>
              <a:t> </a:t>
            </a:r>
            <a:r>
              <a:rPr spc="200" dirty="0"/>
              <a:t>Algorithms</a:t>
            </a:r>
          </a:p>
        </p:txBody>
      </p:sp>
      <p:sp>
        <p:nvSpPr>
          <p:cNvPr id="3" name="object 3"/>
          <p:cNvSpPr txBox="1"/>
          <p:nvPr/>
        </p:nvSpPr>
        <p:spPr>
          <a:xfrm>
            <a:off x="3709175" y="3733787"/>
            <a:ext cx="2941320" cy="448309"/>
          </a:xfrm>
          <a:prstGeom prst="rect">
            <a:avLst/>
          </a:prstGeom>
        </p:spPr>
        <p:txBody>
          <a:bodyPr vert="horz" wrap="square" lIns="0" tIns="22860" rIns="0" bIns="0" rtlCol="0">
            <a:spAutoFit/>
          </a:bodyPr>
          <a:lstStyle/>
          <a:p>
            <a:pPr marL="12700" marR="5080">
              <a:lnSpc>
                <a:spcPts val="1650"/>
              </a:lnSpc>
              <a:spcBef>
                <a:spcPts val="180"/>
              </a:spcBef>
            </a:pPr>
            <a:r>
              <a:rPr sz="1400" spc="70" dirty="0">
                <a:solidFill>
                  <a:srgbClr val="FFFFFF"/>
                </a:solidFill>
                <a:latin typeface="Lucida Sans Unicode"/>
                <a:cs typeface="Lucida Sans Unicode"/>
              </a:rPr>
              <a:t>Gaurang </a:t>
            </a:r>
            <a:r>
              <a:rPr sz="1400" spc="25" dirty="0">
                <a:solidFill>
                  <a:srgbClr val="FFFFFF"/>
                </a:solidFill>
                <a:latin typeface="Lucida Sans Unicode"/>
                <a:cs typeface="Lucida Sans Unicode"/>
              </a:rPr>
              <a:t>shekhar </a:t>
            </a:r>
            <a:r>
              <a:rPr sz="1400" spc="85" dirty="0">
                <a:solidFill>
                  <a:srgbClr val="FFFFFF"/>
                </a:solidFill>
                <a:latin typeface="Lucida Sans Unicode"/>
                <a:cs typeface="Lucida Sans Unicode"/>
              </a:rPr>
              <a:t>Sharma </a:t>
            </a:r>
            <a:r>
              <a:rPr sz="1400" spc="90" dirty="0">
                <a:solidFill>
                  <a:srgbClr val="FFFFFF"/>
                </a:solidFill>
                <a:latin typeface="Lucida Sans Unicode"/>
                <a:cs typeface="Lucida Sans Unicode"/>
              </a:rPr>
              <a:t> </a:t>
            </a:r>
            <a:r>
              <a:rPr sz="1400" spc="50" dirty="0">
                <a:solidFill>
                  <a:srgbClr val="FFFFFF"/>
                </a:solidFill>
                <a:latin typeface="Lucida Sans Unicode"/>
                <a:cs typeface="Lucida Sans Unicode"/>
                <a:hlinkClick r:id="rId2"/>
              </a:rPr>
              <a:t>gaurangsharma752@gmail.com</a:t>
            </a:r>
            <a:endParaRPr sz="1400">
              <a:latin typeface="Lucida Sans Unicode"/>
              <a:cs typeface="Lucida Sans Uni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9"/>
          </a:xfrm>
          <a:prstGeom prst="rect">
            <a:avLst/>
          </a:prstGeom>
        </p:spPr>
      </p:pic>
      <p:sp>
        <p:nvSpPr>
          <p:cNvPr id="3" name="object 3"/>
          <p:cNvSpPr txBox="1">
            <a:spLocks noGrp="1"/>
          </p:cNvSpPr>
          <p:nvPr>
            <p:ph type="title"/>
          </p:nvPr>
        </p:nvSpPr>
        <p:spPr>
          <a:xfrm>
            <a:off x="587825" y="163674"/>
            <a:ext cx="7522209" cy="1092200"/>
          </a:xfrm>
          <a:prstGeom prst="rect">
            <a:avLst/>
          </a:prstGeom>
        </p:spPr>
        <p:txBody>
          <a:bodyPr vert="horz" wrap="square" lIns="0" tIns="12700" rIns="0" bIns="0" rtlCol="0">
            <a:spAutoFit/>
          </a:bodyPr>
          <a:lstStyle/>
          <a:p>
            <a:pPr marL="12700" marR="5080">
              <a:lnSpc>
                <a:spcPct val="100000"/>
              </a:lnSpc>
              <a:spcBef>
                <a:spcPts val="100"/>
              </a:spcBef>
            </a:pPr>
            <a:r>
              <a:rPr spc="135" dirty="0">
                <a:solidFill>
                  <a:srgbClr val="000000"/>
                </a:solidFill>
              </a:rPr>
              <a:t>Application</a:t>
            </a:r>
            <a:r>
              <a:rPr spc="-125" dirty="0">
                <a:solidFill>
                  <a:srgbClr val="000000"/>
                </a:solidFill>
              </a:rPr>
              <a:t> </a:t>
            </a:r>
            <a:r>
              <a:rPr spc="70" dirty="0">
                <a:solidFill>
                  <a:srgbClr val="000000"/>
                </a:solidFill>
              </a:rPr>
              <a:t>of</a:t>
            </a:r>
            <a:r>
              <a:rPr spc="-125" dirty="0">
                <a:solidFill>
                  <a:srgbClr val="000000"/>
                </a:solidFill>
              </a:rPr>
              <a:t> </a:t>
            </a:r>
            <a:r>
              <a:rPr spc="495" dirty="0">
                <a:solidFill>
                  <a:srgbClr val="000000"/>
                </a:solidFill>
              </a:rPr>
              <a:t>ML</a:t>
            </a:r>
            <a:r>
              <a:rPr spc="-125" dirty="0">
                <a:solidFill>
                  <a:srgbClr val="000000"/>
                </a:solidFill>
              </a:rPr>
              <a:t> </a:t>
            </a:r>
            <a:r>
              <a:rPr spc="90" dirty="0">
                <a:solidFill>
                  <a:srgbClr val="000000"/>
                </a:solidFill>
              </a:rPr>
              <a:t>and</a:t>
            </a:r>
            <a:r>
              <a:rPr spc="-130" dirty="0">
                <a:solidFill>
                  <a:srgbClr val="000000"/>
                </a:solidFill>
              </a:rPr>
              <a:t> </a:t>
            </a:r>
            <a:r>
              <a:rPr spc="155" dirty="0">
                <a:solidFill>
                  <a:srgbClr val="000000"/>
                </a:solidFill>
              </a:rPr>
              <a:t>Python</a:t>
            </a:r>
            <a:r>
              <a:rPr spc="-125" dirty="0">
                <a:solidFill>
                  <a:srgbClr val="000000"/>
                </a:solidFill>
              </a:rPr>
              <a:t> </a:t>
            </a:r>
            <a:r>
              <a:rPr spc="150" dirty="0">
                <a:solidFill>
                  <a:srgbClr val="000000"/>
                </a:solidFill>
              </a:rPr>
              <a:t>Algorithms</a:t>
            </a:r>
            <a:r>
              <a:rPr spc="-125" dirty="0">
                <a:solidFill>
                  <a:srgbClr val="000000"/>
                </a:solidFill>
              </a:rPr>
              <a:t> </a:t>
            </a:r>
            <a:r>
              <a:rPr spc="165" dirty="0">
                <a:solidFill>
                  <a:srgbClr val="000000"/>
                </a:solidFill>
              </a:rPr>
              <a:t>in </a:t>
            </a:r>
            <a:r>
              <a:rPr spc="-860" dirty="0">
                <a:solidFill>
                  <a:srgbClr val="000000"/>
                </a:solidFill>
              </a:rPr>
              <a:t> </a:t>
            </a:r>
            <a:r>
              <a:rPr spc="125" dirty="0">
                <a:solidFill>
                  <a:srgbClr val="000000"/>
                </a:solidFill>
              </a:rPr>
              <a:t>Real-world</a:t>
            </a:r>
            <a:r>
              <a:rPr spc="-135" dirty="0">
                <a:solidFill>
                  <a:srgbClr val="000000"/>
                </a:solidFill>
              </a:rPr>
              <a:t> </a:t>
            </a:r>
            <a:r>
              <a:rPr spc="80" dirty="0">
                <a:solidFill>
                  <a:srgbClr val="000000"/>
                </a:solidFill>
              </a:rPr>
              <a:t>Scenarios</a:t>
            </a:r>
          </a:p>
          <a:p>
            <a:pPr marL="12700">
              <a:lnSpc>
                <a:spcPct val="100000"/>
              </a:lnSpc>
              <a:spcBef>
                <a:spcPts val="595"/>
              </a:spcBef>
            </a:pPr>
            <a:r>
              <a:rPr sz="1500" spc="20" dirty="0">
                <a:solidFill>
                  <a:srgbClr val="000000"/>
                </a:solidFill>
                <a:latin typeface="Lucida Sans Unicode"/>
                <a:cs typeface="Lucida Sans Unicode"/>
              </a:rPr>
              <a:t>Real-world</a:t>
            </a:r>
            <a:r>
              <a:rPr sz="1500" spc="-100" dirty="0">
                <a:solidFill>
                  <a:srgbClr val="000000"/>
                </a:solidFill>
                <a:latin typeface="Lucida Sans Unicode"/>
                <a:cs typeface="Lucida Sans Unicode"/>
              </a:rPr>
              <a:t> </a:t>
            </a:r>
            <a:r>
              <a:rPr sz="1500" spc="25" dirty="0">
                <a:solidFill>
                  <a:srgbClr val="000000"/>
                </a:solidFill>
                <a:latin typeface="Lucida Sans Unicode"/>
                <a:cs typeface="Lucida Sans Unicode"/>
              </a:rPr>
              <a:t>Use</a:t>
            </a:r>
            <a:r>
              <a:rPr sz="1500" spc="-100" dirty="0">
                <a:solidFill>
                  <a:srgbClr val="000000"/>
                </a:solidFill>
                <a:latin typeface="Lucida Sans Unicode"/>
                <a:cs typeface="Lucida Sans Unicode"/>
              </a:rPr>
              <a:t> </a:t>
            </a:r>
            <a:r>
              <a:rPr sz="1500" spc="85" dirty="0">
                <a:solidFill>
                  <a:srgbClr val="000000"/>
                </a:solidFill>
                <a:latin typeface="Lucida Sans Unicode"/>
                <a:cs typeface="Lucida Sans Unicode"/>
              </a:rPr>
              <a:t>Cases</a:t>
            </a:r>
            <a:endParaRPr sz="1500">
              <a:latin typeface="Lucida Sans Unicode"/>
              <a:cs typeface="Lucida Sans Unicode"/>
            </a:endParaRPr>
          </a:p>
        </p:txBody>
      </p:sp>
      <p:sp>
        <p:nvSpPr>
          <p:cNvPr id="4" name="object 4"/>
          <p:cNvSpPr txBox="1"/>
          <p:nvPr/>
        </p:nvSpPr>
        <p:spPr>
          <a:xfrm>
            <a:off x="1367224" y="1543320"/>
            <a:ext cx="2721610" cy="2047239"/>
          </a:xfrm>
          <a:prstGeom prst="rect">
            <a:avLst/>
          </a:prstGeom>
        </p:spPr>
        <p:txBody>
          <a:bodyPr vert="horz" wrap="square" lIns="0" tIns="10795" rIns="0" bIns="0" rtlCol="0">
            <a:spAutoFit/>
          </a:bodyPr>
          <a:lstStyle/>
          <a:p>
            <a:pPr marL="893444" marR="325120" indent="-468630">
              <a:lnSpc>
                <a:spcPct val="101000"/>
              </a:lnSpc>
              <a:spcBef>
                <a:spcPts val="85"/>
              </a:spcBef>
            </a:pPr>
            <a:r>
              <a:rPr sz="1300" spc="75" dirty="0">
                <a:latin typeface="Verdana"/>
                <a:cs typeface="Verdana"/>
              </a:rPr>
              <a:t>Banking</a:t>
            </a:r>
            <a:r>
              <a:rPr sz="1300" spc="-90" dirty="0">
                <a:latin typeface="Verdana"/>
                <a:cs typeface="Verdana"/>
              </a:rPr>
              <a:t> </a:t>
            </a:r>
            <a:r>
              <a:rPr sz="1300" spc="45" dirty="0">
                <a:latin typeface="Verdana"/>
                <a:cs typeface="Verdana"/>
              </a:rPr>
              <a:t>and</a:t>
            </a:r>
            <a:r>
              <a:rPr sz="1300" spc="-90" dirty="0">
                <a:latin typeface="Verdana"/>
                <a:cs typeface="Verdana"/>
              </a:rPr>
              <a:t> </a:t>
            </a:r>
            <a:r>
              <a:rPr sz="1300" spc="65" dirty="0">
                <a:latin typeface="Verdana"/>
                <a:cs typeface="Verdana"/>
              </a:rPr>
              <a:t>Financial </a:t>
            </a:r>
            <a:r>
              <a:rPr sz="1300" spc="-445" dirty="0">
                <a:latin typeface="Verdana"/>
                <a:cs typeface="Verdana"/>
              </a:rPr>
              <a:t> </a:t>
            </a:r>
            <a:r>
              <a:rPr sz="1300" spc="55" dirty="0">
                <a:latin typeface="Verdana"/>
                <a:cs typeface="Verdana"/>
              </a:rPr>
              <a:t>Institutions</a:t>
            </a:r>
            <a:endParaRPr sz="1300">
              <a:latin typeface="Verdana"/>
              <a:cs typeface="Verdana"/>
            </a:endParaRPr>
          </a:p>
          <a:p>
            <a:pPr marL="12700" marR="81280">
              <a:lnSpc>
                <a:spcPts val="1430"/>
              </a:lnSpc>
              <a:spcBef>
                <a:spcPts val="1425"/>
              </a:spcBef>
            </a:pPr>
            <a:r>
              <a:rPr sz="1200" spc="-35" dirty="0">
                <a:latin typeface="Lucida Sans Unicode"/>
                <a:cs typeface="Lucida Sans Unicode"/>
              </a:rPr>
              <a:t>This</a:t>
            </a:r>
            <a:r>
              <a:rPr sz="1200" spc="-60" dirty="0">
                <a:latin typeface="Lucida Sans Unicode"/>
                <a:cs typeface="Lucida Sans Unicode"/>
              </a:rPr>
              <a:t> </a:t>
            </a:r>
            <a:r>
              <a:rPr sz="1200" spc="25" dirty="0">
                <a:latin typeface="Lucida Sans Unicode"/>
                <a:cs typeface="Lucida Sans Unicode"/>
              </a:rPr>
              <a:t>section</a:t>
            </a:r>
            <a:r>
              <a:rPr sz="1200" spc="-60" dirty="0">
                <a:latin typeface="Lucida Sans Unicode"/>
                <a:cs typeface="Lucida Sans Unicode"/>
              </a:rPr>
              <a:t> </a:t>
            </a:r>
            <a:r>
              <a:rPr sz="1200" spc="30" dirty="0">
                <a:latin typeface="Lucida Sans Unicode"/>
                <a:cs typeface="Lucida Sans Unicode"/>
              </a:rPr>
              <a:t>discusses</a:t>
            </a:r>
            <a:r>
              <a:rPr sz="1200" spc="-60" dirty="0">
                <a:latin typeface="Lucida Sans Unicode"/>
                <a:cs typeface="Lucida Sans Unicode"/>
              </a:rPr>
              <a:t> </a:t>
            </a:r>
            <a:r>
              <a:rPr sz="1200" spc="35" dirty="0">
                <a:latin typeface="Lucida Sans Unicode"/>
                <a:cs typeface="Lucida Sans Unicode"/>
              </a:rPr>
              <a:t>how</a:t>
            </a:r>
            <a:r>
              <a:rPr sz="1200" spc="-60" dirty="0">
                <a:latin typeface="Lucida Sans Unicode"/>
                <a:cs typeface="Lucida Sans Unicode"/>
              </a:rPr>
              <a:t> </a:t>
            </a:r>
            <a:r>
              <a:rPr sz="1200" spc="-65" dirty="0">
                <a:latin typeface="Lucida Sans Unicode"/>
                <a:cs typeface="Lucida Sans Unicode"/>
              </a:rPr>
              <a:t>ML</a:t>
            </a:r>
            <a:r>
              <a:rPr sz="1200" spc="-60" dirty="0">
                <a:latin typeface="Lucida Sans Unicode"/>
                <a:cs typeface="Lucida Sans Unicode"/>
              </a:rPr>
              <a:t> </a:t>
            </a:r>
            <a:r>
              <a:rPr sz="1200" spc="60" dirty="0">
                <a:latin typeface="Lucida Sans Unicode"/>
                <a:cs typeface="Lucida Sans Unicode"/>
              </a:rPr>
              <a:t>and  </a:t>
            </a:r>
            <a:r>
              <a:rPr sz="1200" spc="20" dirty="0">
                <a:latin typeface="Lucida Sans Unicode"/>
                <a:cs typeface="Lucida Sans Unicode"/>
              </a:rPr>
              <a:t>Python</a:t>
            </a:r>
            <a:r>
              <a:rPr sz="1200" spc="-65" dirty="0">
                <a:latin typeface="Lucida Sans Unicode"/>
                <a:cs typeface="Lucida Sans Unicode"/>
              </a:rPr>
              <a:t> </a:t>
            </a:r>
            <a:r>
              <a:rPr sz="1200" spc="20" dirty="0">
                <a:latin typeface="Lucida Sans Unicode"/>
                <a:cs typeface="Lucida Sans Unicode"/>
              </a:rPr>
              <a:t>algorithms</a:t>
            </a:r>
            <a:r>
              <a:rPr sz="1200" spc="-60" dirty="0">
                <a:latin typeface="Lucida Sans Unicode"/>
                <a:cs typeface="Lucida Sans Unicode"/>
              </a:rPr>
              <a:t> </a:t>
            </a:r>
            <a:r>
              <a:rPr sz="1200" spc="60" dirty="0">
                <a:latin typeface="Lucida Sans Unicode"/>
                <a:cs typeface="Lucida Sans Unicode"/>
              </a:rPr>
              <a:t>are</a:t>
            </a:r>
            <a:r>
              <a:rPr sz="1200" spc="-65" dirty="0">
                <a:latin typeface="Lucida Sans Unicode"/>
                <a:cs typeface="Lucida Sans Unicode"/>
              </a:rPr>
              <a:t> </a:t>
            </a:r>
            <a:r>
              <a:rPr sz="1200" spc="40" dirty="0">
                <a:latin typeface="Lucida Sans Unicode"/>
                <a:cs typeface="Lucida Sans Unicode"/>
              </a:rPr>
              <a:t>used</a:t>
            </a:r>
            <a:r>
              <a:rPr sz="1200" spc="-60" dirty="0">
                <a:latin typeface="Lucida Sans Unicode"/>
                <a:cs typeface="Lucida Sans Unicode"/>
              </a:rPr>
              <a:t> </a:t>
            </a:r>
            <a:r>
              <a:rPr sz="1200" spc="-15" dirty="0">
                <a:latin typeface="Lucida Sans Unicode"/>
                <a:cs typeface="Lucida Sans Unicode"/>
              </a:rPr>
              <a:t>in</a:t>
            </a:r>
            <a:endParaRPr sz="1200">
              <a:latin typeface="Lucida Sans Unicode"/>
              <a:cs typeface="Lucida Sans Unicode"/>
            </a:endParaRPr>
          </a:p>
          <a:p>
            <a:pPr marL="12700">
              <a:lnSpc>
                <a:spcPts val="1365"/>
              </a:lnSpc>
            </a:pPr>
            <a:r>
              <a:rPr sz="1200" spc="10" dirty="0">
                <a:latin typeface="Lucida Sans Unicode"/>
                <a:cs typeface="Lucida Sans Unicode"/>
              </a:rPr>
              <a:t>real-world</a:t>
            </a:r>
            <a:r>
              <a:rPr sz="1200" spc="-65" dirty="0">
                <a:latin typeface="Lucida Sans Unicode"/>
                <a:cs typeface="Lucida Sans Unicode"/>
              </a:rPr>
              <a:t> </a:t>
            </a:r>
            <a:r>
              <a:rPr sz="1200" spc="35" dirty="0">
                <a:latin typeface="Lucida Sans Unicode"/>
                <a:cs typeface="Lucida Sans Unicode"/>
              </a:rPr>
              <a:t>scenarios</a:t>
            </a:r>
            <a:r>
              <a:rPr sz="1200" spc="-60" dirty="0">
                <a:latin typeface="Lucida Sans Unicode"/>
                <a:cs typeface="Lucida Sans Unicode"/>
              </a:rPr>
              <a:t> </a:t>
            </a:r>
            <a:r>
              <a:rPr sz="1200" spc="5" dirty="0">
                <a:latin typeface="Lucida Sans Unicode"/>
                <a:cs typeface="Lucida Sans Unicode"/>
              </a:rPr>
              <a:t>to</a:t>
            </a:r>
            <a:r>
              <a:rPr sz="1200" spc="-60" dirty="0">
                <a:latin typeface="Lucida Sans Unicode"/>
                <a:cs typeface="Lucida Sans Unicode"/>
              </a:rPr>
              <a:t> </a:t>
            </a:r>
            <a:r>
              <a:rPr sz="1200" spc="45" dirty="0">
                <a:latin typeface="Lucida Sans Unicode"/>
                <a:cs typeface="Lucida Sans Unicode"/>
              </a:rPr>
              <a:t>detect</a:t>
            </a:r>
            <a:r>
              <a:rPr sz="1200" spc="-60" dirty="0">
                <a:latin typeface="Lucida Sans Unicode"/>
                <a:cs typeface="Lucida Sans Unicode"/>
              </a:rPr>
              <a:t> </a:t>
            </a:r>
            <a:r>
              <a:rPr sz="1200" spc="75" dirty="0">
                <a:latin typeface="Lucida Sans Unicode"/>
                <a:cs typeface="Lucida Sans Unicode"/>
              </a:rPr>
              <a:t>and</a:t>
            </a:r>
            <a:endParaRPr sz="1200">
              <a:latin typeface="Lucida Sans Unicode"/>
              <a:cs typeface="Lucida Sans Unicode"/>
            </a:endParaRPr>
          </a:p>
          <a:p>
            <a:pPr marL="12700" marR="5080">
              <a:lnSpc>
                <a:spcPts val="1430"/>
              </a:lnSpc>
              <a:spcBef>
                <a:spcPts val="45"/>
              </a:spcBef>
            </a:pPr>
            <a:r>
              <a:rPr sz="1200" spc="30" dirty="0">
                <a:latin typeface="Lucida Sans Unicode"/>
                <a:cs typeface="Lucida Sans Unicode"/>
              </a:rPr>
              <a:t>prevent</a:t>
            </a:r>
            <a:r>
              <a:rPr sz="1200" spc="-65" dirty="0">
                <a:latin typeface="Lucida Sans Unicode"/>
                <a:cs typeface="Lucida Sans Unicode"/>
              </a:rPr>
              <a:t> </a:t>
            </a:r>
            <a:r>
              <a:rPr sz="1200" spc="60" dirty="0">
                <a:latin typeface="Lucida Sans Unicode"/>
                <a:cs typeface="Lucida Sans Unicode"/>
              </a:rPr>
              <a:t>malware</a:t>
            </a:r>
            <a:r>
              <a:rPr sz="1200" spc="-65" dirty="0">
                <a:latin typeface="Lucida Sans Unicode"/>
                <a:cs typeface="Lucida Sans Unicode"/>
              </a:rPr>
              <a:t> </a:t>
            </a:r>
            <a:r>
              <a:rPr sz="1200" spc="45" dirty="0">
                <a:latin typeface="Lucida Sans Unicode"/>
                <a:cs typeface="Lucida Sans Unicode"/>
              </a:rPr>
              <a:t>attacks</a:t>
            </a:r>
            <a:r>
              <a:rPr sz="1200" spc="-65" dirty="0">
                <a:latin typeface="Lucida Sans Unicode"/>
                <a:cs typeface="Lucida Sans Unicode"/>
              </a:rPr>
              <a:t> </a:t>
            </a:r>
            <a:r>
              <a:rPr sz="1200" spc="25" dirty="0">
                <a:latin typeface="Lucida Sans Unicode"/>
                <a:cs typeface="Lucida Sans Unicode"/>
              </a:rPr>
              <a:t>targeting </a:t>
            </a:r>
            <a:r>
              <a:rPr sz="1200" spc="-365" dirty="0">
                <a:latin typeface="Lucida Sans Unicode"/>
                <a:cs typeface="Lucida Sans Unicode"/>
              </a:rPr>
              <a:t> </a:t>
            </a:r>
            <a:r>
              <a:rPr sz="1200" spc="25" dirty="0">
                <a:latin typeface="Lucida Sans Unicode"/>
                <a:cs typeface="Lucida Sans Unicode"/>
              </a:rPr>
              <a:t>banking</a:t>
            </a:r>
            <a:r>
              <a:rPr sz="1200" spc="-75" dirty="0">
                <a:latin typeface="Lucida Sans Unicode"/>
                <a:cs typeface="Lucida Sans Unicode"/>
              </a:rPr>
              <a:t> </a:t>
            </a:r>
            <a:r>
              <a:rPr sz="1200" spc="75" dirty="0">
                <a:latin typeface="Lucida Sans Unicode"/>
                <a:cs typeface="Lucida Sans Unicode"/>
              </a:rPr>
              <a:t>and</a:t>
            </a:r>
            <a:r>
              <a:rPr sz="1200" spc="-70" dirty="0">
                <a:latin typeface="Lucida Sans Unicode"/>
                <a:cs typeface="Lucida Sans Unicode"/>
              </a:rPr>
              <a:t> </a:t>
            </a:r>
            <a:r>
              <a:rPr sz="1200" spc="25" dirty="0">
                <a:latin typeface="Lucida Sans Unicode"/>
                <a:cs typeface="Lucida Sans Unicode"/>
              </a:rPr>
              <a:t>financial</a:t>
            </a:r>
            <a:r>
              <a:rPr sz="1200" spc="-75" dirty="0">
                <a:latin typeface="Lucida Sans Unicode"/>
                <a:cs typeface="Lucida Sans Unicode"/>
              </a:rPr>
              <a:t> </a:t>
            </a:r>
            <a:r>
              <a:rPr sz="1200" spc="-15" dirty="0">
                <a:latin typeface="Lucida Sans Unicode"/>
                <a:cs typeface="Lucida Sans Unicode"/>
              </a:rPr>
              <a:t>institutions.</a:t>
            </a:r>
            <a:r>
              <a:rPr sz="1200" spc="-70" dirty="0">
                <a:latin typeface="Lucida Sans Unicode"/>
                <a:cs typeface="Lucida Sans Unicode"/>
              </a:rPr>
              <a:t> </a:t>
            </a:r>
            <a:r>
              <a:rPr sz="1200" spc="-35" dirty="0">
                <a:latin typeface="Lucida Sans Unicode"/>
                <a:cs typeface="Lucida Sans Unicode"/>
              </a:rPr>
              <a:t>It </a:t>
            </a:r>
            <a:r>
              <a:rPr sz="1200" spc="-365" dirty="0">
                <a:latin typeface="Lucida Sans Unicode"/>
                <a:cs typeface="Lucida Sans Unicode"/>
              </a:rPr>
              <a:t> </a:t>
            </a:r>
            <a:r>
              <a:rPr sz="1200" spc="55" dirty="0">
                <a:latin typeface="Lucida Sans Unicode"/>
                <a:cs typeface="Lucida Sans Unicode"/>
              </a:rPr>
              <a:t>showcases </a:t>
            </a:r>
            <a:r>
              <a:rPr sz="1200" spc="25" dirty="0">
                <a:latin typeface="Lucida Sans Unicode"/>
                <a:cs typeface="Lucida Sans Unicode"/>
              </a:rPr>
              <a:t>the </a:t>
            </a:r>
            <a:r>
              <a:rPr sz="1200" spc="40" dirty="0">
                <a:latin typeface="Lucida Sans Unicode"/>
                <a:cs typeface="Lucida Sans Unicode"/>
              </a:rPr>
              <a:t>challenges </a:t>
            </a:r>
            <a:r>
              <a:rPr sz="1200" spc="65" dirty="0">
                <a:latin typeface="Lucida Sans Unicode"/>
                <a:cs typeface="Lucida Sans Unicode"/>
              </a:rPr>
              <a:t>faced </a:t>
            </a:r>
            <a:r>
              <a:rPr sz="1200" spc="70" dirty="0">
                <a:latin typeface="Lucida Sans Unicode"/>
                <a:cs typeface="Lucida Sans Unicode"/>
              </a:rPr>
              <a:t> </a:t>
            </a:r>
            <a:r>
              <a:rPr sz="1200" spc="75" dirty="0">
                <a:latin typeface="Lucida Sans Unicode"/>
                <a:cs typeface="Lucida Sans Unicode"/>
              </a:rPr>
              <a:t>and </a:t>
            </a:r>
            <a:r>
              <a:rPr sz="1200" dirty="0">
                <a:latin typeface="Lucida Sans Unicode"/>
                <a:cs typeface="Lucida Sans Unicode"/>
              </a:rPr>
              <a:t>solutions </a:t>
            </a:r>
            <a:r>
              <a:rPr sz="1200" spc="25" dirty="0">
                <a:latin typeface="Lucida Sans Unicode"/>
                <a:cs typeface="Lucida Sans Unicode"/>
              </a:rPr>
              <a:t>provided </a:t>
            </a:r>
            <a:r>
              <a:rPr sz="1200" spc="50" dirty="0">
                <a:latin typeface="Lucida Sans Unicode"/>
                <a:cs typeface="Lucida Sans Unicode"/>
              </a:rPr>
              <a:t>by </a:t>
            </a:r>
            <a:r>
              <a:rPr sz="1200" spc="35" dirty="0">
                <a:latin typeface="Lucida Sans Unicode"/>
                <a:cs typeface="Lucida Sans Unicode"/>
              </a:rPr>
              <a:t>these </a:t>
            </a:r>
            <a:r>
              <a:rPr sz="1200" spc="40" dirty="0">
                <a:latin typeface="Lucida Sans Unicode"/>
                <a:cs typeface="Lucida Sans Unicode"/>
              </a:rPr>
              <a:t> </a:t>
            </a:r>
            <a:r>
              <a:rPr sz="1200" spc="10" dirty="0">
                <a:latin typeface="Lucida Sans Unicode"/>
                <a:cs typeface="Lucida Sans Unicode"/>
              </a:rPr>
              <a:t>algorithms.</a:t>
            </a:r>
            <a:endParaRPr sz="1200">
              <a:latin typeface="Lucida Sans Unicode"/>
              <a:cs typeface="Lucida Sans Unicode"/>
            </a:endParaRPr>
          </a:p>
        </p:txBody>
      </p:sp>
      <p:sp>
        <p:nvSpPr>
          <p:cNvPr id="5" name="object 5"/>
          <p:cNvSpPr txBox="1"/>
          <p:nvPr/>
        </p:nvSpPr>
        <p:spPr>
          <a:xfrm>
            <a:off x="4960025" y="1743346"/>
            <a:ext cx="2779395" cy="2028189"/>
          </a:xfrm>
          <a:prstGeom prst="rect">
            <a:avLst/>
          </a:prstGeom>
        </p:spPr>
        <p:txBody>
          <a:bodyPr vert="horz" wrap="square" lIns="0" tIns="12700" rIns="0" bIns="0" rtlCol="0">
            <a:spAutoFit/>
          </a:bodyPr>
          <a:lstStyle/>
          <a:p>
            <a:pPr marL="520700">
              <a:lnSpc>
                <a:spcPct val="100000"/>
              </a:lnSpc>
              <a:spcBef>
                <a:spcPts val="100"/>
              </a:spcBef>
            </a:pPr>
            <a:r>
              <a:rPr sz="1300" spc="55" dirty="0">
                <a:latin typeface="Verdana"/>
                <a:cs typeface="Verdana"/>
              </a:rPr>
              <a:t>Healthcare</a:t>
            </a:r>
            <a:r>
              <a:rPr sz="1300" spc="-100" dirty="0">
                <a:latin typeface="Verdana"/>
                <a:cs typeface="Verdana"/>
              </a:rPr>
              <a:t> </a:t>
            </a:r>
            <a:r>
              <a:rPr sz="1300" spc="55" dirty="0">
                <a:latin typeface="Verdana"/>
                <a:cs typeface="Verdana"/>
              </a:rPr>
              <a:t>Industry</a:t>
            </a:r>
            <a:endParaRPr sz="1300">
              <a:latin typeface="Verdana"/>
              <a:cs typeface="Verdana"/>
            </a:endParaRPr>
          </a:p>
          <a:p>
            <a:pPr marL="12700" marR="5080">
              <a:lnSpc>
                <a:spcPts val="1430"/>
              </a:lnSpc>
              <a:spcBef>
                <a:spcPts val="1425"/>
              </a:spcBef>
            </a:pPr>
            <a:r>
              <a:rPr sz="1200" spc="-5" dirty="0">
                <a:latin typeface="Lucida Sans Unicode"/>
                <a:cs typeface="Lucida Sans Unicode"/>
              </a:rPr>
              <a:t>The </a:t>
            </a:r>
            <a:r>
              <a:rPr sz="1200" spc="50" dirty="0">
                <a:latin typeface="Lucida Sans Unicode"/>
                <a:cs typeface="Lucida Sans Unicode"/>
              </a:rPr>
              <a:t>healthcare </a:t>
            </a:r>
            <a:r>
              <a:rPr sz="1200" spc="5" dirty="0">
                <a:latin typeface="Lucida Sans Unicode"/>
                <a:cs typeface="Lucida Sans Unicode"/>
              </a:rPr>
              <a:t>industry </a:t>
            </a:r>
            <a:r>
              <a:rPr sz="1200" spc="-20" dirty="0">
                <a:latin typeface="Lucida Sans Unicode"/>
                <a:cs typeface="Lucida Sans Unicode"/>
              </a:rPr>
              <a:t>is </a:t>
            </a:r>
            <a:r>
              <a:rPr sz="1200" spc="-15" dirty="0">
                <a:latin typeface="Lucida Sans Unicode"/>
                <a:cs typeface="Lucida Sans Unicode"/>
              </a:rPr>
              <a:t> </a:t>
            </a:r>
            <a:r>
              <a:rPr sz="1200" spc="30" dirty="0">
                <a:latin typeface="Lucida Sans Unicode"/>
                <a:cs typeface="Lucida Sans Unicode"/>
              </a:rPr>
              <a:t>vulnerable </a:t>
            </a:r>
            <a:r>
              <a:rPr sz="1200" spc="5" dirty="0">
                <a:latin typeface="Lucida Sans Unicode"/>
                <a:cs typeface="Lucida Sans Unicode"/>
              </a:rPr>
              <a:t>to </a:t>
            </a:r>
            <a:r>
              <a:rPr sz="1200" spc="60" dirty="0">
                <a:latin typeface="Lucida Sans Unicode"/>
                <a:cs typeface="Lucida Sans Unicode"/>
              </a:rPr>
              <a:t>malware </a:t>
            </a:r>
            <a:r>
              <a:rPr sz="1200" spc="20" dirty="0">
                <a:latin typeface="Lucida Sans Unicode"/>
                <a:cs typeface="Lucida Sans Unicode"/>
              </a:rPr>
              <a:t>attacks. </a:t>
            </a:r>
            <a:r>
              <a:rPr sz="1200" spc="-35" dirty="0">
                <a:latin typeface="Lucida Sans Unicode"/>
                <a:cs typeface="Lucida Sans Unicode"/>
              </a:rPr>
              <a:t>This </a:t>
            </a:r>
            <a:r>
              <a:rPr sz="1200" spc="-365" dirty="0">
                <a:latin typeface="Lucida Sans Unicode"/>
                <a:cs typeface="Lucida Sans Unicode"/>
              </a:rPr>
              <a:t> </a:t>
            </a:r>
            <a:r>
              <a:rPr sz="1200" spc="25" dirty="0">
                <a:latin typeface="Lucida Sans Unicode"/>
                <a:cs typeface="Lucida Sans Unicode"/>
              </a:rPr>
              <a:t>section </a:t>
            </a:r>
            <a:r>
              <a:rPr sz="1200" spc="-5" dirty="0">
                <a:latin typeface="Lucida Sans Unicode"/>
                <a:cs typeface="Lucida Sans Unicode"/>
              </a:rPr>
              <a:t>explores </a:t>
            </a:r>
            <a:r>
              <a:rPr sz="1200" spc="25" dirty="0">
                <a:latin typeface="Lucida Sans Unicode"/>
                <a:cs typeface="Lucida Sans Unicode"/>
              </a:rPr>
              <a:t>the </a:t>
            </a:r>
            <a:r>
              <a:rPr sz="1200" spc="35" dirty="0">
                <a:latin typeface="Lucida Sans Unicode"/>
                <a:cs typeface="Lucida Sans Unicode"/>
              </a:rPr>
              <a:t>application </a:t>
            </a:r>
            <a:r>
              <a:rPr sz="1200" spc="-10" dirty="0">
                <a:latin typeface="Lucida Sans Unicode"/>
                <a:cs typeface="Lucida Sans Unicode"/>
              </a:rPr>
              <a:t>of </a:t>
            </a:r>
            <a:r>
              <a:rPr sz="1200" spc="-5" dirty="0">
                <a:latin typeface="Lucida Sans Unicode"/>
                <a:cs typeface="Lucida Sans Unicode"/>
              </a:rPr>
              <a:t> </a:t>
            </a:r>
            <a:r>
              <a:rPr sz="1200" spc="-65" dirty="0">
                <a:latin typeface="Lucida Sans Unicode"/>
                <a:cs typeface="Lucida Sans Unicode"/>
              </a:rPr>
              <a:t>ML</a:t>
            </a:r>
            <a:r>
              <a:rPr sz="1200" spc="-60" dirty="0">
                <a:latin typeface="Lucida Sans Unicode"/>
                <a:cs typeface="Lucida Sans Unicode"/>
              </a:rPr>
              <a:t> </a:t>
            </a:r>
            <a:r>
              <a:rPr sz="1200" spc="75" dirty="0">
                <a:latin typeface="Lucida Sans Unicode"/>
                <a:cs typeface="Lucida Sans Unicode"/>
              </a:rPr>
              <a:t>and</a:t>
            </a:r>
            <a:r>
              <a:rPr sz="1200" spc="-60" dirty="0">
                <a:latin typeface="Lucida Sans Unicode"/>
                <a:cs typeface="Lucida Sans Unicode"/>
              </a:rPr>
              <a:t> </a:t>
            </a:r>
            <a:r>
              <a:rPr sz="1200" spc="20" dirty="0">
                <a:latin typeface="Lucida Sans Unicode"/>
                <a:cs typeface="Lucida Sans Unicode"/>
              </a:rPr>
              <a:t>Python</a:t>
            </a:r>
            <a:r>
              <a:rPr sz="1200" spc="-60" dirty="0">
                <a:latin typeface="Lucida Sans Unicode"/>
                <a:cs typeface="Lucida Sans Unicode"/>
              </a:rPr>
              <a:t> </a:t>
            </a:r>
            <a:r>
              <a:rPr sz="1200" spc="20" dirty="0">
                <a:latin typeface="Lucida Sans Unicode"/>
                <a:cs typeface="Lucida Sans Unicode"/>
              </a:rPr>
              <a:t>algorithms</a:t>
            </a:r>
            <a:r>
              <a:rPr sz="1200" spc="-60" dirty="0">
                <a:latin typeface="Lucida Sans Unicode"/>
                <a:cs typeface="Lucida Sans Unicode"/>
              </a:rPr>
              <a:t> </a:t>
            </a:r>
            <a:r>
              <a:rPr sz="1200" spc="-15" dirty="0">
                <a:latin typeface="Lucida Sans Unicode"/>
                <a:cs typeface="Lucida Sans Unicode"/>
              </a:rPr>
              <a:t>in  </a:t>
            </a:r>
            <a:r>
              <a:rPr sz="1200" spc="35" dirty="0">
                <a:latin typeface="Lucida Sans Unicode"/>
                <a:cs typeface="Lucida Sans Unicode"/>
              </a:rPr>
              <a:t>detecting </a:t>
            </a:r>
            <a:r>
              <a:rPr sz="1200" spc="75" dirty="0">
                <a:latin typeface="Lucida Sans Unicode"/>
                <a:cs typeface="Lucida Sans Unicode"/>
              </a:rPr>
              <a:t>and </a:t>
            </a:r>
            <a:r>
              <a:rPr sz="1200" spc="20" dirty="0">
                <a:latin typeface="Lucida Sans Unicode"/>
                <a:cs typeface="Lucida Sans Unicode"/>
              </a:rPr>
              <a:t>mitigating </a:t>
            </a:r>
            <a:r>
              <a:rPr sz="1200" spc="60" dirty="0">
                <a:latin typeface="Lucida Sans Unicode"/>
                <a:cs typeface="Lucida Sans Unicode"/>
              </a:rPr>
              <a:t>malware </a:t>
            </a:r>
            <a:r>
              <a:rPr sz="1200" spc="65" dirty="0">
                <a:latin typeface="Lucida Sans Unicode"/>
                <a:cs typeface="Lucida Sans Unicode"/>
              </a:rPr>
              <a:t> </a:t>
            </a:r>
            <a:r>
              <a:rPr sz="1200" spc="25" dirty="0">
                <a:latin typeface="Lucida Sans Unicode"/>
                <a:cs typeface="Lucida Sans Unicode"/>
              </a:rPr>
              <a:t>threats </a:t>
            </a:r>
            <a:r>
              <a:rPr sz="1200" spc="-15" dirty="0">
                <a:latin typeface="Lucida Sans Unicode"/>
                <a:cs typeface="Lucida Sans Unicode"/>
              </a:rPr>
              <a:t>in </a:t>
            </a:r>
            <a:r>
              <a:rPr sz="1200" spc="50" dirty="0">
                <a:latin typeface="Lucida Sans Unicode"/>
                <a:cs typeface="Lucida Sans Unicode"/>
              </a:rPr>
              <a:t>healthcare </a:t>
            </a:r>
            <a:r>
              <a:rPr sz="1200" spc="15" dirty="0">
                <a:latin typeface="Lucida Sans Unicode"/>
                <a:cs typeface="Lucida Sans Unicode"/>
              </a:rPr>
              <a:t>systems. </a:t>
            </a:r>
            <a:r>
              <a:rPr sz="1200" spc="-35" dirty="0">
                <a:latin typeface="Lucida Sans Unicode"/>
                <a:cs typeface="Lucida Sans Unicode"/>
              </a:rPr>
              <a:t>It </a:t>
            </a:r>
            <a:r>
              <a:rPr sz="1200" spc="-30" dirty="0">
                <a:latin typeface="Lucida Sans Unicode"/>
                <a:cs typeface="Lucida Sans Unicode"/>
              </a:rPr>
              <a:t> </a:t>
            </a:r>
            <a:r>
              <a:rPr sz="1200" dirty="0">
                <a:latin typeface="Lucida Sans Unicode"/>
                <a:cs typeface="Lucida Sans Unicode"/>
              </a:rPr>
              <a:t>highlights</a:t>
            </a:r>
            <a:r>
              <a:rPr sz="1200" spc="-65" dirty="0">
                <a:latin typeface="Lucida Sans Unicode"/>
                <a:cs typeface="Lucida Sans Unicode"/>
              </a:rPr>
              <a:t> </a:t>
            </a:r>
            <a:r>
              <a:rPr sz="1200" spc="25" dirty="0">
                <a:latin typeface="Lucida Sans Unicode"/>
                <a:cs typeface="Lucida Sans Unicode"/>
              </a:rPr>
              <a:t>the</a:t>
            </a:r>
            <a:r>
              <a:rPr sz="1200" spc="-60" dirty="0">
                <a:latin typeface="Lucida Sans Unicode"/>
                <a:cs typeface="Lucida Sans Unicode"/>
              </a:rPr>
              <a:t> </a:t>
            </a:r>
            <a:r>
              <a:rPr sz="1200" spc="15" dirty="0">
                <a:latin typeface="Lucida Sans Unicode"/>
                <a:cs typeface="Lucida Sans Unicode"/>
              </a:rPr>
              <a:t>benefits</a:t>
            </a:r>
            <a:r>
              <a:rPr sz="1200" spc="-60" dirty="0">
                <a:latin typeface="Lucida Sans Unicode"/>
                <a:cs typeface="Lucida Sans Unicode"/>
              </a:rPr>
              <a:t> </a:t>
            </a:r>
            <a:r>
              <a:rPr sz="1200" spc="75" dirty="0">
                <a:latin typeface="Lucida Sans Unicode"/>
                <a:cs typeface="Lucida Sans Unicode"/>
              </a:rPr>
              <a:t>and</a:t>
            </a:r>
            <a:r>
              <a:rPr sz="1200" spc="-60" dirty="0">
                <a:latin typeface="Lucida Sans Unicode"/>
                <a:cs typeface="Lucida Sans Unicode"/>
              </a:rPr>
              <a:t> </a:t>
            </a:r>
            <a:r>
              <a:rPr sz="1200" spc="20" dirty="0">
                <a:latin typeface="Lucida Sans Unicode"/>
                <a:cs typeface="Lucida Sans Unicode"/>
              </a:rPr>
              <a:t>potential </a:t>
            </a:r>
            <a:r>
              <a:rPr sz="1200" spc="-370" dirty="0">
                <a:latin typeface="Lucida Sans Unicode"/>
                <a:cs typeface="Lucida Sans Unicode"/>
              </a:rPr>
              <a:t> </a:t>
            </a:r>
            <a:r>
              <a:rPr sz="1200" spc="-30" dirty="0">
                <a:latin typeface="Lucida Sans Unicode"/>
                <a:cs typeface="Lucida Sans Unicode"/>
              </a:rPr>
              <a:t>risks </a:t>
            </a:r>
            <a:r>
              <a:rPr sz="1200" spc="50" dirty="0">
                <a:latin typeface="Lucida Sans Unicode"/>
                <a:cs typeface="Lucida Sans Unicode"/>
              </a:rPr>
              <a:t>associated </a:t>
            </a:r>
            <a:r>
              <a:rPr sz="1200" dirty="0">
                <a:latin typeface="Lucida Sans Unicode"/>
                <a:cs typeface="Lucida Sans Unicode"/>
              </a:rPr>
              <a:t>with </a:t>
            </a:r>
            <a:r>
              <a:rPr sz="1200" spc="35" dirty="0">
                <a:latin typeface="Lucida Sans Unicode"/>
                <a:cs typeface="Lucida Sans Unicode"/>
              </a:rPr>
              <a:t>these </a:t>
            </a:r>
            <a:r>
              <a:rPr sz="1200" spc="40" dirty="0">
                <a:latin typeface="Lucida Sans Unicode"/>
                <a:cs typeface="Lucida Sans Unicode"/>
              </a:rPr>
              <a:t> </a:t>
            </a:r>
            <a:r>
              <a:rPr sz="1200" spc="45" dirty="0">
                <a:latin typeface="Lucida Sans Unicode"/>
                <a:cs typeface="Lucida Sans Unicode"/>
              </a:rPr>
              <a:t>approaches.</a:t>
            </a:r>
            <a:endParaRPr sz="1200">
              <a:latin typeface="Lucida Sans Unicode"/>
              <a:cs typeface="Lucida Sans Unico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7825" y="163674"/>
            <a:ext cx="6744334" cy="1092200"/>
          </a:xfrm>
          <a:prstGeom prst="rect">
            <a:avLst/>
          </a:prstGeom>
        </p:spPr>
        <p:txBody>
          <a:bodyPr vert="horz" wrap="square" lIns="0" tIns="12700" rIns="0" bIns="0" rtlCol="0">
            <a:spAutoFit/>
          </a:bodyPr>
          <a:lstStyle/>
          <a:p>
            <a:pPr marL="12700" marR="5080">
              <a:lnSpc>
                <a:spcPct val="100000"/>
              </a:lnSpc>
              <a:spcBef>
                <a:spcPts val="100"/>
              </a:spcBef>
            </a:pPr>
            <a:r>
              <a:rPr spc="85" dirty="0"/>
              <a:t>Challenges</a:t>
            </a:r>
            <a:r>
              <a:rPr spc="-145" dirty="0"/>
              <a:t> </a:t>
            </a:r>
            <a:r>
              <a:rPr spc="90" dirty="0"/>
              <a:t>and</a:t>
            </a:r>
            <a:r>
              <a:rPr spc="-145" dirty="0"/>
              <a:t> </a:t>
            </a:r>
            <a:r>
              <a:rPr spc="130" dirty="0"/>
              <a:t>Future</a:t>
            </a:r>
            <a:r>
              <a:rPr spc="-145" dirty="0"/>
              <a:t> </a:t>
            </a:r>
            <a:r>
              <a:rPr spc="85" dirty="0"/>
              <a:t>Developments</a:t>
            </a:r>
            <a:r>
              <a:rPr spc="-140" dirty="0"/>
              <a:t> </a:t>
            </a:r>
            <a:r>
              <a:rPr spc="165" dirty="0"/>
              <a:t>in </a:t>
            </a:r>
            <a:r>
              <a:rPr spc="-869" dirty="0"/>
              <a:t> </a:t>
            </a:r>
            <a:r>
              <a:rPr spc="225" dirty="0"/>
              <a:t>Malware</a:t>
            </a:r>
            <a:r>
              <a:rPr spc="-135" dirty="0"/>
              <a:t> </a:t>
            </a:r>
            <a:r>
              <a:rPr spc="95" dirty="0"/>
              <a:t>Detection</a:t>
            </a:r>
          </a:p>
          <a:p>
            <a:pPr marL="12700">
              <a:lnSpc>
                <a:spcPct val="100000"/>
              </a:lnSpc>
              <a:spcBef>
                <a:spcPts val="595"/>
              </a:spcBef>
            </a:pPr>
            <a:r>
              <a:rPr sz="1500" spc="20" dirty="0">
                <a:latin typeface="Lucida Sans Unicode"/>
                <a:cs typeface="Lucida Sans Unicode"/>
              </a:rPr>
              <a:t>Current</a:t>
            </a:r>
            <a:r>
              <a:rPr sz="1500" spc="-110" dirty="0">
                <a:latin typeface="Lucida Sans Unicode"/>
                <a:cs typeface="Lucida Sans Unicode"/>
              </a:rPr>
              <a:t> </a:t>
            </a:r>
            <a:r>
              <a:rPr sz="1500" spc="50" dirty="0">
                <a:latin typeface="Lucida Sans Unicode"/>
                <a:cs typeface="Lucida Sans Unicode"/>
              </a:rPr>
              <a:t>Challenges</a:t>
            </a:r>
            <a:endParaRPr sz="1500">
              <a:latin typeface="Lucida Sans Unicode"/>
              <a:cs typeface="Lucida Sans Unicode"/>
            </a:endParaRPr>
          </a:p>
        </p:txBody>
      </p:sp>
      <p:sp>
        <p:nvSpPr>
          <p:cNvPr id="3" name="object 3"/>
          <p:cNvSpPr txBox="1"/>
          <p:nvPr/>
        </p:nvSpPr>
        <p:spPr>
          <a:xfrm>
            <a:off x="685174" y="2025329"/>
            <a:ext cx="3742054" cy="1113155"/>
          </a:xfrm>
          <a:prstGeom prst="rect">
            <a:avLst/>
          </a:prstGeom>
        </p:spPr>
        <p:txBody>
          <a:bodyPr vert="horz" wrap="square" lIns="0" tIns="19685" rIns="0" bIns="0" rtlCol="0">
            <a:spAutoFit/>
          </a:bodyPr>
          <a:lstStyle/>
          <a:p>
            <a:pPr marL="12700" marR="5080">
              <a:lnSpc>
                <a:spcPts val="1430"/>
              </a:lnSpc>
              <a:spcBef>
                <a:spcPts val="155"/>
              </a:spcBef>
            </a:pPr>
            <a:r>
              <a:rPr sz="1200" spc="-35" dirty="0">
                <a:solidFill>
                  <a:srgbClr val="FFFFFF"/>
                </a:solidFill>
                <a:latin typeface="Lucida Sans Unicode"/>
                <a:cs typeface="Lucida Sans Unicode"/>
              </a:rPr>
              <a:t>This </a:t>
            </a:r>
            <a:r>
              <a:rPr sz="1200" spc="25" dirty="0">
                <a:solidFill>
                  <a:srgbClr val="FFFFFF"/>
                </a:solidFill>
                <a:latin typeface="Lucida Sans Unicode"/>
                <a:cs typeface="Lucida Sans Unicode"/>
              </a:rPr>
              <a:t>section </a:t>
            </a:r>
            <a:r>
              <a:rPr sz="1200" spc="45" dirty="0">
                <a:solidFill>
                  <a:srgbClr val="FFFFFF"/>
                </a:solidFill>
                <a:latin typeface="Lucida Sans Unicode"/>
                <a:cs typeface="Lucida Sans Unicode"/>
              </a:rPr>
              <a:t>addresses </a:t>
            </a:r>
            <a:r>
              <a:rPr sz="1200" spc="25" dirty="0">
                <a:solidFill>
                  <a:srgbClr val="FFFFFF"/>
                </a:solidFill>
                <a:latin typeface="Lucida Sans Unicode"/>
                <a:cs typeface="Lucida Sans Unicode"/>
              </a:rPr>
              <a:t>the </a:t>
            </a:r>
            <a:r>
              <a:rPr sz="1200" spc="40" dirty="0">
                <a:solidFill>
                  <a:srgbClr val="FFFFFF"/>
                </a:solidFill>
                <a:latin typeface="Lucida Sans Unicode"/>
                <a:cs typeface="Lucida Sans Unicode"/>
              </a:rPr>
              <a:t>challenges </a:t>
            </a:r>
            <a:r>
              <a:rPr sz="1200" spc="45" dirty="0">
                <a:solidFill>
                  <a:srgbClr val="FFFFFF"/>
                </a:solidFill>
                <a:latin typeface="Lucida Sans Unicode"/>
                <a:cs typeface="Lucida Sans Unicode"/>
              </a:rPr>
              <a:t>posed </a:t>
            </a:r>
            <a:r>
              <a:rPr sz="1200" spc="50" dirty="0">
                <a:solidFill>
                  <a:srgbClr val="FFFFFF"/>
                </a:solidFill>
                <a:latin typeface="Lucida Sans Unicode"/>
                <a:cs typeface="Lucida Sans Unicode"/>
              </a:rPr>
              <a:t>by </a:t>
            </a:r>
            <a:r>
              <a:rPr sz="1200" spc="-365" dirty="0">
                <a:solidFill>
                  <a:srgbClr val="FFFFFF"/>
                </a:solidFill>
                <a:latin typeface="Lucida Sans Unicode"/>
                <a:cs typeface="Lucida Sans Unicode"/>
              </a:rPr>
              <a:t> </a:t>
            </a:r>
            <a:r>
              <a:rPr sz="1200" spc="20" dirty="0">
                <a:solidFill>
                  <a:srgbClr val="FFFFFF"/>
                </a:solidFill>
                <a:latin typeface="Lucida Sans Unicode"/>
                <a:cs typeface="Lucida Sans Unicode"/>
              </a:rPr>
              <a:t>evolving </a:t>
            </a:r>
            <a:r>
              <a:rPr sz="1200" spc="60" dirty="0">
                <a:solidFill>
                  <a:srgbClr val="FFFFFF"/>
                </a:solidFill>
                <a:latin typeface="Lucida Sans Unicode"/>
                <a:cs typeface="Lucida Sans Unicode"/>
              </a:rPr>
              <a:t>malware </a:t>
            </a:r>
            <a:r>
              <a:rPr sz="1200" spc="15" dirty="0">
                <a:solidFill>
                  <a:srgbClr val="FFFFFF"/>
                </a:solidFill>
                <a:latin typeface="Lucida Sans Unicode"/>
                <a:cs typeface="Lucida Sans Unicode"/>
              </a:rPr>
              <a:t>techniques, </a:t>
            </a:r>
            <a:r>
              <a:rPr sz="1200" spc="40" dirty="0">
                <a:solidFill>
                  <a:srgbClr val="FFFFFF"/>
                </a:solidFill>
                <a:latin typeface="Lucida Sans Unicode"/>
                <a:cs typeface="Lucida Sans Unicode"/>
              </a:rPr>
              <a:t>such </a:t>
            </a:r>
            <a:r>
              <a:rPr sz="1200" spc="80" dirty="0">
                <a:solidFill>
                  <a:srgbClr val="FFFFFF"/>
                </a:solidFill>
                <a:latin typeface="Lucida Sans Unicode"/>
                <a:cs typeface="Lucida Sans Unicode"/>
              </a:rPr>
              <a:t>as </a:t>
            </a:r>
            <a:r>
              <a:rPr sz="1200" spc="85" dirty="0">
                <a:solidFill>
                  <a:srgbClr val="FFFFFF"/>
                </a:solidFill>
                <a:latin typeface="Lucida Sans Unicode"/>
                <a:cs typeface="Lucida Sans Unicode"/>
              </a:rPr>
              <a:t> </a:t>
            </a:r>
            <a:r>
              <a:rPr sz="1200" spc="25" dirty="0">
                <a:solidFill>
                  <a:srgbClr val="FFFFFF"/>
                </a:solidFill>
                <a:latin typeface="Lucida Sans Unicode"/>
                <a:cs typeface="Lucida Sans Unicode"/>
              </a:rPr>
              <a:t>polymorphism</a:t>
            </a:r>
            <a:r>
              <a:rPr sz="1200" spc="-60" dirty="0">
                <a:solidFill>
                  <a:srgbClr val="FFFFFF"/>
                </a:solidFill>
                <a:latin typeface="Lucida Sans Unicode"/>
                <a:cs typeface="Lucida Sans Unicode"/>
              </a:rPr>
              <a:t> </a:t>
            </a:r>
            <a:r>
              <a:rPr sz="1200" spc="75" dirty="0">
                <a:solidFill>
                  <a:srgbClr val="FFFFFF"/>
                </a:solidFill>
                <a:latin typeface="Lucida Sans Unicode"/>
                <a:cs typeface="Lucida Sans Unicode"/>
              </a:rPr>
              <a:t>and</a:t>
            </a:r>
            <a:r>
              <a:rPr sz="1200" spc="-60" dirty="0">
                <a:solidFill>
                  <a:srgbClr val="FFFFFF"/>
                </a:solidFill>
                <a:latin typeface="Lucida Sans Unicode"/>
                <a:cs typeface="Lucida Sans Unicode"/>
              </a:rPr>
              <a:t> </a:t>
            </a:r>
            <a:r>
              <a:rPr sz="1200" spc="15" dirty="0">
                <a:solidFill>
                  <a:srgbClr val="FFFFFF"/>
                </a:solidFill>
                <a:latin typeface="Lucida Sans Unicode"/>
                <a:cs typeface="Lucida Sans Unicode"/>
              </a:rPr>
              <a:t>obfuscation.</a:t>
            </a:r>
            <a:r>
              <a:rPr sz="1200" spc="-60" dirty="0">
                <a:solidFill>
                  <a:srgbClr val="FFFFFF"/>
                </a:solidFill>
                <a:latin typeface="Lucida Sans Unicode"/>
                <a:cs typeface="Lucida Sans Unicode"/>
              </a:rPr>
              <a:t> </a:t>
            </a:r>
            <a:r>
              <a:rPr sz="1200" spc="-35" dirty="0">
                <a:solidFill>
                  <a:srgbClr val="FFFFFF"/>
                </a:solidFill>
                <a:latin typeface="Lucida Sans Unicode"/>
                <a:cs typeface="Lucida Sans Unicode"/>
              </a:rPr>
              <a:t>It</a:t>
            </a:r>
            <a:r>
              <a:rPr sz="1200" spc="-60" dirty="0">
                <a:solidFill>
                  <a:srgbClr val="FFFFFF"/>
                </a:solidFill>
                <a:latin typeface="Lucida Sans Unicode"/>
                <a:cs typeface="Lucida Sans Unicode"/>
              </a:rPr>
              <a:t> </a:t>
            </a:r>
            <a:r>
              <a:rPr sz="1200" spc="30" dirty="0">
                <a:solidFill>
                  <a:srgbClr val="FFFFFF"/>
                </a:solidFill>
                <a:latin typeface="Lucida Sans Unicode"/>
                <a:cs typeface="Lucida Sans Unicode"/>
              </a:rPr>
              <a:t>discusses</a:t>
            </a:r>
            <a:r>
              <a:rPr sz="1200" spc="-60" dirty="0">
                <a:solidFill>
                  <a:srgbClr val="FFFFFF"/>
                </a:solidFill>
                <a:latin typeface="Lucida Sans Unicode"/>
                <a:cs typeface="Lucida Sans Unicode"/>
              </a:rPr>
              <a:t> </a:t>
            </a:r>
            <a:r>
              <a:rPr sz="1200" spc="25" dirty="0">
                <a:solidFill>
                  <a:srgbClr val="FFFFFF"/>
                </a:solidFill>
                <a:latin typeface="Lucida Sans Unicode"/>
                <a:cs typeface="Lucida Sans Unicode"/>
              </a:rPr>
              <a:t>how  </a:t>
            </a:r>
            <a:r>
              <a:rPr sz="1200" spc="-65" dirty="0">
                <a:solidFill>
                  <a:srgbClr val="FFFFFF"/>
                </a:solidFill>
                <a:latin typeface="Lucida Sans Unicode"/>
                <a:cs typeface="Lucida Sans Unicode"/>
              </a:rPr>
              <a:t>ML </a:t>
            </a:r>
            <a:r>
              <a:rPr sz="1200" spc="75" dirty="0">
                <a:solidFill>
                  <a:srgbClr val="FFFFFF"/>
                </a:solidFill>
                <a:latin typeface="Lucida Sans Unicode"/>
                <a:cs typeface="Lucida Sans Unicode"/>
              </a:rPr>
              <a:t>and </a:t>
            </a:r>
            <a:r>
              <a:rPr sz="1200" spc="20" dirty="0">
                <a:solidFill>
                  <a:srgbClr val="FFFFFF"/>
                </a:solidFill>
                <a:latin typeface="Lucida Sans Unicode"/>
                <a:cs typeface="Lucida Sans Unicode"/>
              </a:rPr>
              <a:t>Python algorithms </a:t>
            </a:r>
            <a:r>
              <a:rPr sz="1200" spc="55" dirty="0">
                <a:solidFill>
                  <a:srgbClr val="FFFFFF"/>
                </a:solidFill>
                <a:latin typeface="Lucida Sans Unicode"/>
                <a:cs typeface="Lucida Sans Unicode"/>
              </a:rPr>
              <a:t>need </a:t>
            </a:r>
            <a:r>
              <a:rPr sz="1200" spc="5" dirty="0">
                <a:solidFill>
                  <a:srgbClr val="FFFFFF"/>
                </a:solidFill>
                <a:latin typeface="Lucida Sans Unicode"/>
                <a:cs typeface="Lucida Sans Unicode"/>
              </a:rPr>
              <a:t>to </a:t>
            </a:r>
            <a:r>
              <a:rPr sz="1200" spc="75" dirty="0">
                <a:solidFill>
                  <a:srgbClr val="FFFFFF"/>
                </a:solidFill>
                <a:latin typeface="Lucida Sans Unicode"/>
                <a:cs typeface="Lucida Sans Unicode"/>
              </a:rPr>
              <a:t>adapt and </a:t>
            </a:r>
            <a:r>
              <a:rPr sz="1200" spc="80" dirty="0">
                <a:solidFill>
                  <a:srgbClr val="FFFFFF"/>
                </a:solidFill>
                <a:latin typeface="Lucida Sans Unicode"/>
                <a:cs typeface="Lucida Sans Unicode"/>
              </a:rPr>
              <a:t> </a:t>
            </a:r>
            <a:r>
              <a:rPr sz="1200" spc="35" dirty="0">
                <a:solidFill>
                  <a:srgbClr val="FFFFFF"/>
                </a:solidFill>
                <a:latin typeface="Lucida Sans Unicode"/>
                <a:cs typeface="Lucida Sans Unicode"/>
              </a:rPr>
              <a:t>evolve </a:t>
            </a:r>
            <a:r>
              <a:rPr sz="1200" spc="5" dirty="0">
                <a:solidFill>
                  <a:srgbClr val="FFFFFF"/>
                </a:solidFill>
                <a:latin typeface="Lucida Sans Unicode"/>
                <a:cs typeface="Lucida Sans Unicode"/>
              </a:rPr>
              <a:t>to </a:t>
            </a:r>
            <a:r>
              <a:rPr sz="1200" spc="20" dirty="0">
                <a:solidFill>
                  <a:srgbClr val="FFFFFF"/>
                </a:solidFill>
                <a:latin typeface="Lucida Sans Unicode"/>
                <a:cs typeface="Lucida Sans Unicode"/>
              </a:rPr>
              <a:t>effectively </a:t>
            </a:r>
            <a:r>
              <a:rPr sz="1200" spc="45" dirty="0">
                <a:solidFill>
                  <a:srgbClr val="FFFFFF"/>
                </a:solidFill>
                <a:latin typeface="Lucida Sans Unicode"/>
                <a:cs typeface="Lucida Sans Unicode"/>
              </a:rPr>
              <a:t>detect </a:t>
            </a:r>
            <a:r>
              <a:rPr sz="1200" spc="75" dirty="0">
                <a:solidFill>
                  <a:srgbClr val="FFFFFF"/>
                </a:solidFill>
                <a:latin typeface="Lucida Sans Unicode"/>
                <a:cs typeface="Lucida Sans Unicode"/>
              </a:rPr>
              <a:t>and </a:t>
            </a:r>
            <a:r>
              <a:rPr sz="1200" spc="30" dirty="0">
                <a:solidFill>
                  <a:srgbClr val="FFFFFF"/>
                </a:solidFill>
                <a:latin typeface="Lucida Sans Unicode"/>
                <a:cs typeface="Lucida Sans Unicode"/>
              </a:rPr>
              <a:t>counter </a:t>
            </a:r>
            <a:r>
              <a:rPr sz="1200" spc="35" dirty="0">
                <a:solidFill>
                  <a:srgbClr val="FFFFFF"/>
                </a:solidFill>
                <a:latin typeface="Lucida Sans Unicode"/>
                <a:cs typeface="Lucida Sans Unicode"/>
              </a:rPr>
              <a:t>these </a:t>
            </a:r>
            <a:r>
              <a:rPr sz="1200" spc="40" dirty="0">
                <a:solidFill>
                  <a:srgbClr val="FFFFFF"/>
                </a:solidFill>
                <a:latin typeface="Lucida Sans Unicode"/>
                <a:cs typeface="Lucida Sans Unicode"/>
              </a:rPr>
              <a:t> </a:t>
            </a:r>
            <a:r>
              <a:rPr sz="1200" spc="80" dirty="0">
                <a:solidFill>
                  <a:srgbClr val="FFFFFF"/>
                </a:solidFill>
                <a:latin typeface="Lucida Sans Unicode"/>
                <a:cs typeface="Lucida Sans Unicode"/>
              </a:rPr>
              <a:t>advanced</a:t>
            </a:r>
            <a:r>
              <a:rPr sz="1200" spc="-65" dirty="0">
                <a:solidFill>
                  <a:srgbClr val="FFFFFF"/>
                </a:solidFill>
                <a:latin typeface="Lucida Sans Unicode"/>
                <a:cs typeface="Lucida Sans Unicode"/>
              </a:rPr>
              <a:t> </a:t>
            </a:r>
            <a:r>
              <a:rPr sz="1200" spc="60" dirty="0">
                <a:solidFill>
                  <a:srgbClr val="FFFFFF"/>
                </a:solidFill>
                <a:latin typeface="Lucida Sans Unicode"/>
                <a:cs typeface="Lucida Sans Unicode"/>
              </a:rPr>
              <a:t>malware</a:t>
            </a:r>
            <a:r>
              <a:rPr sz="1200" spc="-60" dirty="0">
                <a:solidFill>
                  <a:srgbClr val="FFFFFF"/>
                </a:solidFill>
                <a:latin typeface="Lucida Sans Unicode"/>
                <a:cs typeface="Lucida Sans Unicode"/>
              </a:rPr>
              <a:t> </a:t>
            </a:r>
            <a:r>
              <a:rPr sz="1200" spc="5" dirty="0">
                <a:solidFill>
                  <a:srgbClr val="FFFFFF"/>
                </a:solidFill>
                <a:latin typeface="Lucida Sans Unicode"/>
                <a:cs typeface="Lucida Sans Unicode"/>
              </a:rPr>
              <a:t>threats.</a:t>
            </a:r>
            <a:endParaRPr sz="1200">
              <a:latin typeface="Lucida Sans Unicode"/>
              <a:cs typeface="Lucida Sans Unicode"/>
            </a:endParaRPr>
          </a:p>
        </p:txBody>
      </p:sp>
      <p:sp>
        <p:nvSpPr>
          <p:cNvPr id="4" name="object 4"/>
          <p:cNvSpPr/>
          <p:nvPr/>
        </p:nvSpPr>
        <p:spPr>
          <a:xfrm>
            <a:off x="612149" y="1592999"/>
            <a:ext cx="360045" cy="360045"/>
          </a:xfrm>
          <a:custGeom>
            <a:avLst/>
            <a:gdLst/>
            <a:ahLst/>
            <a:cxnLst/>
            <a:rect l="l" t="t" r="r" b="b"/>
            <a:pathLst>
              <a:path w="360044" h="360044">
                <a:moveTo>
                  <a:pt x="0" y="179999"/>
                </a:moveTo>
                <a:lnTo>
                  <a:pt x="6429" y="132148"/>
                </a:lnTo>
                <a:lnTo>
                  <a:pt x="24575" y="89150"/>
                </a:lnTo>
                <a:lnTo>
                  <a:pt x="52720" y="52720"/>
                </a:lnTo>
                <a:lnTo>
                  <a:pt x="89150" y="24575"/>
                </a:lnTo>
                <a:lnTo>
                  <a:pt x="132148" y="6429"/>
                </a:lnTo>
                <a:lnTo>
                  <a:pt x="179999" y="0"/>
                </a:lnTo>
                <a:lnTo>
                  <a:pt x="248883" y="13701"/>
                </a:lnTo>
                <a:lnTo>
                  <a:pt x="307279" y="52720"/>
                </a:lnTo>
                <a:lnTo>
                  <a:pt x="346298" y="111116"/>
                </a:lnTo>
                <a:lnTo>
                  <a:pt x="359999" y="179999"/>
                </a:lnTo>
                <a:lnTo>
                  <a:pt x="353570" y="227851"/>
                </a:lnTo>
                <a:lnTo>
                  <a:pt x="335424" y="270849"/>
                </a:lnTo>
                <a:lnTo>
                  <a:pt x="307279" y="307279"/>
                </a:lnTo>
                <a:lnTo>
                  <a:pt x="270849" y="335424"/>
                </a:lnTo>
                <a:lnTo>
                  <a:pt x="227851" y="353570"/>
                </a:lnTo>
                <a:lnTo>
                  <a:pt x="179999" y="359999"/>
                </a:lnTo>
                <a:lnTo>
                  <a:pt x="132148" y="353570"/>
                </a:lnTo>
                <a:lnTo>
                  <a:pt x="89150" y="335424"/>
                </a:lnTo>
                <a:lnTo>
                  <a:pt x="52720" y="307279"/>
                </a:lnTo>
                <a:lnTo>
                  <a:pt x="24575" y="270849"/>
                </a:lnTo>
                <a:lnTo>
                  <a:pt x="6429" y="227851"/>
                </a:lnTo>
                <a:lnTo>
                  <a:pt x="0" y="179999"/>
                </a:lnTo>
                <a:close/>
              </a:path>
            </a:pathLst>
          </a:custGeom>
          <a:ln w="9524">
            <a:solidFill>
              <a:srgbClr val="FFFFFF"/>
            </a:solidFill>
          </a:ln>
        </p:spPr>
        <p:txBody>
          <a:bodyPr wrap="square" lIns="0" tIns="0" rIns="0" bIns="0" rtlCol="0"/>
          <a:lstStyle/>
          <a:p>
            <a:endParaRPr/>
          </a:p>
        </p:txBody>
      </p:sp>
      <p:sp>
        <p:nvSpPr>
          <p:cNvPr id="5" name="object 5"/>
          <p:cNvSpPr txBox="1"/>
          <p:nvPr/>
        </p:nvSpPr>
        <p:spPr>
          <a:xfrm>
            <a:off x="737895" y="1653683"/>
            <a:ext cx="2997835" cy="223520"/>
          </a:xfrm>
          <a:prstGeom prst="rect">
            <a:avLst/>
          </a:prstGeom>
        </p:spPr>
        <p:txBody>
          <a:bodyPr vert="horz" wrap="square" lIns="0" tIns="12700" rIns="0" bIns="0" rtlCol="0">
            <a:spAutoFit/>
          </a:bodyPr>
          <a:lstStyle/>
          <a:p>
            <a:pPr marL="12700">
              <a:lnSpc>
                <a:spcPct val="100000"/>
              </a:lnSpc>
              <a:spcBef>
                <a:spcPts val="100"/>
              </a:spcBef>
              <a:tabLst>
                <a:tab pos="319405" algn="l"/>
              </a:tabLst>
            </a:pPr>
            <a:r>
              <a:rPr sz="1200" b="1" spc="-5" dirty="0">
                <a:solidFill>
                  <a:srgbClr val="FFFFFF"/>
                </a:solidFill>
                <a:latin typeface="Leelawadee UI"/>
                <a:cs typeface="Leelawadee UI"/>
              </a:rPr>
              <a:t>1	</a:t>
            </a:r>
            <a:r>
              <a:rPr sz="1300" spc="75" dirty="0">
                <a:solidFill>
                  <a:srgbClr val="FFFFFF"/>
                </a:solidFill>
                <a:latin typeface="Verdana"/>
                <a:cs typeface="Verdana"/>
              </a:rPr>
              <a:t>Evolving</a:t>
            </a:r>
            <a:r>
              <a:rPr sz="1300" spc="-95" dirty="0">
                <a:solidFill>
                  <a:srgbClr val="FFFFFF"/>
                </a:solidFill>
                <a:latin typeface="Verdana"/>
                <a:cs typeface="Verdana"/>
              </a:rPr>
              <a:t> </a:t>
            </a:r>
            <a:r>
              <a:rPr sz="1300" spc="114" dirty="0">
                <a:solidFill>
                  <a:srgbClr val="FFFFFF"/>
                </a:solidFill>
                <a:latin typeface="Verdana"/>
                <a:cs typeface="Verdana"/>
              </a:rPr>
              <a:t>Malware</a:t>
            </a:r>
            <a:r>
              <a:rPr sz="1300" spc="-90" dirty="0">
                <a:solidFill>
                  <a:srgbClr val="FFFFFF"/>
                </a:solidFill>
                <a:latin typeface="Verdana"/>
                <a:cs typeface="Verdana"/>
              </a:rPr>
              <a:t> </a:t>
            </a:r>
            <a:r>
              <a:rPr sz="1300" spc="50" dirty="0">
                <a:solidFill>
                  <a:srgbClr val="FFFFFF"/>
                </a:solidFill>
                <a:latin typeface="Verdana"/>
                <a:cs typeface="Verdana"/>
              </a:rPr>
              <a:t>Techniques</a:t>
            </a:r>
            <a:endParaRPr sz="1300">
              <a:latin typeface="Verdana"/>
              <a:cs typeface="Verdana"/>
            </a:endParaRPr>
          </a:p>
        </p:txBody>
      </p:sp>
      <p:sp>
        <p:nvSpPr>
          <p:cNvPr id="6" name="object 6"/>
          <p:cNvSpPr txBox="1">
            <a:spLocks noGrp="1"/>
          </p:cNvSpPr>
          <p:nvPr>
            <p:ph type="body" idx="1"/>
          </p:nvPr>
        </p:nvSpPr>
        <p:spPr>
          <a:prstGeom prst="rect">
            <a:avLst/>
          </a:prstGeom>
        </p:spPr>
        <p:txBody>
          <a:bodyPr vert="horz" wrap="square" lIns="0" tIns="19685" rIns="0" bIns="0" rtlCol="0">
            <a:spAutoFit/>
          </a:bodyPr>
          <a:lstStyle/>
          <a:p>
            <a:pPr marL="4149090" marR="5080">
              <a:lnSpc>
                <a:spcPts val="1430"/>
              </a:lnSpc>
              <a:spcBef>
                <a:spcPts val="155"/>
              </a:spcBef>
            </a:pPr>
            <a:r>
              <a:rPr spc="-5" dirty="0"/>
              <a:t>The</a:t>
            </a:r>
            <a:r>
              <a:rPr spc="-60" dirty="0"/>
              <a:t> </a:t>
            </a:r>
            <a:r>
              <a:rPr spc="60" dirty="0"/>
              <a:t>imbalanced</a:t>
            </a:r>
            <a:r>
              <a:rPr spc="-60" dirty="0"/>
              <a:t> </a:t>
            </a:r>
            <a:r>
              <a:rPr spc="35" dirty="0"/>
              <a:t>nature</a:t>
            </a:r>
            <a:r>
              <a:rPr spc="-55" dirty="0"/>
              <a:t> </a:t>
            </a:r>
            <a:r>
              <a:rPr spc="-10" dirty="0"/>
              <a:t>of</a:t>
            </a:r>
            <a:r>
              <a:rPr spc="-60" dirty="0"/>
              <a:t> </a:t>
            </a:r>
            <a:r>
              <a:rPr spc="60" dirty="0"/>
              <a:t>malware</a:t>
            </a:r>
            <a:r>
              <a:rPr spc="-55" dirty="0"/>
              <a:t> </a:t>
            </a:r>
            <a:r>
              <a:rPr spc="50" dirty="0"/>
              <a:t>datasets</a:t>
            </a:r>
            <a:r>
              <a:rPr spc="-60" dirty="0"/>
              <a:t> </a:t>
            </a:r>
            <a:r>
              <a:rPr spc="75" dirty="0"/>
              <a:t>and </a:t>
            </a:r>
            <a:r>
              <a:rPr spc="-360" dirty="0"/>
              <a:t> </a:t>
            </a:r>
            <a:r>
              <a:rPr spc="25" dirty="0"/>
              <a:t>the</a:t>
            </a:r>
            <a:r>
              <a:rPr spc="-55" dirty="0"/>
              <a:t> </a:t>
            </a:r>
            <a:r>
              <a:rPr spc="25" dirty="0"/>
              <a:t>scalability</a:t>
            </a:r>
            <a:r>
              <a:rPr spc="-50" dirty="0"/>
              <a:t> </a:t>
            </a:r>
            <a:r>
              <a:rPr spc="15" dirty="0"/>
              <a:t>issues</a:t>
            </a:r>
            <a:r>
              <a:rPr spc="-55" dirty="0"/>
              <a:t> </a:t>
            </a:r>
            <a:r>
              <a:rPr spc="-15" dirty="0"/>
              <a:t>in</a:t>
            </a:r>
            <a:r>
              <a:rPr spc="-50" dirty="0"/>
              <a:t> </a:t>
            </a:r>
            <a:r>
              <a:rPr spc="25" dirty="0"/>
              <a:t>processing</a:t>
            </a:r>
            <a:r>
              <a:rPr spc="-55" dirty="0"/>
              <a:t> </a:t>
            </a:r>
            <a:r>
              <a:rPr spc="35" dirty="0"/>
              <a:t>large</a:t>
            </a:r>
            <a:r>
              <a:rPr spc="-50" dirty="0"/>
              <a:t> </a:t>
            </a:r>
            <a:r>
              <a:rPr spc="50" dirty="0"/>
              <a:t>datasets </a:t>
            </a:r>
            <a:r>
              <a:rPr spc="-365" dirty="0"/>
              <a:t> </a:t>
            </a:r>
            <a:r>
              <a:rPr spc="60" dirty="0"/>
              <a:t>are </a:t>
            </a:r>
            <a:r>
              <a:rPr spc="10" dirty="0"/>
              <a:t>key </a:t>
            </a:r>
            <a:r>
              <a:rPr spc="40" dirty="0"/>
              <a:t>challenges </a:t>
            </a:r>
            <a:r>
              <a:rPr spc="-15" dirty="0"/>
              <a:t>in </a:t>
            </a:r>
            <a:r>
              <a:rPr spc="60" dirty="0"/>
              <a:t>malware </a:t>
            </a:r>
            <a:r>
              <a:rPr spc="15" dirty="0"/>
              <a:t>detection. </a:t>
            </a:r>
            <a:r>
              <a:rPr spc="-35" dirty="0"/>
              <a:t>This </a:t>
            </a:r>
            <a:r>
              <a:rPr spc="-30" dirty="0"/>
              <a:t> </a:t>
            </a:r>
            <a:r>
              <a:rPr spc="25" dirty="0"/>
              <a:t>section </a:t>
            </a:r>
            <a:r>
              <a:rPr spc="-5" dirty="0"/>
              <a:t>explores </a:t>
            </a:r>
            <a:r>
              <a:rPr spc="30" dirty="0"/>
              <a:t>techniques </a:t>
            </a:r>
            <a:r>
              <a:rPr spc="75" dirty="0"/>
              <a:t>and </a:t>
            </a:r>
            <a:r>
              <a:rPr spc="25" dirty="0"/>
              <a:t>strategies </a:t>
            </a:r>
            <a:r>
              <a:rPr spc="5" dirty="0"/>
              <a:t>to </a:t>
            </a:r>
            <a:r>
              <a:rPr spc="10" dirty="0"/>
              <a:t> </a:t>
            </a:r>
            <a:r>
              <a:rPr spc="45" dirty="0"/>
              <a:t>address </a:t>
            </a:r>
            <a:r>
              <a:rPr spc="35" dirty="0"/>
              <a:t>these </a:t>
            </a:r>
            <a:r>
              <a:rPr spc="40" dirty="0"/>
              <a:t>challenges </a:t>
            </a:r>
            <a:r>
              <a:rPr spc="10" dirty="0"/>
              <a:t>using </a:t>
            </a:r>
            <a:r>
              <a:rPr spc="-65" dirty="0"/>
              <a:t>ML </a:t>
            </a:r>
            <a:r>
              <a:rPr spc="75" dirty="0"/>
              <a:t>and </a:t>
            </a:r>
            <a:r>
              <a:rPr spc="20" dirty="0"/>
              <a:t>Python </a:t>
            </a:r>
            <a:r>
              <a:rPr spc="25" dirty="0"/>
              <a:t> </a:t>
            </a:r>
            <a:r>
              <a:rPr spc="10" dirty="0"/>
              <a:t>algorithms.</a:t>
            </a:r>
          </a:p>
        </p:txBody>
      </p:sp>
      <p:sp>
        <p:nvSpPr>
          <p:cNvPr id="7" name="object 7"/>
          <p:cNvSpPr/>
          <p:nvPr/>
        </p:nvSpPr>
        <p:spPr>
          <a:xfrm>
            <a:off x="4665750" y="1592999"/>
            <a:ext cx="360045" cy="360045"/>
          </a:xfrm>
          <a:custGeom>
            <a:avLst/>
            <a:gdLst/>
            <a:ahLst/>
            <a:cxnLst/>
            <a:rect l="l" t="t" r="r" b="b"/>
            <a:pathLst>
              <a:path w="360045" h="360044">
                <a:moveTo>
                  <a:pt x="0" y="179999"/>
                </a:moveTo>
                <a:lnTo>
                  <a:pt x="6429" y="132148"/>
                </a:lnTo>
                <a:lnTo>
                  <a:pt x="24575" y="89150"/>
                </a:lnTo>
                <a:lnTo>
                  <a:pt x="52720" y="52720"/>
                </a:lnTo>
                <a:lnTo>
                  <a:pt x="89150" y="24575"/>
                </a:lnTo>
                <a:lnTo>
                  <a:pt x="132148" y="6429"/>
                </a:lnTo>
                <a:lnTo>
                  <a:pt x="179999" y="0"/>
                </a:lnTo>
                <a:lnTo>
                  <a:pt x="248882" y="13701"/>
                </a:lnTo>
                <a:lnTo>
                  <a:pt x="307279" y="52720"/>
                </a:lnTo>
                <a:lnTo>
                  <a:pt x="346298" y="111116"/>
                </a:lnTo>
                <a:lnTo>
                  <a:pt x="359999" y="179999"/>
                </a:lnTo>
                <a:lnTo>
                  <a:pt x="353570" y="227851"/>
                </a:lnTo>
                <a:lnTo>
                  <a:pt x="335424" y="270849"/>
                </a:lnTo>
                <a:lnTo>
                  <a:pt x="307279" y="307279"/>
                </a:lnTo>
                <a:lnTo>
                  <a:pt x="270849" y="335424"/>
                </a:lnTo>
                <a:lnTo>
                  <a:pt x="227851" y="353570"/>
                </a:lnTo>
                <a:lnTo>
                  <a:pt x="179999" y="359999"/>
                </a:lnTo>
                <a:lnTo>
                  <a:pt x="132148" y="353570"/>
                </a:lnTo>
                <a:lnTo>
                  <a:pt x="89150" y="335424"/>
                </a:lnTo>
                <a:lnTo>
                  <a:pt x="52720" y="307279"/>
                </a:lnTo>
                <a:lnTo>
                  <a:pt x="24575" y="270849"/>
                </a:lnTo>
                <a:lnTo>
                  <a:pt x="6429" y="227851"/>
                </a:lnTo>
                <a:lnTo>
                  <a:pt x="0" y="179999"/>
                </a:lnTo>
                <a:close/>
              </a:path>
            </a:pathLst>
          </a:custGeom>
          <a:ln w="9524">
            <a:solidFill>
              <a:srgbClr val="FFFFFF"/>
            </a:solidFill>
          </a:ln>
        </p:spPr>
        <p:txBody>
          <a:bodyPr wrap="square" lIns="0" tIns="0" rIns="0" bIns="0" rtlCol="0"/>
          <a:lstStyle/>
          <a:p>
            <a:endParaRPr/>
          </a:p>
        </p:txBody>
      </p:sp>
      <p:sp>
        <p:nvSpPr>
          <p:cNvPr id="8" name="object 8"/>
          <p:cNvSpPr txBox="1"/>
          <p:nvPr/>
        </p:nvSpPr>
        <p:spPr>
          <a:xfrm>
            <a:off x="4791495" y="1653683"/>
            <a:ext cx="3059430" cy="223520"/>
          </a:xfrm>
          <a:prstGeom prst="rect">
            <a:avLst/>
          </a:prstGeom>
        </p:spPr>
        <p:txBody>
          <a:bodyPr vert="horz" wrap="square" lIns="0" tIns="12700" rIns="0" bIns="0" rtlCol="0">
            <a:spAutoFit/>
          </a:bodyPr>
          <a:lstStyle/>
          <a:p>
            <a:pPr marL="12700">
              <a:lnSpc>
                <a:spcPct val="100000"/>
              </a:lnSpc>
              <a:spcBef>
                <a:spcPts val="100"/>
              </a:spcBef>
              <a:tabLst>
                <a:tab pos="319405" algn="l"/>
              </a:tabLst>
            </a:pPr>
            <a:r>
              <a:rPr sz="1200" b="1" spc="-5" dirty="0">
                <a:solidFill>
                  <a:srgbClr val="FFFFFF"/>
                </a:solidFill>
                <a:latin typeface="Leelawadee UI"/>
                <a:cs typeface="Leelawadee UI"/>
              </a:rPr>
              <a:t>2	</a:t>
            </a:r>
            <a:r>
              <a:rPr sz="1300" spc="35" dirty="0">
                <a:solidFill>
                  <a:srgbClr val="FFFFFF"/>
                </a:solidFill>
                <a:latin typeface="Verdana"/>
                <a:cs typeface="Verdana"/>
              </a:rPr>
              <a:t>Data</a:t>
            </a:r>
            <a:r>
              <a:rPr sz="1300" spc="-85" dirty="0">
                <a:solidFill>
                  <a:srgbClr val="FFFFFF"/>
                </a:solidFill>
                <a:latin typeface="Verdana"/>
                <a:cs typeface="Verdana"/>
              </a:rPr>
              <a:t> </a:t>
            </a:r>
            <a:r>
              <a:rPr sz="1300" spc="45" dirty="0">
                <a:solidFill>
                  <a:srgbClr val="FFFFFF"/>
                </a:solidFill>
                <a:latin typeface="Verdana"/>
                <a:cs typeface="Verdana"/>
              </a:rPr>
              <a:t>Imbalance</a:t>
            </a:r>
            <a:r>
              <a:rPr sz="1300" spc="-80" dirty="0">
                <a:solidFill>
                  <a:srgbClr val="FFFFFF"/>
                </a:solidFill>
                <a:latin typeface="Verdana"/>
                <a:cs typeface="Verdana"/>
              </a:rPr>
              <a:t> </a:t>
            </a:r>
            <a:r>
              <a:rPr sz="1300" spc="45" dirty="0">
                <a:solidFill>
                  <a:srgbClr val="FFFFFF"/>
                </a:solidFill>
                <a:latin typeface="Verdana"/>
                <a:cs typeface="Verdana"/>
              </a:rPr>
              <a:t>and</a:t>
            </a:r>
            <a:r>
              <a:rPr sz="1300" spc="-80" dirty="0">
                <a:solidFill>
                  <a:srgbClr val="FFFFFF"/>
                </a:solidFill>
                <a:latin typeface="Verdana"/>
                <a:cs typeface="Verdana"/>
              </a:rPr>
              <a:t> </a:t>
            </a:r>
            <a:r>
              <a:rPr sz="1300" spc="55" dirty="0">
                <a:solidFill>
                  <a:srgbClr val="FFFFFF"/>
                </a:solidFill>
                <a:latin typeface="Verdana"/>
                <a:cs typeface="Verdana"/>
              </a:rPr>
              <a:t>Scalability</a:t>
            </a:r>
            <a:endParaRPr sz="1300">
              <a:latin typeface="Verdana"/>
              <a:cs typeface="Verdana"/>
            </a:endParaRPr>
          </a:p>
        </p:txBody>
      </p:sp>
      <p:sp>
        <p:nvSpPr>
          <p:cNvPr id="9" name="object 9"/>
          <p:cNvSpPr txBox="1"/>
          <p:nvPr/>
        </p:nvSpPr>
        <p:spPr>
          <a:xfrm>
            <a:off x="685174" y="3778529"/>
            <a:ext cx="3719829" cy="1113155"/>
          </a:xfrm>
          <a:prstGeom prst="rect">
            <a:avLst/>
          </a:prstGeom>
        </p:spPr>
        <p:txBody>
          <a:bodyPr vert="horz" wrap="square" lIns="0" tIns="19685" rIns="0" bIns="0" rtlCol="0">
            <a:spAutoFit/>
          </a:bodyPr>
          <a:lstStyle/>
          <a:p>
            <a:pPr marL="12700" marR="5080">
              <a:lnSpc>
                <a:spcPts val="1430"/>
              </a:lnSpc>
              <a:spcBef>
                <a:spcPts val="155"/>
              </a:spcBef>
            </a:pPr>
            <a:r>
              <a:rPr sz="1200" spc="-40" dirty="0">
                <a:solidFill>
                  <a:srgbClr val="FFFFFF"/>
                </a:solidFill>
                <a:latin typeface="Lucida Sans Unicode"/>
                <a:cs typeface="Lucida Sans Unicode"/>
              </a:rPr>
              <a:t>To</a:t>
            </a:r>
            <a:r>
              <a:rPr sz="1200" spc="-60" dirty="0">
                <a:solidFill>
                  <a:srgbClr val="FFFFFF"/>
                </a:solidFill>
                <a:latin typeface="Lucida Sans Unicode"/>
                <a:cs typeface="Lucida Sans Unicode"/>
              </a:rPr>
              <a:t> </a:t>
            </a:r>
            <a:r>
              <a:rPr sz="1200" spc="50" dirty="0">
                <a:solidFill>
                  <a:srgbClr val="FFFFFF"/>
                </a:solidFill>
                <a:latin typeface="Lucida Sans Unicode"/>
                <a:cs typeface="Lucida Sans Unicode"/>
              </a:rPr>
              <a:t>stay</a:t>
            </a:r>
            <a:r>
              <a:rPr sz="1200" spc="-60" dirty="0">
                <a:solidFill>
                  <a:srgbClr val="FFFFFF"/>
                </a:solidFill>
                <a:latin typeface="Lucida Sans Unicode"/>
                <a:cs typeface="Lucida Sans Unicode"/>
              </a:rPr>
              <a:t> </a:t>
            </a:r>
            <a:r>
              <a:rPr sz="1200" spc="90" dirty="0">
                <a:solidFill>
                  <a:srgbClr val="FFFFFF"/>
                </a:solidFill>
                <a:latin typeface="Lucida Sans Unicode"/>
                <a:cs typeface="Lucida Sans Unicode"/>
              </a:rPr>
              <a:t>ahead</a:t>
            </a:r>
            <a:r>
              <a:rPr sz="1200" spc="-60" dirty="0">
                <a:solidFill>
                  <a:srgbClr val="FFFFFF"/>
                </a:solidFill>
                <a:latin typeface="Lucida Sans Unicode"/>
                <a:cs typeface="Lucida Sans Unicode"/>
              </a:rPr>
              <a:t> </a:t>
            </a:r>
            <a:r>
              <a:rPr sz="1200" spc="-10" dirty="0">
                <a:solidFill>
                  <a:srgbClr val="FFFFFF"/>
                </a:solidFill>
                <a:latin typeface="Lucida Sans Unicode"/>
                <a:cs typeface="Lucida Sans Unicode"/>
              </a:rPr>
              <a:t>of</a:t>
            </a:r>
            <a:r>
              <a:rPr sz="1200" spc="-60" dirty="0">
                <a:solidFill>
                  <a:srgbClr val="FFFFFF"/>
                </a:solidFill>
                <a:latin typeface="Lucida Sans Unicode"/>
                <a:cs typeface="Lucida Sans Unicode"/>
              </a:rPr>
              <a:t> </a:t>
            </a:r>
            <a:r>
              <a:rPr sz="1200" spc="60" dirty="0">
                <a:solidFill>
                  <a:srgbClr val="FFFFFF"/>
                </a:solidFill>
                <a:latin typeface="Lucida Sans Unicode"/>
                <a:cs typeface="Lucida Sans Unicode"/>
              </a:rPr>
              <a:t>malware</a:t>
            </a:r>
            <a:r>
              <a:rPr sz="1200" spc="-60" dirty="0">
                <a:solidFill>
                  <a:srgbClr val="FFFFFF"/>
                </a:solidFill>
                <a:latin typeface="Lucida Sans Unicode"/>
                <a:cs typeface="Lucida Sans Unicode"/>
              </a:rPr>
              <a:t> </a:t>
            </a:r>
            <a:r>
              <a:rPr sz="1200" spc="5" dirty="0">
                <a:solidFill>
                  <a:srgbClr val="FFFFFF"/>
                </a:solidFill>
                <a:latin typeface="Lucida Sans Unicode"/>
                <a:cs typeface="Lucida Sans Unicode"/>
              </a:rPr>
              <a:t>threats,</a:t>
            </a:r>
            <a:r>
              <a:rPr sz="1200" spc="-60" dirty="0">
                <a:solidFill>
                  <a:srgbClr val="FFFFFF"/>
                </a:solidFill>
                <a:latin typeface="Lucida Sans Unicode"/>
                <a:cs typeface="Lucida Sans Unicode"/>
              </a:rPr>
              <a:t> </a:t>
            </a:r>
            <a:r>
              <a:rPr sz="1200" spc="35" dirty="0">
                <a:solidFill>
                  <a:srgbClr val="FFFFFF"/>
                </a:solidFill>
                <a:latin typeface="Lucida Sans Unicode"/>
                <a:cs typeface="Lucida Sans Unicode"/>
              </a:rPr>
              <a:t>constant  </a:t>
            </a:r>
            <a:r>
              <a:rPr sz="1200" spc="20" dirty="0">
                <a:solidFill>
                  <a:srgbClr val="FFFFFF"/>
                </a:solidFill>
                <a:latin typeface="Lucida Sans Unicode"/>
                <a:cs typeface="Lucida Sans Unicode"/>
              </a:rPr>
              <a:t>innovation</a:t>
            </a:r>
            <a:r>
              <a:rPr sz="1200" spc="-60" dirty="0">
                <a:solidFill>
                  <a:srgbClr val="FFFFFF"/>
                </a:solidFill>
                <a:latin typeface="Lucida Sans Unicode"/>
                <a:cs typeface="Lucida Sans Unicode"/>
              </a:rPr>
              <a:t> </a:t>
            </a:r>
            <a:r>
              <a:rPr sz="1200" spc="-15" dirty="0">
                <a:solidFill>
                  <a:srgbClr val="FFFFFF"/>
                </a:solidFill>
                <a:latin typeface="Lucida Sans Unicode"/>
                <a:cs typeface="Lucida Sans Unicode"/>
              </a:rPr>
              <a:t>in</a:t>
            </a:r>
            <a:r>
              <a:rPr sz="1200" spc="-60" dirty="0">
                <a:solidFill>
                  <a:srgbClr val="FFFFFF"/>
                </a:solidFill>
                <a:latin typeface="Lucida Sans Unicode"/>
                <a:cs typeface="Lucida Sans Unicode"/>
              </a:rPr>
              <a:t> </a:t>
            </a:r>
            <a:r>
              <a:rPr sz="1200" spc="-65" dirty="0">
                <a:solidFill>
                  <a:srgbClr val="FFFFFF"/>
                </a:solidFill>
                <a:latin typeface="Lucida Sans Unicode"/>
                <a:cs typeface="Lucida Sans Unicode"/>
              </a:rPr>
              <a:t>ML</a:t>
            </a:r>
            <a:r>
              <a:rPr sz="1200" spc="-60" dirty="0">
                <a:solidFill>
                  <a:srgbClr val="FFFFFF"/>
                </a:solidFill>
                <a:latin typeface="Lucida Sans Unicode"/>
                <a:cs typeface="Lucida Sans Unicode"/>
              </a:rPr>
              <a:t> </a:t>
            </a:r>
            <a:r>
              <a:rPr sz="1200" spc="75" dirty="0">
                <a:solidFill>
                  <a:srgbClr val="FFFFFF"/>
                </a:solidFill>
                <a:latin typeface="Lucida Sans Unicode"/>
                <a:cs typeface="Lucida Sans Unicode"/>
              </a:rPr>
              <a:t>and</a:t>
            </a:r>
            <a:r>
              <a:rPr sz="1200" spc="-60" dirty="0">
                <a:solidFill>
                  <a:srgbClr val="FFFFFF"/>
                </a:solidFill>
                <a:latin typeface="Lucida Sans Unicode"/>
                <a:cs typeface="Lucida Sans Unicode"/>
              </a:rPr>
              <a:t> </a:t>
            </a:r>
            <a:r>
              <a:rPr sz="1200" spc="20" dirty="0">
                <a:solidFill>
                  <a:srgbClr val="FFFFFF"/>
                </a:solidFill>
                <a:latin typeface="Lucida Sans Unicode"/>
                <a:cs typeface="Lucida Sans Unicode"/>
              </a:rPr>
              <a:t>Python</a:t>
            </a:r>
            <a:r>
              <a:rPr sz="1200" spc="-60" dirty="0">
                <a:solidFill>
                  <a:srgbClr val="FFFFFF"/>
                </a:solidFill>
                <a:latin typeface="Lucida Sans Unicode"/>
                <a:cs typeface="Lucida Sans Unicode"/>
              </a:rPr>
              <a:t> </a:t>
            </a:r>
            <a:r>
              <a:rPr sz="1200" spc="20" dirty="0">
                <a:solidFill>
                  <a:srgbClr val="FFFFFF"/>
                </a:solidFill>
                <a:latin typeface="Lucida Sans Unicode"/>
                <a:cs typeface="Lucida Sans Unicode"/>
              </a:rPr>
              <a:t>algorithms</a:t>
            </a:r>
            <a:r>
              <a:rPr sz="1200" spc="-60" dirty="0">
                <a:solidFill>
                  <a:srgbClr val="FFFFFF"/>
                </a:solidFill>
                <a:latin typeface="Lucida Sans Unicode"/>
                <a:cs typeface="Lucida Sans Unicode"/>
              </a:rPr>
              <a:t> </a:t>
            </a:r>
            <a:r>
              <a:rPr sz="1200" spc="-20" dirty="0">
                <a:solidFill>
                  <a:srgbClr val="FFFFFF"/>
                </a:solidFill>
                <a:latin typeface="Lucida Sans Unicode"/>
                <a:cs typeface="Lucida Sans Unicode"/>
              </a:rPr>
              <a:t>is  </a:t>
            </a:r>
            <a:r>
              <a:rPr sz="1200" dirty="0">
                <a:solidFill>
                  <a:srgbClr val="FFFFFF"/>
                </a:solidFill>
                <a:latin typeface="Lucida Sans Unicode"/>
                <a:cs typeface="Lucida Sans Unicode"/>
              </a:rPr>
              <a:t>required.</a:t>
            </a:r>
            <a:r>
              <a:rPr sz="1200" spc="-60" dirty="0">
                <a:solidFill>
                  <a:srgbClr val="FFFFFF"/>
                </a:solidFill>
                <a:latin typeface="Lucida Sans Unicode"/>
                <a:cs typeface="Lucida Sans Unicode"/>
              </a:rPr>
              <a:t> </a:t>
            </a:r>
            <a:r>
              <a:rPr sz="1200" spc="-35" dirty="0">
                <a:solidFill>
                  <a:srgbClr val="FFFFFF"/>
                </a:solidFill>
                <a:latin typeface="Lucida Sans Unicode"/>
                <a:cs typeface="Lucida Sans Unicode"/>
              </a:rPr>
              <a:t>This</a:t>
            </a:r>
            <a:r>
              <a:rPr sz="1200" spc="-60" dirty="0">
                <a:solidFill>
                  <a:srgbClr val="FFFFFF"/>
                </a:solidFill>
                <a:latin typeface="Lucida Sans Unicode"/>
                <a:cs typeface="Lucida Sans Unicode"/>
              </a:rPr>
              <a:t> </a:t>
            </a:r>
            <a:r>
              <a:rPr sz="1200" spc="25" dirty="0">
                <a:solidFill>
                  <a:srgbClr val="FFFFFF"/>
                </a:solidFill>
                <a:latin typeface="Lucida Sans Unicode"/>
                <a:cs typeface="Lucida Sans Unicode"/>
              </a:rPr>
              <a:t>section</a:t>
            </a:r>
            <a:r>
              <a:rPr sz="1200" spc="-60" dirty="0">
                <a:solidFill>
                  <a:srgbClr val="FFFFFF"/>
                </a:solidFill>
                <a:latin typeface="Lucida Sans Unicode"/>
                <a:cs typeface="Lucida Sans Unicode"/>
              </a:rPr>
              <a:t> </a:t>
            </a:r>
            <a:r>
              <a:rPr sz="1200" spc="30" dirty="0">
                <a:solidFill>
                  <a:srgbClr val="FFFFFF"/>
                </a:solidFill>
                <a:latin typeface="Lucida Sans Unicode"/>
                <a:cs typeface="Lucida Sans Unicode"/>
              </a:rPr>
              <a:t>discusses</a:t>
            </a:r>
            <a:r>
              <a:rPr sz="1200" spc="-60" dirty="0">
                <a:solidFill>
                  <a:srgbClr val="FFFFFF"/>
                </a:solidFill>
                <a:latin typeface="Lucida Sans Unicode"/>
                <a:cs typeface="Lucida Sans Unicode"/>
              </a:rPr>
              <a:t> </a:t>
            </a:r>
            <a:r>
              <a:rPr sz="1200" spc="35" dirty="0">
                <a:solidFill>
                  <a:srgbClr val="FFFFFF"/>
                </a:solidFill>
                <a:latin typeface="Lucida Sans Unicode"/>
                <a:cs typeface="Lucida Sans Unicode"/>
              </a:rPr>
              <a:t>emerging  </a:t>
            </a:r>
            <a:r>
              <a:rPr sz="1200" spc="20" dirty="0">
                <a:solidFill>
                  <a:srgbClr val="FFFFFF"/>
                </a:solidFill>
                <a:latin typeface="Lucida Sans Unicode"/>
                <a:cs typeface="Lucida Sans Unicode"/>
              </a:rPr>
              <a:t>algorithms</a:t>
            </a:r>
            <a:r>
              <a:rPr sz="1200" spc="-60" dirty="0">
                <a:solidFill>
                  <a:srgbClr val="FFFFFF"/>
                </a:solidFill>
                <a:latin typeface="Lucida Sans Unicode"/>
                <a:cs typeface="Lucida Sans Unicode"/>
              </a:rPr>
              <a:t> </a:t>
            </a:r>
            <a:r>
              <a:rPr sz="1200" spc="75" dirty="0">
                <a:solidFill>
                  <a:srgbClr val="FFFFFF"/>
                </a:solidFill>
                <a:latin typeface="Lucida Sans Unicode"/>
                <a:cs typeface="Lucida Sans Unicode"/>
              </a:rPr>
              <a:t>and</a:t>
            </a:r>
            <a:r>
              <a:rPr sz="1200" spc="-55" dirty="0">
                <a:solidFill>
                  <a:srgbClr val="FFFFFF"/>
                </a:solidFill>
                <a:latin typeface="Lucida Sans Unicode"/>
                <a:cs typeface="Lucida Sans Unicode"/>
              </a:rPr>
              <a:t> </a:t>
            </a:r>
            <a:r>
              <a:rPr sz="1200" spc="30" dirty="0">
                <a:solidFill>
                  <a:srgbClr val="FFFFFF"/>
                </a:solidFill>
                <a:latin typeface="Lucida Sans Unicode"/>
                <a:cs typeface="Lucida Sans Unicode"/>
              </a:rPr>
              <a:t>techniques</a:t>
            </a:r>
            <a:r>
              <a:rPr sz="1200" spc="-55" dirty="0">
                <a:solidFill>
                  <a:srgbClr val="FFFFFF"/>
                </a:solidFill>
                <a:latin typeface="Lucida Sans Unicode"/>
                <a:cs typeface="Lucida Sans Unicode"/>
              </a:rPr>
              <a:t> </a:t>
            </a:r>
            <a:r>
              <a:rPr sz="1200" spc="35" dirty="0">
                <a:solidFill>
                  <a:srgbClr val="FFFFFF"/>
                </a:solidFill>
                <a:latin typeface="Lucida Sans Unicode"/>
                <a:cs typeface="Lucida Sans Unicode"/>
              </a:rPr>
              <a:t>that</a:t>
            </a:r>
            <a:r>
              <a:rPr sz="1200" spc="-60" dirty="0">
                <a:solidFill>
                  <a:srgbClr val="FFFFFF"/>
                </a:solidFill>
                <a:latin typeface="Lucida Sans Unicode"/>
                <a:cs typeface="Lucida Sans Unicode"/>
              </a:rPr>
              <a:t> </a:t>
            </a:r>
            <a:r>
              <a:rPr sz="1200" spc="30" dirty="0">
                <a:solidFill>
                  <a:srgbClr val="FFFFFF"/>
                </a:solidFill>
                <a:latin typeface="Lucida Sans Unicode"/>
                <a:cs typeface="Lucida Sans Unicode"/>
              </a:rPr>
              <a:t>show</a:t>
            </a:r>
            <a:r>
              <a:rPr sz="1200" spc="-55" dirty="0">
                <a:solidFill>
                  <a:srgbClr val="FFFFFF"/>
                </a:solidFill>
                <a:latin typeface="Lucida Sans Unicode"/>
                <a:cs typeface="Lucida Sans Unicode"/>
              </a:rPr>
              <a:t> </a:t>
            </a:r>
            <a:r>
              <a:rPr sz="1200" spc="25" dirty="0">
                <a:solidFill>
                  <a:srgbClr val="FFFFFF"/>
                </a:solidFill>
                <a:latin typeface="Lucida Sans Unicode"/>
                <a:cs typeface="Lucida Sans Unicode"/>
              </a:rPr>
              <a:t>promise</a:t>
            </a:r>
            <a:r>
              <a:rPr sz="1200" spc="-55" dirty="0">
                <a:solidFill>
                  <a:srgbClr val="FFFFFF"/>
                </a:solidFill>
                <a:latin typeface="Lucida Sans Unicode"/>
                <a:cs typeface="Lucida Sans Unicode"/>
              </a:rPr>
              <a:t> </a:t>
            </a:r>
            <a:r>
              <a:rPr sz="1200" spc="-15" dirty="0">
                <a:solidFill>
                  <a:srgbClr val="FFFFFF"/>
                </a:solidFill>
                <a:latin typeface="Lucida Sans Unicode"/>
                <a:cs typeface="Lucida Sans Unicode"/>
              </a:rPr>
              <a:t>in </a:t>
            </a:r>
            <a:r>
              <a:rPr sz="1200" spc="-365" dirty="0">
                <a:solidFill>
                  <a:srgbClr val="FFFFFF"/>
                </a:solidFill>
                <a:latin typeface="Lucida Sans Unicode"/>
                <a:cs typeface="Lucida Sans Unicode"/>
              </a:rPr>
              <a:t> </a:t>
            </a:r>
            <a:r>
              <a:rPr sz="1200" spc="25" dirty="0">
                <a:solidFill>
                  <a:srgbClr val="FFFFFF"/>
                </a:solidFill>
                <a:latin typeface="Lucida Sans Unicode"/>
                <a:cs typeface="Lucida Sans Unicode"/>
              </a:rPr>
              <a:t>the </a:t>
            </a:r>
            <a:r>
              <a:rPr sz="1200" spc="-5" dirty="0">
                <a:solidFill>
                  <a:srgbClr val="FFFFFF"/>
                </a:solidFill>
                <a:latin typeface="Lucida Sans Unicode"/>
                <a:cs typeface="Lucida Sans Unicode"/>
              </a:rPr>
              <a:t>field </a:t>
            </a:r>
            <a:r>
              <a:rPr sz="1200" spc="-10" dirty="0">
                <a:solidFill>
                  <a:srgbClr val="FFFFFF"/>
                </a:solidFill>
                <a:latin typeface="Lucida Sans Unicode"/>
                <a:cs typeface="Lucida Sans Unicode"/>
              </a:rPr>
              <a:t>of </a:t>
            </a:r>
            <a:r>
              <a:rPr sz="1200" spc="60" dirty="0">
                <a:solidFill>
                  <a:srgbClr val="FFFFFF"/>
                </a:solidFill>
                <a:latin typeface="Lucida Sans Unicode"/>
                <a:cs typeface="Lucida Sans Unicode"/>
              </a:rPr>
              <a:t>malware </a:t>
            </a:r>
            <a:r>
              <a:rPr sz="1200" spc="15" dirty="0">
                <a:solidFill>
                  <a:srgbClr val="FFFFFF"/>
                </a:solidFill>
                <a:latin typeface="Lucida Sans Unicode"/>
                <a:cs typeface="Lucida Sans Unicode"/>
              </a:rPr>
              <a:t>detection. </a:t>
            </a:r>
            <a:r>
              <a:rPr sz="1200" spc="-35" dirty="0">
                <a:solidFill>
                  <a:srgbClr val="FFFFFF"/>
                </a:solidFill>
                <a:latin typeface="Lucida Sans Unicode"/>
                <a:cs typeface="Lucida Sans Unicode"/>
              </a:rPr>
              <a:t>It </a:t>
            </a:r>
            <a:r>
              <a:rPr sz="1200" spc="-5" dirty="0">
                <a:solidFill>
                  <a:srgbClr val="FFFFFF"/>
                </a:solidFill>
                <a:latin typeface="Lucida Sans Unicode"/>
                <a:cs typeface="Lucida Sans Unicode"/>
              </a:rPr>
              <a:t>explores </a:t>
            </a:r>
            <a:r>
              <a:rPr sz="1200" spc="65" dirty="0">
                <a:solidFill>
                  <a:srgbClr val="FFFFFF"/>
                </a:solidFill>
                <a:latin typeface="Lucida Sans Unicode"/>
                <a:cs typeface="Lucida Sans Unicode"/>
              </a:rPr>
              <a:t>areas </a:t>
            </a:r>
            <a:r>
              <a:rPr sz="1200" spc="-365" dirty="0">
                <a:solidFill>
                  <a:srgbClr val="FFFFFF"/>
                </a:solidFill>
                <a:latin typeface="Lucida Sans Unicode"/>
                <a:cs typeface="Lucida Sans Unicode"/>
              </a:rPr>
              <a:t> </a:t>
            </a:r>
            <a:r>
              <a:rPr sz="1200" spc="-20" dirty="0">
                <a:solidFill>
                  <a:srgbClr val="FFFFFF"/>
                </a:solidFill>
                <a:latin typeface="Lucida Sans Unicode"/>
                <a:cs typeface="Lucida Sans Unicode"/>
              </a:rPr>
              <a:t>for</a:t>
            </a:r>
            <a:r>
              <a:rPr sz="1200" spc="-65" dirty="0">
                <a:solidFill>
                  <a:srgbClr val="FFFFFF"/>
                </a:solidFill>
                <a:latin typeface="Lucida Sans Unicode"/>
                <a:cs typeface="Lucida Sans Unicode"/>
              </a:rPr>
              <a:t> </a:t>
            </a:r>
            <a:r>
              <a:rPr sz="1200" dirty="0">
                <a:solidFill>
                  <a:srgbClr val="FFFFFF"/>
                </a:solidFill>
                <a:latin typeface="Lucida Sans Unicode"/>
                <a:cs typeface="Lucida Sans Unicode"/>
              </a:rPr>
              <a:t>future</a:t>
            </a:r>
            <a:r>
              <a:rPr sz="1200" spc="-65" dirty="0">
                <a:solidFill>
                  <a:srgbClr val="FFFFFF"/>
                </a:solidFill>
                <a:latin typeface="Lucida Sans Unicode"/>
                <a:cs typeface="Lucida Sans Unicode"/>
              </a:rPr>
              <a:t> </a:t>
            </a:r>
            <a:r>
              <a:rPr sz="1200" spc="45" dirty="0">
                <a:solidFill>
                  <a:srgbClr val="FFFFFF"/>
                </a:solidFill>
                <a:latin typeface="Lucida Sans Unicode"/>
                <a:cs typeface="Lucida Sans Unicode"/>
              </a:rPr>
              <a:t>research</a:t>
            </a:r>
            <a:r>
              <a:rPr sz="1200" spc="-60" dirty="0">
                <a:solidFill>
                  <a:srgbClr val="FFFFFF"/>
                </a:solidFill>
                <a:latin typeface="Lucida Sans Unicode"/>
                <a:cs typeface="Lucida Sans Unicode"/>
              </a:rPr>
              <a:t> </a:t>
            </a:r>
            <a:r>
              <a:rPr sz="1200" spc="75" dirty="0">
                <a:solidFill>
                  <a:srgbClr val="FFFFFF"/>
                </a:solidFill>
                <a:latin typeface="Lucida Sans Unicode"/>
                <a:cs typeface="Lucida Sans Unicode"/>
              </a:rPr>
              <a:t>and</a:t>
            </a:r>
            <a:r>
              <a:rPr sz="1200" spc="-65" dirty="0">
                <a:solidFill>
                  <a:srgbClr val="FFFFFF"/>
                </a:solidFill>
                <a:latin typeface="Lucida Sans Unicode"/>
                <a:cs typeface="Lucida Sans Unicode"/>
              </a:rPr>
              <a:t> </a:t>
            </a:r>
            <a:r>
              <a:rPr sz="1200" spc="30" dirty="0">
                <a:solidFill>
                  <a:srgbClr val="FFFFFF"/>
                </a:solidFill>
                <a:latin typeface="Lucida Sans Unicode"/>
                <a:cs typeface="Lucida Sans Unicode"/>
              </a:rPr>
              <a:t>development.</a:t>
            </a:r>
            <a:endParaRPr sz="1200">
              <a:latin typeface="Lucida Sans Unicode"/>
              <a:cs typeface="Lucida Sans Unicode"/>
            </a:endParaRPr>
          </a:p>
        </p:txBody>
      </p:sp>
      <p:sp>
        <p:nvSpPr>
          <p:cNvPr id="10" name="object 10"/>
          <p:cNvSpPr txBox="1"/>
          <p:nvPr/>
        </p:nvSpPr>
        <p:spPr>
          <a:xfrm>
            <a:off x="1045175" y="3306871"/>
            <a:ext cx="2752090" cy="423545"/>
          </a:xfrm>
          <a:prstGeom prst="rect">
            <a:avLst/>
          </a:prstGeom>
        </p:spPr>
        <p:txBody>
          <a:bodyPr vert="horz" wrap="square" lIns="0" tIns="10795" rIns="0" bIns="0" rtlCol="0">
            <a:spAutoFit/>
          </a:bodyPr>
          <a:lstStyle/>
          <a:p>
            <a:pPr marL="12700" marR="5080">
              <a:lnSpc>
                <a:spcPct val="101000"/>
              </a:lnSpc>
              <a:spcBef>
                <a:spcPts val="85"/>
              </a:spcBef>
            </a:pPr>
            <a:r>
              <a:rPr sz="1300" spc="75" dirty="0">
                <a:solidFill>
                  <a:srgbClr val="FFFFFF"/>
                </a:solidFill>
                <a:latin typeface="Verdana"/>
                <a:cs typeface="Verdana"/>
              </a:rPr>
              <a:t>Exploring</a:t>
            </a:r>
            <a:r>
              <a:rPr sz="1300" spc="-85" dirty="0">
                <a:solidFill>
                  <a:srgbClr val="FFFFFF"/>
                </a:solidFill>
                <a:latin typeface="Verdana"/>
                <a:cs typeface="Verdana"/>
              </a:rPr>
              <a:t> </a:t>
            </a:r>
            <a:r>
              <a:rPr sz="1300" spc="140" dirty="0">
                <a:solidFill>
                  <a:srgbClr val="FFFFFF"/>
                </a:solidFill>
                <a:latin typeface="Verdana"/>
                <a:cs typeface="Verdana"/>
              </a:rPr>
              <a:t>New</a:t>
            </a:r>
            <a:r>
              <a:rPr sz="1300" spc="-80" dirty="0">
                <a:solidFill>
                  <a:srgbClr val="FFFFFF"/>
                </a:solidFill>
                <a:latin typeface="Verdana"/>
                <a:cs typeface="Verdana"/>
              </a:rPr>
              <a:t> </a:t>
            </a:r>
            <a:r>
              <a:rPr sz="1300" spc="254" dirty="0">
                <a:solidFill>
                  <a:srgbClr val="FFFFFF"/>
                </a:solidFill>
                <a:latin typeface="Verdana"/>
                <a:cs typeface="Verdana"/>
              </a:rPr>
              <a:t>ML</a:t>
            </a:r>
            <a:r>
              <a:rPr sz="1300" spc="-80" dirty="0">
                <a:solidFill>
                  <a:srgbClr val="FFFFFF"/>
                </a:solidFill>
                <a:latin typeface="Verdana"/>
                <a:cs typeface="Verdana"/>
              </a:rPr>
              <a:t> </a:t>
            </a:r>
            <a:r>
              <a:rPr sz="1300" spc="45" dirty="0">
                <a:solidFill>
                  <a:srgbClr val="FFFFFF"/>
                </a:solidFill>
                <a:latin typeface="Verdana"/>
                <a:cs typeface="Verdana"/>
              </a:rPr>
              <a:t>and</a:t>
            </a:r>
            <a:r>
              <a:rPr sz="1300" spc="-85" dirty="0">
                <a:solidFill>
                  <a:srgbClr val="FFFFFF"/>
                </a:solidFill>
                <a:latin typeface="Verdana"/>
                <a:cs typeface="Verdana"/>
              </a:rPr>
              <a:t> </a:t>
            </a:r>
            <a:r>
              <a:rPr sz="1300" spc="80" dirty="0">
                <a:solidFill>
                  <a:srgbClr val="FFFFFF"/>
                </a:solidFill>
                <a:latin typeface="Verdana"/>
                <a:cs typeface="Verdana"/>
              </a:rPr>
              <a:t>Python </a:t>
            </a:r>
            <a:r>
              <a:rPr sz="1300" spc="-440" dirty="0">
                <a:solidFill>
                  <a:srgbClr val="FFFFFF"/>
                </a:solidFill>
                <a:latin typeface="Verdana"/>
                <a:cs typeface="Verdana"/>
              </a:rPr>
              <a:t> </a:t>
            </a:r>
            <a:r>
              <a:rPr sz="1300" spc="75" dirty="0">
                <a:solidFill>
                  <a:srgbClr val="FFFFFF"/>
                </a:solidFill>
                <a:latin typeface="Verdana"/>
                <a:cs typeface="Verdana"/>
              </a:rPr>
              <a:t>Algorithms</a:t>
            </a:r>
            <a:endParaRPr sz="1300">
              <a:latin typeface="Verdana"/>
              <a:cs typeface="Verdana"/>
            </a:endParaRPr>
          </a:p>
        </p:txBody>
      </p:sp>
      <p:sp>
        <p:nvSpPr>
          <p:cNvPr id="11" name="object 11"/>
          <p:cNvSpPr/>
          <p:nvPr/>
        </p:nvSpPr>
        <p:spPr>
          <a:xfrm>
            <a:off x="612149" y="3346200"/>
            <a:ext cx="360045" cy="360045"/>
          </a:xfrm>
          <a:custGeom>
            <a:avLst/>
            <a:gdLst/>
            <a:ahLst/>
            <a:cxnLst/>
            <a:rect l="l" t="t" r="r" b="b"/>
            <a:pathLst>
              <a:path w="360044" h="360045">
                <a:moveTo>
                  <a:pt x="0" y="179999"/>
                </a:moveTo>
                <a:lnTo>
                  <a:pt x="6429" y="132148"/>
                </a:lnTo>
                <a:lnTo>
                  <a:pt x="24575" y="89150"/>
                </a:lnTo>
                <a:lnTo>
                  <a:pt x="52720" y="52720"/>
                </a:lnTo>
                <a:lnTo>
                  <a:pt x="89150" y="24575"/>
                </a:lnTo>
                <a:lnTo>
                  <a:pt x="132148" y="6429"/>
                </a:lnTo>
                <a:lnTo>
                  <a:pt x="179999" y="0"/>
                </a:lnTo>
                <a:lnTo>
                  <a:pt x="248883" y="13701"/>
                </a:lnTo>
                <a:lnTo>
                  <a:pt x="307279" y="52720"/>
                </a:lnTo>
                <a:lnTo>
                  <a:pt x="346298" y="111117"/>
                </a:lnTo>
                <a:lnTo>
                  <a:pt x="359999" y="179999"/>
                </a:lnTo>
                <a:lnTo>
                  <a:pt x="353570" y="227851"/>
                </a:lnTo>
                <a:lnTo>
                  <a:pt x="335424" y="270849"/>
                </a:lnTo>
                <a:lnTo>
                  <a:pt x="307279" y="307279"/>
                </a:lnTo>
                <a:lnTo>
                  <a:pt x="270849" y="335424"/>
                </a:lnTo>
                <a:lnTo>
                  <a:pt x="227851" y="353570"/>
                </a:lnTo>
                <a:lnTo>
                  <a:pt x="179999" y="359999"/>
                </a:lnTo>
                <a:lnTo>
                  <a:pt x="132148" y="353570"/>
                </a:lnTo>
                <a:lnTo>
                  <a:pt x="89150" y="335424"/>
                </a:lnTo>
                <a:lnTo>
                  <a:pt x="52720" y="307279"/>
                </a:lnTo>
                <a:lnTo>
                  <a:pt x="24575" y="270849"/>
                </a:lnTo>
                <a:lnTo>
                  <a:pt x="6429" y="227851"/>
                </a:lnTo>
                <a:lnTo>
                  <a:pt x="0" y="179999"/>
                </a:lnTo>
                <a:close/>
              </a:path>
            </a:pathLst>
          </a:custGeom>
          <a:ln w="9524">
            <a:solidFill>
              <a:srgbClr val="FFFFFF"/>
            </a:solidFill>
          </a:ln>
        </p:spPr>
        <p:txBody>
          <a:bodyPr wrap="square" lIns="0" tIns="0" rIns="0" bIns="0" rtlCol="0"/>
          <a:lstStyle/>
          <a:p>
            <a:endParaRPr/>
          </a:p>
        </p:txBody>
      </p:sp>
      <p:sp>
        <p:nvSpPr>
          <p:cNvPr id="12" name="object 12"/>
          <p:cNvSpPr txBox="1"/>
          <p:nvPr/>
        </p:nvSpPr>
        <p:spPr>
          <a:xfrm>
            <a:off x="737895" y="3416916"/>
            <a:ext cx="11303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Leelawadee UI"/>
                <a:cs typeface="Leelawadee UI"/>
              </a:rPr>
              <a:t>3</a:t>
            </a:r>
            <a:endParaRPr sz="1200">
              <a:latin typeface="Leelawadee UI"/>
              <a:cs typeface="Leelawadee UI"/>
            </a:endParaRPr>
          </a:p>
        </p:txBody>
      </p:sp>
      <p:sp>
        <p:nvSpPr>
          <p:cNvPr id="13" name="object 13"/>
          <p:cNvSpPr txBox="1"/>
          <p:nvPr/>
        </p:nvSpPr>
        <p:spPr>
          <a:xfrm>
            <a:off x="4738775" y="3778529"/>
            <a:ext cx="3621404" cy="1294130"/>
          </a:xfrm>
          <a:prstGeom prst="rect">
            <a:avLst/>
          </a:prstGeom>
        </p:spPr>
        <p:txBody>
          <a:bodyPr vert="horz" wrap="square" lIns="0" tIns="19685" rIns="0" bIns="0" rtlCol="0">
            <a:spAutoFit/>
          </a:bodyPr>
          <a:lstStyle/>
          <a:p>
            <a:pPr marL="12700" marR="5080">
              <a:lnSpc>
                <a:spcPts val="1430"/>
              </a:lnSpc>
              <a:spcBef>
                <a:spcPts val="155"/>
              </a:spcBef>
            </a:pPr>
            <a:r>
              <a:rPr sz="1200" spc="25" dirty="0">
                <a:solidFill>
                  <a:srgbClr val="FFFFFF"/>
                </a:solidFill>
                <a:latin typeface="Lucida Sans Unicode"/>
                <a:cs typeface="Lucida Sans Unicode"/>
              </a:rPr>
              <a:t>Collaboration </a:t>
            </a:r>
            <a:r>
              <a:rPr sz="1200" spc="75" dirty="0">
                <a:solidFill>
                  <a:srgbClr val="FFFFFF"/>
                </a:solidFill>
                <a:latin typeface="Lucida Sans Unicode"/>
                <a:cs typeface="Lucida Sans Unicode"/>
              </a:rPr>
              <a:t>and </a:t>
            </a:r>
            <a:r>
              <a:rPr sz="1200" spc="15" dirty="0">
                <a:solidFill>
                  <a:srgbClr val="FFFFFF"/>
                </a:solidFill>
                <a:latin typeface="Lucida Sans Unicode"/>
                <a:cs typeface="Lucida Sans Unicode"/>
              </a:rPr>
              <a:t>information </a:t>
            </a:r>
            <a:r>
              <a:rPr sz="1200" spc="25" dirty="0">
                <a:solidFill>
                  <a:srgbClr val="FFFFFF"/>
                </a:solidFill>
                <a:latin typeface="Lucida Sans Unicode"/>
                <a:cs typeface="Lucida Sans Unicode"/>
              </a:rPr>
              <a:t>sharing </a:t>
            </a:r>
            <a:r>
              <a:rPr sz="1200" spc="75" dirty="0">
                <a:solidFill>
                  <a:srgbClr val="FFFFFF"/>
                </a:solidFill>
                <a:latin typeface="Lucida Sans Unicode"/>
                <a:cs typeface="Lucida Sans Unicode"/>
              </a:rPr>
              <a:t>among </a:t>
            </a:r>
            <a:r>
              <a:rPr sz="1200" spc="-365" dirty="0">
                <a:solidFill>
                  <a:srgbClr val="FFFFFF"/>
                </a:solidFill>
                <a:latin typeface="Lucida Sans Unicode"/>
                <a:cs typeface="Lucida Sans Unicode"/>
              </a:rPr>
              <a:t> </a:t>
            </a:r>
            <a:r>
              <a:rPr sz="1200" spc="20" dirty="0">
                <a:solidFill>
                  <a:srgbClr val="FFFFFF"/>
                </a:solidFill>
                <a:latin typeface="Lucida Sans Unicode"/>
                <a:cs typeface="Lucida Sans Unicode"/>
              </a:rPr>
              <a:t>security </a:t>
            </a:r>
            <a:r>
              <a:rPr sz="1200" spc="5" dirty="0">
                <a:solidFill>
                  <a:srgbClr val="FFFFFF"/>
                </a:solidFill>
                <a:latin typeface="Lucida Sans Unicode"/>
                <a:cs typeface="Lucida Sans Unicode"/>
              </a:rPr>
              <a:t>professionals, </a:t>
            </a:r>
            <a:r>
              <a:rPr sz="1200" spc="20" dirty="0">
                <a:solidFill>
                  <a:srgbClr val="FFFFFF"/>
                </a:solidFill>
                <a:latin typeface="Lucida Sans Unicode"/>
                <a:cs typeface="Lucida Sans Unicode"/>
              </a:rPr>
              <a:t>researchers, </a:t>
            </a:r>
            <a:r>
              <a:rPr sz="1200" spc="75" dirty="0">
                <a:solidFill>
                  <a:srgbClr val="FFFFFF"/>
                </a:solidFill>
                <a:latin typeface="Lucida Sans Unicode"/>
                <a:cs typeface="Lucida Sans Unicode"/>
              </a:rPr>
              <a:t>and </a:t>
            </a:r>
            <a:r>
              <a:rPr sz="1200" spc="80" dirty="0">
                <a:solidFill>
                  <a:srgbClr val="FFFFFF"/>
                </a:solidFill>
                <a:latin typeface="Lucida Sans Unicode"/>
                <a:cs typeface="Lucida Sans Unicode"/>
              </a:rPr>
              <a:t> </a:t>
            </a:r>
            <a:r>
              <a:rPr sz="1200" spc="10" dirty="0">
                <a:solidFill>
                  <a:srgbClr val="FFFFFF"/>
                </a:solidFill>
                <a:latin typeface="Lucida Sans Unicode"/>
                <a:cs typeface="Lucida Sans Unicode"/>
              </a:rPr>
              <a:t>organizations </a:t>
            </a:r>
            <a:r>
              <a:rPr sz="1200" spc="60" dirty="0">
                <a:solidFill>
                  <a:srgbClr val="FFFFFF"/>
                </a:solidFill>
                <a:latin typeface="Lucida Sans Unicode"/>
                <a:cs typeface="Lucida Sans Unicode"/>
              </a:rPr>
              <a:t>are </a:t>
            </a:r>
            <a:r>
              <a:rPr sz="1200" spc="15" dirty="0">
                <a:solidFill>
                  <a:srgbClr val="FFFFFF"/>
                </a:solidFill>
                <a:latin typeface="Lucida Sans Unicode"/>
                <a:cs typeface="Lucida Sans Unicode"/>
              </a:rPr>
              <a:t>vital </a:t>
            </a:r>
            <a:r>
              <a:rPr sz="1200" spc="-15" dirty="0">
                <a:solidFill>
                  <a:srgbClr val="FFFFFF"/>
                </a:solidFill>
                <a:latin typeface="Lucida Sans Unicode"/>
                <a:cs typeface="Lucida Sans Unicode"/>
              </a:rPr>
              <a:t>in </a:t>
            </a:r>
            <a:r>
              <a:rPr sz="1200" spc="20" dirty="0">
                <a:solidFill>
                  <a:srgbClr val="FFFFFF"/>
                </a:solidFill>
                <a:latin typeface="Lucida Sans Unicode"/>
                <a:cs typeface="Lucida Sans Unicode"/>
              </a:rPr>
              <a:t>improving </a:t>
            </a:r>
            <a:r>
              <a:rPr sz="1200" spc="60" dirty="0">
                <a:solidFill>
                  <a:srgbClr val="FFFFFF"/>
                </a:solidFill>
                <a:latin typeface="Lucida Sans Unicode"/>
                <a:cs typeface="Lucida Sans Unicode"/>
              </a:rPr>
              <a:t>malware </a:t>
            </a:r>
            <a:r>
              <a:rPr sz="1200" spc="65" dirty="0">
                <a:solidFill>
                  <a:srgbClr val="FFFFFF"/>
                </a:solidFill>
                <a:latin typeface="Lucida Sans Unicode"/>
                <a:cs typeface="Lucida Sans Unicode"/>
              </a:rPr>
              <a:t> </a:t>
            </a:r>
            <a:r>
              <a:rPr sz="1200" spc="15" dirty="0">
                <a:solidFill>
                  <a:srgbClr val="FFFFFF"/>
                </a:solidFill>
                <a:latin typeface="Lucida Sans Unicode"/>
                <a:cs typeface="Lucida Sans Unicode"/>
              </a:rPr>
              <a:t>detection.</a:t>
            </a:r>
            <a:r>
              <a:rPr sz="1200" spc="-60" dirty="0">
                <a:solidFill>
                  <a:srgbClr val="FFFFFF"/>
                </a:solidFill>
                <a:latin typeface="Lucida Sans Unicode"/>
                <a:cs typeface="Lucida Sans Unicode"/>
              </a:rPr>
              <a:t> </a:t>
            </a:r>
            <a:r>
              <a:rPr sz="1200" spc="-35" dirty="0">
                <a:solidFill>
                  <a:srgbClr val="FFFFFF"/>
                </a:solidFill>
                <a:latin typeface="Lucida Sans Unicode"/>
                <a:cs typeface="Lucida Sans Unicode"/>
              </a:rPr>
              <a:t>This</a:t>
            </a:r>
            <a:r>
              <a:rPr sz="1200" spc="-60" dirty="0">
                <a:solidFill>
                  <a:srgbClr val="FFFFFF"/>
                </a:solidFill>
                <a:latin typeface="Lucida Sans Unicode"/>
                <a:cs typeface="Lucida Sans Unicode"/>
              </a:rPr>
              <a:t> </a:t>
            </a:r>
            <a:r>
              <a:rPr sz="1200" spc="25" dirty="0">
                <a:solidFill>
                  <a:srgbClr val="FFFFFF"/>
                </a:solidFill>
                <a:latin typeface="Lucida Sans Unicode"/>
                <a:cs typeface="Lucida Sans Unicode"/>
              </a:rPr>
              <a:t>section</a:t>
            </a:r>
            <a:r>
              <a:rPr sz="1200" spc="-60" dirty="0">
                <a:solidFill>
                  <a:srgbClr val="FFFFFF"/>
                </a:solidFill>
                <a:latin typeface="Lucida Sans Unicode"/>
                <a:cs typeface="Lucida Sans Unicode"/>
              </a:rPr>
              <a:t> </a:t>
            </a:r>
            <a:r>
              <a:rPr sz="1200" spc="30" dirty="0">
                <a:solidFill>
                  <a:srgbClr val="FFFFFF"/>
                </a:solidFill>
                <a:latin typeface="Lucida Sans Unicode"/>
                <a:cs typeface="Lucida Sans Unicode"/>
              </a:rPr>
              <a:t>emphasizes</a:t>
            </a:r>
            <a:r>
              <a:rPr sz="1200" spc="-60" dirty="0">
                <a:solidFill>
                  <a:srgbClr val="FFFFFF"/>
                </a:solidFill>
                <a:latin typeface="Lucida Sans Unicode"/>
                <a:cs typeface="Lucida Sans Unicode"/>
              </a:rPr>
              <a:t> </a:t>
            </a:r>
            <a:r>
              <a:rPr sz="1200" spc="20" dirty="0">
                <a:solidFill>
                  <a:srgbClr val="FFFFFF"/>
                </a:solidFill>
                <a:latin typeface="Lucida Sans Unicode"/>
                <a:cs typeface="Lucida Sans Unicode"/>
              </a:rPr>
              <a:t>the  </a:t>
            </a:r>
            <a:r>
              <a:rPr sz="1200" spc="45" dirty="0">
                <a:solidFill>
                  <a:srgbClr val="FFFFFF"/>
                </a:solidFill>
                <a:latin typeface="Lucida Sans Unicode"/>
                <a:cs typeface="Lucida Sans Unicode"/>
              </a:rPr>
              <a:t>importance</a:t>
            </a:r>
            <a:r>
              <a:rPr sz="1200" spc="-60" dirty="0">
                <a:solidFill>
                  <a:srgbClr val="FFFFFF"/>
                </a:solidFill>
                <a:latin typeface="Lucida Sans Unicode"/>
                <a:cs typeface="Lucida Sans Unicode"/>
              </a:rPr>
              <a:t> </a:t>
            </a:r>
            <a:r>
              <a:rPr sz="1200" spc="-10" dirty="0">
                <a:solidFill>
                  <a:srgbClr val="FFFFFF"/>
                </a:solidFill>
                <a:latin typeface="Lucida Sans Unicode"/>
                <a:cs typeface="Lucida Sans Unicode"/>
              </a:rPr>
              <a:t>of</a:t>
            </a:r>
            <a:r>
              <a:rPr sz="1200" spc="-60" dirty="0">
                <a:solidFill>
                  <a:srgbClr val="FFFFFF"/>
                </a:solidFill>
                <a:latin typeface="Lucida Sans Unicode"/>
                <a:cs typeface="Lucida Sans Unicode"/>
              </a:rPr>
              <a:t> </a:t>
            </a:r>
            <a:r>
              <a:rPr sz="1200" spc="25" dirty="0">
                <a:solidFill>
                  <a:srgbClr val="FFFFFF"/>
                </a:solidFill>
                <a:latin typeface="Lucida Sans Unicode"/>
                <a:cs typeface="Lucida Sans Unicode"/>
              </a:rPr>
              <a:t>collaboration</a:t>
            </a:r>
            <a:r>
              <a:rPr sz="1200" spc="-60" dirty="0">
                <a:solidFill>
                  <a:srgbClr val="FFFFFF"/>
                </a:solidFill>
                <a:latin typeface="Lucida Sans Unicode"/>
                <a:cs typeface="Lucida Sans Unicode"/>
              </a:rPr>
              <a:t> </a:t>
            </a:r>
            <a:r>
              <a:rPr sz="1200" spc="75" dirty="0">
                <a:solidFill>
                  <a:srgbClr val="FFFFFF"/>
                </a:solidFill>
                <a:latin typeface="Lucida Sans Unicode"/>
                <a:cs typeface="Lucida Sans Unicode"/>
              </a:rPr>
              <a:t>and</a:t>
            </a:r>
            <a:r>
              <a:rPr sz="1200" spc="-55" dirty="0">
                <a:solidFill>
                  <a:srgbClr val="FFFFFF"/>
                </a:solidFill>
                <a:latin typeface="Lucida Sans Unicode"/>
                <a:cs typeface="Lucida Sans Unicode"/>
              </a:rPr>
              <a:t> </a:t>
            </a:r>
            <a:r>
              <a:rPr sz="1200" spc="-5" dirty="0">
                <a:solidFill>
                  <a:srgbClr val="FFFFFF"/>
                </a:solidFill>
                <a:latin typeface="Lucida Sans Unicode"/>
                <a:cs typeface="Lucida Sans Unicode"/>
              </a:rPr>
              <a:t>explores</a:t>
            </a:r>
            <a:r>
              <a:rPr sz="1200" spc="-60" dirty="0">
                <a:solidFill>
                  <a:srgbClr val="FFFFFF"/>
                </a:solidFill>
                <a:latin typeface="Lucida Sans Unicode"/>
                <a:cs typeface="Lucida Sans Unicode"/>
              </a:rPr>
              <a:t> </a:t>
            </a:r>
            <a:r>
              <a:rPr sz="1200" spc="65" dirty="0">
                <a:solidFill>
                  <a:srgbClr val="FFFFFF"/>
                </a:solidFill>
                <a:latin typeface="Lucida Sans Unicode"/>
                <a:cs typeface="Lucida Sans Unicode"/>
              </a:rPr>
              <a:t>ways </a:t>
            </a:r>
            <a:r>
              <a:rPr sz="1200" spc="-370" dirty="0">
                <a:solidFill>
                  <a:srgbClr val="FFFFFF"/>
                </a:solidFill>
                <a:latin typeface="Lucida Sans Unicode"/>
                <a:cs typeface="Lucida Sans Unicode"/>
              </a:rPr>
              <a:t> </a:t>
            </a:r>
            <a:r>
              <a:rPr sz="1200" spc="5" dirty="0">
                <a:solidFill>
                  <a:srgbClr val="FFFFFF"/>
                </a:solidFill>
                <a:latin typeface="Lucida Sans Unicode"/>
                <a:cs typeface="Lucida Sans Unicode"/>
              </a:rPr>
              <a:t>to</a:t>
            </a:r>
            <a:r>
              <a:rPr sz="1200" spc="-60" dirty="0">
                <a:solidFill>
                  <a:srgbClr val="FFFFFF"/>
                </a:solidFill>
                <a:latin typeface="Lucida Sans Unicode"/>
                <a:cs typeface="Lucida Sans Unicode"/>
              </a:rPr>
              <a:t> </a:t>
            </a:r>
            <a:r>
              <a:rPr sz="1200" dirty="0">
                <a:solidFill>
                  <a:srgbClr val="FFFFFF"/>
                </a:solidFill>
                <a:latin typeface="Lucida Sans Unicode"/>
                <a:cs typeface="Lucida Sans Unicode"/>
              </a:rPr>
              <a:t>foster</a:t>
            </a:r>
            <a:r>
              <a:rPr sz="1200" spc="-60" dirty="0">
                <a:solidFill>
                  <a:srgbClr val="FFFFFF"/>
                </a:solidFill>
                <a:latin typeface="Lucida Sans Unicode"/>
                <a:cs typeface="Lucida Sans Unicode"/>
              </a:rPr>
              <a:t> </a:t>
            </a:r>
            <a:r>
              <a:rPr sz="1200" spc="85" dirty="0">
                <a:solidFill>
                  <a:srgbClr val="FFFFFF"/>
                </a:solidFill>
                <a:latin typeface="Lucida Sans Unicode"/>
                <a:cs typeface="Lucida Sans Unicode"/>
              </a:rPr>
              <a:t>an</a:t>
            </a:r>
            <a:r>
              <a:rPr sz="1200" spc="-60" dirty="0">
                <a:solidFill>
                  <a:srgbClr val="FFFFFF"/>
                </a:solidFill>
                <a:latin typeface="Lucida Sans Unicode"/>
                <a:cs typeface="Lucida Sans Unicode"/>
              </a:rPr>
              <a:t> </a:t>
            </a:r>
            <a:r>
              <a:rPr sz="1200" spc="50" dirty="0">
                <a:solidFill>
                  <a:srgbClr val="FFFFFF"/>
                </a:solidFill>
                <a:latin typeface="Lucida Sans Unicode"/>
                <a:cs typeface="Lucida Sans Unicode"/>
              </a:rPr>
              <a:t>ecosystem</a:t>
            </a:r>
            <a:r>
              <a:rPr sz="1200" spc="-60" dirty="0">
                <a:solidFill>
                  <a:srgbClr val="FFFFFF"/>
                </a:solidFill>
                <a:latin typeface="Lucida Sans Unicode"/>
                <a:cs typeface="Lucida Sans Unicode"/>
              </a:rPr>
              <a:t> </a:t>
            </a:r>
            <a:r>
              <a:rPr sz="1200" spc="35" dirty="0">
                <a:solidFill>
                  <a:srgbClr val="FFFFFF"/>
                </a:solidFill>
                <a:latin typeface="Lucida Sans Unicode"/>
                <a:cs typeface="Lucida Sans Unicode"/>
              </a:rPr>
              <a:t>that</a:t>
            </a:r>
            <a:r>
              <a:rPr sz="1200" spc="-60" dirty="0">
                <a:solidFill>
                  <a:srgbClr val="FFFFFF"/>
                </a:solidFill>
                <a:latin typeface="Lucida Sans Unicode"/>
                <a:cs typeface="Lucida Sans Unicode"/>
              </a:rPr>
              <a:t> </a:t>
            </a:r>
            <a:r>
              <a:rPr sz="1200" spc="30" dirty="0">
                <a:solidFill>
                  <a:srgbClr val="FFFFFF"/>
                </a:solidFill>
                <a:latin typeface="Lucida Sans Unicode"/>
                <a:cs typeface="Lucida Sans Unicode"/>
              </a:rPr>
              <a:t>promotes</a:t>
            </a:r>
            <a:r>
              <a:rPr sz="1200" spc="-60" dirty="0">
                <a:solidFill>
                  <a:srgbClr val="FFFFFF"/>
                </a:solidFill>
                <a:latin typeface="Lucida Sans Unicode"/>
                <a:cs typeface="Lucida Sans Unicode"/>
              </a:rPr>
              <a:t> </a:t>
            </a:r>
            <a:r>
              <a:rPr sz="1200" spc="25" dirty="0">
                <a:solidFill>
                  <a:srgbClr val="FFFFFF"/>
                </a:solidFill>
                <a:latin typeface="Lucida Sans Unicode"/>
                <a:cs typeface="Lucida Sans Unicode"/>
              </a:rPr>
              <a:t>effective </a:t>
            </a:r>
            <a:r>
              <a:rPr sz="1200" spc="-365" dirty="0">
                <a:solidFill>
                  <a:srgbClr val="FFFFFF"/>
                </a:solidFill>
                <a:latin typeface="Lucida Sans Unicode"/>
                <a:cs typeface="Lucida Sans Unicode"/>
              </a:rPr>
              <a:t> </a:t>
            </a:r>
            <a:r>
              <a:rPr sz="1200" spc="60" dirty="0">
                <a:solidFill>
                  <a:srgbClr val="FFFFFF"/>
                </a:solidFill>
                <a:latin typeface="Lucida Sans Unicode"/>
                <a:cs typeface="Lucida Sans Unicode"/>
              </a:rPr>
              <a:t>malware</a:t>
            </a:r>
            <a:r>
              <a:rPr sz="1200" spc="-60" dirty="0">
                <a:solidFill>
                  <a:srgbClr val="FFFFFF"/>
                </a:solidFill>
                <a:latin typeface="Lucida Sans Unicode"/>
                <a:cs typeface="Lucida Sans Unicode"/>
              </a:rPr>
              <a:t> </a:t>
            </a:r>
            <a:r>
              <a:rPr sz="1200" spc="30" dirty="0">
                <a:solidFill>
                  <a:srgbClr val="FFFFFF"/>
                </a:solidFill>
                <a:latin typeface="Lucida Sans Unicode"/>
                <a:cs typeface="Lucida Sans Unicode"/>
              </a:rPr>
              <a:t>detection</a:t>
            </a:r>
            <a:r>
              <a:rPr sz="1200" spc="-65" dirty="0">
                <a:solidFill>
                  <a:srgbClr val="FFFFFF"/>
                </a:solidFill>
                <a:latin typeface="Lucida Sans Unicode"/>
                <a:cs typeface="Lucida Sans Unicode"/>
              </a:rPr>
              <a:t> </a:t>
            </a:r>
            <a:r>
              <a:rPr sz="1200" spc="25" dirty="0">
                <a:solidFill>
                  <a:srgbClr val="FFFFFF"/>
                </a:solidFill>
                <a:latin typeface="Lucida Sans Unicode"/>
                <a:cs typeface="Lucida Sans Unicode"/>
              </a:rPr>
              <a:t>practices.</a:t>
            </a:r>
            <a:endParaRPr sz="1200">
              <a:latin typeface="Lucida Sans Unicode"/>
              <a:cs typeface="Lucida Sans Unicode"/>
            </a:endParaRPr>
          </a:p>
        </p:txBody>
      </p:sp>
      <p:sp>
        <p:nvSpPr>
          <p:cNvPr id="14" name="object 14"/>
          <p:cNvSpPr txBox="1"/>
          <p:nvPr/>
        </p:nvSpPr>
        <p:spPr>
          <a:xfrm>
            <a:off x="5098775" y="3306871"/>
            <a:ext cx="2707005" cy="423545"/>
          </a:xfrm>
          <a:prstGeom prst="rect">
            <a:avLst/>
          </a:prstGeom>
        </p:spPr>
        <p:txBody>
          <a:bodyPr vert="horz" wrap="square" lIns="0" tIns="10795" rIns="0" bIns="0" rtlCol="0">
            <a:spAutoFit/>
          </a:bodyPr>
          <a:lstStyle/>
          <a:p>
            <a:pPr marL="12700" marR="5080">
              <a:lnSpc>
                <a:spcPct val="101000"/>
              </a:lnSpc>
              <a:spcBef>
                <a:spcPts val="85"/>
              </a:spcBef>
            </a:pPr>
            <a:r>
              <a:rPr sz="1300" spc="60" dirty="0">
                <a:solidFill>
                  <a:srgbClr val="FFFFFF"/>
                </a:solidFill>
                <a:latin typeface="Verdana"/>
                <a:cs typeface="Verdana"/>
              </a:rPr>
              <a:t>Collaboration</a:t>
            </a:r>
            <a:r>
              <a:rPr sz="1300" spc="-100" dirty="0">
                <a:solidFill>
                  <a:srgbClr val="FFFFFF"/>
                </a:solidFill>
                <a:latin typeface="Verdana"/>
                <a:cs typeface="Verdana"/>
              </a:rPr>
              <a:t> </a:t>
            </a:r>
            <a:r>
              <a:rPr sz="1300" spc="45" dirty="0">
                <a:solidFill>
                  <a:srgbClr val="FFFFFF"/>
                </a:solidFill>
                <a:latin typeface="Verdana"/>
                <a:cs typeface="Verdana"/>
              </a:rPr>
              <a:t>and</a:t>
            </a:r>
            <a:r>
              <a:rPr sz="1300" spc="-100" dirty="0">
                <a:solidFill>
                  <a:srgbClr val="FFFFFF"/>
                </a:solidFill>
                <a:latin typeface="Verdana"/>
                <a:cs typeface="Verdana"/>
              </a:rPr>
              <a:t> </a:t>
            </a:r>
            <a:r>
              <a:rPr sz="1300" spc="60" dirty="0">
                <a:solidFill>
                  <a:srgbClr val="FFFFFF"/>
                </a:solidFill>
                <a:latin typeface="Verdana"/>
                <a:cs typeface="Verdana"/>
              </a:rPr>
              <a:t>Information </a:t>
            </a:r>
            <a:r>
              <a:rPr sz="1300" spc="-440" dirty="0">
                <a:solidFill>
                  <a:srgbClr val="FFFFFF"/>
                </a:solidFill>
                <a:latin typeface="Verdana"/>
                <a:cs typeface="Verdana"/>
              </a:rPr>
              <a:t> </a:t>
            </a:r>
            <a:r>
              <a:rPr sz="1300" spc="60" dirty="0">
                <a:solidFill>
                  <a:srgbClr val="FFFFFF"/>
                </a:solidFill>
                <a:latin typeface="Verdana"/>
                <a:cs typeface="Verdana"/>
              </a:rPr>
              <a:t>Sharing</a:t>
            </a:r>
            <a:endParaRPr sz="1300">
              <a:latin typeface="Verdana"/>
              <a:cs typeface="Verdana"/>
            </a:endParaRPr>
          </a:p>
        </p:txBody>
      </p:sp>
      <p:sp>
        <p:nvSpPr>
          <p:cNvPr id="15" name="object 15"/>
          <p:cNvSpPr/>
          <p:nvPr/>
        </p:nvSpPr>
        <p:spPr>
          <a:xfrm>
            <a:off x="4665750" y="3346200"/>
            <a:ext cx="360045" cy="360045"/>
          </a:xfrm>
          <a:custGeom>
            <a:avLst/>
            <a:gdLst/>
            <a:ahLst/>
            <a:cxnLst/>
            <a:rect l="l" t="t" r="r" b="b"/>
            <a:pathLst>
              <a:path w="360045" h="360045">
                <a:moveTo>
                  <a:pt x="0" y="179999"/>
                </a:moveTo>
                <a:lnTo>
                  <a:pt x="6429" y="132148"/>
                </a:lnTo>
                <a:lnTo>
                  <a:pt x="24575" y="89150"/>
                </a:lnTo>
                <a:lnTo>
                  <a:pt x="52720" y="52720"/>
                </a:lnTo>
                <a:lnTo>
                  <a:pt x="89150" y="24575"/>
                </a:lnTo>
                <a:lnTo>
                  <a:pt x="132148" y="6429"/>
                </a:lnTo>
                <a:lnTo>
                  <a:pt x="179999" y="0"/>
                </a:lnTo>
                <a:lnTo>
                  <a:pt x="248882" y="13701"/>
                </a:lnTo>
                <a:lnTo>
                  <a:pt x="307279" y="52720"/>
                </a:lnTo>
                <a:lnTo>
                  <a:pt x="346298" y="111117"/>
                </a:lnTo>
                <a:lnTo>
                  <a:pt x="359999" y="179999"/>
                </a:lnTo>
                <a:lnTo>
                  <a:pt x="353570" y="227851"/>
                </a:lnTo>
                <a:lnTo>
                  <a:pt x="335424" y="270849"/>
                </a:lnTo>
                <a:lnTo>
                  <a:pt x="307279" y="307279"/>
                </a:lnTo>
                <a:lnTo>
                  <a:pt x="270849" y="335424"/>
                </a:lnTo>
                <a:lnTo>
                  <a:pt x="227851" y="353570"/>
                </a:lnTo>
                <a:lnTo>
                  <a:pt x="179999" y="359999"/>
                </a:lnTo>
                <a:lnTo>
                  <a:pt x="132148" y="353570"/>
                </a:lnTo>
                <a:lnTo>
                  <a:pt x="89150" y="335424"/>
                </a:lnTo>
                <a:lnTo>
                  <a:pt x="52720" y="307279"/>
                </a:lnTo>
                <a:lnTo>
                  <a:pt x="24575" y="270849"/>
                </a:lnTo>
                <a:lnTo>
                  <a:pt x="6429" y="227851"/>
                </a:lnTo>
                <a:lnTo>
                  <a:pt x="0" y="179999"/>
                </a:lnTo>
                <a:close/>
              </a:path>
            </a:pathLst>
          </a:custGeom>
          <a:ln w="9524">
            <a:solidFill>
              <a:srgbClr val="FFFFFF"/>
            </a:solidFill>
          </a:ln>
        </p:spPr>
        <p:txBody>
          <a:bodyPr wrap="square" lIns="0" tIns="0" rIns="0" bIns="0" rtlCol="0"/>
          <a:lstStyle/>
          <a:p>
            <a:endParaRPr/>
          </a:p>
        </p:txBody>
      </p:sp>
      <p:sp>
        <p:nvSpPr>
          <p:cNvPr id="16" name="object 16"/>
          <p:cNvSpPr txBox="1"/>
          <p:nvPr/>
        </p:nvSpPr>
        <p:spPr>
          <a:xfrm>
            <a:off x="4791495" y="3416916"/>
            <a:ext cx="11303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Leelawadee UI"/>
                <a:cs typeface="Leelawadee UI"/>
              </a:rPr>
              <a:t>4</a:t>
            </a:r>
            <a:endParaRPr sz="1200">
              <a:latin typeface="Leelawadee UI"/>
              <a:cs typeface="Leelawadee U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7825" y="418457"/>
            <a:ext cx="5832475" cy="837565"/>
          </a:xfrm>
          <a:prstGeom prst="rect">
            <a:avLst/>
          </a:prstGeom>
        </p:spPr>
        <p:txBody>
          <a:bodyPr vert="horz" wrap="square" lIns="0" tIns="138430" rIns="0" bIns="0" rtlCol="0">
            <a:spAutoFit/>
          </a:bodyPr>
          <a:lstStyle/>
          <a:p>
            <a:pPr marL="12700">
              <a:lnSpc>
                <a:spcPct val="100000"/>
              </a:lnSpc>
              <a:spcBef>
                <a:spcPts val="1090"/>
              </a:spcBef>
            </a:pPr>
            <a:r>
              <a:rPr spc="105" dirty="0"/>
              <a:t>Conclusion</a:t>
            </a:r>
            <a:r>
              <a:rPr spc="-145" dirty="0"/>
              <a:t> </a:t>
            </a:r>
            <a:r>
              <a:rPr spc="90" dirty="0"/>
              <a:t>and</a:t>
            </a:r>
            <a:r>
              <a:rPr spc="-145" dirty="0"/>
              <a:t> </a:t>
            </a:r>
            <a:r>
              <a:rPr spc="105" dirty="0"/>
              <a:t>Recommendations</a:t>
            </a:r>
          </a:p>
          <a:p>
            <a:pPr marL="12700">
              <a:lnSpc>
                <a:spcPct val="100000"/>
              </a:lnSpc>
              <a:spcBef>
                <a:spcPts val="600"/>
              </a:spcBef>
            </a:pPr>
            <a:r>
              <a:rPr sz="1500" spc="20" dirty="0">
                <a:latin typeface="Lucida Sans Unicode"/>
                <a:cs typeface="Lucida Sans Unicode"/>
              </a:rPr>
              <a:t>Key</a:t>
            </a:r>
            <a:r>
              <a:rPr sz="1500" spc="-105" dirty="0">
                <a:latin typeface="Lucida Sans Unicode"/>
                <a:cs typeface="Lucida Sans Unicode"/>
              </a:rPr>
              <a:t> </a:t>
            </a:r>
            <a:r>
              <a:rPr sz="1500" spc="60" dirty="0">
                <a:latin typeface="Lucida Sans Unicode"/>
                <a:cs typeface="Lucida Sans Unicode"/>
              </a:rPr>
              <a:t>Takeaways</a:t>
            </a:r>
            <a:endParaRPr sz="1500">
              <a:latin typeface="Lucida Sans Unicode"/>
              <a:cs typeface="Lucida Sans Unicode"/>
            </a:endParaRPr>
          </a:p>
        </p:txBody>
      </p:sp>
      <p:sp>
        <p:nvSpPr>
          <p:cNvPr id="3" name="object 3"/>
          <p:cNvSpPr txBox="1"/>
          <p:nvPr/>
        </p:nvSpPr>
        <p:spPr>
          <a:xfrm>
            <a:off x="969425" y="1614083"/>
            <a:ext cx="2292985" cy="223520"/>
          </a:xfrm>
          <a:prstGeom prst="rect">
            <a:avLst/>
          </a:prstGeom>
        </p:spPr>
        <p:txBody>
          <a:bodyPr vert="horz" wrap="square" lIns="0" tIns="12700" rIns="0" bIns="0" rtlCol="0">
            <a:spAutoFit/>
          </a:bodyPr>
          <a:lstStyle/>
          <a:p>
            <a:pPr marL="12700">
              <a:lnSpc>
                <a:spcPct val="100000"/>
              </a:lnSpc>
              <a:spcBef>
                <a:spcPts val="100"/>
              </a:spcBef>
            </a:pPr>
            <a:r>
              <a:rPr sz="1300" spc="60" dirty="0">
                <a:solidFill>
                  <a:srgbClr val="FFFFFF"/>
                </a:solidFill>
                <a:latin typeface="Verdana"/>
                <a:cs typeface="Verdana"/>
              </a:rPr>
              <a:t>Summary</a:t>
            </a:r>
            <a:r>
              <a:rPr sz="1300" spc="-85" dirty="0">
                <a:solidFill>
                  <a:srgbClr val="FFFFFF"/>
                </a:solidFill>
                <a:latin typeface="Verdana"/>
                <a:cs typeface="Verdana"/>
              </a:rPr>
              <a:t> </a:t>
            </a:r>
            <a:r>
              <a:rPr sz="1300" spc="35" dirty="0">
                <a:solidFill>
                  <a:srgbClr val="FFFFFF"/>
                </a:solidFill>
                <a:latin typeface="Verdana"/>
                <a:cs typeface="Verdana"/>
              </a:rPr>
              <a:t>of</a:t>
            </a:r>
            <a:r>
              <a:rPr sz="1300" spc="-80" dirty="0">
                <a:solidFill>
                  <a:srgbClr val="FFFFFF"/>
                </a:solidFill>
                <a:latin typeface="Verdana"/>
                <a:cs typeface="Verdana"/>
              </a:rPr>
              <a:t> </a:t>
            </a:r>
            <a:r>
              <a:rPr sz="1300" spc="70" dirty="0">
                <a:solidFill>
                  <a:srgbClr val="FFFFFF"/>
                </a:solidFill>
                <a:latin typeface="Verdana"/>
                <a:cs typeface="Verdana"/>
              </a:rPr>
              <a:t>Key</a:t>
            </a:r>
            <a:r>
              <a:rPr sz="1300" spc="-85" dirty="0">
                <a:solidFill>
                  <a:srgbClr val="FFFFFF"/>
                </a:solidFill>
                <a:latin typeface="Verdana"/>
                <a:cs typeface="Verdana"/>
              </a:rPr>
              <a:t> </a:t>
            </a:r>
            <a:r>
              <a:rPr sz="1300" spc="60" dirty="0">
                <a:solidFill>
                  <a:srgbClr val="FFFFFF"/>
                </a:solidFill>
                <a:latin typeface="Verdana"/>
                <a:cs typeface="Verdana"/>
              </a:rPr>
              <a:t>Findings</a:t>
            </a:r>
            <a:endParaRPr sz="1300">
              <a:latin typeface="Verdana"/>
              <a:cs typeface="Verdana"/>
            </a:endParaRPr>
          </a:p>
        </p:txBody>
      </p:sp>
      <p:sp>
        <p:nvSpPr>
          <p:cNvPr id="4" name="object 4"/>
          <p:cNvSpPr/>
          <p:nvPr/>
        </p:nvSpPr>
        <p:spPr>
          <a:xfrm>
            <a:off x="572399" y="1553399"/>
            <a:ext cx="360045" cy="360045"/>
          </a:xfrm>
          <a:custGeom>
            <a:avLst/>
            <a:gdLst/>
            <a:ahLst/>
            <a:cxnLst/>
            <a:rect l="l" t="t" r="r" b="b"/>
            <a:pathLst>
              <a:path w="360044" h="360044">
                <a:moveTo>
                  <a:pt x="0" y="179999"/>
                </a:moveTo>
                <a:lnTo>
                  <a:pt x="6429" y="132148"/>
                </a:lnTo>
                <a:lnTo>
                  <a:pt x="24575" y="89150"/>
                </a:lnTo>
                <a:lnTo>
                  <a:pt x="52720" y="52720"/>
                </a:lnTo>
                <a:lnTo>
                  <a:pt x="89150" y="24575"/>
                </a:lnTo>
                <a:lnTo>
                  <a:pt x="132148" y="6429"/>
                </a:lnTo>
                <a:lnTo>
                  <a:pt x="179999" y="0"/>
                </a:lnTo>
                <a:lnTo>
                  <a:pt x="248883" y="13701"/>
                </a:lnTo>
                <a:lnTo>
                  <a:pt x="307279" y="52720"/>
                </a:lnTo>
                <a:lnTo>
                  <a:pt x="346298" y="111116"/>
                </a:lnTo>
                <a:lnTo>
                  <a:pt x="359999" y="179999"/>
                </a:lnTo>
                <a:lnTo>
                  <a:pt x="353570" y="227851"/>
                </a:lnTo>
                <a:lnTo>
                  <a:pt x="335424" y="270849"/>
                </a:lnTo>
                <a:lnTo>
                  <a:pt x="307279" y="307279"/>
                </a:lnTo>
                <a:lnTo>
                  <a:pt x="270849" y="335424"/>
                </a:lnTo>
                <a:lnTo>
                  <a:pt x="227851" y="353570"/>
                </a:lnTo>
                <a:lnTo>
                  <a:pt x="179999" y="359999"/>
                </a:lnTo>
                <a:lnTo>
                  <a:pt x="132148" y="353570"/>
                </a:lnTo>
                <a:lnTo>
                  <a:pt x="89150" y="335424"/>
                </a:lnTo>
                <a:lnTo>
                  <a:pt x="52720" y="307279"/>
                </a:lnTo>
                <a:lnTo>
                  <a:pt x="24575" y="270849"/>
                </a:lnTo>
                <a:lnTo>
                  <a:pt x="6429" y="227851"/>
                </a:lnTo>
                <a:lnTo>
                  <a:pt x="0" y="179999"/>
                </a:lnTo>
                <a:close/>
              </a:path>
            </a:pathLst>
          </a:custGeom>
          <a:ln w="9524">
            <a:solidFill>
              <a:srgbClr val="FFFFFF"/>
            </a:solidFill>
          </a:ln>
        </p:spPr>
        <p:txBody>
          <a:bodyPr wrap="square" lIns="0" tIns="0" rIns="0" bIns="0" rtlCol="0"/>
          <a:lstStyle/>
          <a:p>
            <a:endParaRPr/>
          </a:p>
        </p:txBody>
      </p:sp>
      <p:sp>
        <p:nvSpPr>
          <p:cNvPr id="5" name="object 5"/>
          <p:cNvSpPr txBox="1"/>
          <p:nvPr/>
        </p:nvSpPr>
        <p:spPr>
          <a:xfrm>
            <a:off x="698145" y="1624116"/>
            <a:ext cx="11303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Leelawadee UI"/>
                <a:cs typeface="Leelawadee UI"/>
              </a:rPr>
              <a:t>1</a:t>
            </a:r>
            <a:endParaRPr sz="1200">
              <a:latin typeface="Leelawadee UI"/>
              <a:cs typeface="Leelawadee UI"/>
            </a:endParaRPr>
          </a:p>
        </p:txBody>
      </p:sp>
      <p:sp>
        <p:nvSpPr>
          <p:cNvPr id="6" name="object 6"/>
          <p:cNvSpPr/>
          <p:nvPr/>
        </p:nvSpPr>
        <p:spPr>
          <a:xfrm>
            <a:off x="572399" y="2640400"/>
            <a:ext cx="360045" cy="360045"/>
          </a:xfrm>
          <a:custGeom>
            <a:avLst/>
            <a:gdLst/>
            <a:ahLst/>
            <a:cxnLst/>
            <a:rect l="l" t="t" r="r" b="b"/>
            <a:pathLst>
              <a:path w="360044" h="360044">
                <a:moveTo>
                  <a:pt x="0" y="179999"/>
                </a:moveTo>
                <a:lnTo>
                  <a:pt x="6429" y="132148"/>
                </a:lnTo>
                <a:lnTo>
                  <a:pt x="24575" y="89150"/>
                </a:lnTo>
                <a:lnTo>
                  <a:pt x="52720" y="52720"/>
                </a:lnTo>
                <a:lnTo>
                  <a:pt x="89150" y="24575"/>
                </a:lnTo>
                <a:lnTo>
                  <a:pt x="132148" y="6429"/>
                </a:lnTo>
                <a:lnTo>
                  <a:pt x="179999" y="0"/>
                </a:lnTo>
                <a:lnTo>
                  <a:pt x="248883" y="13701"/>
                </a:lnTo>
                <a:lnTo>
                  <a:pt x="307279" y="52720"/>
                </a:lnTo>
                <a:lnTo>
                  <a:pt x="346298" y="111116"/>
                </a:lnTo>
                <a:lnTo>
                  <a:pt x="359999" y="179999"/>
                </a:lnTo>
                <a:lnTo>
                  <a:pt x="353570" y="227851"/>
                </a:lnTo>
                <a:lnTo>
                  <a:pt x="335424" y="270849"/>
                </a:lnTo>
                <a:lnTo>
                  <a:pt x="307279" y="307279"/>
                </a:lnTo>
                <a:lnTo>
                  <a:pt x="270849" y="335424"/>
                </a:lnTo>
                <a:lnTo>
                  <a:pt x="227851" y="353570"/>
                </a:lnTo>
                <a:lnTo>
                  <a:pt x="179999" y="359999"/>
                </a:lnTo>
                <a:lnTo>
                  <a:pt x="132148" y="353570"/>
                </a:lnTo>
                <a:lnTo>
                  <a:pt x="89150" y="335424"/>
                </a:lnTo>
                <a:lnTo>
                  <a:pt x="52720" y="307279"/>
                </a:lnTo>
                <a:lnTo>
                  <a:pt x="24575" y="270849"/>
                </a:lnTo>
                <a:lnTo>
                  <a:pt x="6429" y="227851"/>
                </a:lnTo>
                <a:lnTo>
                  <a:pt x="0" y="179999"/>
                </a:lnTo>
                <a:close/>
              </a:path>
            </a:pathLst>
          </a:custGeom>
          <a:ln w="9524">
            <a:solidFill>
              <a:srgbClr val="FFFFFF"/>
            </a:solidFill>
          </a:ln>
        </p:spPr>
        <p:txBody>
          <a:bodyPr wrap="square" lIns="0" tIns="0" rIns="0" bIns="0" rtlCol="0"/>
          <a:lstStyle/>
          <a:p>
            <a:endParaRPr/>
          </a:p>
        </p:txBody>
      </p:sp>
      <p:sp>
        <p:nvSpPr>
          <p:cNvPr id="7" name="object 7"/>
          <p:cNvSpPr/>
          <p:nvPr/>
        </p:nvSpPr>
        <p:spPr>
          <a:xfrm>
            <a:off x="572399" y="3727599"/>
            <a:ext cx="360045" cy="360045"/>
          </a:xfrm>
          <a:custGeom>
            <a:avLst/>
            <a:gdLst/>
            <a:ahLst/>
            <a:cxnLst/>
            <a:rect l="l" t="t" r="r" b="b"/>
            <a:pathLst>
              <a:path w="360044" h="360045">
                <a:moveTo>
                  <a:pt x="0" y="179999"/>
                </a:moveTo>
                <a:lnTo>
                  <a:pt x="6429" y="132148"/>
                </a:lnTo>
                <a:lnTo>
                  <a:pt x="24575" y="89150"/>
                </a:lnTo>
                <a:lnTo>
                  <a:pt x="52720" y="52720"/>
                </a:lnTo>
                <a:lnTo>
                  <a:pt x="89150" y="24575"/>
                </a:lnTo>
                <a:lnTo>
                  <a:pt x="132148" y="6429"/>
                </a:lnTo>
                <a:lnTo>
                  <a:pt x="179999" y="0"/>
                </a:lnTo>
                <a:lnTo>
                  <a:pt x="248883" y="13701"/>
                </a:lnTo>
                <a:lnTo>
                  <a:pt x="307279" y="52720"/>
                </a:lnTo>
                <a:lnTo>
                  <a:pt x="346298" y="111117"/>
                </a:lnTo>
                <a:lnTo>
                  <a:pt x="359999" y="179999"/>
                </a:lnTo>
                <a:lnTo>
                  <a:pt x="353570" y="227851"/>
                </a:lnTo>
                <a:lnTo>
                  <a:pt x="335424" y="270849"/>
                </a:lnTo>
                <a:lnTo>
                  <a:pt x="307279" y="307279"/>
                </a:lnTo>
                <a:lnTo>
                  <a:pt x="270849" y="335424"/>
                </a:lnTo>
                <a:lnTo>
                  <a:pt x="227851" y="353570"/>
                </a:lnTo>
                <a:lnTo>
                  <a:pt x="179999" y="359999"/>
                </a:lnTo>
                <a:lnTo>
                  <a:pt x="132148" y="353570"/>
                </a:lnTo>
                <a:lnTo>
                  <a:pt x="89150" y="335424"/>
                </a:lnTo>
                <a:lnTo>
                  <a:pt x="52720" y="307279"/>
                </a:lnTo>
                <a:lnTo>
                  <a:pt x="24575" y="270849"/>
                </a:lnTo>
                <a:lnTo>
                  <a:pt x="6429" y="227851"/>
                </a:lnTo>
                <a:lnTo>
                  <a:pt x="0" y="179999"/>
                </a:lnTo>
                <a:close/>
              </a:path>
            </a:pathLst>
          </a:custGeom>
          <a:ln w="9524">
            <a:solidFill>
              <a:srgbClr val="FFFFFF"/>
            </a:solidFill>
          </a:ln>
        </p:spPr>
        <p:txBody>
          <a:bodyPr wrap="square" lIns="0" tIns="0" rIns="0" bIns="0" rtlCol="0"/>
          <a:lstStyle/>
          <a:p>
            <a:endParaRPr/>
          </a:p>
        </p:txBody>
      </p:sp>
      <p:sp>
        <p:nvSpPr>
          <p:cNvPr id="8" name="object 8"/>
          <p:cNvSpPr txBox="1"/>
          <p:nvPr/>
        </p:nvSpPr>
        <p:spPr>
          <a:xfrm>
            <a:off x="587825" y="1980329"/>
            <a:ext cx="7894955" cy="2563495"/>
          </a:xfrm>
          <a:prstGeom prst="rect">
            <a:avLst/>
          </a:prstGeom>
        </p:spPr>
        <p:txBody>
          <a:bodyPr vert="horz" wrap="square" lIns="0" tIns="19685" rIns="0" bIns="0" rtlCol="0">
            <a:spAutoFit/>
          </a:bodyPr>
          <a:lstStyle/>
          <a:p>
            <a:pPr marL="12700" marR="5080">
              <a:lnSpc>
                <a:spcPts val="1430"/>
              </a:lnSpc>
              <a:spcBef>
                <a:spcPts val="155"/>
              </a:spcBef>
            </a:pPr>
            <a:r>
              <a:rPr sz="1200" spc="-35" dirty="0">
                <a:solidFill>
                  <a:srgbClr val="FFFFFF"/>
                </a:solidFill>
                <a:latin typeface="Lucida Sans Unicode"/>
                <a:cs typeface="Lucida Sans Unicode"/>
              </a:rPr>
              <a:t>This</a:t>
            </a:r>
            <a:r>
              <a:rPr sz="1200" spc="-55" dirty="0">
                <a:solidFill>
                  <a:srgbClr val="FFFFFF"/>
                </a:solidFill>
                <a:latin typeface="Lucida Sans Unicode"/>
                <a:cs typeface="Lucida Sans Unicode"/>
              </a:rPr>
              <a:t> </a:t>
            </a:r>
            <a:r>
              <a:rPr sz="1200" spc="25" dirty="0">
                <a:solidFill>
                  <a:srgbClr val="FFFFFF"/>
                </a:solidFill>
                <a:latin typeface="Lucida Sans Unicode"/>
                <a:cs typeface="Lucida Sans Unicode"/>
              </a:rPr>
              <a:t>section</a:t>
            </a:r>
            <a:r>
              <a:rPr sz="1200" spc="-55" dirty="0">
                <a:solidFill>
                  <a:srgbClr val="FFFFFF"/>
                </a:solidFill>
                <a:latin typeface="Lucida Sans Unicode"/>
                <a:cs typeface="Lucida Sans Unicode"/>
              </a:rPr>
              <a:t> </a:t>
            </a:r>
            <a:r>
              <a:rPr sz="1200" spc="20" dirty="0">
                <a:solidFill>
                  <a:srgbClr val="FFFFFF"/>
                </a:solidFill>
                <a:latin typeface="Lucida Sans Unicode"/>
                <a:cs typeface="Lucida Sans Unicode"/>
              </a:rPr>
              <a:t>provides</a:t>
            </a:r>
            <a:r>
              <a:rPr sz="1200" spc="-55" dirty="0">
                <a:solidFill>
                  <a:srgbClr val="FFFFFF"/>
                </a:solidFill>
                <a:latin typeface="Lucida Sans Unicode"/>
                <a:cs typeface="Lucida Sans Unicode"/>
              </a:rPr>
              <a:t> </a:t>
            </a:r>
            <a:r>
              <a:rPr sz="1200" spc="145" dirty="0">
                <a:solidFill>
                  <a:srgbClr val="FFFFFF"/>
                </a:solidFill>
                <a:latin typeface="Lucida Sans Unicode"/>
                <a:cs typeface="Lucida Sans Unicode"/>
              </a:rPr>
              <a:t>a</a:t>
            </a:r>
            <a:r>
              <a:rPr sz="1200" spc="-55" dirty="0">
                <a:solidFill>
                  <a:srgbClr val="FFFFFF"/>
                </a:solidFill>
                <a:latin typeface="Lucida Sans Unicode"/>
                <a:cs typeface="Lucida Sans Unicode"/>
              </a:rPr>
              <a:t> </a:t>
            </a:r>
            <a:r>
              <a:rPr sz="1200" spc="60" dirty="0">
                <a:solidFill>
                  <a:srgbClr val="FFFFFF"/>
                </a:solidFill>
                <a:latin typeface="Lucida Sans Unicode"/>
                <a:cs typeface="Lucida Sans Unicode"/>
              </a:rPr>
              <a:t>summary</a:t>
            </a:r>
            <a:r>
              <a:rPr sz="1200" spc="-55" dirty="0">
                <a:solidFill>
                  <a:srgbClr val="FFFFFF"/>
                </a:solidFill>
                <a:latin typeface="Lucida Sans Unicode"/>
                <a:cs typeface="Lucida Sans Unicode"/>
              </a:rPr>
              <a:t> </a:t>
            </a:r>
            <a:r>
              <a:rPr sz="1200" spc="-10" dirty="0">
                <a:solidFill>
                  <a:srgbClr val="FFFFFF"/>
                </a:solidFill>
                <a:latin typeface="Lucida Sans Unicode"/>
                <a:cs typeface="Lucida Sans Unicode"/>
              </a:rPr>
              <a:t>of</a:t>
            </a:r>
            <a:r>
              <a:rPr sz="1200" spc="-55" dirty="0">
                <a:solidFill>
                  <a:srgbClr val="FFFFFF"/>
                </a:solidFill>
                <a:latin typeface="Lucida Sans Unicode"/>
                <a:cs typeface="Lucida Sans Unicode"/>
              </a:rPr>
              <a:t> </a:t>
            </a:r>
            <a:r>
              <a:rPr sz="1200" spc="25" dirty="0">
                <a:solidFill>
                  <a:srgbClr val="FFFFFF"/>
                </a:solidFill>
                <a:latin typeface="Lucida Sans Unicode"/>
                <a:cs typeface="Lucida Sans Unicode"/>
              </a:rPr>
              <a:t>the</a:t>
            </a:r>
            <a:r>
              <a:rPr sz="1200" spc="-55" dirty="0">
                <a:solidFill>
                  <a:srgbClr val="FFFFFF"/>
                </a:solidFill>
                <a:latin typeface="Lucida Sans Unicode"/>
                <a:cs typeface="Lucida Sans Unicode"/>
              </a:rPr>
              <a:t> </a:t>
            </a:r>
            <a:r>
              <a:rPr sz="1200" spc="10" dirty="0">
                <a:solidFill>
                  <a:srgbClr val="FFFFFF"/>
                </a:solidFill>
                <a:latin typeface="Lucida Sans Unicode"/>
                <a:cs typeface="Lucida Sans Unicode"/>
              </a:rPr>
              <a:t>key</a:t>
            </a:r>
            <a:r>
              <a:rPr sz="1200" spc="-50" dirty="0">
                <a:solidFill>
                  <a:srgbClr val="FFFFFF"/>
                </a:solidFill>
                <a:latin typeface="Lucida Sans Unicode"/>
                <a:cs typeface="Lucida Sans Unicode"/>
              </a:rPr>
              <a:t> </a:t>
            </a:r>
            <a:r>
              <a:rPr sz="1200" dirty="0">
                <a:solidFill>
                  <a:srgbClr val="FFFFFF"/>
                </a:solidFill>
                <a:latin typeface="Lucida Sans Unicode"/>
                <a:cs typeface="Lucida Sans Unicode"/>
              </a:rPr>
              <a:t>findings</a:t>
            </a:r>
            <a:r>
              <a:rPr sz="1200" spc="-55" dirty="0">
                <a:solidFill>
                  <a:srgbClr val="FFFFFF"/>
                </a:solidFill>
                <a:latin typeface="Lucida Sans Unicode"/>
                <a:cs typeface="Lucida Sans Unicode"/>
              </a:rPr>
              <a:t> </a:t>
            </a:r>
            <a:r>
              <a:rPr sz="1200" spc="75" dirty="0">
                <a:solidFill>
                  <a:srgbClr val="FFFFFF"/>
                </a:solidFill>
                <a:latin typeface="Lucida Sans Unicode"/>
                <a:cs typeface="Lucida Sans Unicode"/>
              </a:rPr>
              <a:t>and</a:t>
            </a:r>
            <a:r>
              <a:rPr sz="1200" spc="-55" dirty="0">
                <a:solidFill>
                  <a:srgbClr val="FFFFFF"/>
                </a:solidFill>
                <a:latin typeface="Lucida Sans Unicode"/>
                <a:cs typeface="Lucida Sans Unicode"/>
              </a:rPr>
              <a:t> </a:t>
            </a:r>
            <a:r>
              <a:rPr sz="1200" dirty="0">
                <a:solidFill>
                  <a:srgbClr val="FFFFFF"/>
                </a:solidFill>
                <a:latin typeface="Lucida Sans Unicode"/>
                <a:cs typeface="Lucida Sans Unicode"/>
              </a:rPr>
              <a:t>insights</a:t>
            </a:r>
            <a:r>
              <a:rPr sz="1200" spc="-55" dirty="0">
                <a:solidFill>
                  <a:srgbClr val="FFFFFF"/>
                </a:solidFill>
                <a:latin typeface="Lucida Sans Unicode"/>
                <a:cs typeface="Lucida Sans Unicode"/>
              </a:rPr>
              <a:t> </a:t>
            </a:r>
            <a:r>
              <a:rPr sz="1200" spc="40" dirty="0">
                <a:solidFill>
                  <a:srgbClr val="FFFFFF"/>
                </a:solidFill>
                <a:latin typeface="Lucida Sans Unicode"/>
                <a:cs typeface="Lucida Sans Unicode"/>
              </a:rPr>
              <a:t>obtained</a:t>
            </a:r>
            <a:r>
              <a:rPr sz="1200" spc="-55" dirty="0">
                <a:solidFill>
                  <a:srgbClr val="FFFFFF"/>
                </a:solidFill>
                <a:latin typeface="Lucida Sans Unicode"/>
                <a:cs typeface="Lucida Sans Unicode"/>
              </a:rPr>
              <a:t> </a:t>
            </a:r>
            <a:r>
              <a:rPr sz="1200" spc="15" dirty="0">
                <a:solidFill>
                  <a:srgbClr val="FFFFFF"/>
                </a:solidFill>
                <a:latin typeface="Lucida Sans Unicode"/>
                <a:cs typeface="Lucida Sans Unicode"/>
              </a:rPr>
              <a:t>throughout</a:t>
            </a:r>
            <a:r>
              <a:rPr sz="1200" spc="-55" dirty="0">
                <a:solidFill>
                  <a:srgbClr val="FFFFFF"/>
                </a:solidFill>
                <a:latin typeface="Lucida Sans Unicode"/>
                <a:cs typeface="Lucida Sans Unicode"/>
              </a:rPr>
              <a:t> </a:t>
            </a:r>
            <a:r>
              <a:rPr sz="1200" spc="25" dirty="0">
                <a:solidFill>
                  <a:srgbClr val="FFFFFF"/>
                </a:solidFill>
                <a:latin typeface="Lucida Sans Unicode"/>
                <a:cs typeface="Lucida Sans Unicode"/>
              </a:rPr>
              <a:t>the</a:t>
            </a:r>
            <a:r>
              <a:rPr sz="1200" spc="-55" dirty="0">
                <a:solidFill>
                  <a:srgbClr val="FFFFFF"/>
                </a:solidFill>
                <a:latin typeface="Lucida Sans Unicode"/>
                <a:cs typeface="Lucida Sans Unicode"/>
              </a:rPr>
              <a:t> </a:t>
            </a:r>
            <a:r>
              <a:rPr sz="1200" spc="15" dirty="0">
                <a:solidFill>
                  <a:srgbClr val="FFFFFF"/>
                </a:solidFill>
                <a:latin typeface="Lucida Sans Unicode"/>
                <a:cs typeface="Lucida Sans Unicode"/>
              </a:rPr>
              <a:t>presentation. </a:t>
            </a:r>
            <a:r>
              <a:rPr sz="1200" spc="-365" dirty="0">
                <a:solidFill>
                  <a:srgbClr val="FFFFFF"/>
                </a:solidFill>
                <a:latin typeface="Lucida Sans Unicode"/>
                <a:cs typeface="Lucida Sans Unicode"/>
              </a:rPr>
              <a:t> </a:t>
            </a:r>
            <a:r>
              <a:rPr sz="1200" spc="-35" dirty="0">
                <a:solidFill>
                  <a:srgbClr val="FFFFFF"/>
                </a:solidFill>
                <a:latin typeface="Lucida Sans Unicode"/>
                <a:cs typeface="Lucida Sans Unicode"/>
              </a:rPr>
              <a:t>It </a:t>
            </a:r>
            <a:r>
              <a:rPr sz="1200" dirty="0">
                <a:solidFill>
                  <a:srgbClr val="FFFFFF"/>
                </a:solidFill>
                <a:latin typeface="Lucida Sans Unicode"/>
                <a:cs typeface="Lucida Sans Unicode"/>
              </a:rPr>
              <a:t>highlights </a:t>
            </a:r>
            <a:r>
              <a:rPr sz="1200" spc="25" dirty="0">
                <a:solidFill>
                  <a:srgbClr val="FFFFFF"/>
                </a:solidFill>
                <a:latin typeface="Lucida Sans Unicode"/>
                <a:cs typeface="Lucida Sans Unicode"/>
              </a:rPr>
              <a:t>the </a:t>
            </a:r>
            <a:r>
              <a:rPr sz="1200" spc="45" dirty="0">
                <a:solidFill>
                  <a:srgbClr val="FFFFFF"/>
                </a:solidFill>
                <a:latin typeface="Lucida Sans Unicode"/>
                <a:cs typeface="Lucida Sans Unicode"/>
              </a:rPr>
              <a:t>importance </a:t>
            </a:r>
            <a:r>
              <a:rPr sz="1200" spc="-10" dirty="0">
                <a:solidFill>
                  <a:srgbClr val="FFFFFF"/>
                </a:solidFill>
                <a:latin typeface="Lucida Sans Unicode"/>
                <a:cs typeface="Lucida Sans Unicode"/>
              </a:rPr>
              <a:t>of </a:t>
            </a:r>
            <a:r>
              <a:rPr sz="1200" spc="60" dirty="0">
                <a:solidFill>
                  <a:srgbClr val="FFFFFF"/>
                </a:solidFill>
                <a:latin typeface="Lucida Sans Unicode"/>
                <a:cs typeface="Lucida Sans Unicode"/>
              </a:rPr>
              <a:t>machine </a:t>
            </a:r>
            <a:r>
              <a:rPr sz="1200" spc="20" dirty="0">
                <a:solidFill>
                  <a:srgbClr val="FFFFFF"/>
                </a:solidFill>
                <a:latin typeface="Lucida Sans Unicode"/>
                <a:cs typeface="Lucida Sans Unicode"/>
              </a:rPr>
              <a:t>learning </a:t>
            </a:r>
            <a:r>
              <a:rPr sz="1200" spc="75" dirty="0">
                <a:solidFill>
                  <a:srgbClr val="FFFFFF"/>
                </a:solidFill>
                <a:latin typeface="Lucida Sans Unicode"/>
                <a:cs typeface="Lucida Sans Unicode"/>
              </a:rPr>
              <a:t>and </a:t>
            </a:r>
            <a:r>
              <a:rPr sz="1200" spc="20" dirty="0">
                <a:solidFill>
                  <a:srgbClr val="FFFFFF"/>
                </a:solidFill>
                <a:latin typeface="Lucida Sans Unicode"/>
                <a:cs typeface="Lucida Sans Unicode"/>
              </a:rPr>
              <a:t>Python algorithms </a:t>
            </a:r>
            <a:r>
              <a:rPr sz="1200" spc="-15" dirty="0">
                <a:solidFill>
                  <a:srgbClr val="FFFFFF"/>
                </a:solidFill>
                <a:latin typeface="Lucida Sans Unicode"/>
                <a:cs typeface="Lucida Sans Unicode"/>
              </a:rPr>
              <a:t>in </a:t>
            </a:r>
            <a:r>
              <a:rPr sz="1200" spc="45" dirty="0">
                <a:solidFill>
                  <a:srgbClr val="FFFFFF"/>
                </a:solidFill>
                <a:latin typeface="Lucida Sans Unicode"/>
                <a:cs typeface="Lucida Sans Unicode"/>
              </a:rPr>
              <a:t>enhancing </a:t>
            </a:r>
            <a:r>
              <a:rPr sz="1200" spc="60" dirty="0">
                <a:solidFill>
                  <a:srgbClr val="FFFFFF"/>
                </a:solidFill>
                <a:latin typeface="Lucida Sans Unicode"/>
                <a:cs typeface="Lucida Sans Unicode"/>
              </a:rPr>
              <a:t>malware </a:t>
            </a:r>
            <a:r>
              <a:rPr sz="1200" spc="65" dirty="0">
                <a:solidFill>
                  <a:srgbClr val="FFFFFF"/>
                </a:solidFill>
                <a:latin typeface="Lucida Sans Unicode"/>
                <a:cs typeface="Lucida Sans Unicode"/>
              </a:rPr>
              <a:t> </a:t>
            </a:r>
            <a:r>
              <a:rPr sz="1200" spc="30" dirty="0">
                <a:solidFill>
                  <a:srgbClr val="FFFFFF"/>
                </a:solidFill>
                <a:latin typeface="Lucida Sans Unicode"/>
                <a:cs typeface="Lucida Sans Unicode"/>
              </a:rPr>
              <a:t>detection</a:t>
            </a:r>
            <a:r>
              <a:rPr sz="1200" spc="-60" dirty="0">
                <a:solidFill>
                  <a:srgbClr val="FFFFFF"/>
                </a:solidFill>
                <a:latin typeface="Lucida Sans Unicode"/>
                <a:cs typeface="Lucida Sans Unicode"/>
              </a:rPr>
              <a:t> </a:t>
            </a:r>
            <a:r>
              <a:rPr sz="1200" spc="75" dirty="0">
                <a:solidFill>
                  <a:srgbClr val="FFFFFF"/>
                </a:solidFill>
                <a:latin typeface="Lucida Sans Unicode"/>
                <a:cs typeface="Lucida Sans Unicode"/>
              </a:rPr>
              <a:t>and</a:t>
            </a:r>
            <a:r>
              <a:rPr sz="1200" spc="-60" dirty="0">
                <a:solidFill>
                  <a:srgbClr val="FFFFFF"/>
                </a:solidFill>
                <a:latin typeface="Lucida Sans Unicode"/>
                <a:cs typeface="Lucida Sans Unicode"/>
              </a:rPr>
              <a:t> </a:t>
            </a:r>
            <a:r>
              <a:rPr sz="1200" spc="25" dirty="0">
                <a:solidFill>
                  <a:srgbClr val="FFFFFF"/>
                </a:solidFill>
                <a:latin typeface="Lucida Sans Unicode"/>
                <a:cs typeface="Lucida Sans Unicode"/>
              </a:rPr>
              <a:t>summarizes</a:t>
            </a:r>
            <a:r>
              <a:rPr sz="1200" spc="-60" dirty="0">
                <a:solidFill>
                  <a:srgbClr val="FFFFFF"/>
                </a:solidFill>
                <a:latin typeface="Lucida Sans Unicode"/>
                <a:cs typeface="Lucida Sans Unicode"/>
              </a:rPr>
              <a:t> </a:t>
            </a:r>
            <a:r>
              <a:rPr sz="1200" spc="25" dirty="0">
                <a:solidFill>
                  <a:srgbClr val="FFFFFF"/>
                </a:solidFill>
                <a:latin typeface="Lucida Sans Unicode"/>
                <a:cs typeface="Lucida Sans Unicode"/>
              </a:rPr>
              <a:t>the</a:t>
            </a:r>
            <a:r>
              <a:rPr sz="1200" spc="-60" dirty="0">
                <a:solidFill>
                  <a:srgbClr val="FFFFFF"/>
                </a:solidFill>
                <a:latin typeface="Lucida Sans Unicode"/>
                <a:cs typeface="Lucida Sans Unicode"/>
              </a:rPr>
              <a:t> </a:t>
            </a:r>
            <a:r>
              <a:rPr sz="1200" spc="40" dirty="0">
                <a:solidFill>
                  <a:srgbClr val="FFFFFF"/>
                </a:solidFill>
                <a:latin typeface="Lucida Sans Unicode"/>
                <a:cs typeface="Lucida Sans Unicode"/>
              </a:rPr>
              <a:t>challenges</a:t>
            </a:r>
            <a:r>
              <a:rPr sz="1200" spc="-60" dirty="0">
                <a:solidFill>
                  <a:srgbClr val="FFFFFF"/>
                </a:solidFill>
                <a:latin typeface="Lucida Sans Unicode"/>
                <a:cs typeface="Lucida Sans Unicode"/>
              </a:rPr>
              <a:t> </a:t>
            </a:r>
            <a:r>
              <a:rPr sz="1200" spc="75" dirty="0">
                <a:solidFill>
                  <a:srgbClr val="FFFFFF"/>
                </a:solidFill>
                <a:latin typeface="Lucida Sans Unicode"/>
                <a:cs typeface="Lucida Sans Unicode"/>
              </a:rPr>
              <a:t>and</a:t>
            </a:r>
            <a:r>
              <a:rPr sz="1200" spc="-60" dirty="0">
                <a:solidFill>
                  <a:srgbClr val="FFFFFF"/>
                </a:solidFill>
                <a:latin typeface="Lucida Sans Unicode"/>
                <a:cs typeface="Lucida Sans Unicode"/>
              </a:rPr>
              <a:t> </a:t>
            </a:r>
            <a:r>
              <a:rPr sz="1200" dirty="0">
                <a:solidFill>
                  <a:srgbClr val="FFFFFF"/>
                </a:solidFill>
                <a:latin typeface="Lucida Sans Unicode"/>
                <a:cs typeface="Lucida Sans Unicode"/>
              </a:rPr>
              <a:t>future</a:t>
            </a:r>
            <a:r>
              <a:rPr sz="1200" spc="-60" dirty="0">
                <a:solidFill>
                  <a:srgbClr val="FFFFFF"/>
                </a:solidFill>
                <a:latin typeface="Lucida Sans Unicode"/>
                <a:cs typeface="Lucida Sans Unicode"/>
              </a:rPr>
              <a:t> </a:t>
            </a:r>
            <a:r>
              <a:rPr sz="1200" spc="15" dirty="0">
                <a:solidFill>
                  <a:srgbClr val="FFFFFF"/>
                </a:solidFill>
                <a:latin typeface="Lucida Sans Unicode"/>
                <a:cs typeface="Lucida Sans Unicode"/>
              </a:rPr>
              <a:t>directions</a:t>
            </a:r>
            <a:r>
              <a:rPr sz="1200" spc="-55" dirty="0">
                <a:solidFill>
                  <a:srgbClr val="FFFFFF"/>
                </a:solidFill>
                <a:latin typeface="Lucida Sans Unicode"/>
                <a:cs typeface="Lucida Sans Unicode"/>
              </a:rPr>
              <a:t> </a:t>
            </a:r>
            <a:r>
              <a:rPr sz="1200" spc="-15" dirty="0">
                <a:solidFill>
                  <a:srgbClr val="FFFFFF"/>
                </a:solidFill>
                <a:latin typeface="Lucida Sans Unicode"/>
                <a:cs typeface="Lucida Sans Unicode"/>
              </a:rPr>
              <a:t>in</a:t>
            </a:r>
            <a:r>
              <a:rPr sz="1200" spc="-60" dirty="0">
                <a:solidFill>
                  <a:srgbClr val="FFFFFF"/>
                </a:solidFill>
                <a:latin typeface="Lucida Sans Unicode"/>
                <a:cs typeface="Lucida Sans Unicode"/>
              </a:rPr>
              <a:t> </a:t>
            </a:r>
            <a:r>
              <a:rPr sz="1200" spc="25" dirty="0">
                <a:solidFill>
                  <a:srgbClr val="FFFFFF"/>
                </a:solidFill>
                <a:latin typeface="Lucida Sans Unicode"/>
                <a:cs typeface="Lucida Sans Unicode"/>
              </a:rPr>
              <a:t>the</a:t>
            </a:r>
            <a:r>
              <a:rPr sz="1200" spc="-60" dirty="0">
                <a:solidFill>
                  <a:srgbClr val="FFFFFF"/>
                </a:solidFill>
                <a:latin typeface="Lucida Sans Unicode"/>
                <a:cs typeface="Lucida Sans Unicode"/>
              </a:rPr>
              <a:t> </a:t>
            </a:r>
            <a:r>
              <a:rPr sz="1200" spc="-25" dirty="0">
                <a:solidFill>
                  <a:srgbClr val="FFFFFF"/>
                </a:solidFill>
                <a:latin typeface="Lucida Sans Unicode"/>
                <a:cs typeface="Lucida Sans Unicode"/>
              </a:rPr>
              <a:t>field.</a:t>
            </a:r>
            <a:endParaRPr sz="1200">
              <a:latin typeface="Lucida Sans Unicode"/>
              <a:cs typeface="Lucida Sans Unicode"/>
            </a:endParaRPr>
          </a:p>
          <a:p>
            <a:pPr marL="393700" indent="-271780">
              <a:lnSpc>
                <a:spcPct val="100000"/>
              </a:lnSpc>
              <a:spcBef>
                <a:spcPts val="1330"/>
              </a:spcBef>
              <a:buSzPct val="92307"/>
              <a:buFont typeface="Leelawadee UI"/>
              <a:buAutoNum type="arabicPlain" startAt="2"/>
              <a:tabLst>
                <a:tab pos="393700" algn="l"/>
                <a:tab pos="394335" algn="l"/>
              </a:tabLst>
            </a:pPr>
            <a:r>
              <a:rPr sz="1300" spc="50" dirty="0">
                <a:solidFill>
                  <a:srgbClr val="FFFFFF"/>
                </a:solidFill>
                <a:latin typeface="Verdana"/>
                <a:cs typeface="Verdana"/>
              </a:rPr>
              <a:t>Recommendations</a:t>
            </a:r>
            <a:r>
              <a:rPr sz="1300" spc="-65" dirty="0">
                <a:solidFill>
                  <a:srgbClr val="FFFFFF"/>
                </a:solidFill>
                <a:latin typeface="Verdana"/>
                <a:cs typeface="Verdana"/>
              </a:rPr>
              <a:t> </a:t>
            </a:r>
            <a:r>
              <a:rPr sz="1300" spc="65" dirty="0">
                <a:solidFill>
                  <a:srgbClr val="FFFFFF"/>
                </a:solidFill>
                <a:latin typeface="Verdana"/>
                <a:cs typeface="Verdana"/>
              </a:rPr>
              <a:t>for</a:t>
            </a:r>
            <a:r>
              <a:rPr sz="1300" spc="-60" dirty="0">
                <a:solidFill>
                  <a:srgbClr val="FFFFFF"/>
                </a:solidFill>
                <a:latin typeface="Verdana"/>
                <a:cs typeface="Verdana"/>
              </a:rPr>
              <a:t> </a:t>
            </a:r>
            <a:r>
              <a:rPr sz="1300" spc="114" dirty="0">
                <a:solidFill>
                  <a:srgbClr val="FFFFFF"/>
                </a:solidFill>
                <a:latin typeface="Verdana"/>
                <a:cs typeface="Verdana"/>
              </a:rPr>
              <a:t>Malware</a:t>
            </a:r>
            <a:r>
              <a:rPr sz="1300" spc="-60" dirty="0">
                <a:solidFill>
                  <a:srgbClr val="FFFFFF"/>
                </a:solidFill>
                <a:latin typeface="Verdana"/>
                <a:cs typeface="Verdana"/>
              </a:rPr>
              <a:t> </a:t>
            </a:r>
            <a:r>
              <a:rPr sz="1300" spc="45" dirty="0">
                <a:solidFill>
                  <a:srgbClr val="FFFFFF"/>
                </a:solidFill>
                <a:latin typeface="Verdana"/>
                <a:cs typeface="Verdana"/>
              </a:rPr>
              <a:t>Detection</a:t>
            </a:r>
            <a:endParaRPr sz="1300">
              <a:latin typeface="Verdana"/>
              <a:cs typeface="Verdana"/>
            </a:endParaRPr>
          </a:p>
          <a:p>
            <a:pPr marL="12700" marR="535305">
              <a:lnSpc>
                <a:spcPts val="1430"/>
              </a:lnSpc>
              <a:spcBef>
                <a:spcPts val="1380"/>
              </a:spcBef>
            </a:pPr>
            <a:r>
              <a:rPr sz="1200" spc="65" dirty="0">
                <a:solidFill>
                  <a:srgbClr val="FFFFFF"/>
                </a:solidFill>
                <a:latin typeface="Lucida Sans Unicode"/>
                <a:cs typeface="Lucida Sans Unicode"/>
              </a:rPr>
              <a:t>Based</a:t>
            </a:r>
            <a:r>
              <a:rPr sz="1200" spc="-50" dirty="0">
                <a:solidFill>
                  <a:srgbClr val="FFFFFF"/>
                </a:solidFill>
                <a:latin typeface="Lucida Sans Unicode"/>
                <a:cs typeface="Lucida Sans Unicode"/>
              </a:rPr>
              <a:t> </a:t>
            </a:r>
            <a:r>
              <a:rPr sz="1200" spc="25" dirty="0">
                <a:solidFill>
                  <a:srgbClr val="FFFFFF"/>
                </a:solidFill>
                <a:latin typeface="Lucida Sans Unicode"/>
                <a:cs typeface="Lucida Sans Unicode"/>
              </a:rPr>
              <a:t>on</a:t>
            </a:r>
            <a:r>
              <a:rPr sz="1200" spc="-50" dirty="0">
                <a:solidFill>
                  <a:srgbClr val="FFFFFF"/>
                </a:solidFill>
                <a:latin typeface="Lucida Sans Unicode"/>
                <a:cs typeface="Lucida Sans Unicode"/>
              </a:rPr>
              <a:t> </a:t>
            </a:r>
            <a:r>
              <a:rPr sz="1200" spc="25" dirty="0">
                <a:solidFill>
                  <a:srgbClr val="FFFFFF"/>
                </a:solidFill>
                <a:latin typeface="Lucida Sans Unicode"/>
                <a:cs typeface="Lucida Sans Unicode"/>
              </a:rPr>
              <a:t>the</a:t>
            </a:r>
            <a:r>
              <a:rPr sz="1200" spc="-50" dirty="0">
                <a:solidFill>
                  <a:srgbClr val="FFFFFF"/>
                </a:solidFill>
                <a:latin typeface="Lucida Sans Unicode"/>
                <a:cs typeface="Lucida Sans Unicode"/>
              </a:rPr>
              <a:t> </a:t>
            </a:r>
            <a:r>
              <a:rPr sz="1200" spc="35" dirty="0">
                <a:solidFill>
                  <a:srgbClr val="FFFFFF"/>
                </a:solidFill>
                <a:latin typeface="Lucida Sans Unicode"/>
                <a:cs typeface="Lucida Sans Unicode"/>
              </a:rPr>
              <a:t>presented</a:t>
            </a:r>
            <a:r>
              <a:rPr sz="1200" spc="-50" dirty="0">
                <a:solidFill>
                  <a:srgbClr val="FFFFFF"/>
                </a:solidFill>
                <a:latin typeface="Lucida Sans Unicode"/>
                <a:cs typeface="Lucida Sans Unicode"/>
              </a:rPr>
              <a:t> </a:t>
            </a:r>
            <a:r>
              <a:rPr sz="1200" spc="-15" dirty="0">
                <a:solidFill>
                  <a:srgbClr val="FFFFFF"/>
                </a:solidFill>
                <a:latin typeface="Lucida Sans Unicode"/>
                <a:cs typeface="Lucida Sans Unicode"/>
              </a:rPr>
              <a:t>findings,</a:t>
            </a:r>
            <a:r>
              <a:rPr sz="1200" spc="-50" dirty="0">
                <a:solidFill>
                  <a:srgbClr val="FFFFFF"/>
                </a:solidFill>
                <a:latin typeface="Lucida Sans Unicode"/>
                <a:cs typeface="Lucida Sans Unicode"/>
              </a:rPr>
              <a:t> </a:t>
            </a:r>
            <a:r>
              <a:rPr sz="1200" spc="-10" dirty="0">
                <a:solidFill>
                  <a:srgbClr val="FFFFFF"/>
                </a:solidFill>
                <a:latin typeface="Lucida Sans Unicode"/>
                <a:cs typeface="Lucida Sans Unicode"/>
              </a:rPr>
              <a:t>this</a:t>
            </a:r>
            <a:r>
              <a:rPr sz="1200" spc="-50" dirty="0">
                <a:solidFill>
                  <a:srgbClr val="FFFFFF"/>
                </a:solidFill>
                <a:latin typeface="Lucida Sans Unicode"/>
                <a:cs typeface="Lucida Sans Unicode"/>
              </a:rPr>
              <a:t> </a:t>
            </a:r>
            <a:r>
              <a:rPr sz="1200" spc="25" dirty="0">
                <a:solidFill>
                  <a:srgbClr val="FFFFFF"/>
                </a:solidFill>
                <a:latin typeface="Lucida Sans Unicode"/>
                <a:cs typeface="Lucida Sans Unicode"/>
              </a:rPr>
              <a:t>section</a:t>
            </a:r>
            <a:r>
              <a:rPr sz="1200" spc="-50" dirty="0">
                <a:solidFill>
                  <a:srgbClr val="FFFFFF"/>
                </a:solidFill>
                <a:latin typeface="Lucida Sans Unicode"/>
                <a:cs typeface="Lucida Sans Unicode"/>
              </a:rPr>
              <a:t> </a:t>
            </a:r>
            <a:r>
              <a:rPr sz="1200" spc="20" dirty="0">
                <a:solidFill>
                  <a:srgbClr val="FFFFFF"/>
                </a:solidFill>
                <a:latin typeface="Lucida Sans Unicode"/>
                <a:cs typeface="Lucida Sans Unicode"/>
              </a:rPr>
              <a:t>provides</a:t>
            </a:r>
            <a:r>
              <a:rPr sz="1200" spc="-50" dirty="0">
                <a:solidFill>
                  <a:srgbClr val="FFFFFF"/>
                </a:solidFill>
                <a:latin typeface="Lucida Sans Unicode"/>
                <a:cs typeface="Lucida Sans Unicode"/>
              </a:rPr>
              <a:t> </a:t>
            </a:r>
            <a:r>
              <a:rPr sz="1200" spc="45" dirty="0">
                <a:solidFill>
                  <a:srgbClr val="FFFFFF"/>
                </a:solidFill>
                <a:latin typeface="Lucida Sans Unicode"/>
                <a:cs typeface="Lucida Sans Unicode"/>
              </a:rPr>
              <a:t>recommendations</a:t>
            </a:r>
            <a:r>
              <a:rPr sz="1200" spc="-50" dirty="0">
                <a:solidFill>
                  <a:srgbClr val="FFFFFF"/>
                </a:solidFill>
                <a:latin typeface="Lucida Sans Unicode"/>
                <a:cs typeface="Lucida Sans Unicode"/>
              </a:rPr>
              <a:t> </a:t>
            </a:r>
            <a:r>
              <a:rPr sz="1200" spc="-20" dirty="0">
                <a:solidFill>
                  <a:srgbClr val="FFFFFF"/>
                </a:solidFill>
                <a:latin typeface="Lucida Sans Unicode"/>
                <a:cs typeface="Lucida Sans Unicode"/>
              </a:rPr>
              <a:t>for</a:t>
            </a:r>
            <a:r>
              <a:rPr sz="1200" spc="-50" dirty="0">
                <a:solidFill>
                  <a:srgbClr val="FFFFFF"/>
                </a:solidFill>
                <a:latin typeface="Lucida Sans Unicode"/>
                <a:cs typeface="Lucida Sans Unicode"/>
              </a:rPr>
              <a:t> </a:t>
            </a:r>
            <a:r>
              <a:rPr sz="1200" spc="20" dirty="0">
                <a:solidFill>
                  <a:srgbClr val="FFFFFF"/>
                </a:solidFill>
                <a:latin typeface="Lucida Sans Unicode"/>
                <a:cs typeface="Lucida Sans Unicode"/>
              </a:rPr>
              <a:t>improving</a:t>
            </a:r>
            <a:r>
              <a:rPr sz="1200" spc="-50" dirty="0">
                <a:solidFill>
                  <a:srgbClr val="FFFFFF"/>
                </a:solidFill>
                <a:latin typeface="Lucida Sans Unicode"/>
                <a:cs typeface="Lucida Sans Unicode"/>
              </a:rPr>
              <a:t> </a:t>
            </a:r>
            <a:r>
              <a:rPr sz="1200" spc="60" dirty="0">
                <a:solidFill>
                  <a:srgbClr val="FFFFFF"/>
                </a:solidFill>
                <a:latin typeface="Lucida Sans Unicode"/>
                <a:cs typeface="Lucida Sans Unicode"/>
              </a:rPr>
              <a:t>malware </a:t>
            </a:r>
            <a:r>
              <a:rPr sz="1200" spc="-365" dirty="0">
                <a:solidFill>
                  <a:srgbClr val="FFFFFF"/>
                </a:solidFill>
                <a:latin typeface="Lucida Sans Unicode"/>
                <a:cs typeface="Lucida Sans Unicode"/>
              </a:rPr>
              <a:t> </a:t>
            </a:r>
            <a:r>
              <a:rPr sz="1200" spc="30" dirty="0">
                <a:solidFill>
                  <a:srgbClr val="FFFFFF"/>
                </a:solidFill>
                <a:latin typeface="Lucida Sans Unicode"/>
                <a:cs typeface="Lucida Sans Unicode"/>
              </a:rPr>
              <a:t>detection </a:t>
            </a:r>
            <a:r>
              <a:rPr sz="1200" spc="25" dirty="0">
                <a:solidFill>
                  <a:srgbClr val="FFFFFF"/>
                </a:solidFill>
                <a:latin typeface="Lucida Sans Unicode"/>
                <a:cs typeface="Lucida Sans Unicode"/>
              </a:rPr>
              <a:t>practices. </a:t>
            </a:r>
            <a:r>
              <a:rPr sz="1200" spc="-35" dirty="0">
                <a:solidFill>
                  <a:srgbClr val="FFFFFF"/>
                </a:solidFill>
                <a:latin typeface="Lucida Sans Unicode"/>
                <a:cs typeface="Lucida Sans Unicode"/>
              </a:rPr>
              <a:t>It </a:t>
            </a:r>
            <a:r>
              <a:rPr sz="1200" spc="40" dirty="0">
                <a:solidFill>
                  <a:srgbClr val="FFFFFF"/>
                </a:solidFill>
                <a:latin typeface="Lucida Sans Unicode"/>
                <a:cs typeface="Lucida Sans Unicode"/>
              </a:rPr>
              <a:t>covers </a:t>
            </a:r>
            <a:r>
              <a:rPr sz="1200" spc="65" dirty="0">
                <a:solidFill>
                  <a:srgbClr val="FFFFFF"/>
                </a:solidFill>
                <a:latin typeface="Lucida Sans Unicode"/>
                <a:cs typeface="Lucida Sans Unicode"/>
              </a:rPr>
              <a:t>areas </a:t>
            </a:r>
            <a:r>
              <a:rPr sz="1200" spc="40" dirty="0">
                <a:solidFill>
                  <a:srgbClr val="FFFFFF"/>
                </a:solidFill>
                <a:latin typeface="Lucida Sans Unicode"/>
                <a:cs typeface="Lucida Sans Unicode"/>
              </a:rPr>
              <a:t>such </a:t>
            </a:r>
            <a:r>
              <a:rPr sz="1200" spc="80" dirty="0">
                <a:solidFill>
                  <a:srgbClr val="FFFFFF"/>
                </a:solidFill>
                <a:latin typeface="Lucida Sans Unicode"/>
                <a:cs typeface="Lucida Sans Unicode"/>
              </a:rPr>
              <a:t>as </a:t>
            </a:r>
            <a:r>
              <a:rPr sz="1200" spc="20" dirty="0">
                <a:solidFill>
                  <a:srgbClr val="FFFFFF"/>
                </a:solidFill>
                <a:latin typeface="Lucida Sans Unicode"/>
                <a:cs typeface="Lucida Sans Unicode"/>
              </a:rPr>
              <a:t>continuous learning </a:t>
            </a:r>
            <a:r>
              <a:rPr sz="1200" spc="75" dirty="0">
                <a:solidFill>
                  <a:srgbClr val="FFFFFF"/>
                </a:solidFill>
                <a:latin typeface="Lucida Sans Unicode"/>
                <a:cs typeface="Lucida Sans Unicode"/>
              </a:rPr>
              <a:t>and </a:t>
            </a:r>
            <a:r>
              <a:rPr sz="1200" spc="35" dirty="0">
                <a:solidFill>
                  <a:srgbClr val="FFFFFF"/>
                </a:solidFill>
                <a:latin typeface="Lucida Sans Unicode"/>
                <a:cs typeface="Lucida Sans Unicode"/>
              </a:rPr>
              <a:t>adaptation, leveraging </a:t>
            </a:r>
            <a:r>
              <a:rPr sz="1200" spc="40" dirty="0">
                <a:solidFill>
                  <a:srgbClr val="FFFFFF"/>
                </a:solidFill>
                <a:latin typeface="Lucida Sans Unicode"/>
                <a:cs typeface="Lucida Sans Unicode"/>
              </a:rPr>
              <a:t> cloud-based</a:t>
            </a:r>
            <a:r>
              <a:rPr sz="1200" spc="-55" dirty="0">
                <a:solidFill>
                  <a:srgbClr val="FFFFFF"/>
                </a:solidFill>
                <a:latin typeface="Lucida Sans Unicode"/>
                <a:cs typeface="Lucida Sans Unicode"/>
              </a:rPr>
              <a:t> </a:t>
            </a:r>
            <a:r>
              <a:rPr sz="1200" spc="10" dirty="0">
                <a:solidFill>
                  <a:srgbClr val="FFFFFF"/>
                </a:solidFill>
                <a:latin typeface="Lucida Sans Unicode"/>
                <a:cs typeface="Lucida Sans Unicode"/>
              </a:rPr>
              <a:t>technologies,</a:t>
            </a:r>
            <a:r>
              <a:rPr sz="1200" spc="-55" dirty="0">
                <a:solidFill>
                  <a:srgbClr val="FFFFFF"/>
                </a:solidFill>
                <a:latin typeface="Lucida Sans Unicode"/>
                <a:cs typeface="Lucida Sans Unicode"/>
              </a:rPr>
              <a:t> </a:t>
            </a:r>
            <a:r>
              <a:rPr sz="1200" spc="75" dirty="0">
                <a:solidFill>
                  <a:srgbClr val="FFFFFF"/>
                </a:solidFill>
                <a:latin typeface="Lucida Sans Unicode"/>
                <a:cs typeface="Lucida Sans Unicode"/>
              </a:rPr>
              <a:t>and</a:t>
            </a:r>
            <a:r>
              <a:rPr sz="1200" spc="-50" dirty="0">
                <a:solidFill>
                  <a:srgbClr val="FFFFFF"/>
                </a:solidFill>
                <a:latin typeface="Lucida Sans Unicode"/>
                <a:cs typeface="Lucida Sans Unicode"/>
              </a:rPr>
              <a:t> </a:t>
            </a:r>
            <a:r>
              <a:rPr sz="1200" spc="15" dirty="0">
                <a:solidFill>
                  <a:srgbClr val="FFFFFF"/>
                </a:solidFill>
                <a:latin typeface="Lucida Sans Unicode"/>
                <a:cs typeface="Lucida Sans Unicode"/>
              </a:rPr>
              <a:t>investing</a:t>
            </a:r>
            <a:r>
              <a:rPr sz="1200" spc="-55" dirty="0">
                <a:solidFill>
                  <a:srgbClr val="FFFFFF"/>
                </a:solidFill>
                <a:latin typeface="Lucida Sans Unicode"/>
                <a:cs typeface="Lucida Sans Unicode"/>
              </a:rPr>
              <a:t> </a:t>
            </a:r>
            <a:r>
              <a:rPr sz="1200" spc="-15" dirty="0">
                <a:solidFill>
                  <a:srgbClr val="FFFFFF"/>
                </a:solidFill>
                <a:latin typeface="Lucida Sans Unicode"/>
                <a:cs typeface="Lucida Sans Unicode"/>
              </a:rPr>
              <a:t>in</a:t>
            </a:r>
            <a:r>
              <a:rPr sz="1200" spc="-55" dirty="0">
                <a:solidFill>
                  <a:srgbClr val="FFFFFF"/>
                </a:solidFill>
                <a:latin typeface="Lucida Sans Unicode"/>
                <a:cs typeface="Lucida Sans Unicode"/>
              </a:rPr>
              <a:t> </a:t>
            </a:r>
            <a:r>
              <a:rPr sz="1200" spc="30" dirty="0">
                <a:solidFill>
                  <a:srgbClr val="FFFFFF"/>
                </a:solidFill>
                <a:latin typeface="Lucida Sans Unicode"/>
                <a:cs typeface="Lucida Sans Unicode"/>
              </a:rPr>
              <a:t>collaborative</a:t>
            </a:r>
            <a:r>
              <a:rPr sz="1200" spc="-50" dirty="0">
                <a:solidFill>
                  <a:srgbClr val="FFFFFF"/>
                </a:solidFill>
                <a:latin typeface="Lucida Sans Unicode"/>
                <a:cs typeface="Lucida Sans Unicode"/>
              </a:rPr>
              <a:t> </a:t>
            </a:r>
            <a:r>
              <a:rPr sz="1200" spc="20" dirty="0">
                <a:solidFill>
                  <a:srgbClr val="FFFFFF"/>
                </a:solidFill>
                <a:latin typeface="Lucida Sans Unicode"/>
                <a:cs typeface="Lucida Sans Unicode"/>
              </a:rPr>
              <a:t>platforms</a:t>
            </a:r>
            <a:r>
              <a:rPr sz="1200" spc="-55" dirty="0">
                <a:solidFill>
                  <a:srgbClr val="FFFFFF"/>
                </a:solidFill>
                <a:latin typeface="Lucida Sans Unicode"/>
                <a:cs typeface="Lucida Sans Unicode"/>
              </a:rPr>
              <a:t> </a:t>
            </a:r>
            <a:r>
              <a:rPr sz="1200" spc="-20" dirty="0">
                <a:solidFill>
                  <a:srgbClr val="FFFFFF"/>
                </a:solidFill>
                <a:latin typeface="Lucida Sans Unicode"/>
                <a:cs typeface="Lucida Sans Unicode"/>
              </a:rPr>
              <a:t>for</a:t>
            </a:r>
            <a:r>
              <a:rPr sz="1200" spc="-50" dirty="0">
                <a:solidFill>
                  <a:srgbClr val="FFFFFF"/>
                </a:solidFill>
                <a:latin typeface="Lucida Sans Unicode"/>
                <a:cs typeface="Lucida Sans Unicode"/>
              </a:rPr>
              <a:t> </a:t>
            </a:r>
            <a:r>
              <a:rPr sz="1200" spc="25" dirty="0">
                <a:solidFill>
                  <a:srgbClr val="FFFFFF"/>
                </a:solidFill>
                <a:latin typeface="Lucida Sans Unicode"/>
                <a:cs typeface="Lucida Sans Unicode"/>
              </a:rPr>
              <a:t>knowledge</a:t>
            </a:r>
            <a:r>
              <a:rPr sz="1200" spc="-55" dirty="0">
                <a:solidFill>
                  <a:srgbClr val="FFFFFF"/>
                </a:solidFill>
                <a:latin typeface="Lucida Sans Unicode"/>
                <a:cs typeface="Lucida Sans Unicode"/>
              </a:rPr>
              <a:t> </a:t>
            </a:r>
            <a:r>
              <a:rPr sz="1200" spc="5" dirty="0">
                <a:solidFill>
                  <a:srgbClr val="FFFFFF"/>
                </a:solidFill>
                <a:latin typeface="Lucida Sans Unicode"/>
                <a:cs typeface="Lucida Sans Unicode"/>
              </a:rPr>
              <a:t>sharing.</a:t>
            </a:r>
            <a:endParaRPr sz="1200">
              <a:latin typeface="Lucida Sans Unicode"/>
              <a:cs typeface="Lucida Sans Unicode"/>
            </a:endParaRPr>
          </a:p>
          <a:p>
            <a:pPr marL="393700" indent="-271780">
              <a:lnSpc>
                <a:spcPct val="100000"/>
              </a:lnSpc>
              <a:spcBef>
                <a:spcPts val="1330"/>
              </a:spcBef>
              <a:buSzPct val="92307"/>
              <a:buFont typeface="Leelawadee UI"/>
              <a:buAutoNum type="arabicPlain" startAt="3"/>
              <a:tabLst>
                <a:tab pos="393700" algn="l"/>
                <a:tab pos="394335" algn="l"/>
              </a:tabLst>
            </a:pPr>
            <a:r>
              <a:rPr sz="1300" spc="50" dirty="0">
                <a:solidFill>
                  <a:srgbClr val="FFFFFF"/>
                </a:solidFill>
                <a:latin typeface="Verdana"/>
                <a:cs typeface="Verdana"/>
              </a:rPr>
              <a:t>Closing</a:t>
            </a:r>
            <a:r>
              <a:rPr sz="1300" spc="-95" dirty="0">
                <a:solidFill>
                  <a:srgbClr val="FFFFFF"/>
                </a:solidFill>
                <a:latin typeface="Verdana"/>
                <a:cs typeface="Verdana"/>
              </a:rPr>
              <a:t> </a:t>
            </a:r>
            <a:r>
              <a:rPr sz="1300" spc="65" dirty="0">
                <a:solidFill>
                  <a:srgbClr val="FFFFFF"/>
                </a:solidFill>
                <a:latin typeface="Verdana"/>
                <a:cs typeface="Verdana"/>
              </a:rPr>
              <a:t>Remarks</a:t>
            </a:r>
            <a:endParaRPr sz="1300">
              <a:latin typeface="Verdana"/>
              <a:cs typeface="Verdana"/>
            </a:endParaRPr>
          </a:p>
          <a:p>
            <a:pPr marL="12700" marR="55244">
              <a:lnSpc>
                <a:spcPts val="1430"/>
              </a:lnSpc>
              <a:spcBef>
                <a:spcPts val="1380"/>
              </a:spcBef>
            </a:pPr>
            <a:r>
              <a:rPr sz="1200" spc="-5" dirty="0">
                <a:solidFill>
                  <a:srgbClr val="FFFFFF"/>
                </a:solidFill>
                <a:latin typeface="Lucida Sans Unicode"/>
                <a:cs typeface="Lucida Sans Unicode"/>
              </a:rPr>
              <a:t>The</a:t>
            </a:r>
            <a:r>
              <a:rPr sz="1200" spc="-50" dirty="0">
                <a:solidFill>
                  <a:srgbClr val="FFFFFF"/>
                </a:solidFill>
                <a:latin typeface="Lucida Sans Unicode"/>
                <a:cs typeface="Lucida Sans Unicode"/>
              </a:rPr>
              <a:t> </a:t>
            </a:r>
            <a:r>
              <a:rPr sz="1200" spc="25" dirty="0">
                <a:solidFill>
                  <a:srgbClr val="FFFFFF"/>
                </a:solidFill>
                <a:latin typeface="Lucida Sans Unicode"/>
                <a:cs typeface="Lucida Sans Unicode"/>
              </a:rPr>
              <a:t>presentation</a:t>
            </a:r>
            <a:r>
              <a:rPr sz="1200" spc="-50" dirty="0">
                <a:solidFill>
                  <a:srgbClr val="FFFFFF"/>
                </a:solidFill>
                <a:latin typeface="Lucida Sans Unicode"/>
                <a:cs typeface="Lucida Sans Unicode"/>
              </a:rPr>
              <a:t> </a:t>
            </a:r>
            <a:r>
              <a:rPr sz="1200" spc="40" dirty="0">
                <a:solidFill>
                  <a:srgbClr val="FFFFFF"/>
                </a:solidFill>
                <a:latin typeface="Lucida Sans Unicode"/>
                <a:cs typeface="Lucida Sans Unicode"/>
              </a:rPr>
              <a:t>concludes</a:t>
            </a:r>
            <a:r>
              <a:rPr sz="1200" spc="-50" dirty="0">
                <a:solidFill>
                  <a:srgbClr val="FFFFFF"/>
                </a:solidFill>
                <a:latin typeface="Lucida Sans Unicode"/>
                <a:cs typeface="Lucida Sans Unicode"/>
              </a:rPr>
              <a:t> </a:t>
            </a:r>
            <a:r>
              <a:rPr sz="1200" dirty="0">
                <a:solidFill>
                  <a:srgbClr val="FFFFFF"/>
                </a:solidFill>
                <a:latin typeface="Lucida Sans Unicode"/>
                <a:cs typeface="Lucida Sans Unicode"/>
              </a:rPr>
              <a:t>with</a:t>
            </a:r>
            <a:r>
              <a:rPr sz="1200" spc="-50" dirty="0">
                <a:solidFill>
                  <a:srgbClr val="FFFFFF"/>
                </a:solidFill>
                <a:latin typeface="Lucida Sans Unicode"/>
                <a:cs typeface="Lucida Sans Unicode"/>
              </a:rPr>
              <a:t> </a:t>
            </a:r>
            <a:r>
              <a:rPr sz="1200" spc="20" dirty="0">
                <a:solidFill>
                  <a:srgbClr val="FFFFFF"/>
                </a:solidFill>
                <a:latin typeface="Lucida Sans Unicode"/>
                <a:cs typeface="Lucida Sans Unicode"/>
              </a:rPr>
              <a:t>closing</a:t>
            </a:r>
            <a:r>
              <a:rPr sz="1200" spc="-50" dirty="0">
                <a:solidFill>
                  <a:srgbClr val="FFFFFF"/>
                </a:solidFill>
                <a:latin typeface="Lucida Sans Unicode"/>
                <a:cs typeface="Lucida Sans Unicode"/>
              </a:rPr>
              <a:t> </a:t>
            </a:r>
            <a:r>
              <a:rPr sz="1200" spc="5" dirty="0">
                <a:solidFill>
                  <a:srgbClr val="FFFFFF"/>
                </a:solidFill>
                <a:latin typeface="Lucida Sans Unicode"/>
                <a:cs typeface="Lucida Sans Unicode"/>
              </a:rPr>
              <a:t>remarks,</a:t>
            </a:r>
            <a:r>
              <a:rPr sz="1200" spc="-50" dirty="0">
                <a:solidFill>
                  <a:srgbClr val="FFFFFF"/>
                </a:solidFill>
                <a:latin typeface="Lucida Sans Unicode"/>
                <a:cs typeface="Lucida Sans Unicode"/>
              </a:rPr>
              <a:t> </a:t>
            </a:r>
            <a:r>
              <a:rPr sz="1200" spc="15" dirty="0">
                <a:solidFill>
                  <a:srgbClr val="FFFFFF"/>
                </a:solidFill>
                <a:latin typeface="Lucida Sans Unicode"/>
                <a:cs typeface="Lucida Sans Unicode"/>
              </a:rPr>
              <a:t>thanking</a:t>
            </a:r>
            <a:r>
              <a:rPr sz="1200" spc="-50" dirty="0">
                <a:solidFill>
                  <a:srgbClr val="FFFFFF"/>
                </a:solidFill>
                <a:latin typeface="Lucida Sans Unicode"/>
                <a:cs typeface="Lucida Sans Unicode"/>
              </a:rPr>
              <a:t> </a:t>
            </a:r>
            <a:r>
              <a:rPr sz="1200" spc="25" dirty="0">
                <a:solidFill>
                  <a:srgbClr val="FFFFFF"/>
                </a:solidFill>
                <a:latin typeface="Lucida Sans Unicode"/>
                <a:cs typeface="Lucida Sans Unicode"/>
              </a:rPr>
              <a:t>the</a:t>
            </a:r>
            <a:r>
              <a:rPr sz="1200" spc="-50" dirty="0">
                <a:solidFill>
                  <a:srgbClr val="FFFFFF"/>
                </a:solidFill>
                <a:latin typeface="Lucida Sans Unicode"/>
                <a:cs typeface="Lucida Sans Unicode"/>
              </a:rPr>
              <a:t> </a:t>
            </a:r>
            <a:r>
              <a:rPr sz="1200" spc="55" dirty="0">
                <a:solidFill>
                  <a:srgbClr val="FFFFFF"/>
                </a:solidFill>
                <a:latin typeface="Lucida Sans Unicode"/>
                <a:cs typeface="Lucida Sans Unicode"/>
              </a:rPr>
              <a:t>audience</a:t>
            </a:r>
            <a:r>
              <a:rPr sz="1200" spc="-50" dirty="0">
                <a:solidFill>
                  <a:srgbClr val="FFFFFF"/>
                </a:solidFill>
                <a:latin typeface="Lucida Sans Unicode"/>
                <a:cs typeface="Lucida Sans Unicode"/>
              </a:rPr>
              <a:t> </a:t>
            </a:r>
            <a:r>
              <a:rPr sz="1200" spc="-20" dirty="0">
                <a:solidFill>
                  <a:srgbClr val="FFFFFF"/>
                </a:solidFill>
                <a:latin typeface="Lucida Sans Unicode"/>
                <a:cs typeface="Lucida Sans Unicode"/>
              </a:rPr>
              <a:t>for</a:t>
            </a:r>
            <a:r>
              <a:rPr sz="1200" spc="-50" dirty="0">
                <a:solidFill>
                  <a:srgbClr val="FFFFFF"/>
                </a:solidFill>
                <a:latin typeface="Lucida Sans Unicode"/>
                <a:cs typeface="Lucida Sans Unicode"/>
              </a:rPr>
              <a:t> </a:t>
            </a:r>
            <a:r>
              <a:rPr sz="1200" spc="-5" dirty="0">
                <a:solidFill>
                  <a:srgbClr val="FFFFFF"/>
                </a:solidFill>
                <a:latin typeface="Lucida Sans Unicode"/>
                <a:cs typeface="Lucida Sans Unicode"/>
              </a:rPr>
              <a:t>their</a:t>
            </a:r>
            <a:r>
              <a:rPr sz="1200" spc="-50" dirty="0">
                <a:solidFill>
                  <a:srgbClr val="FFFFFF"/>
                </a:solidFill>
                <a:latin typeface="Lucida Sans Unicode"/>
                <a:cs typeface="Lucida Sans Unicode"/>
              </a:rPr>
              <a:t> </a:t>
            </a:r>
            <a:r>
              <a:rPr sz="1200" spc="20" dirty="0">
                <a:solidFill>
                  <a:srgbClr val="FFFFFF"/>
                </a:solidFill>
                <a:latin typeface="Lucida Sans Unicode"/>
                <a:cs typeface="Lucida Sans Unicode"/>
              </a:rPr>
              <a:t>attention</a:t>
            </a:r>
            <a:r>
              <a:rPr sz="1200" spc="-50" dirty="0">
                <a:solidFill>
                  <a:srgbClr val="FFFFFF"/>
                </a:solidFill>
                <a:latin typeface="Lucida Sans Unicode"/>
                <a:cs typeface="Lucida Sans Unicode"/>
              </a:rPr>
              <a:t> </a:t>
            </a:r>
            <a:r>
              <a:rPr sz="1200" spc="75" dirty="0">
                <a:solidFill>
                  <a:srgbClr val="FFFFFF"/>
                </a:solidFill>
                <a:latin typeface="Lucida Sans Unicode"/>
                <a:cs typeface="Lucida Sans Unicode"/>
              </a:rPr>
              <a:t>and</a:t>
            </a:r>
            <a:r>
              <a:rPr sz="1200" spc="-50" dirty="0">
                <a:solidFill>
                  <a:srgbClr val="FFFFFF"/>
                </a:solidFill>
                <a:latin typeface="Lucida Sans Unicode"/>
                <a:cs typeface="Lucida Sans Unicode"/>
              </a:rPr>
              <a:t> </a:t>
            </a:r>
            <a:r>
              <a:rPr sz="1200" spc="-5" dirty="0">
                <a:solidFill>
                  <a:srgbClr val="FFFFFF"/>
                </a:solidFill>
                <a:latin typeface="Lucida Sans Unicode"/>
                <a:cs typeface="Lucida Sans Unicode"/>
              </a:rPr>
              <a:t>inviting </a:t>
            </a:r>
            <a:r>
              <a:rPr sz="1200" spc="-365" dirty="0">
                <a:solidFill>
                  <a:srgbClr val="FFFFFF"/>
                </a:solidFill>
                <a:latin typeface="Lucida Sans Unicode"/>
                <a:cs typeface="Lucida Sans Unicode"/>
              </a:rPr>
              <a:t> </a:t>
            </a:r>
            <a:r>
              <a:rPr sz="1200" spc="50" dirty="0">
                <a:solidFill>
                  <a:srgbClr val="FFFFFF"/>
                </a:solidFill>
                <a:latin typeface="Lucida Sans Unicode"/>
                <a:cs typeface="Lucida Sans Unicode"/>
              </a:rPr>
              <a:t>them</a:t>
            </a:r>
            <a:r>
              <a:rPr sz="1200" spc="-60" dirty="0">
                <a:solidFill>
                  <a:srgbClr val="FFFFFF"/>
                </a:solidFill>
                <a:latin typeface="Lucida Sans Unicode"/>
                <a:cs typeface="Lucida Sans Unicode"/>
              </a:rPr>
              <a:t> </a:t>
            </a:r>
            <a:r>
              <a:rPr sz="1200" spc="5" dirty="0">
                <a:solidFill>
                  <a:srgbClr val="FFFFFF"/>
                </a:solidFill>
                <a:latin typeface="Lucida Sans Unicode"/>
                <a:cs typeface="Lucida Sans Unicode"/>
              </a:rPr>
              <a:t>to</a:t>
            </a:r>
            <a:r>
              <a:rPr sz="1200" spc="-60" dirty="0">
                <a:solidFill>
                  <a:srgbClr val="FFFFFF"/>
                </a:solidFill>
                <a:latin typeface="Lucida Sans Unicode"/>
                <a:cs typeface="Lucida Sans Unicode"/>
              </a:rPr>
              <a:t> </a:t>
            </a:r>
            <a:r>
              <a:rPr sz="1200" spc="35" dirty="0">
                <a:solidFill>
                  <a:srgbClr val="FFFFFF"/>
                </a:solidFill>
                <a:latin typeface="Lucida Sans Unicode"/>
                <a:cs typeface="Lucida Sans Unicode"/>
              </a:rPr>
              <a:t>participate</a:t>
            </a:r>
            <a:r>
              <a:rPr sz="1200" spc="-60" dirty="0">
                <a:solidFill>
                  <a:srgbClr val="FFFFFF"/>
                </a:solidFill>
                <a:latin typeface="Lucida Sans Unicode"/>
                <a:cs typeface="Lucida Sans Unicode"/>
              </a:rPr>
              <a:t> </a:t>
            </a:r>
            <a:r>
              <a:rPr sz="1200" spc="-15" dirty="0">
                <a:solidFill>
                  <a:srgbClr val="FFFFFF"/>
                </a:solidFill>
                <a:latin typeface="Lucida Sans Unicode"/>
                <a:cs typeface="Lucida Sans Unicode"/>
              </a:rPr>
              <a:t>in</a:t>
            </a:r>
            <a:r>
              <a:rPr sz="1200" spc="-60" dirty="0">
                <a:solidFill>
                  <a:srgbClr val="FFFFFF"/>
                </a:solidFill>
                <a:latin typeface="Lucida Sans Unicode"/>
                <a:cs typeface="Lucida Sans Unicode"/>
              </a:rPr>
              <a:t> </a:t>
            </a:r>
            <a:r>
              <a:rPr sz="1200" spc="145" dirty="0">
                <a:solidFill>
                  <a:srgbClr val="FFFFFF"/>
                </a:solidFill>
                <a:latin typeface="Lucida Sans Unicode"/>
                <a:cs typeface="Lucida Sans Unicode"/>
              </a:rPr>
              <a:t>a</a:t>
            </a:r>
            <a:r>
              <a:rPr sz="1200" spc="-55" dirty="0">
                <a:solidFill>
                  <a:srgbClr val="FFFFFF"/>
                </a:solidFill>
                <a:latin typeface="Lucida Sans Unicode"/>
                <a:cs typeface="Lucida Sans Unicode"/>
              </a:rPr>
              <a:t> </a:t>
            </a:r>
            <a:r>
              <a:rPr sz="1200" spc="10" dirty="0">
                <a:solidFill>
                  <a:srgbClr val="FFFFFF"/>
                </a:solidFill>
                <a:latin typeface="Lucida Sans Unicode"/>
                <a:cs typeface="Lucida Sans Unicode"/>
              </a:rPr>
              <a:t>Q&amp;A</a:t>
            </a:r>
            <a:r>
              <a:rPr sz="1200" spc="-60" dirty="0">
                <a:solidFill>
                  <a:srgbClr val="FFFFFF"/>
                </a:solidFill>
                <a:latin typeface="Lucida Sans Unicode"/>
                <a:cs typeface="Lucida Sans Unicode"/>
              </a:rPr>
              <a:t> </a:t>
            </a:r>
            <a:r>
              <a:rPr sz="1200" spc="15" dirty="0">
                <a:solidFill>
                  <a:srgbClr val="FFFFFF"/>
                </a:solidFill>
                <a:latin typeface="Lucida Sans Unicode"/>
                <a:cs typeface="Lucida Sans Unicode"/>
              </a:rPr>
              <a:t>session</a:t>
            </a:r>
            <a:r>
              <a:rPr sz="1200" spc="-60" dirty="0">
                <a:solidFill>
                  <a:srgbClr val="FFFFFF"/>
                </a:solidFill>
                <a:latin typeface="Lucida Sans Unicode"/>
                <a:cs typeface="Lucida Sans Unicode"/>
              </a:rPr>
              <a:t> </a:t>
            </a:r>
            <a:r>
              <a:rPr sz="1200" spc="5" dirty="0">
                <a:solidFill>
                  <a:srgbClr val="FFFFFF"/>
                </a:solidFill>
                <a:latin typeface="Lucida Sans Unicode"/>
                <a:cs typeface="Lucida Sans Unicode"/>
              </a:rPr>
              <a:t>to</a:t>
            </a:r>
            <a:r>
              <a:rPr sz="1200" spc="-60" dirty="0">
                <a:solidFill>
                  <a:srgbClr val="FFFFFF"/>
                </a:solidFill>
                <a:latin typeface="Lucida Sans Unicode"/>
                <a:cs typeface="Lucida Sans Unicode"/>
              </a:rPr>
              <a:t> </a:t>
            </a:r>
            <a:r>
              <a:rPr sz="1200" spc="45" dirty="0">
                <a:solidFill>
                  <a:srgbClr val="FFFFFF"/>
                </a:solidFill>
                <a:latin typeface="Lucida Sans Unicode"/>
                <a:cs typeface="Lucida Sans Unicode"/>
              </a:rPr>
              <a:t>address</a:t>
            </a:r>
            <a:r>
              <a:rPr sz="1200" spc="-55" dirty="0">
                <a:solidFill>
                  <a:srgbClr val="FFFFFF"/>
                </a:solidFill>
                <a:latin typeface="Lucida Sans Unicode"/>
                <a:cs typeface="Lucida Sans Unicode"/>
              </a:rPr>
              <a:t> </a:t>
            </a:r>
            <a:r>
              <a:rPr sz="1200" spc="70" dirty="0">
                <a:solidFill>
                  <a:srgbClr val="FFFFFF"/>
                </a:solidFill>
                <a:latin typeface="Lucida Sans Unicode"/>
                <a:cs typeface="Lucida Sans Unicode"/>
              </a:rPr>
              <a:t>any</a:t>
            </a:r>
            <a:r>
              <a:rPr sz="1200" spc="-60" dirty="0">
                <a:solidFill>
                  <a:srgbClr val="FFFFFF"/>
                </a:solidFill>
                <a:latin typeface="Lucida Sans Unicode"/>
                <a:cs typeface="Lucida Sans Unicode"/>
              </a:rPr>
              <a:t> </a:t>
            </a:r>
            <a:r>
              <a:rPr sz="1200" spc="20" dirty="0">
                <a:solidFill>
                  <a:srgbClr val="FFFFFF"/>
                </a:solidFill>
                <a:latin typeface="Lucida Sans Unicode"/>
                <a:cs typeface="Lucida Sans Unicode"/>
              </a:rPr>
              <a:t>queries</a:t>
            </a:r>
            <a:r>
              <a:rPr sz="1200" spc="-60" dirty="0">
                <a:solidFill>
                  <a:srgbClr val="FFFFFF"/>
                </a:solidFill>
                <a:latin typeface="Lucida Sans Unicode"/>
                <a:cs typeface="Lucida Sans Unicode"/>
              </a:rPr>
              <a:t> </a:t>
            </a:r>
            <a:r>
              <a:rPr sz="1200" spc="-10" dirty="0">
                <a:solidFill>
                  <a:srgbClr val="FFFFFF"/>
                </a:solidFill>
                <a:latin typeface="Lucida Sans Unicode"/>
                <a:cs typeface="Lucida Sans Unicode"/>
              </a:rPr>
              <a:t>or</a:t>
            </a:r>
            <a:r>
              <a:rPr sz="1200" spc="-60" dirty="0">
                <a:solidFill>
                  <a:srgbClr val="FFFFFF"/>
                </a:solidFill>
                <a:latin typeface="Lucida Sans Unicode"/>
                <a:cs typeface="Lucida Sans Unicode"/>
              </a:rPr>
              <a:t> </a:t>
            </a:r>
            <a:r>
              <a:rPr sz="1200" spc="20" dirty="0">
                <a:solidFill>
                  <a:srgbClr val="FFFFFF"/>
                </a:solidFill>
                <a:latin typeface="Lucida Sans Unicode"/>
                <a:cs typeface="Lucida Sans Unicode"/>
              </a:rPr>
              <a:t>concerns.</a:t>
            </a:r>
            <a:endParaRPr sz="1200">
              <a:latin typeface="Lucida Sans Unicode"/>
              <a:cs typeface="Lucida Sans Unicod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E49A-149E-42DE-1614-0DB8DF3295D5}"/>
              </a:ext>
            </a:extLst>
          </p:cNvPr>
          <p:cNvSpPr>
            <a:spLocks noGrp="1"/>
          </p:cNvSpPr>
          <p:nvPr>
            <p:ph type="title"/>
          </p:nvPr>
        </p:nvSpPr>
        <p:spPr>
          <a:xfrm>
            <a:off x="587825" y="163674"/>
            <a:ext cx="7968349" cy="1015663"/>
          </a:xfrm>
        </p:spPr>
        <p:txBody>
          <a:bodyPr/>
          <a:lstStyle/>
          <a:p>
            <a:r>
              <a:rPr lang="en-IN" sz="6600" dirty="0"/>
              <a:t>Thank you</a:t>
            </a:r>
          </a:p>
        </p:txBody>
      </p:sp>
      <p:sp>
        <p:nvSpPr>
          <p:cNvPr id="3" name="Text Placeholder 2">
            <a:extLst>
              <a:ext uri="{FF2B5EF4-FFF2-40B4-BE49-F238E27FC236}">
                <a16:creationId xmlns:a16="http://schemas.microsoft.com/office/drawing/2014/main" id="{4DCB60C3-2BAA-26D3-C970-E0E125DC8628}"/>
              </a:ext>
            </a:extLst>
          </p:cNvPr>
          <p:cNvSpPr>
            <a:spLocks noGrp="1"/>
          </p:cNvSpPr>
          <p:nvPr>
            <p:ph type="body" idx="1"/>
          </p:nvPr>
        </p:nvSpPr>
        <p:spPr>
          <a:xfrm>
            <a:off x="602209" y="2025329"/>
            <a:ext cx="7939580" cy="1046440"/>
          </a:xfrm>
        </p:spPr>
        <p:txBody>
          <a:bodyPr/>
          <a:lstStyle/>
          <a:p>
            <a:r>
              <a:rPr lang="en-IN" sz="1400" dirty="0"/>
              <a:t>“Machine intelligence is the last invention that humanity will ever need to make.”								~ Nick Bostrom</a:t>
            </a:r>
          </a:p>
          <a:p>
            <a:r>
              <a:rPr lang="en-IN" sz="1400" dirty="0"/>
              <a:t>						          (Swedish philosopher)</a:t>
            </a:r>
            <a:r>
              <a:rPr lang="en-IN" dirty="0"/>
              <a:t>						</a:t>
            </a:r>
          </a:p>
          <a:p>
            <a:r>
              <a:rPr lang="en-IN" dirty="0"/>
              <a:t> 						                                                </a:t>
            </a:r>
          </a:p>
        </p:txBody>
      </p:sp>
    </p:spTree>
    <p:extLst>
      <p:ext uri="{BB962C8B-B14F-4D97-AF65-F5344CB8AC3E}">
        <p14:creationId xmlns:p14="http://schemas.microsoft.com/office/powerpoint/2010/main" val="94976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9"/>
          </a:xfrm>
          <a:prstGeom prst="rect">
            <a:avLst/>
          </a:prstGeom>
        </p:spPr>
      </p:pic>
      <p:sp>
        <p:nvSpPr>
          <p:cNvPr id="3" name="object 3"/>
          <p:cNvSpPr txBox="1">
            <a:spLocks noGrp="1"/>
          </p:cNvSpPr>
          <p:nvPr>
            <p:ph type="title"/>
          </p:nvPr>
        </p:nvSpPr>
        <p:spPr>
          <a:xfrm>
            <a:off x="587825" y="544674"/>
            <a:ext cx="1537335" cy="406400"/>
          </a:xfrm>
          <a:prstGeom prst="rect">
            <a:avLst/>
          </a:prstGeom>
        </p:spPr>
        <p:txBody>
          <a:bodyPr vert="horz" wrap="square" lIns="0" tIns="12700" rIns="0" bIns="0" rtlCol="0">
            <a:spAutoFit/>
          </a:bodyPr>
          <a:lstStyle/>
          <a:p>
            <a:pPr marL="12700">
              <a:lnSpc>
                <a:spcPct val="100000"/>
              </a:lnSpc>
              <a:spcBef>
                <a:spcPts val="100"/>
              </a:spcBef>
            </a:pPr>
            <a:r>
              <a:rPr spc="85" dirty="0">
                <a:solidFill>
                  <a:srgbClr val="000000"/>
                </a:solidFill>
              </a:rPr>
              <a:t>Contents</a:t>
            </a:r>
          </a:p>
        </p:txBody>
      </p:sp>
      <p:sp>
        <p:nvSpPr>
          <p:cNvPr id="4" name="object 4"/>
          <p:cNvSpPr txBox="1"/>
          <p:nvPr/>
        </p:nvSpPr>
        <p:spPr>
          <a:xfrm>
            <a:off x="595826" y="1313329"/>
            <a:ext cx="7411720" cy="2959100"/>
          </a:xfrm>
          <a:prstGeom prst="rect">
            <a:avLst/>
          </a:prstGeom>
        </p:spPr>
        <p:txBody>
          <a:bodyPr vert="horz" wrap="square" lIns="0" tIns="50800" rIns="0" bIns="0" rtlCol="0">
            <a:spAutoFit/>
          </a:bodyPr>
          <a:lstStyle/>
          <a:p>
            <a:pPr marL="461645" indent="-330200">
              <a:lnSpc>
                <a:spcPct val="100000"/>
              </a:lnSpc>
              <a:spcBef>
                <a:spcPts val="400"/>
              </a:spcBef>
              <a:buAutoNum type="arabicPeriod"/>
              <a:tabLst>
                <a:tab pos="461645" algn="l"/>
                <a:tab pos="462280" algn="l"/>
              </a:tabLst>
            </a:pPr>
            <a:r>
              <a:rPr sz="1500" spc="10" dirty="0">
                <a:latin typeface="Lucida Sans Unicode"/>
                <a:cs typeface="Lucida Sans Unicode"/>
              </a:rPr>
              <a:t>Introduction</a:t>
            </a:r>
            <a:r>
              <a:rPr sz="1500" spc="-85" dirty="0">
                <a:latin typeface="Lucida Sans Unicode"/>
                <a:cs typeface="Lucida Sans Unicode"/>
              </a:rPr>
              <a:t> </a:t>
            </a:r>
            <a:r>
              <a:rPr sz="1500" spc="10" dirty="0">
                <a:latin typeface="Lucida Sans Unicode"/>
                <a:cs typeface="Lucida Sans Unicode"/>
              </a:rPr>
              <a:t>to</a:t>
            </a:r>
            <a:r>
              <a:rPr sz="1500" spc="-85" dirty="0">
                <a:latin typeface="Lucida Sans Unicode"/>
                <a:cs typeface="Lucida Sans Unicode"/>
              </a:rPr>
              <a:t> </a:t>
            </a:r>
            <a:r>
              <a:rPr sz="1500" spc="60" dirty="0">
                <a:latin typeface="Lucida Sans Unicode"/>
                <a:cs typeface="Lucida Sans Unicode"/>
              </a:rPr>
              <a:t>Malware</a:t>
            </a:r>
            <a:r>
              <a:rPr sz="1500" spc="-85" dirty="0">
                <a:latin typeface="Lucida Sans Unicode"/>
                <a:cs typeface="Lucida Sans Unicode"/>
              </a:rPr>
              <a:t> </a:t>
            </a:r>
            <a:r>
              <a:rPr sz="1500" spc="25" dirty="0">
                <a:latin typeface="Lucida Sans Unicode"/>
                <a:cs typeface="Lucida Sans Unicode"/>
              </a:rPr>
              <a:t>Detection</a:t>
            </a:r>
            <a:endParaRPr sz="1500" dirty="0">
              <a:latin typeface="Lucida Sans Unicode"/>
              <a:cs typeface="Lucida Sans Unicode"/>
            </a:endParaRPr>
          </a:p>
          <a:p>
            <a:pPr marL="461645" indent="-379095">
              <a:lnSpc>
                <a:spcPct val="100000"/>
              </a:lnSpc>
              <a:spcBef>
                <a:spcPts val="300"/>
              </a:spcBef>
              <a:buAutoNum type="arabicPeriod"/>
              <a:tabLst>
                <a:tab pos="461645" algn="l"/>
                <a:tab pos="462280" algn="l"/>
              </a:tabLst>
            </a:pPr>
            <a:r>
              <a:rPr sz="1500" spc="30" dirty="0">
                <a:latin typeface="Lucida Sans Unicode"/>
                <a:cs typeface="Lucida Sans Unicode"/>
              </a:rPr>
              <a:t>Understanding</a:t>
            </a:r>
            <a:r>
              <a:rPr sz="1500" spc="-75" dirty="0">
                <a:latin typeface="Lucida Sans Unicode"/>
                <a:cs typeface="Lucida Sans Unicode"/>
              </a:rPr>
              <a:t> </a:t>
            </a:r>
            <a:r>
              <a:rPr sz="1500" spc="-5" dirty="0">
                <a:latin typeface="Lucida Sans Unicode"/>
                <a:cs typeface="Lucida Sans Unicode"/>
              </a:rPr>
              <a:t>PE</a:t>
            </a:r>
            <a:r>
              <a:rPr sz="1500" spc="-75" dirty="0">
                <a:latin typeface="Lucida Sans Unicode"/>
                <a:cs typeface="Lucida Sans Unicode"/>
              </a:rPr>
              <a:t> </a:t>
            </a:r>
            <a:r>
              <a:rPr sz="1500" spc="45" dirty="0">
                <a:latin typeface="Lucida Sans Unicode"/>
                <a:cs typeface="Lucida Sans Unicode"/>
              </a:rPr>
              <a:t>Headers</a:t>
            </a:r>
            <a:r>
              <a:rPr sz="1500" spc="-75" dirty="0">
                <a:latin typeface="Lucida Sans Unicode"/>
                <a:cs typeface="Lucida Sans Unicode"/>
              </a:rPr>
              <a:t> </a:t>
            </a:r>
            <a:r>
              <a:rPr sz="1500" spc="-20" dirty="0">
                <a:latin typeface="Lucida Sans Unicode"/>
                <a:cs typeface="Lucida Sans Unicode"/>
              </a:rPr>
              <a:t>in</a:t>
            </a:r>
            <a:r>
              <a:rPr sz="1500" spc="-70" dirty="0">
                <a:latin typeface="Lucida Sans Unicode"/>
                <a:cs typeface="Lucida Sans Unicode"/>
              </a:rPr>
              <a:t> </a:t>
            </a:r>
            <a:r>
              <a:rPr sz="1500" spc="185" dirty="0">
                <a:latin typeface="Lucida Sans Unicode"/>
                <a:cs typeface="Lucida Sans Unicode"/>
              </a:rPr>
              <a:t>a</a:t>
            </a:r>
            <a:r>
              <a:rPr sz="1500" spc="-75" dirty="0">
                <a:latin typeface="Lucida Sans Unicode"/>
                <a:cs typeface="Lucida Sans Unicode"/>
              </a:rPr>
              <a:t> </a:t>
            </a:r>
            <a:r>
              <a:rPr sz="1500" spc="75" dirty="0">
                <a:latin typeface="Lucida Sans Unicode"/>
                <a:cs typeface="Lucida Sans Unicode"/>
              </a:rPr>
              <a:t>CSV</a:t>
            </a:r>
            <a:r>
              <a:rPr sz="1500" spc="-75" dirty="0">
                <a:latin typeface="Lucida Sans Unicode"/>
                <a:cs typeface="Lucida Sans Unicode"/>
              </a:rPr>
              <a:t> </a:t>
            </a:r>
            <a:r>
              <a:rPr sz="1500" spc="-25" dirty="0">
                <a:latin typeface="Lucida Sans Unicode"/>
                <a:cs typeface="Lucida Sans Unicode"/>
              </a:rPr>
              <a:t>File</a:t>
            </a:r>
            <a:endParaRPr sz="1500" dirty="0">
              <a:latin typeface="Lucida Sans Unicode"/>
              <a:cs typeface="Lucida Sans Unicode"/>
            </a:endParaRPr>
          </a:p>
          <a:p>
            <a:pPr marL="461645" indent="-381635">
              <a:lnSpc>
                <a:spcPct val="100000"/>
              </a:lnSpc>
              <a:spcBef>
                <a:spcPts val="300"/>
              </a:spcBef>
              <a:buAutoNum type="arabicPeriod"/>
              <a:tabLst>
                <a:tab pos="461645" algn="l"/>
                <a:tab pos="462280" algn="l"/>
              </a:tabLst>
            </a:pPr>
            <a:r>
              <a:rPr sz="1500" spc="55" dirty="0">
                <a:latin typeface="Lucida Sans Unicode"/>
                <a:cs typeface="Lucida Sans Unicode"/>
              </a:rPr>
              <a:t>Machine</a:t>
            </a:r>
            <a:r>
              <a:rPr sz="1500" spc="-75" dirty="0">
                <a:latin typeface="Lucida Sans Unicode"/>
                <a:cs typeface="Lucida Sans Unicode"/>
              </a:rPr>
              <a:t> </a:t>
            </a:r>
            <a:r>
              <a:rPr sz="1500" spc="15" dirty="0">
                <a:latin typeface="Lucida Sans Unicode"/>
                <a:cs typeface="Lucida Sans Unicode"/>
              </a:rPr>
              <a:t>Learning</a:t>
            </a:r>
            <a:r>
              <a:rPr sz="1500" spc="-75" dirty="0">
                <a:latin typeface="Lucida Sans Unicode"/>
                <a:cs typeface="Lucida Sans Unicode"/>
              </a:rPr>
              <a:t> </a:t>
            </a:r>
            <a:r>
              <a:rPr sz="1500" spc="5" dirty="0">
                <a:latin typeface="Lucida Sans Unicode"/>
                <a:cs typeface="Lucida Sans Unicode"/>
              </a:rPr>
              <a:t>Algorithms</a:t>
            </a:r>
            <a:r>
              <a:rPr sz="1500" spc="-70" dirty="0">
                <a:latin typeface="Lucida Sans Unicode"/>
                <a:cs typeface="Lucida Sans Unicode"/>
              </a:rPr>
              <a:t> </a:t>
            </a:r>
            <a:r>
              <a:rPr sz="1500" spc="-25" dirty="0">
                <a:latin typeface="Lucida Sans Unicode"/>
                <a:cs typeface="Lucida Sans Unicode"/>
              </a:rPr>
              <a:t>for</a:t>
            </a:r>
            <a:r>
              <a:rPr sz="1500" spc="-75" dirty="0">
                <a:latin typeface="Lucida Sans Unicode"/>
                <a:cs typeface="Lucida Sans Unicode"/>
              </a:rPr>
              <a:t> </a:t>
            </a:r>
            <a:r>
              <a:rPr sz="1500" spc="60" dirty="0">
                <a:latin typeface="Lucida Sans Unicode"/>
                <a:cs typeface="Lucida Sans Unicode"/>
              </a:rPr>
              <a:t>Malware</a:t>
            </a:r>
            <a:r>
              <a:rPr sz="1500" spc="-75" dirty="0">
                <a:latin typeface="Lucida Sans Unicode"/>
                <a:cs typeface="Lucida Sans Unicode"/>
              </a:rPr>
              <a:t> </a:t>
            </a:r>
            <a:r>
              <a:rPr sz="1500" spc="25" dirty="0">
                <a:latin typeface="Lucida Sans Unicode"/>
                <a:cs typeface="Lucida Sans Unicode"/>
              </a:rPr>
              <a:t>Detection</a:t>
            </a:r>
            <a:endParaRPr sz="1500" dirty="0">
              <a:latin typeface="Lucida Sans Unicode"/>
              <a:cs typeface="Lucida Sans Unicode"/>
            </a:endParaRPr>
          </a:p>
          <a:p>
            <a:pPr marL="461645" indent="-389255">
              <a:lnSpc>
                <a:spcPct val="100000"/>
              </a:lnSpc>
              <a:spcBef>
                <a:spcPts val="300"/>
              </a:spcBef>
              <a:buAutoNum type="arabicPeriod"/>
              <a:tabLst>
                <a:tab pos="461645" algn="l"/>
                <a:tab pos="462280" algn="l"/>
              </a:tabLst>
            </a:pPr>
            <a:r>
              <a:rPr sz="1500" spc="70" dirty="0">
                <a:latin typeface="Lucida Sans Unicode"/>
                <a:cs typeface="Lucida Sans Unicode"/>
              </a:rPr>
              <a:t>Random</a:t>
            </a:r>
            <a:r>
              <a:rPr sz="1500" spc="-85" dirty="0">
                <a:latin typeface="Lucida Sans Unicode"/>
                <a:cs typeface="Lucida Sans Unicode"/>
              </a:rPr>
              <a:t> </a:t>
            </a:r>
            <a:r>
              <a:rPr sz="1500" spc="5" dirty="0">
                <a:latin typeface="Lucida Sans Unicode"/>
                <a:cs typeface="Lucida Sans Unicode"/>
              </a:rPr>
              <a:t>Forest</a:t>
            </a:r>
            <a:r>
              <a:rPr sz="1500" spc="-80" dirty="0">
                <a:latin typeface="Lucida Sans Unicode"/>
                <a:cs typeface="Lucida Sans Unicode"/>
              </a:rPr>
              <a:t> </a:t>
            </a:r>
            <a:r>
              <a:rPr sz="1500" spc="10" dirty="0">
                <a:latin typeface="Lucida Sans Unicode"/>
                <a:cs typeface="Lucida Sans Unicode"/>
              </a:rPr>
              <a:t>Classifier</a:t>
            </a:r>
            <a:r>
              <a:rPr sz="1500" spc="-80" dirty="0">
                <a:latin typeface="Lucida Sans Unicode"/>
                <a:cs typeface="Lucida Sans Unicode"/>
              </a:rPr>
              <a:t> </a:t>
            </a:r>
            <a:r>
              <a:rPr sz="1500" spc="-20" dirty="0">
                <a:latin typeface="Lucida Sans Unicode"/>
                <a:cs typeface="Lucida Sans Unicode"/>
              </a:rPr>
              <a:t>in</a:t>
            </a:r>
            <a:r>
              <a:rPr sz="1500" spc="-80" dirty="0">
                <a:latin typeface="Lucida Sans Unicode"/>
                <a:cs typeface="Lucida Sans Unicode"/>
              </a:rPr>
              <a:t> </a:t>
            </a:r>
            <a:r>
              <a:rPr sz="1500" spc="60" dirty="0">
                <a:latin typeface="Lucida Sans Unicode"/>
                <a:cs typeface="Lucida Sans Unicode"/>
              </a:rPr>
              <a:t>Malware</a:t>
            </a:r>
            <a:r>
              <a:rPr sz="1500" spc="-80" dirty="0">
                <a:latin typeface="Lucida Sans Unicode"/>
                <a:cs typeface="Lucida Sans Unicode"/>
              </a:rPr>
              <a:t> </a:t>
            </a:r>
            <a:r>
              <a:rPr sz="1500" spc="25" dirty="0">
                <a:latin typeface="Lucida Sans Unicode"/>
                <a:cs typeface="Lucida Sans Unicode"/>
              </a:rPr>
              <a:t>Detection</a:t>
            </a:r>
            <a:endParaRPr sz="1500" dirty="0">
              <a:latin typeface="Lucida Sans Unicode"/>
              <a:cs typeface="Lucida Sans Unicode"/>
            </a:endParaRPr>
          </a:p>
          <a:p>
            <a:pPr marL="461645" indent="-389255">
              <a:lnSpc>
                <a:spcPct val="100000"/>
              </a:lnSpc>
              <a:spcBef>
                <a:spcPts val="300"/>
              </a:spcBef>
              <a:buAutoNum type="arabicPeriod"/>
              <a:tabLst>
                <a:tab pos="461645" algn="l"/>
                <a:tab pos="462280" algn="l"/>
              </a:tabLst>
            </a:pPr>
            <a:r>
              <a:rPr sz="1500" spc="40" dirty="0">
                <a:latin typeface="Lucida Sans Unicode"/>
                <a:cs typeface="Lucida Sans Unicode"/>
              </a:rPr>
              <a:t>Gradient</a:t>
            </a:r>
            <a:r>
              <a:rPr sz="1500" spc="-80" dirty="0">
                <a:latin typeface="Lucida Sans Unicode"/>
                <a:cs typeface="Lucida Sans Unicode"/>
              </a:rPr>
              <a:t> </a:t>
            </a:r>
            <a:r>
              <a:rPr sz="1500" spc="20" dirty="0">
                <a:latin typeface="Lucida Sans Unicode"/>
                <a:cs typeface="Lucida Sans Unicode"/>
              </a:rPr>
              <a:t>Boosting</a:t>
            </a:r>
            <a:r>
              <a:rPr sz="1500" spc="-80" dirty="0">
                <a:latin typeface="Lucida Sans Unicode"/>
                <a:cs typeface="Lucida Sans Unicode"/>
              </a:rPr>
              <a:t> </a:t>
            </a:r>
            <a:r>
              <a:rPr sz="1500" spc="10" dirty="0">
                <a:latin typeface="Lucida Sans Unicode"/>
                <a:cs typeface="Lucida Sans Unicode"/>
              </a:rPr>
              <a:t>Classifier</a:t>
            </a:r>
            <a:r>
              <a:rPr sz="1500" spc="-80" dirty="0">
                <a:latin typeface="Lucida Sans Unicode"/>
                <a:cs typeface="Lucida Sans Unicode"/>
              </a:rPr>
              <a:t> </a:t>
            </a:r>
            <a:r>
              <a:rPr sz="1500" spc="-25" dirty="0">
                <a:latin typeface="Lucida Sans Unicode"/>
                <a:cs typeface="Lucida Sans Unicode"/>
              </a:rPr>
              <a:t>for</a:t>
            </a:r>
            <a:r>
              <a:rPr sz="1500" spc="-75" dirty="0">
                <a:latin typeface="Lucida Sans Unicode"/>
                <a:cs typeface="Lucida Sans Unicode"/>
              </a:rPr>
              <a:t> </a:t>
            </a:r>
            <a:r>
              <a:rPr sz="1500" spc="60" dirty="0">
                <a:latin typeface="Lucida Sans Unicode"/>
                <a:cs typeface="Lucida Sans Unicode"/>
              </a:rPr>
              <a:t>Malware</a:t>
            </a:r>
            <a:r>
              <a:rPr sz="1500" spc="-80" dirty="0">
                <a:latin typeface="Lucida Sans Unicode"/>
                <a:cs typeface="Lucida Sans Unicode"/>
              </a:rPr>
              <a:t> </a:t>
            </a:r>
            <a:r>
              <a:rPr sz="1500" spc="25" dirty="0">
                <a:latin typeface="Lucida Sans Unicode"/>
                <a:cs typeface="Lucida Sans Unicode"/>
              </a:rPr>
              <a:t>Detection</a:t>
            </a:r>
            <a:endParaRPr sz="1500" dirty="0">
              <a:latin typeface="Lucida Sans Unicode"/>
              <a:cs typeface="Lucida Sans Unicode"/>
            </a:endParaRPr>
          </a:p>
          <a:p>
            <a:pPr marL="461645" indent="-390525">
              <a:lnSpc>
                <a:spcPct val="100000"/>
              </a:lnSpc>
              <a:spcBef>
                <a:spcPts val="300"/>
              </a:spcBef>
              <a:buAutoNum type="arabicPeriod"/>
              <a:tabLst>
                <a:tab pos="461645" algn="l"/>
                <a:tab pos="462280" algn="l"/>
              </a:tabLst>
            </a:pPr>
            <a:r>
              <a:rPr sz="1500" spc="-45" dirty="0">
                <a:latin typeface="Lucida Sans Unicode"/>
                <a:cs typeface="Lucida Sans Unicode"/>
              </a:rPr>
              <a:t>Utilizing</a:t>
            </a:r>
            <a:r>
              <a:rPr sz="1500" spc="-75" dirty="0">
                <a:latin typeface="Lucida Sans Unicode"/>
                <a:cs typeface="Lucida Sans Unicode"/>
              </a:rPr>
              <a:t> </a:t>
            </a:r>
            <a:r>
              <a:rPr sz="1500" spc="30" dirty="0">
                <a:latin typeface="Lucida Sans Unicode"/>
                <a:cs typeface="Lucida Sans Unicode"/>
              </a:rPr>
              <a:t>Python</a:t>
            </a:r>
            <a:r>
              <a:rPr sz="1500" spc="-75" dirty="0">
                <a:latin typeface="Lucida Sans Unicode"/>
                <a:cs typeface="Lucida Sans Unicode"/>
              </a:rPr>
              <a:t> </a:t>
            </a:r>
            <a:r>
              <a:rPr sz="1500" spc="5" dirty="0">
                <a:latin typeface="Lucida Sans Unicode"/>
                <a:cs typeface="Lucida Sans Unicode"/>
              </a:rPr>
              <a:t>Algorithms</a:t>
            </a:r>
            <a:r>
              <a:rPr sz="1500" spc="-70" dirty="0">
                <a:latin typeface="Lucida Sans Unicode"/>
                <a:cs typeface="Lucida Sans Unicode"/>
              </a:rPr>
              <a:t> </a:t>
            </a:r>
            <a:r>
              <a:rPr sz="1500" spc="-25" dirty="0">
                <a:latin typeface="Lucida Sans Unicode"/>
                <a:cs typeface="Lucida Sans Unicode"/>
              </a:rPr>
              <a:t>for</a:t>
            </a:r>
            <a:r>
              <a:rPr sz="1500" spc="-75" dirty="0">
                <a:latin typeface="Lucida Sans Unicode"/>
                <a:cs typeface="Lucida Sans Unicode"/>
              </a:rPr>
              <a:t> </a:t>
            </a:r>
            <a:r>
              <a:rPr sz="1500" spc="15" dirty="0">
                <a:latin typeface="Lucida Sans Unicode"/>
                <a:cs typeface="Lucida Sans Unicode"/>
              </a:rPr>
              <a:t>Effective</a:t>
            </a:r>
            <a:r>
              <a:rPr sz="1500" spc="-75" dirty="0">
                <a:latin typeface="Lucida Sans Unicode"/>
                <a:cs typeface="Lucida Sans Unicode"/>
              </a:rPr>
              <a:t> </a:t>
            </a:r>
            <a:r>
              <a:rPr sz="1500" spc="60" dirty="0">
                <a:latin typeface="Lucida Sans Unicode"/>
                <a:cs typeface="Lucida Sans Unicode"/>
              </a:rPr>
              <a:t>Malware</a:t>
            </a:r>
            <a:r>
              <a:rPr sz="1500" spc="-70" dirty="0">
                <a:latin typeface="Lucida Sans Unicode"/>
                <a:cs typeface="Lucida Sans Unicode"/>
              </a:rPr>
              <a:t> </a:t>
            </a:r>
            <a:r>
              <a:rPr sz="1500" spc="25" dirty="0">
                <a:latin typeface="Lucida Sans Unicode"/>
                <a:cs typeface="Lucida Sans Unicode"/>
              </a:rPr>
              <a:t>Detection</a:t>
            </a:r>
            <a:endParaRPr sz="1500" dirty="0">
              <a:latin typeface="Lucida Sans Unicode"/>
              <a:cs typeface="Lucida Sans Unicode"/>
            </a:endParaRPr>
          </a:p>
          <a:p>
            <a:pPr marL="461645" indent="-373380">
              <a:lnSpc>
                <a:spcPct val="100000"/>
              </a:lnSpc>
              <a:spcBef>
                <a:spcPts val="300"/>
              </a:spcBef>
              <a:buAutoNum type="arabicPeriod"/>
              <a:tabLst>
                <a:tab pos="461645" algn="l"/>
                <a:tab pos="462280" algn="l"/>
              </a:tabLst>
            </a:pPr>
            <a:r>
              <a:rPr sz="1500" spc="20" dirty="0">
                <a:latin typeface="Lucida Sans Unicode"/>
                <a:cs typeface="Lucida Sans Unicode"/>
              </a:rPr>
              <a:t>Integration</a:t>
            </a:r>
            <a:r>
              <a:rPr sz="1500" spc="-75" dirty="0">
                <a:latin typeface="Lucida Sans Unicode"/>
                <a:cs typeface="Lucida Sans Unicode"/>
              </a:rPr>
              <a:t> </a:t>
            </a:r>
            <a:r>
              <a:rPr sz="1500" spc="-10" dirty="0">
                <a:latin typeface="Lucida Sans Unicode"/>
                <a:cs typeface="Lucida Sans Unicode"/>
              </a:rPr>
              <a:t>of</a:t>
            </a:r>
            <a:r>
              <a:rPr sz="1500" spc="-75" dirty="0">
                <a:latin typeface="Lucida Sans Unicode"/>
                <a:cs typeface="Lucida Sans Unicode"/>
              </a:rPr>
              <a:t> </a:t>
            </a:r>
            <a:r>
              <a:rPr sz="1500" spc="-80" dirty="0">
                <a:latin typeface="Lucida Sans Unicode"/>
                <a:cs typeface="Lucida Sans Unicode"/>
              </a:rPr>
              <a:t>ML</a:t>
            </a:r>
            <a:r>
              <a:rPr sz="1500" spc="-70" dirty="0">
                <a:latin typeface="Lucida Sans Unicode"/>
                <a:cs typeface="Lucida Sans Unicode"/>
              </a:rPr>
              <a:t> </a:t>
            </a:r>
            <a:r>
              <a:rPr sz="1500" spc="90" dirty="0">
                <a:latin typeface="Lucida Sans Unicode"/>
                <a:cs typeface="Lucida Sans Unicode"/>
              </a:rPr>
              <a:t>and</a:t>
            </a:r>
            <a:r>
              <a:rPr sz="1500" spc="-75" dirty="0">
                <a:latin typeface="Lucida Sans Unicode"/>
                <a:cs typeface="Lucida Sans Unicode"/>
              </a:rPr>
              <a:t> </a:t>
            </a:r>
            <a:r>
              <a:rPr sz="1500" spc="30" dirty="0">
                <a:latin typeface="Lucida Sans Unicode"/>
                <a:cs typeface="Lucida Sans Unicode"/>
              </a:rPr>
              <a:t>Python</a:t>
            </a:r>
            <a:r>
              <a:rPr sz="1500" spc="-70" dirty="0">
                <a:latin typeface="Lucida Sans Unicode"/>
                <a:cs typeface="Lucida Sans Unicode"/>
              </a:rPr>
              <a:t> </a:t>
            </a:r>
            <a:r>
              <a:rPr sz="1500" spc="5" dirty="0">
                <a:latin typeface="Lucida Sans Unicode"/>
                <a:cs typeface="Lucida Sans Unicode"/>
              </a:rPr>
              <a:t>Algorithms</a:t>
            </a:r>
            <a:r>
              <a:rPr sz="1500" spc="-75" dirty="0">
                <a:latin typeface="Lucida Sans Unicode"/>
                <a:cs typeface="Lucida Sans Unicode"/>
              </a:rPr>
              <a:t> </a:t>
            </a:r>
            <a:r>
              <a:rPr sz="1500" spc="-25" dirty="0">
                <a:latin typeface="Lucida Sans Unicode"/>
                <a:cs typeface="Lucida Sans Unicode"/>
              </a:rPr>
              <a:t>for</a:t>
            </a:r>
            <a:r>
              <a:rPr sz="1500" spc="-75" dirty="0">
                <a:latin typeface="Lucida Sans Unicode"/>
                <a:cs typeface="Lucida Sans Unicode"/>
              </a:rPr>
              <a:t> </a:t>
            </a:r>
            <a:r>
              <a:rPr sz="1500" spc="65" dirty="0">
                <a:latin typeface="Lucida Sans Unicode"/>
                <a:cs typeface="Lucida Sans Unicode"/>
              </a:rPr>
              <a:t>Enhanced</a:t>
            </a:r>
            <a:r>
              <a:rPr sz="1500" spc="-70" dirty="0">
                <a:latin typeface="Lucida Sans Unicode"/>
                <a:cs typeface="Lucida Sans Unicode"/>
              </a:rPr>
              <a:t> </a:t>
            </a:r>
            <a:r>
              <a:rPr sz="1500" spc="60" dirty="0">
                <a:latin typeface="Lucida Sans Unicode"/>
                <a:cs typeface="Lucida Sans Unicode"/>
              </a:rPr>
              <a:t>Malware</a:t>
            </a:r>
            <a:r>
              <a:rPr sz="1500" spc="-75" dirty="0">
                <a:latin typeface="Lucida Sans Unicode"/>
                <a:cs typeface="Lucida Sans Unicode"/>
              </a:rPr>
              <a:t> </a:t>
            </a:r>
            <a:r>
              <a:rPr sz="1500" spc="25" dirty="0">
                <a:latin typeface="Lucida Sans Unicode"/>
                <a:cs typeface="Lucida Sans Unicode"/>
              </a:rPr>
              <a:t>Detection</a:t>
            </a:r>
            <a:endParaRPr sz="1500" dirty="0">
              <a:latin typeface="Lucida Sans Unicode"/>
              <a:cs typeface="Lucida Sans Unicode"/>
            </a:endParaRPr>
          </a:p>
          <a:p>
            <a:pPr marL="461645" indent="-389255">
              <a:lnSpc>
                <a:spcPct val="100000"/>
              </a:lnSpc>
              <a:spcBef>
                <a:spcPts val="300"/>
              </a:spcBef>
              <a:buAutoNum type="arabicPeriod"/>
              <a:tabLst>
                <a:tab pos="461645" algn="l"/>
                <a:tab pos="462280" algn="l"/>
              </a:tabLst>
            </a:pPr>
            <a:r>
              <a:rPr sz="1500" spc="25" dirty="0">
                <a:latin typeface="Lucida Sans Unicode"/>
                <a:cs typeface="Lucida Sans Unicode"/>
              </a:rPr>
              <a:t>Application</a:t>
            </a:r>
            <a:r>
              <a:rPr sz="1500" spc="-75" dirty="0">
                <a:latin typeface="Lucida Sans Unicode"/>
                <a:cs typeface="Lucida Sans Unicode"/>
              </a:rPr>
              <a:t> </a:t>
            </a:r>
            <a:r>
              <a:rPr sz="1500" spc="-10" dirty="0">
                <a:latin typeface="Lucida Sans Unicode"/>
                <a:cs typeface="Lucida Sans Unicode"/>
              </a:rPr>
              <a:t>of</a:t>
            </a:r>
            <a:r>
              <a:rPr sz="1500" spc="-75" dirty="0">
                <a:latin typeface="Lucida Sans Unicode"/>
                <a:cs typeface="Lucida Sans Unicode"/>
              </a:rPr>
              <a:t> </a:t>
            </a:r>
            <a:r>
              <a:rPr sz="1500" spc="-80" dirty="0">
                <a:latin typeface="Lucida Sans Unicode"/>
                <a:cs typeface="Lucida Sans Unicode"/>
              </a:rPr>
              <a:t>ML</a:t>
            </a:r>
            <a:r>
              <a:rPr sz="1500" spc="-75" dirty="0">
                <a:latin typeface="Lucida Sans Unicode"/>
                <a:cs typeface="Lucida Sans Unicode"/>
              </a:rPr>
              <a:t> </a:t>
            </a:r>
            <a:r>
              <a:rPr sz="1500" spc="90" dirty="0">
                <a:latin typeface="Lucida Sans Unicode"/>
                <a:cs typeface="Lucida Sans Unicode"/>
              </a:rPr>
              <a:t>and</a:t>
            </a:r>
            <a:r>
              <a:rPr sz="1500" spc="-75" dirty="0">
                <a:latin typeface="Lucida Sans Unicode"/>
                <a:cs typeface="Lucida Sans Unicode"/>
              </a:rPr>
              <a:t> </a:t>
            </a:r>
            <a:r>
              <a:rPr sz="1500" spc="30" dirty="0">
                <a:latin typeface="Lucida Sans Unicode"/>
                <a:cs typeface="Lucida Sans Unicode"/>
              </a:rPr>
              <a:t>Python</a:t>
            </a:r>
            <a:r>
              <a:rPr sz="1500" spc="-75" dirty="0">
                <a:latin typeface="Lucida Sans Unicode"/>
                <a:cs typeface="Lucida Sans Unicode"/>
              </a:rPr>
              <a:t> </a:t>
            </a:r>
            <a:r>
              <a:rPr sz="1500" spc="5" dirty="0">
                <a:latin typeface="Lucida Sans Unicode"/>
                <a:cs typeface="Lucida Sans Unicode"/>
              </a:rPr>
              <a:t>Algorithms</a:t>
            </a:r>
            <a:r>
              <a:rPr sz="1500" spc="-75" dirty="0">
                <a:latin typeface="Lucida Sans Unicode"/>
                <a:cs typeface="Lucida Sans Unicode"/>
              </a:rPr>
              <a:t> </a:t>
            </a:r>
            <a:r>
              <a:rPr sz="1500" spc="-20" dirty="0">
                <a:latin typeface="Lucida Sans Unicode"/>
                <a:cs typeface="Lucida Sans Unicode"/>
              </a:rPr>
              <a:t>in</a:t>
            </a:r>
            <a:r>
              <a:rPr sz="1500" spc="-70" dirty="0">
                <a:latin typeface="Lucida Sans Unicode"/>
                <a:cs typeface="Lucida Sans Unicode"/>
              </a:rPr>
              <a:t> </a:t>
            </a:r>
            <a:r>
              <a:rPr sz="1500" spc="20" dirty="0">
                <a:latin typeface="Lucida Sans Unicode"/>
                <a:cs typeface="Lucida Sans Unicode"/>
              </a:rPr>
              <a:t>Real-world</a:t>
            </a:r>
            <a:r>
              <a:rPr sz="1500" spc="-75" dirty="0">
                <a:latin typeface="Lucida Sans Unicode"/>
                <a:cs typeface="Lucida Sans Unicode"/>
              </a:rPr>
              <a:t> </a:t>
            </a:r>
            <a:r>
              <a:rPr sz="1500" spc="50" dirty="0">
                <a:latin typeface="Lucida Sans Unicode"/>
                <a:cs typeface="Lucida Sans Unicode"/>
              </a:rPr>
              <a:t>Scenarios</a:t>
            </a:r>
            <a:endParaRPr sz="1500" dirty="0">
              <a:latin typeface="Lucida Sans Unicode"/>
              <a:cs typeface="Lucida Sans Unicode"/>
            </a:endParaRPr>
          </a:p>
          <a:p>
            <a:pPr marL="461645" indent="-389255">
              <a:lnSpc>
                <a:spcPct val="100000"/>
              </a:lnSpc>
              <a:spcBef>
                <a:spcPts val="300"/>
              </a:spcBef>
              <a:buAutoNum type="arabicPeriod"/>
              <a:tabLst>
                <a:tab pos="461645" algn="l"/>
                <a:tab pos="462280" algn="l"/>
              </a:tabLst>
            </a:pPr>
            <a:r>
              <a:rPr sz="1500" spc="50" dirty="0">
                <a:latin typeface="Lucida Sans Unicode"/>
                <a:cs typeface="Lucida Sans Unicode"/>
              </a:rPr>
              <a:t>Challenges</a:t>
            </a:r>
            <a:r>
              <a:rPr sz="1500" spc="-80" dirty="0">
                <a:latin typeface="Lucida Sans Unicode"/>
                <a:cs typeface="Lucida Sans Unicode"/>
              </a:rPr>
              <a:t> </a:t>
            </a:r>
            <a:r>
              <a:rPr sz="1500" spc="90" dirty="0">
                <a:latin typeface="Lucida Sans Unicode"/>
                <a:cs typeface="Lucida Sans Unicode"/>
              </a:rPr>
              <a:t>and</a:t>
            </a:r>
            <a:r>
              <a:rPr sz="1500" spc="-75" dirty="0">
                <a:latin typeface="Lucida Sans Unicode"/>
                <a:cs typeface="Lucida Sans Unicode"/>
              </a:rPr>
              <a:t> </a:t>
            </a:r>
            <a:r>
              <a:rPr sz="1500" spc="5" dirty="0">
                <a:latin typeface="Lucida Sans Unicode"/>
                <a:cs typeface="Lucida Sans Unicode"/>
              </a:rPr>
              <a:t>Future</a:t>
            </a:r>
            <a:r>
              <a:rPr sz="1500" spc="-80" dirty="0">
                <a:latin typeface="Lucida Sans Unicode"/>
                <a:cs typeface="Lucida Sans Unicode"/>
              </a:rPr>
              <a:t> </a:t>
            </a:r>
            <a:r>
              <a:rPr sz="1500" spc="40" dirty="0">
                <a:latin typeface="Lucida Sans Unicode"/>
                <a:cs typeface="Lucida Sans Unicode"/>
              </a:rPr>
              <a:t>Developments</a:t>
            </a:r>
            <a:r>
              <a:rPr sz="1500" spc="-75" dirty="0">
                <a:latin typeface="Lucida Sans Unicode"/>
                <a:cs typeface="Lucida Sans Unicode"/>
              </a:rPr>
              <a:t> </a:t>
            </a:r>
            <a:r>
              <a:rPr sz="1500" spc="-20" dirty="0">
                <a:latin typeface="Lucida Sans Unicode"/>
                <a:cs typeface="Lucida Sans Unicode"/>
              </a:rPr>
              <a:t>in</a:t>
            </a:r>
            <a:r>
              <a:rPr sz="1500" spc="-75" dirty="0">
                <a:latin typeface="Lucida Sans Unicode"/>
                <a:cs typeface="Lucida Sans Unicode"/>
              </a:rPr>
              <a:t> </a:t>
            </a:r>
            <a:r>
              <a:rPr sz="1500" spc="60" dirty="0">
                <a:latin typeface="Lucida Sans Unicode"/>
                <a:cs typeface="Lucida Sans Unicode"/>
              </a:rPr>
              <a:t>Malware</a:t>
            </a:r>
            <a:r>
              <a:rPr sz="1500" spc="-80" dirty="0">
                <a:latin typeface="Lucida Sans Unicode"/>
                <a:cs typeface="Lucida Sans Unicode"/>
              </a:rPr>
              <a:t> </a:t>
            </a:r>
            <a:r>
              <a:rPr sz="1500" spc="25" dirty="0">
                <a:latin typeface="Lucida Sans Unicode"/>
                <a:cs typeface="Lucida Sans Unicode"/>
              </a:rPr>
              <a:t>Detection</a:t>
            </a:r>
            <a:endParaRPr sz="1500" dirty="0">
              <a:latin typeface="Lucida Sans Unicode"/>
              <a:cs typeface="Lucida Sans Unicode"/>
            </a:endParaRPr>
          </a:p>
          <a:p>
            <a:pPr marL="461645" indent="-449580">
              <a:lnSpc>
                <a:spcPct val="100000"/>
              </a:lnSpc>
              <a:spcBef>
                <a:spcPts val="300"/>
              </a:spcBef>
              <a:buAutoNum type="arabicPeriod"/>
              <a:tabLst>
                <a:tab pos="461645" algn="l"/>
                <a:tab pos="462280" algn="l"/>
              </a:tabLst>
            </a:pPr>
            <a:r>
              <a:rPr sz="1500" spc="30" dirty="0">
                <a:latin typeface="Lucida Sans Unicode"/>
                <a:cs typeface="Lucida Sans Unicode"/>
              </a:rPr>
              <a:t>Conclusion</a:t>
            </a:r>
            <a:r>
              <a:rPr sz="1500" spc="-95" dirty="0">
                <a:latin typeface="Lucida Sans Unicode"/>
                <a:cs typeface="Lucida Sans Unicode"/>
              </a:rPr>
              <a:t> </a:t>
            </a:r>
            <a:r>
              <a:rPr sz="1500" spc="90" dirty="0">
                <a:latin typeface="Lucida Sans Unicode"/>
                <a:cs typeface="Lucida Sans Unicode"/>
              </a:rPr>
              <a:t>and</a:t>
            </a:r>
            <a:r>
              <a:rPr sz="1500" spc="-90" dirty="0">
                <a:latin typeface="Lucida Sans Unicode"/>
                <a:cs typeface="Lucida Sans Unicode"/>
              </a:rPr>
              <a:t> </a:t>
            </a:r>
            <a:r>
              <a:rPr sz="1500" spc="60" dirty="0">
                <a:latin typeface="Lucida Sans Unicode"/>
                <a:cs typeface="Lucida Sans Unicode"/>
              </a:rPr>
              <a:t>Recommendations</a:t>
            </a:r>
            <a:endParaRPr sz="1500" dirty="0">
              <a:latin typeface="Lucida Sans Unicode"/>
              <a:cs typeface="Lucida Sans Unicode"/>
            </a:endParaRPr>
          </a:p>
          <a:p>
            <a:pPr marL="461645" indent="-391160">
              <a:lnSpc>
                <a:spcPct val="100000"/>
              </a:lnSpc>
              <a:spcBef>
                <a:spcPts val="300"/>
              </a:spcBef>
              <a:buAutoNum type="arabicPeriod"/>
              <a:tabLst>
                <a:tab pos="461645" algn="l"/>
                <a:tab pos="462280" algn="l"/>
              </a:tabLst>
            </a:pPr>
            <a:r>
              <a:rPr sz="1500" dirty="0">
                <a:latin typeface="Lucida Sans Unicode"/>
                <a:cs typeface="Lucida Sans Unicode"/>
              </a:rPr>
              <a:t>Thank</a:t>
            </a:r>
            <a:r>
              <a:rPr sz="1500" spc="-85" dirty="0">
                <a:latin typeface="Lucida Sans Unicode"/>
                <a:cs typeface="Lucida Sans Unicode"/>
              </a:rPr>
              <a:t> </a:t>
            </a:r>
            <a:r>
              <a:rPr sz="1500" dirty="0">
                <a:latin typeface="Lucida Sans Unicode"/>
                <a:cs typeface="Lucida Sans Unicode"/>
              </a:rPr>
              <a:t>You</a:t>
            </a:r>
            <a:r>
              <a:rPr sz="1500" spc="-80" dirty="0">
                <a:latin typeface="Lucida Sans Unicode"/>
                <a:cs typeface="Lucida Sans Unicode"/>
              </a:rPr>
              <a:t> </a:t>
            </a:r>
            <a:endParaRPr sz="1500" dirty="0">
              <a:latin typeface="Lucida Sans Unicode"/>
              <a:cs typeface="Lucida Sans Unico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9"/>
          </a:xfrm>
          <a:prstGeom prst="rect">
            <a:avLst/>
          </a:prstGeom>
        </p:spPr>
      </p:pic>
      <p:sp>
        <p:nvSpPr>
          <p:cNvPr id="3" name="object 3"/>
          <p:cNvSpPr txBox="1">
            <a:spLocks noGrp="1"/>
          </p:cNvSpPr>
          <p:nvPr>
            <p:ph type="title"/>
          </p:nvPr>
        </p:nvSpPr>
        <p:spPr>
          <a:xfrm>
            <a:off x="587825" y="544674"/>
            <a:ext cx="5950585" cy="406400"/>
          </a:xfrm>
          <a:prstGeom prst="rect">
            <a:avLst/>
          </a:prstGeom>
        </p:spPr>
        <p:txBody>
          <a:bodyPr vert="horz" wrap="square" lIns="0" tIns="12700" rIns="0" bIns="0" rtlCol="0">
            <a:spAutoFit/>
          </a:bodyPr>
          <a:lstStyle/>
          <a:p>
            <a:pPr marL="12700">
              <a:lnSpc>
                <a:spcPct val="100000"/>
              </a:lnSpc>
              <a:spcBef>
                <a:spcPts val="100"/>
              </a:spcBef>
            </a:pPr>
            <a:r>
              <a:rPr spc="120" dirty="0">
                <a:solidFill>
                  <a:srgbClr val="000000"/>
                </a:solidFill>
              </a:rPr>
              <a:t>Introduction</a:t>
            </a:r>
            <a:r>
              <a:rPr spc="-150" dirty="0">
                <a:solidFill>
                  <a:srgbClr val="000000"/>
                </a:solidFill>
              </a:rPr>
              <a:t> </a:t>
            </a:r>
            <a:r>
              <a:rPr spc="100" dirty="0">
                <a:solidFill>
                  <a:srgbClr val="000000"/>
                </a:solidFill>
              </a:rPr>
              <a:t>to</a:t>
            </a:r>
            <a:r>
              <a:rPr spc="-145" dirty="0">
                <a:solidFill>
                  <a:srgbClr val="000000"/>
                </a:solidFill>
              </a:rPr>
              <a:t> </a:t>
            </a:r>
            <a:r>
              <a:rPr spc="225" dirty="0">
                <a:solidFill>
                  <a:srgbClr val="000000"/>
                </a:solidFill>
              </a:rPr>
              <a:t>Malware</a:t>
            </a:r>
            <a:r>
              <a:rPr spc="-145" dirty="0">
                <a:solidFill>
                  <a:srgbClr val="000000"/>
                </a:solidFill>
              </a:rPr>
              <a:t> </a:t>
            </a:r>
            <a:r>
              <a:rPr spc="95" dirty="0">
                <a:solidFill>
                  <a:srgbClr val="000000"/>
                </a:solidFill>
              </a:rPr>
              <a:t>Detection</a:t>
            </a:r>
          </a:p>
        </p:txBody>
      </p:sp>
      <p:sp>
        <p:nvSpPr>
          <p:cNvPr id="4" name="object 4"/>
          <p:cNvSpPr txBox="1"/>
          <p:nvPr/>
        </p:nvSpPr>
        <p:spPr>
          <a:xfrm>
            <a:off x="587825" y="2047996"/>
            <a:ext cx="4126229" cy="2093650"/>
          </a:xfrm>
          <a:prstGeom prst="rect">
            <a:avLst/>
          </a:prstGeom>
        </p:spPr>
        <p:txBody>
          <a:bodyPr vert="horz" wrap="square" lIns="0" tIns="10795" rIns="0" bIns="0" rtlCol="0">
            <a:spAutoFit/>
          </a:bodyPr>
          <a:lstStyle/>
          <a:p>
            <a:pPr marL="12700" marR="142240">
              <a:lnSpc>
                <a:spcPct val="101000"/>
              </a:lnSpc>
              <a:spcBef>
                <a:spcPts val="85"/>
              </a:spcBef>
            </a:pPr>
            <a:r>
              <a:rPr sz="1300" spc="-35" dirty="0">
                <a:latin typeface="Lucida Sans Unicode"/>
                <a:cs typeface="Lucida Sans Unicode"/>
              </a:rPr>
              <a:t>This</a:t>
            </a:r>
            <a:r>
              <a:rPr sz="1300" spc="-65" dirty="0">
                <a:latin typeface="Lucida Sans Unicode"/>
                <a:cs typeface="Lucida Sans Unicode"/>
              </a:rPr>
              <a:t> </a:t>
            </a:r>
            <a:r>
              <a:rPr sz="1300" spc="5" dirty="0">
                <a:latin typeface="Lucida Sans Unicode"/>
                <a:cs typeface="Lucida Sans Unicode"/>
              </a:rPr>
              <a:t>slide</a:t>
            </a:r>
            <a:r>
              <a:rPr sz="1300" spc="-65" dirty="0">
                <a:latin typeface="Lucida Sans Unicode"/>
                <a:cs typeface="Lucida Sans Unicode"/>
              </a:rPr>
              <a:t> </a:t>
            </a:r>
            <a:r>
              <a:rPr sz="1300" spc="25" dirty="0">
                <a:latin typeface="Lucida Sans Unicode"/>
                <a:cs typeface="Lucida Sans Unicode"/>
              </a:rPr>
              <a:t>provides</a:t>
            </a:r>
            <a:r>
              <a:rPr sz="1300" spc="-65" dirty="0">
                <a:latin typeface="Lucida Sans Unicode"/>
                <a:cs typeface="Lucida Sans Unicode"/>
              </a:rPr>
              <a:t> </a:t>
            </a:r>
            <a:r>
              <a:rPr sz="1300" spc="90" dirty="0">
                <a:latin typeface="Lucida Sans Unicode"/>
                <a:cs typeface="Lucida Sans Unicode"/>
              </a:rPr>
              <a:t>an</a:t>
            </a:r>
            <a:r>
              <a:rPr sz="1300" spc="-65" dirty="0">
                <a:latin typeface="Lucida Sans Unicode"/>
                <a:cs typeface="Lucida Sans Unicode"/>
              </a:rPr>
              <a:t> </a:t>
            </a:r>
            <a:r>
              <a:rPr sz="1300" spc="10" dirty="0">
                <a:latin typeface="Lucida Sans Unicode"/>
                <a:cs typeface="Lucida Sans Unicode"/>
              </a:rPr>
              <a:t>introduction</a:t>
            </a:r>
            <a:r>
              <a:rPr sz="1300" spc="-65" dirty="0">
                <a:latin typeface="Lucida Sans Unicode"/>
                <a:cs typeface="Lucida Sans Unicode"/>
              </a:rPr>
              <a:t> </a:t>
            </a:r>
            <a:r>
              <a:rPr sz="1300" spc="10" dirty="0">
                <a:latin typeface="Lucida Sans Unicode"/>
                <a:cs typeface="Lucida Sans Unicode"/>
              </a:rPr>
              <a:t>to</a:t>
            </a:r>
            <a:r>
              <a:rPr sz="1300" spc="-65" dirty="0">
                <a:latin typeface="Lucida Sans Unicode"/>
                <a:cs typeface="Lucida Sans Unicode"/>
              </a:rPr>
              <a:t> </a:t>
            </a:r>
            <a:r>
              <a:rPr sz="1300" spc="60" dirty="0">
                <a:latin typeface="Lucida Sans Unicode"/>
                <a:cs typeface="Lucida Sans Unicode"/>
              </a:rPr>
              <a:t>malware  </a:t>
            </a:r>
            <a:r>
              <a:rPr sz="1300" spc="15" dirty="0">
                <a:latin typeface="Lucida Sans Unicode"/>
                <a:cs typeface="Lucida Sans Unicode"/>
              </a:rPr>
              <a:t>detection, </a:t>
            </a:r>
            <a:r>
              <a:rPr sz="1300" spc="5" dirty="0">
                <a:latin typeface="Lucida Sans Unicode"/>
                <a:cs typeface="Lucida Sans Unicode"/>
              </a:rPr>
              <a:t>highlighting </a:t>
            </a:r>
            <a:r>
              <a:rPr sz="1300" spc="30" dirty="0">
                <a:latin typeface="Lucida Sans Unicode"/>
                <a:cs typeface="Lucida Sans Unicode"/>
              </a:rPr>
              <a:t>the </a:t>
            </a:r>
            <a:r>
              <a:rPr sz="1300" spc="45" dirty="0">
                <a:latin typeface="Lucida Sans Unicode"/>
                <a:cs typeface="Lucida Sans Unicode"/>
              </a:rPr>
              <a:t>importance </a:t>
            </a:r>
            <a:r>
              <a:rPr sz="1300" spc="-10" dirty="0">
                <a:latin typeface="Lucida Sans Unicode"/>
                <a:cs typeface="Lucida Sans Unicode"/>
              </a:rPr>
              <a:t>of </a:t>
            </a:r>
            <a:r>
              <a:rPr sz="1300" spc="-5" dirty="0">
                <a:latin typeface="Lucida Sans Unicode"/>
                <a:cs typeface="Lucida Sans Unicode"/>
              </a:rPr>
              <a:t> </a:t>
            </a:r>
            <a:r>
              <a:rPr sz="1300" spc="5" dirty="0">
                <a:latin typeface="Lucida Sans Unicode"/>
                <a:cs typeface="Lucida Sans Unicode"/>
              </a:rPr>
              <a:t>identifying</a:t>
            </a:r>
            <a:r>
              <a:rPr sz="1300" spc="-70" dirty="0">
                <a:latin typeface="Lucida Sans Unicode"/>
                <a:cs typeface="Lucida Sans Unicode"/>
              </a:rPr>
              <a:t> </a:t>
            </a:r>
            <a:r>
              <a:rPr sz="1300" spc="80" dirty="0">
                <a:latin typeface="Lucida Sans Unicode"/>
                <a:cs typeface="Lucida Sans Unicode"/>
              </a:rPr>
              <a:t>and</a:t>
            </a:r>
            <a:r>
              <a:rPr sz="1300" spc="-65" dirty="0">
                <a:latin typeface="Lucida Sans Unicode"/>
                <a:cs typeface="Lucida Sans Unicode"/>
              </a:rPr>
              <a:t> </a:t>
            </a:r>
            <a:r>
              <a:rPr sz="1300" spc="25" dirty="0">
                <a:latin typeface="Lucida Sans Unicode"/>
                <a:cs typeface="Lucida Sans Unicode"/>
              </a:rPr>
              <a:t>preventing</a:t>
            </a:r>
            <a:r>
              <a:rPr sz="1300" spc="-70" dirty="0">
                <a:latin typeface="Lucida Sans Unicode"/>
                <a:cs typeface="Lucida Sans Unicode"/>
              </a:rPr>
              <a:t> </a:t>
            </a:r>
            <a:r>
              <a:rPr sz="1300" spc="35" dirty="0">
                <a:latin typeface="Lucida Sans Unicode"/>
                <a:cs typeface="Lucida Sans Unicode"/>
              </a:rPr>
              <a:t>malicious</a:t>
            </a:r>
            <a:r>
              <a:rPr sz="1300" spc="-65" dirty="0">
                <a:latin typeface="Lucida Sans Unicode"/>
                <a:cs typeface="Lucida Sans Unicode"/>
              </a:rPr>
              <a:t> </a:t>
            </a:r>
            <a:r>
              <a:rPr sz="1300" spc="10" dirty="0">
                <a:latin typeface="Lucida Sans Unicode"/>
                <a:cs typeface="Lucida Sans Unicode"/>
              </a:rPr>
              <a:t>software.</a:t>
            </a:r>
            <a:r>
              <a:rPr sz="1300" spc="-70" dirty="0">
                <a:latin typeface="Lucida Sans Unicode"/>
                <a:cs typeface="Lucida Sans Unicode"/>
              </a:rPr>
              <a:t> </a:t>
            </a:r>
            <a:r>
              <a:rPr lang="en-US" sz="1300" dirty="0">
                <a:latin typeface="Lucida Sans Unicode" panose="020B0602030504020204" pitchFamily="34" charset="0"/>
                <a:cs typeface="Lucida Sans Unicode" panose="020B0602030504020204" pitchFamily="34" charset="0"/>
              </a:rPr>
              <a:t>Malware detection using machine learning is a common and effective approach to identify and combat the ever-evolving landscape of malicious software.</a:t>
            </a:r>
            <a:r>
              <a:rPr lang="en-US" sz="1400" dirty="0">
                <a:latin typeface="Lucida Sans Unicode" panose="020B0602030504020204" pitchFamily="34" charset="0"/>
                <a:cs typeface="Lucida Sans Unicode" panose="020B0602030504020204" pitchFamily="34" charset="0"/>
              </a:rPr>
              <a:t> </a:t>
            </a:r>
            <a:r>
              <a:rPr sz="1300" spc="-5" dirty="0">
                <a:latin typeface="Lucida Sans Unicode"/>
                <a:cs typeface="Lucida Sans Unicode"/>
              </a:rPr>
              <a:t>Additionally,</a:t>
            </a:r>
            <a:r>
              <a:rPr sz="1300" spc="-60" dirty="0">
                <a:latin typeface="Lucida Sans Unicode"/>
                <a:cs typeface="Lucida Sans Unicode"/>
              </a:rPr>
              <a:t> </a:t>
            </a:r>
            <a:r>
              <a:rPr sz="1300" spc="-35" dirty="0">
                <a:latin typeface="Lucida Sans Unicode"/>
                <a:cs typeface="Lucida Sans Unicode"/>
              </a:rPr>
              <a:t>it</a:t>
            </a:r>
            <a:r>
              <a:rPr sz="1300" spc="-55" dirty="0">
                <a:latin typeface="Lucida Sans Unicode"/>
                <a:cs typeface="Lucida Sans Unicode"/>
              </a:rPr>
              <a:t> </a:t>
            </a:r>
            <a:r>
              <a:rPr sz="1300" spc="20" dirty="0">
                <a:latin typeface="Lucida Sans Unicode"/>
                <a:cs typeface="Lucida Sans Unicode"/>
              </a:rPr>
              <a:t>introduces</a:t>
            </a:r>
            <a:r>
              <a:rPr sz="1300" spc="-60" dirty="0">
                <a:latin typeface="Lucida Sans Unicode"/>
                <a:cs typeface="Lucida Sans Unicode"/>
              </a:rPr>
              <a:t> </a:t>
            </a:r>
            <a:r>
              <a:rPr sz="1300" spc="30" dirty="0">
                <a:latin typeface="Lucida Sans Unicode"/>
                <a:cs typeface="Lucida Sans Unicode"/>
              </a:rPr>
              <a:t>the</a:t>
            </a:r>
            <a:r>
              <a:rPr sz="1300" spc="-55" dirty="0">
                <a:latin typeface="Lucida Sans Unicode"/>
                <a:cs typeface="Lucida Sans Unicode"/>
              </a:rPr>
              <a:t> </a:t>
            </a:r>
            <a:r>
              <a:rPr sz="1300" spc="60" dirty="0">
                <a:latin typeface="Lucida Sans Unicode"/>
                <a:cs typeface="Lucida Sans Unicode"/>
              </a:rPr>
              <a:t>concept</a:t>
            </a:r>
            <a:r>
              <a:rPr sz="1300" spc="-55" dirty="0">
                <a:latin typeface="Lucida Sans Unicode"/>
                <a:cs typeface="Lucida Sans Unicode"/>
              </a:rPr>
              <a:t> </a:t>
            </a:r>
            <a:r>
              <a:rPr sz="1300" spc="-10" dirty="0">
                <a:latin typeface="Lucida Sans Unicode"/>
                <a:cs typeface="Lucida Sans Unicode"/>
              </a:rPr>
              <a:t>of</a:t>
            </a:r>
            <a:r>
              <a:rPr sz="1300" spc="-60" dirty="0">
                <a:latin typeface="Lucida Sans Unicode"/>
                <a:cs typeface="Lucida Sans Unicode"/>
              </a:rPr>
              <a:t> </a:t>
            </a:r>
            <a:r>
              <a:rPr sz="1300" spc="65" dirty="0">
                <a:latin typeface="Lucida Sans Unicode"/>
                <a:cs typeface="Lucida Sans Unicode"/>
              </a:rPr>
              <a:t>machine </a:t>
            </a:r>
            <a:r>
              <a:rPr sz="1300" spc="-395" dirty="0">
                <a:latin typeface="Lucida Sans Unicode"/>
                <a:cs typeface="Lucida Sans Unicode"/>
              </a:rPr>
              <a:t> </a:t>
            </a:r>
            <a:r>
              <a:rPr sz="1300" spc="25" dirty="0">
                <a:latin typeface="Lucida Sans Unicode"/>
                <a:cs typeface="Lucida Sans Unicode"/>
              </a:rPr>
              <a:t>learning</a:t>
            </a:r>
            <a:r>
              <a:rPr sz="1300" spc="-70" dirty="0">
                <a:latin typeface="Lucida Sans Unicode"/>
                <a:cs typeface="Lucida Sans Unicode"/>
              </a:rPr>
              <a:t> </a:t>
            </a:r>
            <a:r>
              <a:rPr sz="1300" spc="80" dirty="0">
                <a:latin typeface="Lucida Sans Unicode"/>
                <a:cs typeface="Lucida Sans Unicode"/>
              </a:rPr>
              <a:t>and</a:t>
            </a:r>
            <a:r>
              <a:rPr sz="1300" spc="-70" dirty="0">
                <a:latin typeface="Lucida Sans Unicode"/>
                <a:cs typeface="Lucida Sans Unicode"/>
              </a:rPr>
              <a:t> </a:t>
            </a:r>
            <a:r>
              <a:rPr sz="1300" spc="25" dirty="0">
                <a:latin typeface="Lucida Sans Unicode"/>
                <a:cs typeface="Lucida Sans Unicode"/>
              </a:rPr>
              <a:t>Python</a:t>
            </a:r>
            <a:r>
              <a:rPr sz="1300" spc="-70" dirty="0">
                <a:latin typeface="Lucida Sans Unicode"/>
                <a:cs typeface="Lucida Sans Unicode"/>
              </a:rPr>
              <a:t> </a:t>
            </a:r>
            <a:r>
              <a:rPr sz="1300" spc="25" dirty="0">
                <a:latin typeface="Lucida Sans Unicode"/>
                <a:cs typeface="Lucida Sans Unicode"/>
              </a:rPr>
              <a:t>algorithms</a:t>
            </a:r>
            <a:r>
              <a:rPr sz="1300" spc="-65" dirty="0">
                <a:latin typeface="Lucida Sans Unicode"/>
                <a:cs typeface="Lucida Sans Unicode"/>
              </a:rPr>
              <a:t> </a:t>
            </a:r>
            <a:r>
              <a:rPr sz="1300" spc="85" dirty="0">
                <a:latin typeface="Lucida Sans Unicode"/>
                <a:cs typeface="Lucida Sans Unicode"/>
              </a:rPr>
              <a:t>as</a:t>
            </a:r>
            <a:r>
              <a:rPr sz="1300" spc="-70" dirty="0">
                <a:latin typeface="Lucida Sans Unicode"/>
                <a:cs typeface="Lucida Sans Unicode"/>
              </a:rPr>
              <a:t> </a:t>
            </a:r>
            <a:r>
              <a:rPr sz="1300" spc="25" dirty="0">
                <a:latin typeface="Lucida Sans Unicode"/>
                <a:cs typeface="Lucida Sans Unicode"/>
              </a:rPr>
              <a:t>effective</a:t>
            </a:r>
            <a:r>
              <a:rPr sz="1300" spc="-70" dirty="0">
                <a:latin typeface="Lucida Sans Unicode"/>
                <a:cs typeface="Lucida Sans Unicode"/>
              </a:rPr>
              <a:t> </a:t>
            </a:r>
            <a:r>
              <a:rPr sz="1300" dirty="0">
                <a:latin typeface="Lucida Sans Unicode"/>
                <a:cs typeface="Lucida Sans Unicode"/>
              </a:rPr>
              <a:t>tools </a:t>
            </a:r>
            <a:r>
              <a:rPr sz="1300" spc="5" dirty="0">
                <a:latin typeface="Lucida Sans Unicode"/>
                <a:cs typeface="Lucida Sans Unicode"/>
              </a:rPr>
              <a:t> </a:t>
            </a:r>
            <a:r>
              <a:rPr sz="1300" spc="-25" dirty="0">
                <a:latin typeface="Lucida Sans Unicode"/>
                <a:cs typeface="Lucida Sans Unicode"/>
              </a:rPr>
              <a:t>for</a:t>
            </a:r>
            <a:r>
              <a:rPr sz="1300" spc="-70" dirty="0">
                <a:latin typeface="Lucida Sans Unicode"/>
                <a:cs typeface="Lucida Sans Unicode"/>
              </a:rPr>
              <a:t> </a:t>
            </a:r>
            <a:r>
              <a:rPr sz="1300" spc="50" dirty="0">
                <a:latin typeface="Lucida Sans Unicode"/>
                <a:cs typeface="Lucida Sans Unicode"/>
              </a:rPr>
              <a:t>enhancing</a:t>
            </a:r>
            <a:r>
              <a:rPr sz="1300" spc="-65" dirty="0">
                <a:latin typeface="Lucida Sans Unicode"/>
                <a:cs typeface="Lucida Sans Unicode"/>
              </a:rPr>
              <a:t> </a:t>
            </a:r>
            <a:r>
              <a:rPr sz="1300" spc="70" dirty="0">
                <a:latin typeface="Lucida Sans Unicode"/>
                <a:cs typeface="Lucida Sans Unicode"/>
              </a:rPr>
              <a:t>malware</a:t>
            </a:r>
            <a:r>
              <a:rPr sz="1300" spc="-65" dirty="0">
                <a:latin typeface="Lucida Sans Unicode"/>
                <a:cs typeface="Lucida Sans Unicode"/>
              </a:rPr>
              <a:t> </a:t>
            </a:r>
            <a:r>
              <a:rPr sz="1300" spc="15" dirty="0">
                <a:latin typeface="Lucida Sans Unicode"/>
                <a:cs typeface="Lucida Sans Unicode"/>
              </a:rPr>
              <a:t>detection.</a:t>
            </a:r>
            <a:endParaRPr sz="1300" dirty="0">
              <a:latin typeface="Lucida Sans Unicode"/>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9"/>
          </a:xfrm>
          <a:prstGeom prst="rect">
            <a:avLst/>
          </a:prstGeom>
        </p:spPr>
      </p:pic>
      <p:sp>
        <p:nvSpPr>
          <p:cNvPr id="3" name="object 3"/>
          <p:cNvSpPr txBox="1">
            <a:spLocks noGrp="1"/>
          </p:cNvSpPr>
          <p:nvPr>
            <p:ph type="title"/>
          </p:nvPr>
        </p:nvSpPr>
        <p:spPr>
          <a:xfrm>
            <a:off x="587825" y="418457"/>
            <a:ext cx="6772275" cy="1217000"/>
          </a:xfrm>
          <a:prstGeom prst="rect">
            <a:avLst/>
          </a:prstGeom>
        </p:spPr>
        <p:txBody>
          <a:bodyPr vert="horz" wrap="square" lIns="0" tIns="138430" rIns="0" bIns="0" rtlCol="0">
            <a:spAutoFit/>
          </a:bodyPr>
          <a:lstStyle/>
          <a:p>
            <a:pPr marL="12700">
              <a:lnSpc>
                <a:spcPct val="100000"/>
              </a:lnSpc>
              <a:spcBef>
                <a:spcPts val="1090"/>
              </a:spcBef>
            </a:pPr>
            <a:r>
              <a:rPr spc="110" dirty="0">
                <a:solidFill>
                  <a:srgbClr val="000000"/>
                </a:solidFill>
              </a:rPr>
              <a:t>Understanding</a:t>
            </a:r>
            <a:r>
              <a:rPr spc="-135" dirty="0">
                <a:solidFill>
                  <a:srgbClr val="000000"/>
                </a:solidFill>
              </a:rPr>
              <a:t> </a:t>
            </a:r>
            <a:r>
              <a:rPr spc="265" dirty="0">
                <a:solidFill>
                  <a:srgbClr val="000000"/>
                </a:solidFill>
              </a:rPr>
              <a:t>PE</a:t>
            </a:r>
            <a:r>
              <a:rPr spc="-135" dirty="0">
                <a:solidFill>
                  <a:srgbClr val="000000"/>
                </a:solidFill>
              </a:rPr>
              <a:t> </a:t>
            </a:r>
            <a:r>
              <a:rPr lang="en-IN" spc="80" dirty="0">
                <a:solidFill>
                  <a:srgbClr val="000000"/>
                </a:solidFill>
              </a:rPr>
              <a:t>format</a:t>
            </a:r>
            <a:r>
              <a:rPr spc="-135" dirty="0">
                <a:solidFill>
                  <a:srgbClr val="000000"/>
                </a:solidFill>
              </a:rPr>
              <a:t> </a:t>
            </a:r>
            <a:r>
              <a:rPr lang="en-IN" spc="165" dirty="0">
                <a:solidFill>
                  <a:srgbClr val="000000"/>
                </a:solidFill>
              </a:rPr>
              <a:t>and PE headers</a:t>
            </a:r>
            <a:endParaRPr spc="125" dirty="0">
              <a:solidFill>
                <a:srgbClr val="000000"/>
              </a:solidFill>
            </a:endParaRPr>
          </a:p>
          <a:p>
            <a:pPr marL="12700">
              <a:lnSpc>
                <a:spcPct val="100000"/>
              </a:lnSpc>
              <a:spcBef>
                <a:spcPts val="600"/>
              </a:spcBef>
            </a:pPr>
            <a:r>
              <a:rPr sz="1500" spc="35" dirty="0">
                <a:solidFill>
                  <a:srgbClr val="000000"/>
                </a:solidFill>
                <a:latin typeface="Lucida Sans Unicode"/>
                <a:cs typeface="Lucida Sans Unicode"/>
              </a:rPr>
              <a:t>Overview</a:t>
            </a:r>
            <a:r>
              <a:rPr sz="1500" spc="-90" dirty="0">
                <a:solidFill>
                  <a:srgbClr val="000000"/>
                </a:solidFill>
                <a:latin typeface="Lucida Sans Unicode"/>
                <a:cs typeface="Lucida Sans Unicode"/>
              </a:rPr>
              <a:t> </a:t>
            </a:r>
            <a:r>
              <a:rPr sz="1500" spc="-10" dirty="0">
                <a:solidFill>
                  <a:srgbClr val="000000"/>
                </a:solidFill>
                <a:latin typeface="Lucida Sans Unicode"/>
                <a:cs typeface="Lucida Sans Unicode"/>
              </a:rPr>
              <a:t>of</a:t>
            </a:r>
            <a:r>
              <a:rPr sz="1500" spc="-90" dirty="0">
                <a:solidFill>
                  <a:srgbClr val="000000"/>
                </a:solidFill>
                <a:latin typeface="Lucida Sans Unicode"/>
                <a:cs typeface="Lucida Sans Unicode"/>
              </a:rPr>
              <a:t> </a:t>
            </a:r>
            <a:r>
              <a:rPr sz="1500" spc="-5" dirty="0">
                <a:solidFill>
                  <a:srgbClr val="000000"/>
                </a:solidFill>
                <a:latin typeface="Lucida Sans Unicode"/>
                <a:cs typeface="Lucida Sans Unicode"/>
              </a:rPr>
              <a:t>PE</a:t>
            </a:r>
            <a:r>
              <a:rPr sz="1500" spc="-85" dirty="0">
                <a:solidFill>
                  <a:srgbClr val="000000"/>
                </a:solidFill>
                <a:latin typeface="Lucida Sans Unicode"/>
                <a:cs typeface="Lucida Sans Unicode"/>
              </a:rPr>
              <a:t> </a:t>
            </a:r>
            <a:r>
              <a:rPr sz="1500" spc="45" dirty="0">
                <a:solidFill>
                  <a:srgbClr val="000000"/>
                </a:solidFill>
                <a:latin typeface="Lucida Sans Unicode"/>
                <a:cs typeface="Lucida Sans Unicode"/>
              </a:rPr>
              <a:t>Headers</a:t>
            </a:r>
            <a:endParaRPr sz="1500" dirty="0">
              <a:latin typeface="Lucida Sans Unicode"/>
              <a:cs typeface="Lucida Sans Unicode"/>
            </a:endParaRPr>
          </a:p>
        </p:txBody>
      </p:sp>
      <p:sp>
        <p:nvSpPr>
          <p:cNvPr id="4" name="object 4"/>
          <p:cNvSpPr txBox="1"/>
          <p:nvPr/>
        </p:nvSpPr>
        <p:spPr>
          <a:xfrm>
            <a:off x="4378625" y="1980329"/>
            <a:ext cx="3924300" cy="1277914"/>
          </a:xfrm>
          <a:prstGeom prst="rect">
            <a:avLst/>
          </a:prstGeom>
        </p:spPr>
        <p:txBody>
          <a:bodyPr vert="horz" wrap="square" lIns="0" tIns="19685" rIns="0" bIns="0" rtlCol="0">
            <a:spAutoFit/>
          </a:bodyPr>
          <a:lstStyle/>
          <a:p>
            <a:pPr marL="12700" marR="5080">
              <a:lnSpc>
                <a:spcPts val="1430"/>
              </a:lnSpc>
              <a:spcBef>
                <a:spcPts val="155"/>
              </a:spcBef>
            </a:pPr>
            <a:r>
              <a:rPr lang="en-US" sz="1200" dirty="0">
                <a:latin typeface="Lucida Sans Unicode" panose="020B0602030504020204" pitchFamily="34" charset="0"/>
                <a:cs typeface="Lucida Sans Unicode" panose="020B0602030504020204" pitchFamily="34" charset="0"/>
              </a:rPr>
              <a:t>The PE (Portable Executable) file format is a file format for executable files, object code, DLLs (Dynamic Link Libraries), FON Font files, and others used in 32-bit and 64-bit versions of Windows operating systems. It is the executable file format used by Windows for both 32-bit and 64-bit versions.</a:t>
            </a:r>
            <a:endParaRPr sz="1200" dirty="0">
              <a:latin typeface="Lucida Sans Unicode" panose="020B0602030504020204" pitchFamily="34" charset="0"/>
              <a:cs typeface="Lucida Sans Unicode" panose="020B0602030504020204" pitchFamily="34" charset="0"/>
            </a:endParaRPr>
          </a:p>
        </p:txBody>
      </p:sp>
      <p:sp>
        <p:nvSpPr>
          <p:cNvPr id="5" name="object 5"/>
          <p:cNvSpPr txBox="1"/>
          <p:nvPr/>
        </p:nvSpPr>
        <p:spPr>
          <a:xfrm>
            <a:off x="4760224" y="1614083"/>
            <a:ext cx="2012314" cy="412934"/>
          </a:xfrm>
          <a:prstGeom prst="rect">
            <a:avLst/>
          </a:prstGeom>
        </p:spPr>
        <p:txBody>
          <a:bodyPr vert="horz" wrap="square" lIns="0" tIns="12700" rIns="0" bIns="0" rtlCol="0">
            <a:spAutoFit/>
          </a:bodyPr>
          <a:lstStyle/>
          <a:p>
            <a:pPr marL="12700">
              <a:lnSpc>
                <a:spcPct val="100000"/>
              </a:lnSpc>
              <a:spcBef>
                <a:spcPts val="100"/>
              </a:spcBef>
            </a:pPr>
            <a:r>
              <a:rPr sz="1300" spc="110" dirty="0">
                <a:latin typeface="Verdana"/>
                <a:cs typeface="Verdana"/>
              </a:rPr>
              <a:t>What</a:t>
            </a:r>
            <a:r>
              <a:rPr sz="1300" spc="-90" dirty="0">
                <a:latin typeface="Verdana"/>
                <a:cs typeface="Verdana"/>
              </a:rPr>
              <a:t> </a:t>
            </a:r>
            <a:r>
              <a:rPr lang="en-IN" sz="1300" spc="45" dirty="0">
                <a:latin typeface="Verdana"/>
                <a:cs typeface="Verdana"/>
              </a:rPr>
              <a:t>is</a:t>
            </a:r>
            <a:r>
              <a:rPr sz="1300" spc="-85" dirty="0">
                <a:latin typeface="Verdana"/>
                <a:cs typeface="Verdana"/>
              </a:rPr>
              <a:t> </a:t>
            </a:r>
            <a:r>
              <a:rPr sz="1300" spc="140" dirty="0">
                <a:latin typeface="Verdana"/>
                <a:cs typeface="Verdana"/>
              </a:rPr>
              <a:t>PE</a:t>
            </a:r>
            <a:r>
              <a:rPr sz="1300" spc="-90" dirty="0">
                <a:latin typeface="Verdana"/>
                <a:cs typeface="Verdana"/>
              </a:rPr>
              <a:t> </a:t>
            </a:r>
            <a:r>
              <a:rPr lang="en-IN" sz="1300" spc="50" dirty="0">
                <a:latin typeface="Verdana"/>
                <a:cs typeface="Verdana"/>
              </a:rPr>
              <a:t>File Format</a:t>
            </a:r>
            <a:r>
              <a:rPr sz="1300" spc="50" dirty="0">
                <a:latin typeface="Verdana"/>
                <a:cs typeface="Verdana"/>
              </a:rPr>
              <a:t>?</a:t>
            </a:r>
            <a:endParaRPr sz="1300" dirty="0">
              <a:latin typeface="Verdana"/>
              <a:cs typeface="Verdana"/>
            </a:endParaRPr>
          </a:p>
        </p:txBody>
      </p:sp>
      <p:sp>
        <p:nvSpPr>
          <p:cNvPr id="6" name="object 6"/>
          <p:cNvSpPr/>
          <p:nvPr/>
        </p:nvSpPr>
        <p:spPr>
          <a:xfrm>
            <a:off x="4363199" y="1553399"/>
            <a:ext cx="360045" cy="360045"/>
          </a:xfrm>
          <a:custGeom>
            <a:avLst/>
            <a:gdLst/>
            <a:ahLst/>
            <a:cxnLst/>
            <a:rect l="l" t="t" r="r" b="b"/>
            <a:pathLst>
              <a:path w="360045" h="360044">
                <a:moveTo>
                  <a:pt x="0" y="179999"/>
                </a:moveTo>
                <a:lnTo>
                  <a:pt x="6429" y="132148"/>
                </a:lnTo>
                <a:lnTo>
                  <a:pt x="24575" y="89150"/>
                </a:lnTo>
                <a:lnTo>
                  <a:pt x="52720" y="52720"/>
                </a:lnTo>
                <a:lnTo>
                  <a:pt x="89150" y="24575"/>
                </a:lnTo>
                <a:lnTo>
                  <a:pt x="132148" y="6429"/>
                </a:lnTo>
                <a:lnTo>
                  <a:pt x="179999" y="0"/>
                </a:lnTo>
                <a:lnTo>
                  <a:pt x="248882" y="13701"/>
                </a:lnTo>
                <a:lnTo>
                  <a:pt x="307279" y="52720"/>
                </a:lnTo>
                <a:lnTo>
                  <a:pt x="346298" y="111116"/>
                </a:lnTo>
                <a:lnTo>
                  <a:pt x="359999" y="179999"/>
                </a:lnTo>
                <a:lnTo>
                  <a:pt x="353570" y="227851"/>
                </a:lnTo>
                <a:lnTo>
                  <a:pt x="335424" y="270849"/>
                </a:lnTo>
                <a:lnTo>
                  <a:pt x="307279" y="307279"/>
                </a:lnTo>
                <a:lnTo>
                  <a:pt x="270849" y="335424"/>
                </a:lnTo>
                <a:lnTo>
                  <a:pt x="227851" y="353570"/>
                </a:lnTo>
                <a:lnTo>
                  <a:pt x="179999" y="359999"/>
                </a:lnTo>
                <a:lnTo>
                  <a:pt x="132148" y="353570"/>
                </a:lnTo>
                <a:lnTo>
                  <a:pt x="89150" y="335424"/>
                </a:lnTo>
                <a:lnTo>
                  <a:pt x="52720" y="307279"/>
                </a:lnTo>
                <a:lnTo>
                  <a:pt x="24575" y="270849"/>
                </a:lnTo>
                <a:lnTo>
                  <a:pt x="6429" y="227851"/>
                </a:lnTo>
                <a:lnTo>
                  <a:pt x="0" y="179999"/>
                </a:lnTo>
                <a:close/>
              </a:path>
            </a:pathLst>
          </a:custGeom>
          <a:ln w="9524">
            <a:solidFill>
              <a:srgbClr val="000000"/>
            </a:solidFill>
          </a:ln>
        </p:spPr>
        <p:txBody>
          <a:bodyPr wrap="square" lIns="0" tIns="0" rIns="0" bIns="0" rtlCol="0"/>
          <a:lstStyle/>
          <a:p>
            <a:endParaRPr/>
          </a:p>
        </p:txBody>
      </p:sp>
      <p:sp>
        <p:nvSpPr>
          <p:cNvPr id="7" name="object 7"/>
          <p:cNvSpPr txBox="1"/>
          <p:nvPr/>
        </p:nvSpPr>
        <p:spPr>
          <a:xfrm>
            <a:off x="4488946" y="1624116"/>
            <a:ext cx="11303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Leelawadee UI"/>
                <a:cs typeface="Leelawadee UI"/>
              </a:rPr>
              <a:t>1</a:t>
            </a:r>
            <a:endParaRPr sz="1200">
              <a:latin typeface="Leelawadee UI"/>
              <a:cs typeface="Leelawadee UI"/>
            </a:endParaRPr>
          </a:p>
        </p:txBody>
      </p:sp>
      <p:sp>
        <p:nvSpPr>
          <p:cNvPr id="8" name="object 8"/>
          <p:cNvSpPr txBox="1"/>
          <p:nvPr/>
        </p:nvSpPr>
        <p:spPr>
          <a:xfrm>
            <a:off x="4378625" y="3697328"/>
            <a:ext cx="4171315" cy="918841"/>
          </a:xfrm>
          <a:prstGeom prst="rect">
            <a:avLst/>
          </a:prstGeom>
        </p:spPr>
        <p:txBody>
          <a:bodyPr vert="horz" wrap="square" lIns="0" tIns="19685" rIns="0" bIns="0" rtlCol="0">
            <a:spAutoFit/>
          </a:bodyPr>
          <a:lstStyle/>
          <a:p>
            <a:pPr marL="12700" marR="5080">
              <a:lnSpc>
                <a:spcPts val="1430"/>
              </a:lnSpc>
              <a:spcBef>
                <a:spcPts val="155"/>
              </a:spcBef>
            </a:pPr>
            <a:r>
              <a:rPr lang="en-US" sz="1200" dirty="0">
                <a:latin typeface="Lucida Sans Unicode" panose="020B0602030504020204" pitchFamily="34" charset="0"/>
                <a:cs typeface="Lucida Sans Unicode" panose="020B0602030504020204" pitchFamily="34" charset="0"/>
              </a:rPr>
              <a:t>The PE signature is a 4-byte signature that marks the beginning of the PE-specific information. It is located immediately following the DOS header. It contains lot of information like location of the code in memory, the size of the code, etc.</a:t>
            </a:r>
            <a:endParaRPr sz="1200" dirty="0">
              <a:latin typeface="Lucida Sans Unicode" panose="020B0602030504020204" pitchFamily="34" charset="0"/>
              <a:cs typeface="Lucida Sans Unicode" panose="020B0602030504020204" pitchFamily="34" charset="0"/>
            </a:endParaRPr>
          </a:p>
        </p:txBody>
      </p:sp>
      <p:sp>
        <p:nvSpPr>
          <p:cNvPr id="9" name="object 9"/>
          <p:cNvSpPr txBox="1"/>
          <p:nvPr/>
        </p:nvSpPr>
        <p:spPr>
          <a:xfrm>
            <a:off x="4760224" y="3231271"/>
            <a:ext cx="2646045" cy="197042"/>
          </a:xfrm>
          <a:prstGeom prst="rect">
            <a:avLst/>
          </a:prstGeom>
        </p:spPr>
        <p:txBody>
          <a:bodyPr vert="horz" wrap="square" lIns="0" tIns="10795" rIns="0" bIns="0" rtlCol="0">
            <a:spAutoFit/>
          </a:bodyPr>
          <a:lstStyle/>
          <a:p>
            <a:pPr marL="12700" marR="5080">
              <a:lnSpc>
                <a:spcPct val="101000"/>
              </a:lnSpc>
              <a:spcBef>
                <a:spcPts val="85"/>
              </a:spcBef>
            </a:pPr>
            <a:r>
              <a:rPr lang="en-IN" sz="1300" spc="70" dirty="0">
                <a:latin typeface="Verdana"/>
                <a:cs typeface="Verdana"/>
              </a:rPr>
              <a:t>What are PE Headers?</a:t>
            </a:r>
            <a:endParaRPr sz="1300" dirty="0">
              <a:latin typeface="Verdana"/>
              <a:cs typeface="Verdana"/>
            </a:endParaRPr>
          </a:p>
        </p:txBody>
      </p:sp>
      <p:sp>
        <p:nvSpPr>
          <p:cNvPr id="10" name="object 10"/>
          <p:cNvSpPr/>
          <p:nvPr/>
        </p:nvSpPr>
        <p:spPr>
          <a:xfrm>
            <a:off x="4363199" y="3270399"/>
            <a:ext cx="360045" cy="360045"/>
          </a:xfrm>
          <a:custGeom>
            <a:avLst/>
            <a:gdLst/>
            <a:ahLst/>
            <a:cxnLst/>
            <a:rect l="l" t="t" r="r" b="b"/>
            <a:pathLst>
              <a:path w="360045" h="360045">
                <a:moveTo>
                  <a:pt x="0" y="179999"/>
                </a:moveTo>
                <a:lnTo>
                  <a:pt x="6429" y="132148"/>
                </a:lnTo>
                <a:lnTo>
                  <a:pt x="24575" y="89150"/>
                </a:lnTo>
                <a:lnTo>
                  <a:pt x="52720" y="52720"/>
                </a:lnTo>
                <a:lnTo>
                  <a:pt x="89150" y="24575"/>
                </a:lnTo>
                <a:lnTo>
                  <a:pt x="132148" y="6429"/>
                </a:lnTo>
                <a:lnTo>
                  <a:pt x="179999" y="0"/>
                </a:lnTo>
                <a:lnTo>
                  <a:pt x="248882" y="13701"/>
                </a:lnTo>
                <a:lnTo>
                  <a:pt x="307279" y="52720"/>
                </a:lnTo>
                <a:lnTo>
                  <a:pt x="346298" y="111117"/>
                </a:lnTo>
                <a:lnTo>
                  <a:pt x="359999" y="179999"/>
                </a:lnTo>
                <a:lnTo>
                  <a:pt x="353570" y="227851"/>
                </a:lnTo>
                <a:lnTo>
                  <a:pt x="335424" y="270849"/>
                </a:lnTo>
                <a:lnTo>
                  <a:pt x="307279" y="307279"/>
                </a:lnTo>
                <a:lnTo>
                  <a:pt x="270849" y="335424"/>
                </a:lnTo>
                <a:lnTo>
                  <a:pt x="227851" y="353570"/>
                </a:lnTo>
                <a:lnTo>
                  <a:pt x="179999" y="359999"/>
                </a:lnTo>
                <a:lnTo>
                  <a:pt x="132148" y="353570"/>
                </a:lnTo>
                <a:lnTo>
                  <a:pt x="89150" y="335424"/>
                </a:lnTo>
                <a:lnTo>
                  <a:pt x="52720" y="307279"/>
                </a:lnTo>
                <a:lnTo>
                  <a:pt x="24575" y="270849"/>
                </a:lnTo>
                <a:lnTo>
                  <a:pt x="6429" y="227851"/>
                </a:lnTo>
                <a:lnTo>
                  <a:pt x="0" y="179999"/>
                </a:lnTo>
                <a:close/>
              </a:path>
            </a:pathLst>
          </a:custGeom>
          <a:ln w="9524">
            <a:solidFill>
              <a:srgbClr val="000000"/>
            </a:solidFill>
          </a:ln>
        </p:spPr>
        <p:txBody>
          <a:bodyPr wrap="square" lIns="0" tIns="0" rIns="0" bIns="0" rtlCol="0"/>
          <a:lstStyle/>
          <a:p>
            <a:endParaRPr/>
          </a:p>
        </p:txBody>
      </p:sp>
      <p:sp>
        <p:nvSpPr>
          <p:cNvPr id="11" name="object 11"/>
          <p:cNvSpPr txBox="1"/>
          <p:nvPr/>
        </p:nvSpPr>
        <p:spPr>
          <a:xfrm>
            <a:off x="4488946" y="3341116"/>
            <a:ext cx="11303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Leelawadee UI"/>
                <a:cs typeface="Leelawadee UI"/>
              </a:rPr>
              <a:t>2</a:t>
            </a:r>
            <a:endParaRPr sz="1200">
              <a:latin typeface="Leelawadee UI"/>
              <a:cs typeface="Leelawadee U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7825" y="163674"/>
            <a:ext cx="7324725" cy="1092200"/>
          </a:xfrm>
          <a:prstGeom prst="rect">
            <a:avLst/>
          </a:prstGeom>
        </p:spPr>
        <p:txBody>
          <a:bodyPr vert="horz" wrap="square" lIns="0" tIns="12700" rIns="0" bIns="0" rtlCol="0">
            <a:spAutoFit/>
          </a:bodyPr>
          <a:lstStyle/>
          <a:p>
            <a:pPr marL="12700" marR="5080">
              <a:lnSpc>
                <a:spcPct val="100000"/>
              </a:lnSpc>
              <a:spcBef>
                <a:spcPts val="100"/>
              </a:spcBef>
            </a:pPr>
            <a:r>
              <a:rPr spc="195" dirty="0"/>
              <a:t>Machine</a:t>
            </a:r>
            <a:r>
              <a:rPr spc="-140" dirty="0"/>
              <a:t> </a:t>
            </a:r>
            <a:r>
              <a:rPr spc="135" dirty="0"/>
              <a:t>Learning</a:t>
            </a:r>
            <a:r>
              <a:rPr spc="-135" dirty="0"/>
              <a:t> </a:t>
            </a:r>
            <a:r>
              <a:rPr spc="150" dirty="0"/>
              <a:t>Algorithms</a:t>
            </a:r>
            <a:r>
              <a:rPr spc="-140" dirty="0"/>
              <a:t> </a:t>
            </a:r>
            <a:r>
              <a:rPr spc="130" dirty="0"/>
              <a:t>for</a:t>
            </a:r>
            <a:r>
              <a:rPr spc="-135" dirty="0"/>
              <a:t> </a:t>
            </a:r>
            <a:r>
              <a:rPr spc="225" dirty="0"/>
              <a:t>Malware </a:t>
            </a:r>
            <a:r>
              <a:rPr spc="-865" dirty="0"/>
              <a:t> </a:t>
            </a:r>
            <a:r>
              <a:rPr spc="95" dirty="0"/>
              <a:t>Detection</a:t>
            </a:r>
          </a:p>
          <a:p>
            <a:pPr marL="12700">
              <a:lnSpc>
                <a:spcPct val="100000"/>
              </a:lnSpc>
              <a:spcBef>
                <a:spcPts val="595"/>
              </a:spcBef>
            </a:pPr>
            <a:r>
              <a:rPr sz="1500" spc="35" dirty="0">
                <a:latin typeface="Lucida Sans Unicode"/>
                <a:cs typeface="Lucida Sans Unicode"/>
              </a:rPr>
              <a:t>Overview</a:t>
            </a:r>
            <a:r>
              <a:rPr sz="1500" spc="-75" dirty="0">
                <a:latin typeface="Lucida Sans Unicode"/>
                <a:cs typeface="Lucida Sans Unicode"/>
              </a:rPr>
              <a:t> </a:t>
            </a:r>
            <a:r>
              <a:rPr sz="1500" spc="-10" dirty="0">
                <a:latin typeface="Lucida Sans Unicode"/>
                <a:cs typeface="Lucida Sans Unicode"/>
              </a:rPr>
              <a:t>of</a:t>
            </a:r>
            <a:r>
              <a:rPr sz="1500" spc="-75" dirty="0">
                <a:latin typeface="Lucida Sans Unicode"/>
                <a:cs typeface="Lucida Sans Unicode"/>
              </a:rPr>
              <a:t> </a:t>
            </a:r>
            <a:r>
              <a:rPr sz="1500" spc="-80" dirty="0">
                <a:latin typeface="Lucida Sans Unicode"/>
                <a:cs typeface="Lucida Sans Unicode"/>
              </a:rPr>
              <a:t>ML</a:t>
            </a:r>
            <a:r>
              <a:rPr sz="1500" spc="-75" dirty="0">
                <a:latin typeface="Lucida Sans Unicode"/>
                <a:cs typeface="Lucida Sans Unicode"/>
              </a:rPr>
              <a:t> </a:t>
            </a:r>
            <a:r>
              <a:rPr sz="1500" spc="5" dirty="0">
                <a:latin typeface="Lucida Sans Unicode"/>
                <a:cs typeface="Lucida Sans Unicode"/>
              </a:rPr>
              <a:t>Algorithms</a:t>
            </a:r>
            <a:endParaRPr sz="1500">
              <a:latin typeface="Lucida Sans Unicode"/>
              <a:cs typeface="Lucida Sans Unicode"/>
            </a:endParaRPr>
          </a:p>
        </p:txBody>
      </p:sp>
      <p:sp>
        <p:nvSpPr>
          <p:cNvPr id="3" name="object 3"/>
          <p:cNvSpPr txBox="1"/>
          <p:nvPr/>
        </p:nvSpPr>
        <p:spPr>
          <a:xfrm>
            <a:off x="685174" y="2025329"/>
            <a:ext cx="3783965" cy="1090683"/>
          </a:xfrm>
          <a:prstGeom prst="rect">
            <a:avLst/>
          </a:prstGeom>
        </p:spPr>
        <p:txBody>
          <a:bodyPr vert="horz" wrap="square" lIns="0" tIns="19685" rIns="0" bIns="0" rtlCol="0">
            <a:spAutoFit/>
          </a:bodyPr>
          <a:lstStyle/>
          <a:p>
            <a:pPr marL="12700" marR="5080">
              <a:lnSpc>
                <a:spcPts val="1430"/>
              </a:lnSpc>
              <a:spcBef>
                <a:spcPts val="155"/>
              </a:spcBef>
            </a:pPr>
            <a:r>
              <a:rPr lang="en-US" sz="1000" dirty="0">
                <a:solidFill>
                  <a:schemeClr val="bg1"/>
                </a:solidFill>
                <a:latin typeface="Lucida Sans Unicode" panose="020B0602030504020204" pitchFamily="34" charset="0"/>
                <a:cs typeface="Lucida Sans Unicode" panose="020B0602030504020204" pitchFamily="34" charset="0"/>
              </a:rPr>
              <a:t>Support Vector Machines (SVMs) are a type of supervised machine learning algorithm used for classification and regression tasks. They are particularly effective in high-dimensional spaces and are widely used in various fields such as image recognition, text classification, and malware detection.</a:t>
            </a:r>
            <a:endParaRPr sz="1000" dirty="0">
              <a:solidFill>
                <a:schemeClr val="bg1"/>
              </a:solidFill>
              <a:latin typeface="Lucida Sans Unicode" panose="020B0602030504020204" pitchFamily="34" charset="0"/>
              <a:cs typeface="Lucida Sans Unicode" panose="020B0602030504020204" pitchFamily="34" charset="0"/>
            </a:endParaRPr>
          </a:p>
        </p:txBody>
      </p:sp>
      <p:sp>
        <p:nvSpPr>
          <p:cNvPr id="4" name="object 4"/>
          <p:cNvSpPr txBox="1"/>
          <p:nvPr/>
        </p:nvSpPr>
        <p:spPr>
          <a:xfrm>
            <a:off x="1045175" y="1553671"/>
            <a:ext cx="2261235" cy="423545"/>
          </a:xfrm>
          <a:prstGeom prst="rect">
            <a:avLst/>
          </a:prstGeom>
        </p:spPr>
        <p:txBody>
          <a:bodyPr vert="horz" wrap="square" lIns="0" tIns="10795" rIns="0" bIns="0" rtlCol="0">
            <a:spAutoFit/>
          </a:bodyPr>
          <a:lstStyle/>
          <a:p>
            <a:pPr marL="12700" marR="5080">
              <a:lnSpc>
                <a:spcPct val="101000"/>
              </a:lnSpc>
              <a:spcBef>
                <a:spcPts val="85"/>
              </a:spcBef>
            </a:pPr>
            <a:r>
              <a:rPr sz="1300" spc="50" dirty="0">
                <a:solidFill>
                  <a:srgbClr val="FFFFFF"/>
                </a:solidFill>
                <a:latin typeface="Verdana"/>
                <a:cs typeface="Verdana"/>
              </a:rPr>
              <a:t>Support</a:t>
            </a:r>
            <a:r>
              <a:rPr sz="1300" spc="-85" dirty="0">
                <a:solidFill>
                  <a:srgbClr val="FFFFFF"/>
                </a:solidFill>
                <a:latin typeface="Verdana"/>
                <a:cs typeface="Verdana"/>
              </a:rPr>
              <a:t> </a:t>
            </a:r>
            <a:r>
              <a:rPr sz="1300" spc="55" dirty="0">
                <a:solidFill>
                  <a:srgbClr val="FFFFFF"/>
                </a:solidFill>
                <a:latin typeface="Verdana"/>
                <a:cs typeface="Verdana"/>
              </a:rPr>
              <a:t>Vector</a:t>
            </a:r>
            <a:r>
              <a:rPr sz="1300" spc="-85" dirty="0">
                <a:solidFill>
                  <a:srgbClr val="FFFFFF"/>
                </a:solidFill>
                <a:latin typeface="Verdana"/>
                <a:cs typeface="Verdana"/>
              </a:rPr>
              <a:t> </a:t>
            </a:r>
            <a:r>
              <a:rPr sz="1300" spc="85" dirty="0">
                <a:solidFill>
                  <a:srgbClr val="FFFFFF"/>
                </a:solidFill>
                <a:latin typeface="Verdana"/>
                <a:cs typeface="Verdana"/>
              </a:rPr>
              <a:t>Machines </a:t>
            </a:r>
            <a:r>
              <a:rPr sz="1300" spc="-445" dirty="0">
                <a:solidFill>
                  <a:srgbClr val="FFFFFF"/>
                </a:solidFill>
                <a:latin typeface="Verdana"/>
                <a:cs typeface="Verdana"/>
              </a:rPr>
              <a:t> </a:t>
            </a:r>
            <a:r>
              <a:rPr sz="1300" spc="60" dirty="0">
                <a:solidFill>
                  <a:srgbClr val="FFFFFF"/>
                </a:solidFill>
                <a:latin typeface="Verdana"/>
                <a:cs typeface="Verdana"/>
              </a:rPr>
              <a:t>(SVM)</a:t>
            </a:r>
            <a:endParaRPr sz="1300">
              <a:latin typeface="Verdana"/>
              <a:cs typeface="Verdana"/>
            </a:endParaRPr>
          </a:p>
        </p:txBody>
      </p:sp>
      <p:sp>
        <p:nvSpPr>
          <p:cNvPr id="5" name="object 5"/>
          <p:cNvSpPr/>
          <p:nvPr/>
        </p:nvSpPr>
        <p:spPr>
          <a:xfrm>
            <a:off x="612149" y="1592999"/>
            <a:ext cx="360045" cy="360045"/>
          </a:xfrm>
          <a:custGeom>
            <a:avLst/>
            <a:gdLst/>
            <a:ahLst/>
            <a:cxnLst/>
            <a:rect l="l" t="t" r="r" b="b"/>
            <a:pathLst>
              <a:path w="360044" h="360044">
                <a:moveTo>
                  <a:pt x="0" y="179999"/>
                </a:moveTo>
                <a:lnTo>
                  <a:pt x="6429" y="132148"/>
                </a:lnTo>
                <a:lnTo>
                  <a:pt x="24575" y="89150"/>
                </a:lnTo>
                <a:lnTo>
                  <a:pt x="52720" y="52720"/>
                </a:lnTo>
                <a:lnTo>
                  <a:pt x="89150" y="24575"/>
                </a:lnTo>
                <a:lnTo>
                  <a:pt x="132148" y="6429"/>
                </a:lnTo>
                <a:lnTo>
                  <a:pt x="179999" y="0"/>
                </a:lnTo>
                <a:lnTo>
                  <a:pt x="248883" y="13701"/>
                </a:lnTo>
                <a:lnTo>
                  <a:pt x="307279" y="52720"/>
                </a:lnTo>
                <a:lnTo>
                  <a:pt x="346298" y="111116"/>
                </a:lnTo>
                <a:lnTo>
                  <a:pt x="359999" y="179999"/>
                </a:lnTo>
                <a:lnTo>
                  <a:pt x="353570" y="227851"/>
                </a:lnTo>
                <a:lnTo>
                  <a:pt x="335424" y="270849"/>
                </a:lnTo>
                <a:lnTo>
                  <a:pt x="307279" y="307279"/>
                </a:lnTo>
                <a:lnTo>
                  <a:pt x="270849" y="335424"/>
                </a:lnTo>
                <a:lnTo>
                  <a:pt x="227851" y="353570"/>
                </a:lnTo>
                <a:lnTo>
                  <a:pt x="179999" y="359999"/>
                </a:lnTo>
                <a:lnTo>
                  <a:pt x="132148" y="353570"/>
                </a:lnTo>
                <a:lnTo>
                  <a:pt x="89150" y="335424"/>
                </a:lnTo>
                <a:lnTo>
                  <a:pt x="52720" y="307279"/>
                </a:lnTo>
                <a:lnTo>
                  <a:pt x="24575" y="270849"/>
                </a:lnTo>
                <a:lnTo>
                  <a:pt x="6429" y="227851"/>
                </a:lnTo>
                <a:lnTo>
                  <a:pt x="0" y="179999"/>
                </a:lnTo>
                <a:close/>
              </a:path>
            </a:pathLst>
          </a:custGeom>
          <a:ln w="9524">
            <a:solidFill>
              <a:srgbClr val="FFFFFF"/>
            </a:solidFill>
          </a:ln>
        </p:spPr>
        <p:txBody>
          <a:bodyPr wrap="square" lIns="0" tIns="0" rIns="0" bIns="0" rtlCol="0"/>
          <a:lstStyle/>
          <a:p>
            <a:endParaRPr/>
          </a:p>
        </p:txBody>
      </p:sp>
      <p:sp>
        <p:nvSpPr>
          <p:cNvPr id="6" name="object 6"/>
          <p:cNvSpPr txBox="1"/>
          <p:nvPr/>
        </p:nvSpPr>
        <p:spPr>
          <a:xfrm>
            <a:off x="737895" y="1663716"/>
            <a:ext cx="11303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Leelawadee UI"/>
                <a:cs typeface="Leelawadee UI"/>
              </a:rPr>
              <a:t>1</a:t>
            </a:r>
            <a:endParaRPr sz="1200">
              <a:latin typeface="Leelawadee UI"/>
              <a:cs typeface="Leelawadee UI"/>
            </a:endParaRPr>
          </a:p>
        </p:txBody>
      </p:sp>
      <p:sp>
        <p:nvSpPr>
          <p:cNvPr id="7" name="object 7"/>
          <p:cNvSpPr txBox="1"/>
          <p:nvPr/>
        </p:nvSpPr>
        <p:spPr>
          <a:xfrm>
            <a:off x="4738775" y="2025329"/>
            <a:ext cx="3607435" cy="911147"/>
          </a:xfrm>
          <a:prstGeom prst="rect">
            <a:avLst/>
          </a:prstGeom>
        </p:spPr>
        <p:txBody>
          <a:bodyPr vert="horz" wrap="square" lIns="0" tIns="19685" rIns="0" bIns="0" rtlCol="0">
            <a:spAutoFit/>
          </a:bodyPr>
          <a:lstStyle/>
          <a:p>
            <a:pPr marL="12700" marR="5080">
              <a:lnSpc>
                <a:spcPts val="1430"/>
              </a:lnSpc>
              <a:spcBef>
                <a:spcPts val="155"/>
              </a:spcBef>
            </a:pPr>
            <a:r>
              <a:rPr lang="en-US" sz="1000" dirty="0">
                <a:solidFill>
                  <a:schemeClr val="bg1"/>
                </a:solidFill>
                <a:latin typeface="Lucida Sans Unicode" panose="020B0602030504020204" pitchFamily="34" charset="0"/>
                <a:cs typeface="Lucida Sans Unicode" panose="020B0602030504020204" pitchFamily="34" charset="0"/>
              </a:rPr>
              <a:t>A Random Forest is an ensemble learning method that operates by constructing a multitude of decision trees during training and outputs the class that is the mode of the classes (classification) or mean prediction (regression) of the individual trees.</a:t>
            </a:r>
            <a:endParaRPr sz="1000" dirty="0">
              <a:solidFill>
                <a:schemeClr val="bg1"/>
              </a:solidFill>
              <a:latin typeface="Lucida Sans Unicode" panose="020B0602030504020204" pitchFamily="34" charset="0"/>
              <a:cs typeface="Lucida Sans Unicode" panose="020B0602030504020204" pitchFamily="34" charset="0"/>
            </a:endParaRPr>
          </a:p>
        </p:txBody>
      </p:sp>
      <p:sp>
        <p:nvSpPr>
          <p:cNvPr id="8" name="object 8"/>
          <p:cNvSpPr/>
          <p:nvPr/>
        </p:nvSpPr>
        <p:spPr>
          <a:xfrm>
            <a:off x="4665750" y="1592999"/>
            <a:ext cx="360045" cy="360045"/>
          </a:xfrm>
          <a:custGeom>
            <a:avLst/>
            <a:gdLst/>
            <a:ahLst/>
            <a:cxnLst/>
            <a:rect l="l" t="t" r="r" b="b"/>
            <a:pathLst>
              <a:path w="360045" h="360044">
                <a:moveTo>
                  <a:pt x="0" y="179999"/>
                </a:moveTo>
                <a:lnTo>
                  <a:pt x="6429" y="132148"/>
                </a:lnTo>
                <a:lnTo>
                  <a:pt x="24575" y="89150"/>
                </a:lnTo>
                <a:lnTo>
                  <a:pt x="52720" y="52720"/>
                </a:lnTo>
                <a:lnTo>
                  <a:pt x="89150" y="24575"/>
                </a:lnTo>
                <a:lnTo>
                  <a:pt x="132148" y="6429"/>
                </a:lnTo>
                <a:lnTo>
                  <a:pt x="179999" y="0"/>
                </a:lnTo>
                <a:lnTo>
                  <a:pt x="248882" y="13701"/>
                </a:lnTo>
                <a:lnTo>
                  <a:pt x="307279" y="52720"/>
                </a:lnTo>
                <a:lnTo>
                  <a:pt x="346298" y="111116"/>
                </a:lnTo>
                <a:lnTo>
                  <a:pt x="359999" y="179999"/>
                </a:lnTo>
                <a:lnTo>
                  <a:pt x="353570" y="227851"/>
                </a:lnTo>
                <a:lnTo>
                  <a:pt x="335424" y="270849"/>
                </a:lnTo>
                <a:lnTo>
                  <a:pt x="307279" y="307279"/>
                </a:lnTo>
                <a:lnTo>
                  <a:pt x="270849" y="335424"/>
                </a:lnTo>
                <a:lnTo>
                  <a:pt x="227851" y="353570"/>
                </a:lnTo>
                <a:lnTo>
                  <a:pt x="179999" y="359999"/>
                </a:lnTo>
                <a:lnTo>
                  <a:pt x="132148" y="353570"/>
                </a:lnTo>
                <a:lnTo>
                  <a:pt x="89150" y="335424"/>
                </a:lnTo>
                <a:lnTo>
                  <a:pt x="52720" y="307279"/>
                </a:lnTo>
                <a:lnTo>
                  <a:pt x="24575" y="270849"/>
                </a:lnTo>
                <a:lnTo>
                  <a:pt x="6429" y="227851"/>
                </a:lnTo>
                <a:lnTo>
                  <a:pt x="0" y="179999"/>
                </a:lnTo>
                <a:close/>
              </a:path>
            </a:pathLst>
          </a:custGeom>
          <a:ln w="9524">
            <a:solidFill>
              <a:srgbClr val="FFFFFF"/>
            </a:solidFill>
          </a:ln>
        </p:spPr>
        <p:txBody>
          <a:bodyPr wrap="square" lIns="0" tIns="0" rIns="0" bIns="0" rtlCol="0"/>
          <a:lstStyle/>
          <a:p>
            <a:endParaRPr/>
          </a:p>
        </p:txBody>
      </p:sp>
      <p:sp>
        <p:nvSpPr>
          <p:cNvPr id="9" name="object 9"/>
          <p:cNvSpPr txBox="1"/>
          <p:nvPr/>
        </p:nvSpPr>
        <p:spPr>
          <a:xfrm>
            <a:off x="4791495" y="1653683"/>
            <a:ext cx="1870710" cy="212879"/>
          </a:xfrm>
          <a:prstGeom prst="rect">
            <a:avLst/>
          </a:prstGeom>
        </p:spPr>
        <p:txBody>
          <a:bodyPr vert="horz" wrap="square" lIns="0" tIns="12700" rIns="0" bIns="0" rtlCol="0">
            <a:spAutoFit/>
          </a:bodyPr>
          <a:lstStyle/>
          <a:p>
            <a:pPr marL="12700">
              <a:lnSpc>
                <a:spcPct val="100000"/>
              </a:lnSpc>
              <a:spcBef>
                <a:spcPts val="100"/>
              </a:spcBef>
              <a:tabLst>
                <a:tab pos="319405" algn="l"/>
              </a:tabLst>
            </a:pPr>
            <a:r>
              <a:rPr sz="1200" b="1" spc="-5" dirty="0">
                <a:solidFill>
                  <a:srgbClr val="FFFFFF"/>
                </a:solidFill>
                <a:latin typeface="Leelawadee UI"/>
                <a:cs typeface="Leelawadee UI"/>
              </a:rPr>
              <a:t>2	</a:t>
            </a:r>
            <a:r>
              <a:rPr lang="en-IN" sz="1300" spc="90" dirty="0">
                <a:solidFill>
                  <a:srgbClr val="FFFFFF"/>
                </a:solidFill>
                <a:latin typeface="Verdana"/>
                <a:cs typeface="Leelawadee UI"/>
              </a:rPr>
              <a:t>Random Forest</a:t>
            </a:r>
            <a:endParaRPr sz="1300" dirty="0">
              <a:latin typeface="Verdana"/>
              <a:cs typeface="Verdana"/>
            </a:endParaRPr>
          </a:p>
        </p:txBody>
      </p:sp>
      <p:sp>
        <p:nvSpPr>
          <p:cNvPr id="10" name="object 10"/>
          <p:cNvSpPr txBox="1"/>
          <p:nvPr/>
        </p:nvSpPr>
        <p:spPr>
          <a:xfrm>
            <a:off x="685174" y="3778529"/>
            <a:ext cx="3750310" cy="1266372"/>
          </a:xfrm>
          <a:prstGeom prst="rect">
            <a:avLst/>
          </a:prstGeom>
        </p:spPr>
        <p:txBody>
          <a:bodyPr vert="horz" wrap="square" lIns="0" tIns="19685" rIns="0" bIns="0" rtlCol="0">
            <a:spAutoFit/>
          </a:bodyPr>
          <a:lstStyle/>
          <a:p>
            <a:pPr marL="12700" marR="5080">
              <a:lnSpc>
                <a:spcPts val="1430"/>
              </a:lnSpc>
              <a:spcBef>
                <a:spcPts val="155"/>
              </a:spcBef>
            </a:pPr>
            <a:r>
              <a:rPr lang="en-US" sz="900" dirty="0">
                <a:solidFill>
                  <a:schemeClr val="bg1"/>
                </a:solidFill>
                <a:latin typeface="Lucida Sans Unicode" panose="020B0602030504020204" pitchFamily="34" charset="0"/>
                <a:cs typeface="Lucida Sans Unicode" panose="020B0602030504020204" pitchFamily="34" charset="0"/>
              </a:rPr>
              <a:t>Decision trees are a popular machine learning algorithm used for both classification and regression tasks. They are tree-like structures composed of nodes, where each node represents a decision based on the values of one or more input features. Decision trees recursively split the data into subsets based on the feature values, ultimately leading to a set of rules or decisions that can be used to make predictions.</a:t>
            </a:r>
            <a:endParaRPr sz="900" dirty="0">
              <a:solidFill>
                <a:schemeClr val="bg1"/>
              </a:solidFill>
              <a:latin typeface="Lucida Sans Unicode" panose="020B0602030504020204" pitchFamily="34" charset="0"/>
              <a:cs typeface="Lucida Sans Unicode" panose="020B0602030504020204" pitchFamily="34" charset="0"/>
            </a:endParaRPr>
          </a:p>
        </p:txBody>
      </p:sp>
      <p:sp>
        <p:nvSpPr>
          <p:cNvPr id="11" name="object 11"/>
          <p:cNvSpPr/>
          <p:nvPr/>
        </p:nvSpPr>
        <p:spPr>
          <a:xfrm>
            <a:off x="612149" y="3346200"/>
            <a:ext cx="360045" cy="360045"/>
          </a:xfrm>
          <a:custGeom>
            <a:avLst/>
            <a:gdLst/>
            <a:ahLst/>
            <a:cxnLst/>
            <a:rect l="l" t="t" r="r" b="b"/>
            <a:pathLst>
              <a:path w="360044" h="360045">
                <a:moveTo>
                  <a:pt x="0" y="179999"/>
                </a:moveTo>
                <a:lnTo>
                  <a:pt x="6429" y="132148"/>
                </a:lnTo>
                <a:lnTo>
                  <a:pt x="24575" y="89150"/>
                </a:lnTo>
                <a:lnTo>
                  <a:pt x="52720" y="52720"/>
                </a:lnTo>
                <a:lnTo>
                  <a:pt x="89150" y="24575"/>
                </a:lnTo>
                <a:lnTo>
                  <a:pt x="132148" y="6429"/>
                </a:lnTo>
                <a:lnTo>
                  <a:pt x="179999" y="0"/>
                </a:lnTo>
                <a:lnTo>
                  <a:pt x="248883" y="13701"/>
                </a:lnTo>
                <a:lnTo>
                  <a:pt x="307279" y="52720"/>
                </a:lnTo>
                <a:lnTo>
                  <a:pt x="346298" y="111117"/>
                </a:lnTo>
                <a:lnTo>
                  <a:pt x="359999" y="179999"/>
                </a:lnTo>
                <a:lnTo>
                  <a:pt x="353570" y="227851"/>
                </a:lnTo>
                <a:lnTo>
                  <a:pt x="335424" y="270849"/>
                </a:lnTo>
                <a:lnTo>
                  <a:pt x="307279" y="307279"/>
                </a:lnTo>
                <a:lnTo>
                  <a:pt x="270849" y="335424"/>
                </a:lnTo>
                <a:lnTo>
                  <a:pt x="227851" y="353570"/>
                </a:lnTo>
                <a:lnTo>
                  <a:pt x="179999" y="359999"/>
                </a:lnTo>
                <a:lnTo>
                  <a:pt x="132148" y="353570"/>
                </a:lnTo>
                <a:lnTo>
                  <a:pt x="89150" y="335424"/>
                </a:lnTo>
                <a:lnTo>
                  <a:pt x="52720" y="307279"/>
                </a:lnTo>
                <a:lnTo>
                  <a:pt x="24575" y="270849"/>
                </a:lnTo>
                <a:lnTo>
                  <a:pt x="6429" y="227851"/>
                </a:lnTo>
                <a:lnTo>
                  <a:pt x="0" y="179999"/>
                </a:lnTo>
                <a:close/>
              </a:path>
            </a:pathLst>
          </a:custGeom>
          <a:ln w="9524">
            <a:solidFill>
              <a:srgbClr val="FFFFFF"/>
            </a:solidFill>
          </a:ln>
        </p:spPr>
        <p:txBody>
          <a:bodyPr wrap="square" lIns="0" tIns="0" rIns="0" bIns="0" rtlCol="0"/>
          <a:lstStyle/>
          <a:p>
            <a:endParaRPr/>
          </a:p>
        </p:txBody>
      </p:sp>
      <p:sp>
        <p:nvSpPr>
          <p:cNvPr id="12" name="object 12"/>
          <p:cNvSpPr txBox="1"/>
          <p:nvPr/>
        </p:nvSpPr>
        <p:spPr>
          <a:xfrm>
            <a:off x="737895" y="3406883"/>
            <a:ext cx="1623060" cy="223520"/>
          </a:xfrm>
          <a:prstGeom prst="rect">
            <a:avLst/>
          </a:prstGeom>
        </p:spPr>
        <p:txBody>
          <a:bodyPr vert="horz" wrap="square" lIns="0" tIns="12700" rIns="0" bIns="0" rtlCol="0">
            <a:spAutoFit/>
          </a:bodyPr>
          <a:lstStyle/>
          <a:p>
            <a:pPr marL="12700">
              <a:lnSpc>
                <a:spcPct val="100000"/>
              </a:lnSpc>
              <a:spcBef>
                <a:spcPts val="100"/>
              </a:spcBef>
              <a:tabLst>
                <a:tab pos="319405" algn="l"/>
              </a:tabLst>
            </a:pPr>
            <a:r>
              <a:rPr sz="1200" b="1" spc="-5" dirty="0">
                <a:solidFill>
                  <a:srgbClr val="FFFFFF"/>
                </a:solidFill>
                <a:latin typeface="Leelawadee UI"/>
                <a:cs typeface="Leelawadee UI"/>
              </a:rPr>
              <a:t>3	</a:t>
            </a:r>
            <a:r>
              <a:rPr sz="1300" spc="45" dirty="0">
                <a:solidFill>
                  <a:srgbClr val="FFFFFF"/>
                </a:solidFill>
                <a:latin typeface="Verdana"/>
                <a:cs typeface="Verdana"/>
              </a:rPr>
              <a:t>Decision</a:t>
            </a:r>
            <a:r>
              <a:rPr sz="1300" spc="-114" dirty="0">
                <a:solidFill>
                  <a:srgbClr val="FFFFFF"/>
                </a:solidFill>
                <a:latin typeface="Verdana"/>
                <a:cs typeface="Verdana"/>
              </a:rPr>
              <a:t> </a:t>
            </a:r>
            <a:r>
              <a:rPr sz="1300" spc="65" dirty="0">
                <a:solidFill>
                  <a:srgbClr val="FFFFFF"/>
                </a:solidFill>
                <a:latin typeface="Verdana"/>
                <a:cs typeface="Verdana"/>
              </a:rPr>
              <a:t>Trees</a:t>
            </a:r>
            <a:endParaRPr sz="1300">
              <a:latin typeface="Verdana"/>
              <a:cs typeface="Verdana"/>
            </a:endParaRPr>
          </a:p>
        </p:txBody>
      </p:sp>
      <p:sp>
        <p:nvSpPr>
          <p:cNvPr id="13" name="object 13"/>
          <p:cNvSpPr txBox="1"/>
          <p:nvPr/>
        </p:nvSpPr>
        <p:spPr>
          <a:xfrm>
            <a:off x="4858098" y="3769686"/>
            <a:ext cx="3775710" cy="1270220"/>
          </a:xfrm>
          <a:prstGeom prst="rect">
            <a:avLst/>
          </a:prstGeom>
        </p:spPr>
        <p:txBody>
          <a:bodyPr vert="horz" wrap="square" lIns="0" tIns="19685" rIns="0" bIns="0" rtlCol="0">
            <a:spAutoFit/>
          </a:bodyPr>
          <a:lstStyle/>
          <a:p>
            <a:pPr marL="12700" marR="5080">
              <a:lnSpc>
                <a:spcPts val="1430"/>
              </a:lnSpc>
              <a:spcBef>
                <a:spcPts val="155"/>
              </a:spcBef>
            </a:pPr>
            <a:r>
              <a:rPr lang="en-US" sz="1000" dirty="0">
                <a:solidFill>
                  <a:schemeClr val="bg1"/>
                </a:solidFill>
                <a:latin typeface="Lucida Sans Unicode" panose="020B0602030504020204" pitchFamily="34" charset="0"/>
                <a:cs typeface="Lucida Sans Unicode" panose="020B0602030504020204" pitchFamily="34" charset="0"/>
              </a:rPr>
              <a:t>Gradient Boosting is an ensemble machine learning algorithm that builds a predictive model in the form of an ensemble of weak learners, typically decision trees. The primary idea behind gradient boosting is to sequentially add weak learners to the ensemble, with each new learner aiming to correct the errors of the combined ensemble of the previous learners.</a:t>
            </a:r>
            <a:endParaRPr sz="1000" dirty="0">
              <a:solidFill>
                <a:schemeClr val="bg1"/>
              </a:solidFill>
              <a:latin typeface="Lucida Sans Unicode" panose="020B0602030504020204" pitchFamily="34" charset="0"/>
              <a:cs typeface="Lucida Sans Unicode" panose="020B0602030504020204" pitchFamily="34" charset="0"/>
            </a:endParaRPr>
          </a:p>
        </p:txBody>
      </p:sp>
      <p:sp>
        <p:nvSpPr>
          <p:cNvPr id="14" name="object 14"/>
          <p:cNvSpPr/>
          <p:nvPr/>
        </p:nvSpPr>
        <p:spPr>
          <a:xfrm>
            <a:off x="4727392" y="3292860"/>
            <a:ext cx="360045" cy="360045"/>
          </a:xfrm>
          <a:custGeom>
            <a:avLst/>
            <a:gdLst/>
            <a:ahLst/>
            <a:cxnLst/>
            <a:rect l="l" t="t" r="r" b="b"/>
            <a:pathLst>
              <a:path w="360045" h="360045">
                <a:moveTo>
                  <a:pt x="0" y="179999"/>
                </a:moveTo>
                <a:lnTo>
                  <a:pt x="6429" y="132148"/>
                </a:lnTo>
                <a:lnTo>
                  <a:pt x="24575" y="89150"/>
                </a:lnTo>
                <a:lnTo>
                  <a:pt x="52720" y="52720"/>
                </a:lnTo>
                <a:lnTo>
                  <a:pt x="89150" y="24575"/>
                </a:lnTo>
                <a:lnTo>
                  <a:pt x="132148" y="6429"/>
                </a:lnTo>
                <a:lnTo>
                  <a:pt x="179999" y="0"/>
                </a:lnTo>
                <a:lnTo>
                  <a:pt x="248882" y="13701"/>
                </a:lnTo>
                <a:lnTo>
                  <a:pt x="307279" y="52720"/>
                </a:lnTo>
                <a:lnTo>
                  <a:pt x="346298" y="111117"/>
                </a:lnTo>
                <a:lnTo>
                  <a:pt x="359999" y="179999"/>
                </a:lnTo>
                <a:lnTo>
                  <a:pt x="353570" y="227851"/>
                </a:lnTo>
                <a:lnTo>
                  <a:pt x="335424" y="270849"/>
                </a:lnTo>
                <a:lnTo>
                  <a:pt x="307279" y="307279"/>
                </a:lnTo>
                <a:lnTo>
                  <a:pt x="270849" y="335424"/>
                </a:lnTo>
                <a:lnTo>
                  <a:pt x="227851" y="353570"/>
                </a:lnTo>
                <a:lnTo>
                  <a:pt x="179999" y="359999"/>
                </a:lnTo>
                <a:lnTo>
                  <a:pt x="132148" y="353570"/>
                </a:lnTo>
                <a:lnTo>
                  <a:pt x="89150" y="335424"/>
                </a:lnTo>
                <a:lnTo>
                  <a:pt x="52720" y="307279"/>
                </a:lnTo>
                <a:lnTo>
                  <a:pt x="24575" y="270849"/>
                </a:lnTo>
                <a:lnTo>
                  <a:pt x="6429" y="227851"/>
                </a:lnTo>
                <a:lnTo>
                  <a:pt x="0" y="179999"/>
                </a:lnTo>
                <a:close/>
              </a:path>
            </a:pathLst>
          </a:custGeom>
          <a:ln w="9524">
            <a:solidFill>
              <a:srgbClr val="FFFFFF"/>
            </a:solidFill>
          </a:ln>
        </p:spPr>
        <p:txBody>
          <a:bodyPr wrap="square" lIns="0" tIns="0" rIns="0" bIns="0" rtlCol="0"/>
          <a:lstStyle/>
          <a:p>
            <a:endParaRPr/>
          </a:p>
        </p:txBody>
      </p:sp>
      <p:sp>
        <p:nvSpPr>
          <p:cNvPr id="15" name="object 15"/>
          <p:cNvSpPr txBox="1"/>
          <p:nvPr/>
        </p:nvSpPr>
        <p:spPr>
          <a:xfrm>
            <a:off x="4841849" y="3331261"/>
            <a:ext cx="2827020" cy="412934"/>
          </a:xfrm>
          <a:prstGeom prst="rect">
            <a:avLst/>
          </a:prstGeom>
        </p:spPr>
        <p:txBody>
          <a:bodyPr vert="horz" wrap="square" lIns="0" tIns="12700" rIns="0" bIns="0" rtlCol="0">
            <a:spAutoFit/>
          </a:bodyPr>
          <a:lstStyle/>
          <a:p>
            <a:pPr marL="12700">
              <a:lnSpc>
                <a:spcPct val="100000"/>
              </a:lnSpc>
              <a:spcBef>
                <a:spcPts val="100"/>
              </a:spcBef>
              <a:tabLst>
                <a:tab pos="319405" algn="l"/>
              </a:tabLst>
            </a:pPr>
            <a:r>
              <a:rPr sz="1200" b="1" spc="-5" dirty="0">
                <a:solidFill>
                  <a:srgbClr val="FFFFFF"/>
                </a:solidFill>
                <a:latin typeface="Leelawadee UI"/>
                <a:cs typeface="Leelawadee UI"/>
              </a:rPr>
              <a:t>4	</a:t>
            </a:r>
            <a:r>
              <a:rPr lang="en-IN" sz="1300" spc="60" dirty="0">
                <a:solidFill>
                  <a:srgbClr val="FFFFFF"/>
                </a:solidFill>
                <a:latin typeface="Verdana"/>
                <a:cs typeface="Leelawadee UI"/>
              </a:rPr>
              <a:t>Gradient Boosting   	Algorithms</a:t>
            </a:r>
            <a:endParaRPr sz="130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7825" y="163674"/>
            <a:ext cx="6284595" cy="1092200"/>
          </a:xfrm>
          <a:prstGeom prst="rect">
            <a:avLst/>
          </a:prstGeom>
        </p:spPr>
        <p:txBody>
          <a:bodyPr vert="horz" wrap="square" lIns="0" tIns="12700" rIns="0" bIns="0" rtlCol="0">
            <a:spAutoFit/>
          </a:bodyPr>
          <a:lstStyle/>
          <a:p>
            <a:pPr marL="12700" marR="5080">
              <a:lnSpc>
                <a:spcPct val="100000"/>
              </a:lnSpc>
              <a:spcBef>
                <a:spcPts val="100"/>
              </a:spcBef>
            </a:pPr>
            <a:r>
              <a:rPr spc="125" dirty="0"/>
              <a:t>Random</a:t>
            </a:r>
            <a:r>
              <a:rPr spc="-140" dirty="0"/>
              <a:t> </a:t>
            </a:r>
            <a:r>
              <a:rPr spc="80" dirty="0"/>
              <a:t>Forest</a:t>
            </a:r>
            <a:r>
              <a:rPr spc="-140" dirty="0"/>
              <a:t> </a:t>
            </a:r>
            <a:r>
              <a:rPr spc="105" dirty="0"/>
              <a:t>Classiﬁer</a:t>
            </a:r>
            <a:r>
              <a:rPr spc="-140" dirty="0"/>
              <a:t> </a:t>
            </a:r>
            <a:r>
              <a:rPr spc="165" dirty="0"/>
              <a:t>in</a:t>
            </a:r>
            <a:r>
              <a:rPr spc="-135" dirty="0"/>
              <a:t> </a:t>
            </a:r>
            <a:r>
              <a:rPr spc="225" dirty="0"/>
              <a:t>Malware </a:t>
            </a:r>
            <a:r>
              <a:rPr spc="-865" dirty="0"/>
              <a:t> </a:t>
            </a:r>
            <a:r>
              <a:rPr spc="95" dirty="0"/>
              <a:t>Detection</a:t>
            </a:r>
          </a:p>
          <a:p>
            <a:pPr marL="12700">
              <a:lnSpc>
                <a:spcPct val="100000"/>
              </a:lnSpc>
              <a:spcBef>
                <a:spcPts val="595"/>
              </a:spcBef>
            </a:pPr>
            <a:r>
              <a:rPr sz="1500" spc="10" dirty="0">
                <a:latin typeface="Lucida Sans Unicode"/>
                <a:cs typeface="Lucida Sans Unicode"/>
              </a:rPr>
              <a:t>Introduction</a:t>
            </a:r>
            <a:r>
              <a:rPr sz="1500" spc="-85" dirty="0">
                <a:latin typeface="Lucida Sans Unicode"/>
                <a:cs typeface="Lucida Sans Unicode"/>
              </a:rPr>
              <a:t> </a:t>
            </a:r>
            <a:r>
              <a:rPr sz="1500" spc="10" dirty="0">
                <a:latin typeface="Lucida Sans Unicode"/>
                <a:cs typeface="Lucida Sans Unicode"/>
              </a:rPr>
              <a:t>to</a:t>
            </a:r>
            <a:r>
              <a:rPr sz="1500" spc="-85" dirty="0">
                <a:latin typeface="Lucida Sans Unicode"/>
                <a:cs typeface="Lucida Sans Unicode"/>
              </a:rPr>
              <a:t> </a:t>
            </a:r>
            <a:r>
              <a:rPr sz="1500" spc="70" dirty="0">
                <a:latin typeface="Lucida Sans Unicode"/>
                <a:cs typeface="Lucida Sans Unicode"/>
              </a:rPr>
              <a:t>Random</a:t>
            </a:r>
            <a:r>
              <a:rPr sz="1500" spc="-85" dirty="0">
                <a:latin typeface="Lucida Sans Unicode"/>
                <a:cs typeface="Lucida Sans Unicode"/>
              </a:rPr>
              <a:t> </a:t>
            </a:r>
            <a:r>
              <a:rPr sz="1500" spc="5" dirty="0">
                <a:latin typeface="Lucida Sans Unicode"/>
                <a:cs typeface="Lucida Sans Unicode"/>
              </a:rPr>
              <a:t>Forest</a:t>
            </a:r>
            <a:endParaRPr sz="1500">
              <a:latin typeface="Lucida Sans Unicode"/>
              <a:cs typeface="Lucida Sans Unicode"/>
            </a:endParaRPr>
          </a:p>
        </p:txBody>
      </p:sp>
      <p:sp>
        <p:nvSpPr>
          <p:cNvPr id="3" name="object 3"/>
          <p:cNvSpPr txBox="1"/>
          <p:nvPr/>
        </p:nvSpPr>
        <p:spPr>
          <a:xfrm>
            <a:off x="969425" y="1614083"/>
            <a:ext cx="3552190" cy="223520"/>
          </a:xfrm>
          <a:prstGeom prst="rect">
            <a:avLst/>
          </a:prstGeom>
        </p:spPr>
        <p:txBody>
          <a:bodyPr vert="horz" wrap="square" lIns="0" tIns="12700" rIns="0" bIns="0" rtlCol="0">
            <a:spAutoFit/>
          </a:bodyPr>
          <a:lstStyle/>
          <a:p>
            <a:pPr marL="12700">
              <a:lnSpc>
                <a:spcPct val="100000"/>
              </a:lnSpc>
              <a:spcBef>
                <a:spcPts val="100"/>
              </a:spcBef>
            </a:pPr>
            <a:r>
              <a:rPr sz="1300" spc="50" dirty="0">
                <a:solidFill>
                  <a:srgbClr val="FFFFFF"/>
                </a:solidFill>
                <a:latin typeface="Verdana"/>
                <a:cs typeface="Verdana"/>
              </a:rPr>
              <a:t>Ensemble</a:t>
            </a:r>
            <a:r>
              <a:rPr sz="1300" spc="-80" dirty="0">
                <a:solidFill>
                  <a:srgbClr val="FFFFFF"/>
                </a:solidFill>
                <a:latin typeface="Verdana"/>
                <a:cs typeface="Verdana"/>
              </a:rPr>
              <a:t> </a:t>
            </a:r>
            <a:r>
              <a:rPr sz="1300" spc="70" dirty="0">
                <a:solidFill>
                  <a:srgbClr val="FFFFFF"/>
                </a:solidFill>
                <a:latin typeface="Verdana"/>
                <a:cs typeface="Verdana"/>
              </a:rPr>
              <a:t>Learning</a:t>
            </a:r>
            <a:r>
              <a:rPr sz="1300" spc="-80" dirty="0">
                <a:solidFill>
                  <a:srgbClr val="FFFFFF"/>
                </a:solidFill>
                <a:latin typeface="Verdana"/>
                <a:cs typeface="Verdana"/>
              </a:rPr>
              <a:t> </a:t>
            </a:r>
            <a:r>
              <a:rPr sz="1300" spc="105" dirty="0">
                <a:solidFill>
                  <a:srgbClr val="FFFFFF"/>
                </a:solidFill>
                <a:latin typeface="Verdana"/>
                <a:cs typeface="Verdana"/>
              </a:rPr>
              <a:t>with</a:t>
            </a:r>
            <a:r>
              <a:rPr sz="1300" spc="-80" dirty="0">
                <a:solidFill>
                  <a:srgbClr val="FFFFFF"/>
                </a:solidFill>
                <a:latin typeface="Verdana"/>
                <a:cs typeface="Verdana"/>
              </a:rPr>
              <a:t> </a:t>
            </a:r>
            <a:r>
              <a:rPr sz="1300" spc="65" dirty="0">
                <a:solidFill>
                  <a:srgbClr val="FFFFFF"/>
                </a:solidFill>
                <a:latin typeface="Verdana"/>
                <a:cs typeface="Verdana"/>
              </a:rPr>
              <a:t>Random</a:t>
            </a:r>
            <a:r>
              <a:rPr sz="1300" spc="-75" dirty="0">
                <a:solidFill>
                  <a:srgbClr val="FFFFFF"/>
                </a:solidFill>
                <a:latin typeface="Verdana"/>
                <a:cs typeface="Verdana"/>
              </a:rPr>
              <a:t> </a:t>
            </a:r>
            <a:r>
              <a:rPr sz="1300" spc="40" dirty="0">
                <a:solidFill>
                  <a:srgbClr val="FFFFFF"/>
                </a:solidFill>
                <a:latin typeface="Verdana"/>
                <a:cs typeface="Verdana"/>
              </a:rPr>
              <a:t>Forest</a:t>
            </a:r>
            <a:endParaRPr sz="1300">
              <a:latin typeface="Verdana"/>
              <a:cs typeface="Verdana"/>
            </a:endParaRPr>
          </a:p>
        </p:txBody>
      </p:sp>
      <p:sp>
        <p:nvSpPr>
          <p:cNvPr id="4" name="object 4"/>
          <p:cNvSpPr/>
          <p:nvPr/>
        </p:nvSpPr>
        <p:spPr>
          <a:xfrm>
            <a:off x="572399" y="1553399"/>
            <a:ext cx="360045" cy="360045"/>
          </a:xfrm>
          <a:custGeom>
            <a:avLst/>
            <a:gdLst/>
            <a:ahLst/>
            <a:cxnLst/>
            <a:rect l="l" t="t" r="r" b="b"/>
            <a:pathLst>
              <a:path w="360044" h="360044">
                <a:moveTo>
                  <a:pt x="0" y="179999"/>
                </a:moveTo>
                <a:lnTo>
                  <a:pt x="6429" y="132148"/>
                </a:lnTo>
                <a:lnTo>
                  <a:pt x="24575" y="89150"/>
                </a:lnTo>
                <a:lnTo>
                  <a:pt x="52720" y="52720"/>
                </a:lnTo>
                <a:lnTo>
                  <a:pt x="89150" y="24575"/>
                </a:lnTo>
                <a:lnTo>
                  <a:pt x="132148" y="6429"/>
                </a:lnTo>
                <a:lnTo>
                  <a:pt x="179999" y="0"/>
                </a:lnTo>
                <a:lnTo>
                  <a:pt x="248883" y="13701"/>
                </a:lnTo>
                <a:lnTo>
                  <a:pt x="307279" y="52720"/>
                </a:lnTo>
                <a:lnTo>
                  <a:pt x="346298" y="111116"/>
                </a:lnTo>
                <a:lnTo>
                  <a:pt x="359999" y="179999"/>
                </a:lnTo>
                <a:lnTo>
                  <a:pt x="353570" y="227851"/>
                </a:lnTo>
                <a:lnTo>
                  <a:pt x="335424" y="270849"/>
                </a:lnTo>
                <a:lnTo>
                  <a:pt x="307279" y="307279"/>
                </a:lnTo>
                <a:lnTo>
                  <a:pt x="270849" y="335424"/>
                </a:lnTo>
                <a:lnTo>
                  <a:pt x="227851" y="353570"/>
                </a:lnTo>
                <a:lnTo>
                  <a:pt x="179999" y="359999"/>
                </a:lnTo>
                <a:lnTo>
                  <a:pt x="132148" y="353570"/>
                </a:lnTo>
                <a:lnTo>
                  <a:pt x="89150" y="335424"/>
                </a:lnTo>
                <a:lnTo>
                  <a:pt x="52720" y="307279"/>
                </a:lnTo>
                <a:lnTo>
                  <a:pt x="24575" y="270849"/>
                </a:lnTo>
                <a:lnTo>
                  <a:pt x="6429" y="227851"/>
                </a:lnTo>
                <a:lnTo>
                  <a:pt x="0" y="179999"/>
                </a:lnTo>
                <a:close/>
              </a:path>
            </a:pathLst>
          </a:custGeom>
          <a:ln w="9524">
            <a:solidFill>
              <a:srgbClr val="FFFFFF"/>
            </a:solidFill>
          </a:ln>
        </p:spPr>
        <p:txBody>
          <a:bodyPr wrap="square" lIns="0" tIns="0" rIns="0" bIns="0" rtlCol="0"/>
          <a:lstStyle/>
          <a:p>
            <a:endParaRPr/>
          </a:p>
        </p:txBody>
      </p:sp>
      <p:sp>
        <p:nvSpPr>
          <p:cNvPr id="5" name="object 5"/>
          <p:cNvSpPr txBox="1"/>
          <p:nvPr/>
        </p:nvSpPr>
        <p:spPr>
          <a:xfrm>
            <a:off x="698145" y="1624116"/>
            <a:ext cx="11303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Leelawadee UI"/>
                <a:cs typeface="Leelawadee UI"/>
              </a:rPr>
              <a:t>1</a:t>
            </a:r>
            <a:endParaRPr sz="1200">
              <a:latin typeface="Leelawadee UI"/>
              <a:cs typeface="Leelawadee UI"/>
            </a:endParaRPr>
          </a:p>
        </p:txBody>
      </p:sp>
      <p:sp>
        <p:nvSpPr>
          <p:cNvPr id="6" name="object 6"/>
          <p:cNvSpPr/>
          <p:nvPr/>
        </p:nvSpPr>
        <p:spPr>
          <a:xfrm>
            <a:off x="572399" y="2640400"/>
            <a:ext cx="360045" cy="360045"/>
          </a:xfrm>
          <a:custGeom>
            <a:avLst/>
            <a:gdLst/>
            <a:ahLst/>
            <a:cxnLst/>
            <a:rect l="l" t="t" r="r" b="b"/>
            <a:pathLst>
              <a:path w="360044" h="360044">
                <a:moveTo>
                  <a:pt x="0" y="179999"/>
                </a:moveTo>
                <a:lnTo>
                  <a:pt x="6429" y="132148"/>
                </a:lnTo>
                <a:lnTo>
                  <a:pt x="24575" y="89150"/>
                </a:lnTo>
                <a:lnTo>
                  <a:pt x="52720" y="52720"/>
                </a:lnTo>
                <a:lnTo>
                  <a:pt x="89150" y="24575"/>
                </a:lnTo>
                <a:lnTo>
                  <a:pt x="132148" y="6429"/>
                </a:lnTo>
                <a:lnTo>
                  <a:pt x="179999" y="0"/>
                </a:lnTo>
                <a:lnTo>
                  <a:pt x="248883" y="13701"/>
                </a:lnTo>
                <a:lnTo>
                  <a:pt x="307279" y="52720"/>
                </a:lnTo>
                <a:lnTo>
                  <a:pt x="346298" y="111116"/>
                </a:lnTo>
                <a:lnTo>
                  <a:pt x="359999" y="179999"/>
                </a:lnTo>
                <a:lnTo>
                  <a:pt x="353570" y="227851"/>
                </a:lnTo>
                <a:lnTo>
                  <a:pt x="335424" y="270849"/>
                </a:lnTo>
                <a:lnTo>
                  <a:pt x="307279" y="307279"/>
                </a:lnTo>
                <a:lnTo>
                  <a:pt x="270849" y="335424"/>
                </a:lnTo>
                <a:lnTo>
                  <a:pt x="227851" y="353570"/>
                </a:lnTo>
                <a:lnTo>
                  <a:pt x="179999" y="359999"/>
                </a:lnTo>
                <a:lnTo>
                  <a:pt x="132148" y="353570"/>
                </a:lnTo>
                <a:lnTo>
                  <a:pt x="89150" y="335424"/>
                </a:lnTo>
                <a:lnTo>
                  <a:pt x="52720" y="307279"/>
                </a:lnTo>
                <a:lnTo>
                  <a:pt x="24575" y="270849"/>
                </a:lnTo>
                <a:lnTo>
                  <a:pt x="6429" y="227851"/>
                </a:lnTo>
                <a:lnTo>
                  <a:pt x="0" y="179999"/>
                </a:lnTo>
                <a:close/>
              </a:path>
            </a:pathLst>
          </a:custGeom>
          <a:ln w="9524">
            <a:solidFill>
              <a:srgbClr val="FFFFFF"/>
            </a:solidFill>
          </a:ln>
        </p:spPr>
        <p:txBody>
          <a:bodyPr wrap="square" lIns="0" tIns="0" rIns="0" bIns="0" rtlCol="0"/>
          <a:lstStyle/>
          <a:p>
            <a:endParaRPr/>
          </a:p>
        </p:txBody>
      </p:sp>
      <p:sp>
        <p:nvSpPr>
          <p:cNvPr id="7" name="object 7"/>
          <p:cNvSpPr/>
          <p:nvPr/>
        </p:nvSpPr>
        <p:spPr>
          <a:xfrm>
            <a:off x="572399" y="3727599"/>
            <a:ext cx="360045" cy="360045"/>
          </a:xfrm>
          <a:custGeom>
            <a:avLst/>
            <a:gdLst/>
            <a:ahLst/>
            <a:cxnLst/>
            <a:rect l="l" t="t" r="r" b="b"/>
            <a:pathLst>
              <a:path w="360044" h="360045">
                <a:moveTo>
                  <a:pt x="0" y="179999"/>
                </a:moveTo>
                <a:lnTo>
                  <a:pt x="6429" y="132148"/>
                </a:lnTo>
                <a:lnTo>
                  <a:pt x="24575" y="89150"/>
                </a:lnTo>
                <a:lnTo>
                  <a:pt x="52720" y="52720"/>
                </a:lnTo>
                <a:lnTo>
                  <a:pt x="89150" y="24575"/>
                </a:lnTo>
                <a:lnTo>
                  <a:pt x="132148" y="6429"/>
                </a:lnTo>
                <a:lnTo>
                  <a:pt x="179999" y="0"/>
                </a:lnTo>
                <a:lnTo>
                  <a:pt x="248883" y="13701"/>
                </a:lnTo>
                <a:lnTo>
                  <a:pt x="307279" y="52720"/>
                </a:lnTo>
                <a:lnTo>
                  <a:pt x="346298" y="111117"/>
                </a:lnTo>
                <a:lnTo>
                  <a:pt x="359999" y="179999"/>
                </a:lnTo>
                <a:lnTo>
                  <a:pt x="353570" y="227851"/>
                </a:lnTo>
                <a:lnTo>
                  <a:pt x="335424" y="270849"/>
                </a:lnTo>
                <a:lnTo>
                  <a:pt x="307279" y="307279"/>
                </a:lnTo>
                <a:lnTo>
                  <a:pt x="270849" y="335424"/>
                </a:lnTo>
                <a:lnTo>
                  <a:pt x="227851" y="353570"/>
                </a:lnTo>
                <a:lnTo>
                  <a:pt x="179999" y="359999"/>
                </a:lnTo>
                <a:lnTo>
                  <a:pt x="132148" y="353570"/>
                </a:lnTo>
                <a:lnTo>
                  <a:pt x="89150" y="335424"/>
                </a:lnTo>
                <a:lnTo>
                  <a:pt x="52720" y="307279"/>
                </a:lnTo>
                <a:lnTo>
                  <a:pt x="24575" y="270849"/>
                </a:lnTo>
                <a:lnTo>
                  <a:pt x="6429" y="227851"/>
                </a:lnTo>
                <a:lnTo>
                  <a:pt x="0" y="179999"/>
                </a:lnTo>
                <a:close/>
              </a:path>
            </a:pathLst>
          </a:custGeom>
          <a:ln w="9524">
            <a:solidFill>
              <a:srgbClr val="FFFFFF"/>
            </a:solidFill>
          </a:ln>
        </p:spPr>
        <p:txBody>
          <a:bodyPr wrap="square" lIns="0" tIns="0" rIns="0" bIns="0" rtlCol="0"/>
          <a:lstStyle/>
          <a:p>
            <a:endParaRPr/>
          </a:p>
        </p:txBody>
      </p:sp>
      <p:sp>
        <p:nvSpPr>
          <p:cNvPr id="8" name="object 8"/>
          <p:cNvSpPr txBox="1"/>
          <p:nvPr/>
        </p:nvSpPr>
        <p:spPr>
          <a:xfrm>
            <a:off x="587825" y="1980329"/>
            <a:ext cx="7957820" cy="2744470"/>
          </a:xfrm>
          <a:prstGeom prst="rect">
            <a:avLst/>
          </a:prstGeom>
        </p:spPr>
        <p:txBody>
          <a:bodyPr vert="horz" wrap="square" lIns="0" tIns="19685" rIns="0" bIns="0" rtlCol="0">
            <a:spAutoFit/>
          </a:bodyPr>
          <a:lstStyle/>
          <a:p>
            <a:pPr marL="12700" marR="5080">
              <a:lnSpc>
                <a:spcPts val="1430"/>
              </a:lnSpc>
              <a:spcBef>
                <a:spcPts val="155"/>
              </a:spcBef>
            </a:pPr>
            <a:r>
              <a:rPr sz="1200" spc="55" dirty="0">
                <a:solidFill>
                  <a:srgbClr val="FFFFFF"/>
                </a:solidFill>
                <a:latin typeface="Lucida Sans Unicode"/>
                <a:cs typeface="Lucida Sans Unicode"/>
              </a:rPr>
              <a:t>Random </a:t>
            </a:r>
            <a:r>
              <a:rPr sz="1200" dirty="0">
                <a:solidFill>
                  <a:srgbClr val="FFFFFF"/>
                </a:solidFill>
                <a:latin typeface="Lucida Sans Unicode"/>
                <a:cs typeface="Lucida Sans Unicode"/>
              </a:rPr>
              <a:t>Forest </a:t>
            </a:r>
            <a:r>
              <a:rPr sz="1200" spc="-20" dirty="0">
                <a:solidFill>
                  <a:srgbClr val="FFFFFF"/>
                </a:solidFill>
                <a:latin typeface="Lucida Sans Unicode"/>
                <a:cs typeface="Lucida Sans Unicode"/>
              </a:rPr>
              <a:t>is </a:t>
            </a:r>
            <a:r>
              <a:rPr sz="1200" spc="85" dirty="0">
                <a:solidFill>
                  <a:srgbClr val="FFFFFF"/>
                </a:solidFill>
                <a:latin typeface="Lucida Sans Unicode"/>
                <a:cs typeface="Lucida Sans Unicode"/>
              </a:rPr>
              <a:t>an </a:t>
            </a:r>
            <a:r>
              <a:rPr sz="1200" spc="45" dirty="0">
                <a:solidFill>
                  <a:srgbClr val="FFFFFF"/>
                </a:solidFill>
                <a:latin typeface="Lucida Sans Unicode"/>
                <a:cs typeface="Lucida Sans Unicode"/>
              </a:rPr>
              <a:t>ensemble </a:t>
            </a:r>
            <a:r>
              <a:rPr sz="1200" spc="20" dirty="0">
                <a:solidFill>
                  <a:srgbClr val="FFFFFF"/>
                </a:solidFill>
                <a:latin typeface="Lucida Sans Unicode"/>
                <a:cs typeface="Lucida Sans Unicode"/>
              </a:rPr>
              <a:t>learning algorithm </a:t>
            </a:r>
            <a:r>
              <a:rPr sz="1200" spc="35" dirty="0">
                <a:solidFill>
                  <a:srgbClr val="FFFFFF"/>
                </a:solidFill>
                <a:latin typeface="Lucida Sans Unicode"/>
                <a:cs typeface="Lucida Sans Unicode"/>
              </a:rPr>
              <a:t>that </a:t>
            </a:r>
            <a:r>
              <a:rPr sz="1200" spc="45" dirty="0">
                <a:solidFill>
                  <a:srgbClr val="FFFFFF"/>
                </a:solidFill>
                <a:latin typeface="Lucida Sans Unicode"/>
                <a:cs typeface="Lucida Sans Unicode"/>
              </a:rPr>
              <a:t>combines </a:t>
            </a:r>
            <a:r>
              <a:rPr sz="1200" spc="10" dirty="0">
                <a:solidFill>
                  <a:srgbClr val="FFFFFF"/>
                </a:solidFill>
                <a:latin typeface="Lucida Sans Unicode"/>
                <a:cs typeface="Lucida Sans Unicode"/>
              </a:rPr>
              <a:t>multiple </a:t>
            </a:r>
            <a:r>
              <a:rPr sz="1200" spc="25" dirty="0">
                <a:solidFill>
                  <a:srgbClr val="FFFFFF"/>
                </a:solidFill>
                <a:latin typeface="Lucida Sans Unicode"/>
                <a:cs typeface="Lucida Sans Unicode"/>
              </a:rPr>
              <a:t>decision </a:t>
            </a:r>
            <a:r>
              <a:rPr sz="1200" spc="20" dirty="0">
                <a:solidFill>
                  <a:srgbClr val="FFFFFF"/>
                </a:solidFill>
                <a:latin typeface="Lucida Sans Unicode"/>
                <a:cs typeface="Lucida Sans Unicode"/>
              </a:rPr>
              <a:t>trees </a:t>
            </a:r>
            <a:r>
              <a:rPr sz="1200" spc="5" dirty="0">
                <a:solidFill>
                  <a:srgbClr val="FFFFFF"/>
                </a:solidFill>
                <a:latin typeface="Lucida Sans Unicode"/>
                <a:cs typeface="Lucida Sans Unicode"/>
              </a:rPr>
              <a:t>to </a:t>
            </a:r>
            <a:r>
              <a:rPr sz="1200" spc="30" dirty="0">
                <a:solidFill>
                  <a:srgbClr val="FFFFFF"/>
                </a:solidFill>
                <a:latin typeface="Lucida Sans Unicode"/>
                <a:cs typeface="Lucida Sans Unicode"/>
              </a:rPr>
              <a:t>improve </a:t>
            </a:r>
            <a:r>
              <a:rPr sz="1200" spc="35" dirty="0">
                <a:solidFill>
                  <a:srgbClr val="FFFFFF"/>
                </a:solidFill>
                <a:latin typeface="Lucida Sans Unicode"/>
                <a:cs typeface="Lucida Sans Unicode"/>
              </a:rPr>
              <a:t> </a:t>
            </a:r>
            <a:r>
              <a:rPr sz="1200" spc="60" dirty="0">
                <a:solidFill>
                  <a:srgbClr val="FFFFFF"/>
                </a:solidFill>
                <a:latin typeface="Lucida Sans Unicode"/>
                <a:cs typeface="Lucida Sans Unicode"/>
              </a:rPr>
              <a:t>malware</a:t>
            </a:r>
            <a:r>
              <a:rPr sz="1200" spc="-50" dirty="0">
                <a:solidFill>
                  <a:srgbClr val="FFFFFF"/>
                </a:solidFill>
                <a:latin typeface="Lucida Sans Unicode"/>
                <a:cs typeface="Lucida Sans Unicode"/>
              </a:rPr>
              <a:t> </a:t>
            </a:r>
            <a:r>
              <a:rPr sz="1200" spc="30" dirty="0">
                <a:solidFill>
                  <a:srgbClr val="FFFFFF"/>
                </a:solidFill>
                <a:latin typeface="Lucida Sans Unicode"/>
                <a:cs typeface="Lucida Sans Unicode"/>
              </a:rPr>
              <a:t>detection</a:t>
            </a:r>
            <a:r>
              <a:rPr sz="1200" spc="-50" dirty="0">
                <a:solidFill>
                  <a:srgbClr val="FFFFFF"/>
                </a:solidFill>
                <a:latin typeface="Lucida Sans Unicode"/>
                <a:cs typeface="Lucida Sans Unicode"/>
              </a:rPr>
              <a:t> </a:t>
            </a:r>
            <a:r>
              <a:rPr sz="1200" spc="55" dirty="0">
                <a:solidFill>
                  <a:srgbClr val="FFFFFF"/>
                </a:solidFill>
                <a:latin typeface="Lucida Sans Unicode"/>
                <a:cs typeface="Lucida Sans Unicode"/>
              </a:rPr>
              <a:t>accuracy.</a:t>
            </a:r>
            <a:r>
              <a:rPr sz="1200" spc="-45" dirty="0">
                <a:solidFill>
                  <a:srgbClr val="FFFFFF"/>
                </a:solidFill>
                <a:latin typeface="Lucida Sans Unicode"/>
                <a:cs typeface="Lucida Sans Unicode"/>
              </a:rPr>
              <a:t> </a:t>
            </a:r>
            <a:r>
              <a:rPr sz="1200" spc="-35" dirty="0">
                <a:solidFill>
                  <a:srgbClr val="FFFFFF"/>
                </a:solidFill>
                <a:latin typeface="Lucida Sans Unicode"/>
                <a:cs typeface="Lucida Sans Unicode"/>
              </a:rPr>
              <a:t>This</a:t>
            </a:r>
            <a:r>
              <a:rPr sz="1200" spc="-50" dirty="0">
                <a:solidFill>
                  <a:srgbClr val="FFFFFF"/>
                </a:solidFill>
                <a:latin typeface="Lucida Sans Unicode"/>
                <a:cs typeface="Lucida Sans Unicode"/>
              </a:rPr>
              <a:t> </a:t>
            </a:r>
            <a:r>
              <a:rPr sz="1200" spc="25" dirty="0">
                <a:solidFill>
                  <a:srgbClr val="FFFFFF"/>
                </a:solidFill>
                <a:latin typeface="Lucida Sans Unicode"/>
                <a:cs typeface="Lucida Sans Unicode"/>
              </a:rPr>
              <a:t>section</a:t>
            </a:r>
            <a:r>
              <a:rPr sz="1200" spc="-45" dirty="0">
                <a:solidFill>
                  <a:srgbClr val="FFFFFF"/>
                </a:solidFill>
                <a:latin typeface="Lucida Sans Unicode"/>
                <a:cs typeface="Lucida Sans Unicode"/>
              </a:rPr>
              <a:t> </a:t>
            </a:r>
            <a:r>
              <a:rPr sz="1200" spc="5" dirty="0">
                <a:solidFill>
                  <a:srgbClr val="FFFFFF"/>
                </a:solidFill>
                <a:latin typeface="Lucida Sans Unicode"/>
                <a:cs typeface="Lucida Sans Unicode"/>
              </a:rPr>
              <a:t>explains</a:t>
            </a:r>
            <a:r>
              <a:rPr sz="1200" spc="-50" dirty="0">
                <a:solidFill>
                  <a:srgbClr val="FFFFFF"/>
                </a:solidFill>
                <a:latin typeface="Lucida Sans Unicode"/>
                <a:cs typeface="Lucida Sans Unicode"/>
              </a:rPr>
              <a:t> </a:t>
            </a:r>
            <a:r>
              <a:rPr sz="1200" spc="25" dirty="0">
                <a:solidFill>
                  <a:srgbClr val="FFFFFF"/>
                </a:solidFill>
                <a:latin typeface="Lucida Sans Unicode"/>
                <a:cs typeface="Lucida Sans Unicode"/>
              </a:rPr>
              <a:t>the</a:t>
            </a:r>
            <a:r>
              <a:rPr sz="1200" spc="-45" dirty="0">
                <a:solidFill>
                  <a:srgbClr val="FFFFFF"/>
                </a:solidFill>
                <a:latin typeface="Lucida Sans Unicode"/>
                <a:cs typeface="Lucida Sans Unicode"/>
              </a:rPr>
              <a:t> </a:t>
            </a:r>
            <a:r>
              <a:rPr sz="1200" spc="55" dirty="0">
                <a:solidFill>
                  <a:srgbClr val="FFFFFF"/>
                </a:solidFill>
                <a:latin typeface="Lucida Sans Unicode"/>
                <a:cs typeface="Lucida Sans Unicode"/>
              </a:rPr>
              <a:t>concept</a:t>
            </a:r>
            <a:r>
              <a:rPr sz="1200" spc="-50" dirty="0">
                <a:solidFill>
                  <a:srgbClr val="FFFFFF"/>
                </a:solidFill>
                <a:latin typeface="Lucida Sans Unicode"/>
                <a:cs typeface="Lucida Sans Unicode"/>
              </a:rPr>
              <a:t> </a:t>
            </a:r>
            <a:r>
              <a:rPr sz="1200" spc="-10" dirty="0">
                <a:solidFill>
                  <a:srgbClr val="FFFFFF"/>
                </a:solidFill>
                <a:latin typeface="Lucida Sans Unicode"/>
                <a:cs typeface="Lucida Sans Unicode"/>
              </a:rPr>
              <a:t>of</a:t>
            </a:r>
            <a:r>
              <a:rPr sz="1200" spc="-50" dirty="0">
                <a:solidFill>
                  <a:srgbClr val="FFFFFF"/>
                </a:solidFill>
                <a:latin typeface="Lucida Sans Unicode"/>
                <a:cs typeface="Lucida Sans Unicode"/>
              </a:rPr>
              <a:t> </a:t>
            </a:r>
            <a:r>
              <a:rPr sz="1200" spc="45" dirty="0">
                <a:solidFill>
                  <a:srgbClr val="FFFFFF"/>
                </a:solidFill>
                <a:latin typeface="Lucida Sans Unicode"/>
                <a:cs typeface="Lucida Sans Unicode"/>
              </a:rPr>
              <a:t>ensemble</a:t>
            </a:r>
            <a:r>
              <a:rPr sz="1200" spc="-45" dirty="0">
                <a:solidFill>
                  <a:srgbClr val="FFFFFF"/>
                </a:solidFill>
                <a:latin typeface="Lucida Sans Unicode"/>
                <a:cs typeface="Lucida Sans Unicode"/>
              </a:rPr>
              <a:t> </a:t>
            </a:r>
            <a:r>
              <a:rPr sz="1200" spc="20" dirty="0">
                <a:solidFill>
                  <a:srgbClr val="FFFFFF"/>
                </a:solidFill>
                <a:latin typeface="Lucida Sans Unicode"/>
                <a:cs typeface="Lucida Sans Unicode"/>
              </a:rPr>
              <a:t>learning</a:t>
            </a:r>
            <a:r>
              <a:rPr sz="1200" spc="-50" dirty="0">
                <a:solidFill>
                  <a:srgbClr val="FFFFFF"/>
                </a:solidFill>
                <a:latin typeface="Lucida Sans Unicode"/>
                <a:cs typeface="Lucida Sans Unicode"/>
              </a:rPr>
              <a:t> </a:t>
            </a:r>
            <a:r>
              <a:rPr sz="1200" spc="75" dirty="0">
                <a:solidFill>
                  <a:srgbClr val="FFFFFF"/>
                </a:solidFill>
                <a:latin typeface="Lucida Sans Unicode"/>
                <a:cs typeface="Lucida Sans Unicode"/>
              </a:rPr>
              <a:t>and</a:t>
            </a:r>
            <a:r>
              <a:rPr sz="1200" spc="-45" dirty="0">
                <a:solidFill>
                  <a:srgbClr val="FFFFFF"/>
                </a:solidFill>
                <a:latin typeface="Lucida Sans Unicode"/>
                <a:cs typeface="Lucida Sans Unicode"/>
              </a:rPr>
              <a:t> </a:t>
            </a:r>
            <a:r>
              <a:rPr sz="1200" spc="25" dirty="0">
                <a:solidFill>
                  <a:srgbClr val="FFFFFF"/>
                </a:solidFill>
                <a:latin typeface="Lucida Sans Unicode"/>
                <a:cs typeface="Lucida Sans Unicode"/>
              </a:rPr>
              <a:t>the</a:t>
            </a:r>
            <a:r>
              <a:rPr sz="1200" spc="-50" dirty="0">
                <a:solidFill>
                  <a:srgbClr val="FFFFFF"/>
                </a:solidFill>
                <a:latin typeface="Lucida Sans Unicode"/>
                <a:cs typeface="Lucida Sans Unicode"/>
              </a:rPr>
              <a:t> </a:t>
            </a:r>
            <a:r>
              <a:rPr sz="1200" spc="15" dirty="0">
                <a:solidFill>
                  <a:srgbClr val="FFFFFF"/>
                </a:solidFill>
                <a:latin typeface="Lucida Sans Unicode"/>
                <a:cs typeface="Lucida Sans Unicode"/>
              </a:rPr>
              <a:t>benefits</a:t>
            </a:r>
            <a:r>
              <a:rPr sz="1200" spc="-45" dirty="0">
                <a:solidFill>
                  <a:srgbClr val="FFFFFF"/>
                </a:solidFill>
                <a:latin typeface="Lucida Sans Unicode"/>
                <a:cs typeface="Lucida Sans Unicode"/>
              </a:rPr>
              <a:t> </a:t>
            </a:r>
            <a:r>
              <a:rPr sz="1200" spc="-10" dirty="0">
                <a:solidFill>
                  <a:srgbClr val="FFFFFF"/>
                </a:solidFill>
                <a:latin typeface="Lucida Sans Unicode"/>
                <a:cs typeface="Lucida Sans Unicode"/>
              </a:rPr>
              <a:t>of </a:t>
            </a:r>
            <a:r>
              <a:rPr sz="1200" spc="-365" dirty="0">
                <a:solidFill>
                  <a:srgbClr val="FFFFFF"/>
                </a:solidFill>
                <a:latin typeface="Lucida Sans Unicode"/>
                <a:cs typeface="Lucida Sans Unicode"/>
              </a:rPr>
              <a:t> </a:t>
            </a:r>
            <a:r>
              <a:rPr sz="1200" spc="10" dirty="0">
                <a:solidFill>
                  <a:srgbClr val="FFFFFF"/>
                </a:solidFill>
                <a:latin typeface="Lucida Sans Unicode"/>
                <a:cs typeface="Lucida Sans Unicode"/>
              </a:rPr>
              <a:t>using</a:t>
            </a:r>
            <a:r>
              <a:rPr sz="1200" spc="-65" dirty="0">
                <a:solidFill>
                  <a:srgbClr val="FFFFFF"/>
                </a:solidFill>
                <a:latin typeface="Lucida Sans Unicode"/>
                <a:cs typeface="Lucida Sans Unicode"/>
              </a:rPr>
              <a:t> </a:t>
            </a:r>
            <a:r>
              <a:rPr sz="1200" spc="55" dirty="0">
                <a:solidFill>
                  <a:srgbClr val="FFFFFF"/>
                </a:solidFill>
                <a:latin typeface="Lucida Sans Unicode"/>
                <a:cs typeface="Lucida Sans Unicode"/>
              </a:rPr>
              <a:t>Random</a:t>
            </a:r>
            <a:r>
              <a:rPr sz="1200" spc="-60" dirty="0">
                <a:solidFill>
                  <a:srgbClr val="FFFFFF"/>
                </a:solidFill>
                <a:latin typeface="Lucida Sans Unicode"/>
                <a:cs typeface="Lucida Sans Unicode"/>
              </a:rPr>
              <a:t> </a:t>
            </a:r>
            <a:r>
              <a:rPr sz="1200" spc="-15" dirty="0">
                <a:solidFill>
                  <a:srgbClr val="FFFFFF"/>
                </a:solidFill>
                <a:latin typeface="Lucida Sans Unicode"/>
                <a:cs typeface="Lucida Sans Unicode"/>
              </a:rPr>
              <a:t>Forest.</a:t>
            </a:r>
            <a:endParaRPr sz="1200">
              <a:latin typeface="Lucida Sans Unicode"/>
              <a:cs typeface="Lucida Sans Unicode"/>
            </a:endParaRPr>
          </a:p>
          <a:p>
            <a:pPr marL="393700" indent="-271780">
              <a:lnSpc>
                <a:spcPct val="100000"/>
              </a:lnSpc>
              <a:spcBef>
                <a:spcPts val="1330"/>
              </a:spcBef>
              <a:buSzPct val="92307"/>
              <a:buFont typeface="Leelawadee UI"/>
              <a:buAutoNum type="arabicPlain" startAt="2"/>
              <a:tabLst>
                <a:tab pos="393700" algn="l"/>
                <a:tab pos="394335" algn="l"/>
              </a:tabLst>
            </a:pPr>
            <a:r>
              <a:rPr sz="1300" spc="70" dirty="0">
                <a:solidFill>
                  <a:srgbClr val="FFFFFF"/>
                </a:solidFill>
                <a:latin typeface="Verdana"/>
                <a:cs typeface="Verdana"/>
              </a:rPr>
              <a:t>Key</a:t>
            </a:r>
            <a:r>
              <a:rPr sz="1300" spc="-80" dirty="0">
                <a:solidFill>
                  <a:srgbClr val="FFFFFF"/>
                </a:solidFill>
                <a:latin typeface="Verdana"/>
                <a:cs typeface="Verdana"/>
              </a:rPr>
              <a:t> </a:t>
            </a:r>
            <a:r>
              <a:rPr sz="1300" spc="35" dirty="0">
                <a:solidFill>
                  <a:srgbClr val="FFFFFF"/>
                </a:solidFill>
                <a:latin typeface="Verdana"/>
                <a:cs typeface="Verdana"/>
              </a:rPr>
              <a:t>Features</a:t>
            </a:r>
            <a:r>
              <a:rPr sz="1300" spc="-75" dirty="0">
                <a:solidFill>
                  <a:srgbClr val="FFFFFF"/>
                </a:solidFill>
                <a:latin typeface="Verdana"/>
                <a:cs typeface="Verdana"/>
              </a:rPr>
              <a:t> </a:t>
            </a:r>
            <a:r>
              <a:rPr sz="1300" spc="35" dirty="0">
                <a:solidFill>
                  <a:srgbClr val="FFFFFF"/>
                </a:solidFill>
                <a:latin typeface="Verdana"/>
                <a:cs typeface="Verdana"/>
              </a:rPr>
              <a:t>of</a:t>
            </a:r>
            <a:r>
              <a:rPr sz="1300" spc="-75" dirty="0">
                <a:solidFill>
                  <a:srgbClr val="FFFFFF"/>
                </a:solidFill>
                <a:latin typeface="Verdana"/>
                <a:cs typeface="Verdana"/>
              </a:rPr>
              <a:t> </a:t>
            </a:r>
            <a:r>
              <a:rPr sz="1300" spc="65" dirty="0">
                <a:solidFill>
                  <a:srgbClr val="FFFFFF"/>
                </a:solidFill>
                <a:latin typeface="Verdana"/>
                <a:cs typeface="Verdana"/>
              </a:rPr>
              <a:t>Random</a:t>
            </a:r>
            <a:r>
              <a:rPr sz="1300" spc="-80" dirty="0">
                <a:solidFill>
                  <a:srgbClr val="FFFFFF"/>
                </a:solidFill>
                <a:latin typeface="Verdana"/>
                <a:cs typeface="Verdana"/>
              </a:rPr>
              <a:t> </a:t>
            </a:r>
            <a:r>
              <a:rPr sz="1300" spc="40" dirty="0">
                <a:solidFill>
                  <a:srgbClr val="FFFFFF"/>
                </a:solidFill>
                <a:latin typeface="Verdana"/>
                <a:cs typeface="Verdana"/>
              </a:rPr>
              <a:t>Forest</a:t>
            </a:r>
            <a:endParaRPr sz="1300">
              <a:latin typeface="Verdana"/>
              <a:cs typeface="Verdana"/>
            </a:endParaRPr>
          </a:p>
          <a:p>
            <a:pPr marL="12700" marR="121285">
              <a:lnSpc>
                <a:spcPts val="1430"/>
              </a:lnSpc>
              <a:spcBef>
                <a:spcPts val="1380"/>
              </a:spcBef>
            </a:pPr>
            <a:r>
              <a:rPr sz="1200" spc="-35" dirty="0">
                <a:solidFill>
                  <a:srgbClr val="FFFFFF"/>
                </a:solidFill>
                <a:latin typeface="Lucida Sans Unicode"/>
                <a:cs typeface="Lucida Sans Unicode"/>
              </a:rPr>
              <a:t>This </a:t>
            </a:r>
            <a:r>
              <a:rPr sz="1200" spc="25" dirty="0">
                <a:solidFill>
                  <a:srgbClr val="FFFFFF"/>
                </a:solidFill>
                <a:latin typeface="Lucida Sans Unicode"/>
                <a:cs typeface="Lucida Sans Unicode"/>
              </a:rPr>
              <a:t>section </a:t>
            </a:r>
            <a:r>
              <a:rPr sz="1200" dirty="0">
                <a:solidFill>
                  <a:srgbClr val="FFFFFF"/>
                </a:solidFill>
                <a:latin typeface="Lucida Sans Unicode"/>
                <a:cs typeface="Lucida Sans Unicode"/>
              </a:rPr>
              <a:t>highlights </a:t>
            </a:r>
            <a:r>
              <a:rPr sz="1200" spc="25" dirty="0">
                <a:solidFill>
                  <a:srgbClr val="FFFFFF"/>
                </a:solidFill>
                <a:latin typeface="Lucida Sans Unicode"/>
                <a:cs typeface="Lucida Sans Unicode"/>
              </a:rPr>
              <a:t>the </a:t>
            </a:r>
            <a:r>
              <a:rPr sz="1200" spc="10" dirty="0">
                <a:solidFill>
                  <a:srgbClr val="FFFFFF"/>
                </a:solidFill>
                <a:latin typeface="Lucida Sans Unicode"/>
                <a:cs typeface="Lucida Sans Unicode"/>
              </a:rPr>
              <a:t>key </a:t>
            </a:r>
            <a:r>
              <a:rPr sz="1200" spc="25" dirty="0">
                <a:solidFill>
                  <a:srgbClr val="FFFFFF"/>
                </a:solidFill>
                <a:latin typeface="Lucida Sans Unicode"/>
                <a:cs typeface="Lucida Sans Unicode"/>
              </a:rPr>
              <a:t>features </a:t>
            </a:r>
            <a:r>
              <a:rPr sz="1200" spc="-10" dirty="0">
                <a:solidFill>
                  <a:srgbClr val="FFFFFF"/>
                </a:solidFill>
                <a:latin typeface="Lucida Sans Unicode"/>
                <a:cs typeface="Lucida Sans Unicode"/>
              </a:rPr>
              <a:t>of </a:t>
            </a:r>
            <a:r>
              <a:rPr sz="1200" spc="55" dirty="0">
                <a:solidFill>
                  <a:srgbClr val="FFFFFF"/>
                </a:solidFill>
                <a:latin typeface="Lucida Sans Unicode"/>
                <a:cs typeface="Lucida Sans Unicode"/>
              </a:rPr>
              <a:t>Random </a:t>
            </a:r>
            <a:r>
              <a:rPr sz="1200" spc="-20" dirty="0">
                <a:solidFill>
                  <a:srgbClr val="FFFFFF"/>
                </a:solidFill>
                <a:latin typeface="Lucida Sans Unicode"/>
                <a:cs typeface="Lucida Sans Unicode"/>
              </a:rPr>
              <a:t>Forest, </a:t>
            </a:r>
            <a:r>
              <a:rPr sz="1200" spc="40" dirty="0">
                <a:solidFill>
                  <a:srgbClr val="FFFFFF"/>
                </a:solidFill>
                <a:latin typeface="Lucida Sans Unicode"/>
                <a:cs typeface="Lucida Sans Unicode"/>
              </a:rPr>
              <a:t>such </a:t>
            </a:r>
            <a:r>
              <a:rPr sz="1200" spc="80" dirty="0">
                <a:solidFill>
                  <a:srgbClr val="FFFFFF"/>
                </a:solidFill>
                <a:latin typeface="Lucida Sans Unicode"/>
                <a:cs typeface="Lucida Sans Unicode"/>
              </a:rPr>
              <a:t>as </a:t>
            </a:r>
            <a:r>
              <a:rPr sz="1200" spc="30" dirty="0">
                <a:solidFill>
                  <a:srgbClr val="FFFFFF"/>
                </a:solidFill>
                <a:latin typeface="Lucida Sans Unicode"/>
                <a:cs typeface="Lucida Sans Unicode"/>
              </a:rPr>
              <a:t>feature </a:t>
            </a:r>
            <a:r>
              <a:rPr sz="1200" spc="45" dirty="0">
                <a:solidFill>
                  <a:srgbClr val="FFFFFF"/>
                </a:solidFill>
                <a:latin typeface="Lucida Sans Unicode"/>
                <a:cs typeface="Lucida Sans Unicode"/>
              </a:rPr>
              <a:t>importance </a:t>
            </a:r>
            <a:r>
              <a:rPr sz="1200" spc="15" dirty="0">
                <a:solidFill>
                  <a:srgbClr val="FFFFFF"/>
                </a:solidFill>
                <a:latin typeface="Lucida Sans Unicode"/>
                <a:cs typeface="Lucida Sans Unicode"/>
              </a:rPr>
              <a:t>analysis, </a:t>
            </a:r>
            <a:r>
              <a:rPr sz="1200" spc="20" dirty="0">
                <a:solidFill>
                  <a:srgbClr val="FFFFFF"/>
                </a:solidFill>
                <a:latin typeface="Lucida Sans Unicode"/>
                <a:cs typeface="Lucida Sans Unicode"/>
              </a:rPr>
              <a:t> </a:t>
            </a:r>
            <a:r>
              <a:rPr sz="1200" spc="10" dirty="0">
                <a:solidFill>
                  <a:srgbClr val="FFFFFF"/>
                </a:solidFill>
                <a:latin typeface="Lucida Sans Unicode"/>
                <a:cs typeface="Lucida Sans Unicode"/>
              </a:rPr>
              <a:t>scalability,</a:t>
            </a:r>
            <a:r>
              <a:rPr sz="1200" spc="-50" dirty="0">
                <a:solidFill>
                  <a:srgbClr val="FFFFFF"/>
                </a:solidFill>
                <a:latin typeface="Lucida Sans Unicode"/>
                <a:cs typeface="Lucida Sans Unicode"/>
              </a:rPr>
              <a:t> </a:t>
            </a:r>
            <a:r>
              <a:rPr sz="1200" spc="75" dirty="0">
                <a:solidFill>
                  <a:srgbClr val="FFFFFF"/>
                </a:solidFill>
                <a:latin typeface="Lucida Sans Unicode"/>
                <a:cs typeface="Lucida Sans Unicode"/>
              </a:rPr>
              <a:t>and</a:t>
            </a:r>
            <a:r>
              <a:rPr sz="1200" spc="-50" dirty="0">
                <a:solidFill>
                  <a:srgbClr val="FFFFFF"/>
                </a:solidFill>
                <a:latin typeface="Lucida Sans Unicode"/>
                <a:cs typeface="Lucida Sans Unicode"/>
              </a:rPr>
              <a:t> </a:t>
            </a:r>
            <a:r>
              <a:rPr sz="1200" spc="25" dirty="0">
                <a:solidFill>
                  <a:srgbClr val="FFFFFF"/>
                </a:solidFill>
                <a:latin typeface="Lucida Sans Unicode"/>
                <a:cs typeface="Lucida Sans Unicode"/>
              </a:rPr>
              <a:t>handling</a:t>
            </a:r>
            <a:r>
              <a:rPr sz="1200" spc="-50" dirty="0">
                <a:solidFill>
                  <a:srgbClr val="FFFFFF"/>
                </a:solidFill>
                <a:latin typeface="Lucida Sans Unicode"/>
                <a:cs typeface="Lucida Sans Unicode"/>
              </a:rPr>
              <a:t> </a:t>
            </a:r>
            <a:r>
              <a:rPr sz="1200" spc="60" dirty="0">
                <a:solidFill>
                  <a:srgbClr val="FFFFFF"/>
                </a:solidFill>
                <a:latin typeface="Lucida Sans Unicode"/>
                <a:cs typeface="Lucida Sans Unicode"/>
              </a:rPr>
              <a:t>imbalanced</a:t>
            </a:r>
            <a:r>
              <a:rPr sz="1200" spc="-50" dirty="0">
                <a:solidFill>
                  <a:srgbClr val="FFFFFF"/>
                </a:solidFill>
                <a:latin typeface="Lucida Sans Unicode"/>
                <a:cs typeface="Lucida Sans Unicode"/>
              </a:rPr>
              <a:t> </a:t>
            </a:r>
            <a:r>
              <a:rPr sz="1200" spc="30" dirty="0">
                <a:solidFill>
                  <a:srgbClr val="FFFFFF"/>
                </a:solidFill>
                <a:latin typeface="Lucida Sans Unicode"/>
                <a:cs typeface="Lucida Sans Unicode"/>
              </a:rPr>
              <a:t>datasets.</a:t>
            </a:r>
            <a:r>
              <a:rPr sz="1200" spc="-50" dirty="0">
                <a:solidFill>
                  <a:srgbClr val="FFFFFF"/>
                </a:solidFill>
                <a:latin typeface="Lucida Sans Unicode"/>
                <a:cs typeface="Lucida Sans Unicode"/>
              </a:rPr>
              <a:t> </a:t>
            </a:r>
            <a:r>
              <a:rPr sz="1200" spc="-35" dirty="0">
                <a:solidFill>
                  <a:srgbClr val="FFFFFF"/>
                </a:solidFill>
                <a:latin typeface="Lucida Sans Unicode"/>
                <a:cs typeface="Lucida Sans Unicode"/>
              </a:rPr>
              <a:t>It</a:t>
            </a:r>
            <a:r>
              <a:rPr sz="1200" spc="-45" dirty="0">
                <a:solidFill>
                  <a:srgbClr val="FFFFFF"/>
                </a:solidFill>
                <a:latin typeface="Lucida Sans Unicode"/>
                <a:cs typeface="Lucida Sans Unicode"/>
              </a:rPr>
              <a:t> </a:t>
            </a:r>
            <a:r>
              <a:rPr sz="1200" spc="55" dirty="0">
                <a:solidFill>
                  <a:srgbClr val="FFFFFF"/>
                </a:solidFill>
                <a:latin typeface="Lucida Sans Unicode"/>
                <a:cs typeface="Lucida Sans Unicode"/>
              </a:rPr>
              <a:t>showcases</a:t>
            </a:r>
            <a:r>
              <a:rPr sz="1200" spc="-50" dirty="0">
                <a:solidFill>
                  <a:srgbClr val="FFFFFF"/>
                </a:solidFill>
                <a:latin typeface="Lucida Sans Unicode"/>
                <a:cs typeface="Lucida Sans Unicode"/>
              </a:rPr>
              <a:t> </a:t>
            </a:r>
            <a:r>
              <a:rPr sz="1200" spc="35" dirty="0">
                <a:solidFill>
                  <a:srgbClr val="FFFFFF"/>
                </a:solidFill>
                <a:latin typeface="Lucida Sans Unicode"/>
                <a:cs typeface="Lucida Sans Unicode"/>
              </a:rPr>
              <a:t>how</a:t>
            </a:r>
            <a:r>
              <a:rPr sz="1200" spc="-50" dirty="0">
                <a:solidFill>
                  <a:srgbClr val="FFFFFF"/>
                </a:solidFill>
                <a:latin typeface="Lucida Sans Unicode"/>
                <a:cs typeface="Lucida Sans Unicode"/>
              </a:rPr>
              <a:t> </a:t>
            </a:r>
            <a:r>
              <a:rPr sz="1200" spc="35" dirty="0">
                <a:solidFill>
                  <a:srgbClr val="FFFFFF"/>
                </a:solidFill>
                <a:latin typeface="Lucida Sans Unicode"/>
                <a:cs typeface="Lucida Sans Unicode"/>
              </a:rPr>
              <a:t>these</a:t>
            </a:r>
            <a:r>
              <a:rPr sz="1200" spc="-50" dirty="0">
                <a:solidFill>
                  <a:srgbClr val="FFFFFF"/>
                </a:solidFill>
                <a:latin typeface="Lucida Sans Unicode"/>
                <a:cs typeface="Lucida Sans Unicode"/>
              </a:rPr>
              <a:t> </a:t>
            </a:r>
            <a:r>
              <a:rPr sz="1200" spc="25" dirty="0">
                <a:solidFill>
                  <a:srgbClr val="FFFFFF"/>
                </a:solidFill>
                <a:latin typeface="Lucida Sans Unicode"/>
                <a:cs typeface="Lucida Sans Unicode"/>
              </a:rPr>
              <a:t>features</a:t>
            </a:r>
            <a:r>
              <a:rPr sz="1200" spc="-50" dirty="0">
                <a:solidFill>
                  <a:srgbClr val="FFFFFF"/>
                </a:solidFill>
                <a:latin typeface="Lucida Sans Unicode"/>
                <a:cs typeface="Lucida Sans Unicode"/>
              </a:rPr>
              <a:t> </a:t>
            </a:r>
            <a:r>
              <a:rPr sz="1200" spc="20" dirty="0">
                <a:solidFill>
                  <a:srgbClr val="FFFFFF"/>
                </a:solidFill>
                <a:latin typeface="Lucida Sans Unicode"/>
                <a:cs typeface="Lucida Sans Unicode"/>
              </a:rPr>
              <a:t>contribute</a:t>
            </a:r>
            <a:r>
              <a:rPr sz="1200" spc="-45" dirty="0">
                <a:solidFill>
                  <a:srgbClr val="FFFFFF"/>
                </a:solidFill>
                <a:latin typeface="Lucida Sans Unicode"/>
                <a:cs typeface="Lucida Sans Unicode"/>
              </a:rPr>
              <a:t> </a:t>
            </a:r>
            <a:r>
              <a:rPr sz="1200" spc="5" dirty="0">
                <a:solidFill>
                  <a:srgbClr val="FFFFFF"/>
                </a:solidFill>
                <a:latin typeface="Lucida Sans Unicode"/>
                <a:cs typeface="Lucida Sans Unicode"/>
              </a:rPr>
              <a:t>to</a:t>
            </a:r>
            <a:r>
              <a:rPr sz="1200" spc="-50" dirty="0">
                <a:solidFill>
                  <a:srgbClr val="FFFFFF"/>
                </a:solidFill>
                <a:latin typeface="Lucida Sans Unicode"/>
                <a:cs typeface="Lucida Sans Unicode"/>
              </a:rPr>
              <a:t> </a:t>
            </a:r>
            <a:r>
              <a:rPr sz="1200" spc="25" dirty="0">
                <a:solidFill>
                  <a:srgbClr val="FFFFFF"/>
                </a:solidFill>
                <a:latin typeface="Lucida Sans Unicode"/>
                <a:cs typeface="Lucida Sans Unicode"/>
              </a:rPr>
              <a:t>effective </a:t>
            </a:r>
            <a:r>
              <a:rPr sz="1200" spc="-365" dirty="0">
                <a:solidFill>
                  <a:srgbClr val="FFFFFF"/>
                </a:solidFill>
                <a:latin typeface="Lucida Sans Unicode"/>
                <a:cs typeface="Lucida Sans Unicode"/>
              </a:rPr>
              <a:t> </a:t>
            </a:r>
            <a:r>
              <a:rPr sz="1200" spc="60" dirty="0">
                <a:solidFill>
                  <a:srgbClr val="FFFFFF"/>
                </a:solidFill>
                <a:latin typeface="Lucida Sans Unicode"/>
                <a:cs typeface="Lucida Sans Unicode"/>
              </a:rPr>
              <a:t>malware</a:t>
            </a:r>
            <a:r>
              <a:rPr sz="1200" spc="-60" dirty="0">
                <a:solidFill>
                  <a:srgbClr val="FFFFFF"/>
                </a:solidFill>
                <a:latin typeface="Lucida Sans Unicode"/>
                <a:cs typeface="Lucida Sans Unicode"/>
              </a:rPr>
              <a:t> </a:t>
            </a:r>
            <a:r>
              <a:rPr sz="1200" spc="30" dirty="0">
                <a:solidFill>
                  <a:srgbClr val="FFFFFF"/>
                </a:solidFill>
                <a:latin typeface="Lucida Sans Unicode"/>
                <a:cs typeface="Lucida Sans Unicode"/>
              </a:rPr>
              <a:t>detection</a:t>
            </a:r>
            <a:r>
              <a:rPr sz="1200" spc="-60" dirty="0">
                <a:solidFill>
                  <a:srgbClr val="FFFFFF"/>
                </a:solidFill>
                <a:latin typeface="Lucida Sans Unicode"/>
                <a:cs typeface="Lucida Sans Unicode"/>
              </a:rPr>
              <a:t> </a:t>
            </a:r>
            <a:r>
              <a:rPr sz="1200" spc="10" dirty="0">
                <a:solidFill>
                  <a:srgbClr val="FFFFFF"/>
                </a:solidFill>
                <a:latin typeface="Lucida Sans Unicode"/>
                <a:cs typeface="Lucida Sans Unicode"/>
              </a:rPr>
              <a:t>using</a:t>
            </a:r>
            <a:r>
              <a:rPr sz="1200" spc="-60" dirty="0">
                <a:solidFill>
                  <a:srgbClr val="FFFFFF"/>
                </a:solidFill>
                <a:latin typeface="Lucida Sans Unicode"/>
                <a:cs typeface="Lucida Sans Unicode"/>
              </a:rPr>
              <a:t> </a:t>
            </a:r>
            <a:r>
              <a:rPr sz="1200" spc="55" dirty="0">
                <a:solidFill>
                  <a:srgbClr val="FFFFFF"/>
                </a:solidFill>
                <a:latin typeface="Lucida Sans Unicode"/>
                <a:cs typeface="Lucida Sans Unicode"/>
              </a:rPr>
              <a:t>Random</a:t>
            </a:r>
            <a:r>
              <a:rPr sz="1200" spc="-60" dirty="0">
                <a:solidFill>
                  <a:srgbClr val="FFFFFF"/>
                </a:solidFill>
                <a:latin typeface="Lucida Sans Unicode"/>
                <a:cs typeface="Lucida Sans Unicode"/>
              </a:rPr>
              <a:t> </a:t>
            </a:r>
            <a:r>
              <a:rPr sz="1200" spc="-15" dirty="0">
                <a:solidFill>
                  <a:srgbClr val="FFFFFF"/>
                </a:solidFill>
                <a:latin typeface="Lucida Sans Unicode"/>
                <a:cs typeface="Lucida Sans Unicode"/>
              </a:rPr>
              <a:t>Forest.</a:t>
            </a:r>
            <a:endParaRPr sz="1200">
              <a:latin typeface="Lucida Sans Unicode"/>
              <a:cs typeface="Lucida Sans Unicode"/>
            </a:endParaRPr>
          </a:p>
          <a:p>
            <a:pPr marL="393700" indent="-271780">
              <a:lnSpc>
                <a:spcPct val="100000"/>
              </a:lnSpc>
              <a:spcBef>
                <a:spcPts val="1330"/>
              </a:spcBef>
              <a:buSzPct val="92307"/>
              <a:buFont typeface="Leelawadee UI"/>
              <a:buAutoNum type="arabicPlain" startAt="3"/>
              <a:tabLst>
                <a:tab pos="393700" algn="l"/>
                <a:tab pos="394335" algn="l"/>
              </a:tabLst>
            </a:pPr>
            <a:r>
              <a:rPr sz="1300" spc="90" dirty="0">
                <a:solidFill>
                  <a:srgbClr val="FFFFFF"/>
                </a:solidFill>
                <a:latin typeface="Verdana"/>
                <a:cs typeface="Verdana"/>
              </a:rPr>
              <a:t>Training</a:t>
            </a:r>
            <a:r>
              <a:rPr sz="1300" spc="-75" dirty="0">
                <a:solidFill>
                  <a:srgbClr val="FFFFFF"/>
                </a:solidFill>
                <a:latin typeface="Verdana"/>
                <a:cs typeface="Verdana"/>
              </a:rPr>
              <a:t> </a:t>
            </a:r>
            <a:r>
              <a:rPr sz="1300" spc="45" dirty="0">
                <a:solidFill>
                  <a:srgbClr val="FFFFFF"/>
                </a:solidFill>
                <a:latin typeface="Verdana"/>
                <a:cs typeface="Verdana"/>
              </a:rPr>
              <a:t>and</a:t>
            </a:r>
            <a:r>
              <a:rPr sz="1300" spc="-75" dirty="0">
                <a:solidFill>
                  <a:srgbClr val="FFFFFF"/>
                </a:solidFill>
                <a:latin typeface="Verdana"/>
                <a:cs typeface="Verdana"/>
              </a:rPr>
              <a:t> </a:t>
            </a:r>
            <a:r>
              <a:rPr sz="1300" spc="65" dirty="0">
                <a:solidFill>
                  <a:srgbClr val="FFFFFF"/>
                </a:solidFill>
                <a:latin typeface="Verdana"/>
                <a:cs typeface="Verdana"/>
              </a:rPr>
              <a:t>Evaluation</a:t>
            </a:r>
            <a:r>
              <a:rPr sz="1300" spc="-75" dirty="0">
                <a:solidFill>
                  <a:srgbClr val="FFFFFF"/>
                </a:solidFill>
                <a:latin typeface="Verdana"/>
                <a:cs typeface="Verdana"/>
              </a:rPr>
              <a:t> </a:t>
            </a:r>
            <a:r>
              <a:rPr sz="1300" spc="35" dirty="0">
                <a:solidFill>
                  <a:srgbClr val="FFFFFF"/>
                </a:solidFill>
                <a:latin typeface="Verdana"/>
                <a:cs typeface="Verdana"/>
              </a:rPr>
              <a:t>of</a:t>
            </a:r>
            <a:r>
              <a:rPr sz="1300" spc="-70" dirty="0">
                <a:solidFill>
                  <a:srgbClr val="FFFFFF"/>
                </a:solidFill>
                <a:latin typeface="Verdana"/>
                <a:cs typeface="Verdana"/>
              </a:rPr>
              <a:t> </a:t>
            </a:r>
            <a:r>
              <a:rPr sz="1300" spc="65" dirty="0">
                <a:solidFill>
                  <a:srgbClr val="FFFFFF"/>
                </a:solidFill>
                <a:latin typeface="Verdana"/>
                <a:cs typeface="Verdana"/>
              </a:rPr>
              <a:t>Random</a:t>
            </a:r>
            <a:r>
              <a:rPr sz="1300" spc="-75" dirty="0">
                <a:solidFill>
                  <a:srgbClr val="FFFFFF"/>
                </a:solidFill>
                <a:latin typeface="Verdana"/>
                <a:cs typeface="Verdana"/>
              </a:rPr>
              <a:t> </a:t>
            </a:r>
            <a:r>
              <a:rPr sz="1300" spc="40" dirty="0">
                <a:solidFill>
                  <a:srgbClr val="FFFFFF"/>
                </a:solidFill>
                <a:latin typeface="Verdana"/>
                <a:cs typeface="Verdana"/>
              </a:rPr>
              <a:t>Forest</a:t>
            </a:r>
            <a:endParaRPr sz="1300">
              <a:latin typeface="Verdana"/>
              <a:cs typeface="Verdana"/>
            </a:endParaRPr>
          </a:p>
          <a:p>
            <a:pPr marL="12700" marR="75565">
              <a:lnSpc>
                <a:spcPts val="1430"/>
              </a:lnSpc>
              <a:spcBef>
                <a:spcPts val="1380"/>
              </a:spcBef>
            </a:pPr>
            <a:r>
              <a:rPr sz="1200" spc="-5" dirty="0">
                <a:solidFill>
                  <a:srgbClr val="FFFFFF"/>
                </a:solidFill>
                <a:latin typeface="Lucida Sans Unicode"/>
                <a:cs typeface="Lucida Sans Unicode"/>
              </a:rPr>
              <a:t>The</a:t>
            </a:r>
            <a:r>
              <a:rPr sz="1200" spc="-50" dirty="0">
                <a:solidFill>
                  <a:srgbClr val="FFFFFF"/>
                </a:solidFill>
                <a:latin typeface="Lucida Sans Unicode"/>
                <a:cs typeface="Lucida Sans Unicode"/>
              </a:rPr>
              <a:t> </a:t>
            </a:r>
            <a:r>
              <a:rPr sz="1200" spc="10" dirty="0">
                <a:solidFill>
                  <a:srgbClr val="FFFFFF"/>
                </a:solidFill>
                <a:latin typeface="Lucida Sans Unicode"/>
                <a:cs typeface="Lucida Sans Unicode"/>
              </a:rPr>
              <a:t>training</a:t>
            </a:r>
            <a:r>
              <a:rPr sz="1200" spc="-50" dirty="0">
                <a:solidFill>
                  <a:srgbClr val="FFFFFF"/>
                </a:solidFill>
                <a:latin typeface="Lucida Sans Unicode"/>
                <a:cs typeface="Lucida Sans Unicode"/>
              </a:rPr>
              <a:t> </a:t>
            </a:r>
            <a:r>
              <a:rPr sz="1200" spc="75" dirty="0">
                <a:solidFill>
                  <a:srgbClr val="FFFFFF"/>
                </a:solidFill>
                <a:latin typeface="Lucida Sans Unicode"/>
                <a:cs typeface="Lucida Sans Unicode"/>
              </a:rPr>
              <a:t>and</a:t>
            </a:r>
            <a:r>
              <a:rPr sz="1200" spc="-50" dirty="0">
                <a:solidFill>
                  <a:srgbClr val="FFFFFF"/>
                </a:solidFill>
                <a:latin typeface="Lucida Sans Unicode"/>
                <a:cs typeface="Lucida Sans Unicode"/>
              </a:rPr>
              <a:t> </a:t>
            </a:r>
            <a:r>
              <a:rPr sz="1200" spc="35" dirty="0">
                <a:solidFill>
                  <a:srgbClr val="FFFFFF"/>
                </a:solidFill>
                <a:latin typeface="Lucida Sans Unicode"/>
                <a:cs typeface="Lucida Sans Unicode"/>
              </a:rPr>
              <a:t>evaluation</a:t>
            </a:r>
            <a:r>
              <a:rPr sz="1200" spc="-45" dirty="0">
                <a:solidFill>
                  <a:srgbClr val="FFFFFF"/>
                </a:solidFill>
                <a:latin typeface="Lucida Sans Unicode"/>
                <a:cs typeface="Lucida Sans Unicode"/>
              </a:rPr>
              <a:t> </a:t>
            </a:r>
            <a:r>
              <a:rPr sz="1200" spc="35" dirty="0">
                <a:solidFill>
                  <a:srgbClr val="FFFFFF"/>
                </a:solidFill>
                <a:latin typeface="Lucida Sans Unicode"/>
                <a:cs typeface="Lucida Sans Unicode"/>
              </a:rPr>
              <a:t>process</a:t>
            </a:r>
            <a:r>
              <a:rPr sz="1200" spc="-50" dirty="0">
                <a:solidFill>
                  <a:srgbClr val="FFFFFF"/>
                </a:solidFill>
                <a:latin typeface="Lucida Sans Unicode"/>
                <a:cs typeface="Lucida Sans Unicode"/>
              </a:rPr>
              <a:t> </a:t>
            </a:r>
            <a:r>
              <a:rPr sz="1200" spc="-10" dirty="0">
                <a:solidFill>
                  <a:srgbClr val="FFFFFF"/>
                </a:solidFill>
                <a:latin typeface="Lucida Sans Unicode"/>
                <a:cs typeface="Lucida Sans Unicode"/>
              </a:rPr>
              <a:t>of</a:t>
            </a:r>
            <a:r>
              <a:rPr sz="1200" spc="-50" dirty="0">
                <a:solidFill>
                  <a:srgbClr val="FFFFFF"/>
                </a:solidFill>
                <a:latin typeface="Lucida Sans Unicode"/>
                <a:cs typeface="Lucida Sans Unicode"/>
              </a:rPr>
              <a:t> </a:t>
            </a:r>
            <a:r>
              <a:rPr sz="1200" spc="55" dirty="0">
                <a:solidFill>
                  <a:srgbClr val="FFFFFF"/>
                </a:solidFill>
                <a:latin typeface="Lucida Sans Unicode"/>
                <a:cs typeface="Lucida Sans Unicode"/>
              </a:rPr>
              <a:t>Random</a:t>
            </a:r>
            <a:r>
              <a:rPr sz="1200" spc="-50" dirty="0">
                <a:solidFill>
                  <a:srgbClr val="FFFFFF"/>
                </a:solidFill>
                <a:latin typeface="Lucida Sans Unicode"/>
                <a:cs typeface="Lucida Sans Unicode"/>
              </a:rPr>
              <a:t> </a:t>
            </a:r>
            <a:r>
              <a:rPr sz="1200" dirty="0">
                <a:solidFill>
                  <a:srgbClr val="FFFFFF"/>
                </a:solidFill>
                <a:latin typeface="Lucida Sans Unicode"/>
                <a:cs typeface="Lucida Sans Unicode"/>
              </a:rPr>
              <a:t>Forest</a:t>
            </a:r>
            <a:r>
              <a:rPr sz="1200" spc="-45" dirty="0">
                <a:solidFill>
                  <a:srgbClr val="FFFFFF"/>
                </a:solidFill>
                <a:latin typeface="Lucida Sans Unicode"/>
                <a:cs typeface="Lucida Sans Unicode"/>
              </a:rPr>
              <a:t> </a:t>
            </a:r>
            <a:r>
              <a:rPr sz="1200" spc="-15" dirty="0">
                <a:solidFill>
                  <a:srgbClr val="FFFFFF"/>
                </a:solidFill>
                <a:latin typeface="Lucida Sans Unicode"/>
                <a:cs typeface="Lucida Sans Unicode"/>
              </a:rPr>
              <a:t>in</a:t>
            </a:r>
            <a:r>
              <a:rPr sz="1200" spc="-50" dirty="0">
                <a:solidFill>
                  <a:srgbClr val="FFFFFF"/>
                </a:solidFill>
                <a:latin typeface="Lucida Sans Unicode"/>
                <a:cs typeface="Lucida Sans Unicode"/>
              </a:rPr>
              <a:t> </a:t>
            </a:r>
            <a:r>
              <a:rPr sz="1200" spc="60" dirty="0">
                <a:solidFill>
                  <a:srgbClr val="FFFFFF"/>
                </a:solidFill>
                <a:latin typeface="Lucida Sans Unicode"/>
                <a:cs typeface="Lucida Sans Unicode"/>
              </a:rPr>
              <a:t>malware</a:t>
            </a:r>
            <a:r>
              <a:rPr sz="1200" spc="-50" dirty="0">
                <a:solidFill>
                  <a:srgbClr val="FFFFFF"/>
                </a:solidFill>
                <a:latin typeface="Lucida Sans Unicode"/>
                <a:cs typeface="Lucida Sans Unicode"/>
              </a:rPr>
              <a:t> </a:t>
            </a:r>
            <a:r>
              <a:rPr sz="1200" spc="30" dirty="0">
                <a:solidFill>
                  <a:srgbClr val="FFFFFF"/>
                </a:solidFill>
                <a:latin typeface="Lucida Sans Unicode"/>
                <a:cs typeface="Lucida Sans Unicode"/>
              </a:rPr>
              <a:t>detection</a:t>
            </a:r>
            <a:r>
              <a:rPr sz="1200" spc="-45" dirty="0">
                <a:solidFill>
                  <a:srgbClr val="FFFFFF"/>
                </a:solidFill>
                <a:latin typeface="Lucida Sans Unicode"/>
                <a:cs typeface="Lucida Sans Unicode"/>
              </a:rPr>
              <a:t> </a:t>
            </a:r>
            <a:r>
              <a:rPr sz="1200" spc="-20" dirty="0">
                <a:solidFill>
                  <a:srgbClr val="FFFFFF"/>
                </a:solidFill>
                <a:latin typeface="Lucida Sans Unicode"/>
                <a:cs typeface="Lucida Sans Unicode"/>
              </a:rPr>
              <a:t>is</a:t>
            </a:r>
            <a:r>
              <a:rPr sz="1200" spc="-50" dirty="0">
                <a:solidFill>
                  <a:srgbClr val="FFFFFF"/>
                </a:solidFill>
                <a:latin typeface="Lucida Sans Unicode"/>
                <a:cs typeface="Lucida Sans Unicode"/>
              </a:rPr>
              <a:t> </a:t>
            </a:r>
            <a:r>
              <a:rPr sz="1200" spc="35" dirty="0">
                <a:solidFill>
                  <a:srgbClr val="FFFFFF"/>
                </a:solidFill>
                <a:latin typeface="Lucida Sans Unicode"/>
                <a:cs typeface="Lucida Sans Unicode"/>
              </a:rPr>
              <a:t>described</a:t>
            </a:r>
            <a:r>
              <a:rPr sz="1200" spc="-50" dirty="0">
                <a:solidFill>
                  <a:srgbClr val="FFFFFF"/>
                </a:solidFill>
                <a:latin typeface="Lucida Sans Unicode"/>
                <a:cs typeface="Lucida Sans Unicode"/>
              </a:rPr>
              <a:t> </a:t>
            </a:r>
            <a:r>
              <a:rPr sz="1200" spc="-15" dirty="0">
                <a:solidFill>
                  <a:srgbClr val="FFFFFF"/>
                </a:solidFill>
                <a:latin typeface="Lucida Sans Unicode"/>
                <a:cs typeface="Lucida Sans Unicode"/>
              </a:rPr>
              <a:t>in</a:t>
            </a:r>
            <a:r>
              <a:rPr sz="1200" spc="-50" dirty="0">
                <a:solidFill>
                  <a:srgbClr val="FFFFFF"/>
                </a:solidFill>
                <a:latin typeface="Lucida Sans Unicode"/>
                <a:cs typeface="Lucida Sans Unicode"/>
              </a:rPr>
              <a:t> </a:t>
            </a:r>
            <a:r>
              <a:rPr sz="1200" spc="-10" dirty="0">
                <a:solidFill>
                  <a:srgbClr val="FFFFFF"/>
                </a:solidFill>
                <a:latin typeface="Lucida Sans Unicode"/>
                <a:cs typeface="Lucida Sans Unicode"/>
              </a:rPr>
              <a:t>this</a:t>
            </a:r>
            <a:r>
              <a:rPr sz="1200" spc="-45" dirty="0">
                <a:solidFill>
                  <a:srgbClr val="FFFFFF"/>
                </a:solidFill>
                <a:latin typeface="Lucida Sans Unicode"/>
                <a:cs typeface="Lucida Sans Unicode"/>
              </a:rPr>
              <a:t> </a:t>
            </a:r>
            <a:r>
              <a:rPr sz="1200" spc="5" dirty="0">
                <a:solidFill>
                  <a:srgbClr val="FFFFFF"/>
                </a:solidFill>
                <a:latin typeface="Lucida Sans Unicode"/>
                <a:cs typeface="Lucida Sans Unicode"/>
              </a:rPr>
              <a:t>section. </a:t>
            </a:r>
            <a:r>
              <a:rPr sz="1200" spc="-365" dirty="0">
                <a:solidFill>
                  <a:srgbClr val="FFFFFF"/>
                </a:solidFill>
                <a:latin typeface="Lucida Sans Unicode"/>
                <a:cs typeface="Lucida Sans Unicode"/>
              </a:rPr>
              <a:t> </a:t>
            </a:r>
            <a:r>
              <a:rPr sz="1200" spc="-35" dirty="0">
                <a:solidFill>
                  <a:srgbClr val="FFFFFF"/>
                </a:solidFill>
                <a:latin typeface="Lucida Sans Unicode"/>
                <a:cs typeface="Lucida Sans Unicode"/>
              </a:rPr>
              <a:t>It</a:t>
            </a:r>
            <a:r>
              <a:rPr sz="1200" spc="-60" dirty="0">
                <a:solidFill>
                  <a:srgbClr val="FFFFFF"/>
                </a:solidFill>
                <a:latin typeface="Lucida Sans Unicode"/>
                <a:cs typeface="Lucida Sans Unicode"/>
              </a:rPr>
              <a:t> </a:t>
            </a:r>
            <a:r>
              <a:rPr sz="1200" spc="40" dirty="0">
                <a:solidFill>
                  <a:srgbClr val="FFFFFF"/>
                </a:solidFill>
                <a:latin typeface="Lucida Sans Unicode"/>
                <a:cs typeface="Lucida Sans Unicode"/>
              </a:rPr>
              <a:t>covers</a:t>
            </a:r>
            <a:r>
              <a:rPr sz="1200" spc="-60" dirty="0">
                <a:solidFill>
                  <a:srgbClr val="FFFFFF"/>
                </a:solidFill>
                <a:latin typeface="Lucida Sans Unicode"/>
                <a:cs typeface="Lucida Sans Unicode"/>
              </a:rPr>
              <a:t> </a:t>
            </a:r>
            <a:r>
              <a:rPr sz="1200" spc="85" dirty="0">
                <a:solidFill>
                  <a:srgbClr val="FFFFFF"/>
                </a:solidFill>
                <a:latin typeface="Lucida Sans Unicode"/>
                <a:cs typeface="Lucida Sans Unicode"/>
              </a:rPr>
              <a:t>data</a:t>
            </a:r>
            <a:r>
              <a:rPr sz="1200" spc="-55" dirty="0">
                <a:solidFill>
                  <a:srgbClr val="FFFFFF"/>
                </a:solidFill>
                <a:latin typeface="Lucida Sans Unicode"/>
                <a:cs typeface="Lucida Sans Unicode"/>
              </a:rPr>
              <a:t> </a:t>
            </a:r>
            <a:r>
              <a:rPr sz="1200" spc="15" dirty="0">
                <a:solidFill>
                  <a:srgbClr val="FFFFFF"/>
                </a:solidFill>
                <a:latin typeface="Lucida Sans Unicode"/>
                <a:cs typeface="Lucida Sans Unicode"/>
              </a:rPr>
              <a:t>preprocessing,</a:t>
            </a:r>
            <a:r>
              <a:rPr sz="1200" spc="-60" dirty="0">
                <a:solidFill>
                  <a:srgbClr val="FFFFFF"/>
                </a:solidFill>
                <a:latin typeface="Lucida Sans Unicode"/>
                <a:cs typeface="Lucida Sans Unicode"/>
              </a:rPr>
              <a:t> </a:t>
            </a:r>
            <a:r>
              <a:rPr sz="1200" spc="45" dirty="0">
                <a:solidFill>
                  <a:srgbClr val="FFFFFF"/>
                </a:solidFill>
                <a:latin typeface="Lucida Sans Unicode"/>
                <a:cs typeface="Lucida Sans Unicode"/>
              </a:rPr>
              <a:t>model</a:t>
            </a:r>
            <a:r>
              <a:rPr sz="1200" spc="-55" dirty="0">
                <a:solidFill>
                  <a:srgbClr val="FFFFFF"/>
                </a:solidFill>
                <a:latin typeface="Lucida Sans Unicode"/>
                <a:cs typeface="Lucida Sans Unicode"/>
              </a:rPr>
              <a:t> </a:t>
            </a:r>
            <a:r>
              <a:rPr sz="1200" spc="-5" dirty="0">
                <a:solidFill>
                  <a:srgbClr val="FFFFFF"/>
                </a:solidFill>
                <a:latin typeface="Lucida Sans Unicode"/>
                <a:cs typeface="Lucida Sans Unicode"/>
              </a:rPr>
              <a:t>training,</a:t>
            </a:r>
            <a:r>
              <a:rPr sz="1200" spc="-60" dirty="0">
                <a:solidFill>
                  <a:srgbClr val="FFFFFF"/>
                </a:solidFill>
                <a:latin typeface="Lucida Sans Unicode"/>
                <a:cs typeface="Lucida Sans Unicode"/>
              </a:rPr>
              <a:t> </a:t>
            </a:r>
            <a:r>
              <a:rPr sz="1200" spc="75" dirty="0">
                <a:solidFill>
                  <a:srgbClr val="FFFFFF"/>
                </a:solidFill>
                <a:latin typeface="Lucida Sans Unicode"/>
                <a:cs typeface="Lucida Sans Unicode"/>
              </a:rPr>
              <a:t>and</a:t>
            </a:r>
            <a:r>
              <a:rPr sz="1200" spc="-55" dirty="0">
                <a:solidFill>
                  <a:srgbClr val="FFFFFF"/>
                </a:solidFill>
                <a:latin typeface="Lucida Sans Unicode"/>
                <a:cs typeface="Lucida Sans Unicode"/>
              </a:rPr>
              <a:t> </a:t>
            </a:r>
            <a:r>
              <a:rPr sz="1200" spc="45" dirty="0">
                <a:solidFill>
                  <a:srgbClr val="FFFFFF"/>
                </a:solidFill>
                <a:latin typeface="Lucida Sans Unicode"/>
                <a:cs typeface="Lucida Sans Unicode"/>
              </a:rPr>
              <a:t>performance</a:t>
            </a:r>
            <a:r>
              <a:rPr sz="1200" spc="-60" dirty="0">
                <a:solidFill>
                  <a:srgbClr val="FFFFFF"/>
                </a:solidFill>
                <a:latin typeface="Lucida Sans Unicode"/>
                <a:cs typeface="Lucida Sans Unicode"/>
              </a:rPr>
              <a:t> </a:t>
            </a:r>
            <a:r>
              <a:rPr sz="1200" spc="35" dirty="0">
                <a:solidFill>
                  <a:srgbClr val="FFFFFF"/>
                </a:solidFill>
                <a:latin typeface="Lucida Sans Unicode"/>
                <a:cs typeface="Lucida Sans Unicode"/>
              </a:rPr>
              <a:t>evaluation</a:t>
            </a:r>
            <a:r>
              <a:rPr sz="1200" spc="-55" dirty="0">
                <a:solidFill>
                  <a:srgbClr val="FFFFFF"/>
                </a:solidFill>
                <a:latin typeface="Lucida Sans Unicode"/>
                <a:cs typeface="Lucida Sans Unicode"/>
              </a:rPr>
              <a:t> </a:t>
            </a:r>
            <a:r>
              <a:rPr sz="1200" spc="30" dirty="0">
                <a:solidFill>
                  <a:srgbClr val="FFFFFF"/>
                </a:solidFill>
                <a:latin typeface="Lucida Sans Unicode"/>
                <a:cs typeface="Lucida Sans Unicode"/>
              </a:rPr>
              <a:t>metrics</a:t>
            </a:r>
            <a:r>
              <a:rPr sz="1200" spc="-60" dirty="0">
                <a:solidFill>
                  <a:srgbClr val="FFFFFF"/>
                </a:solidFill>
                <a:latin typeface="Lucida Sans Unicode"/>
                <a:cs typeface="Lucida Sans Unicode"/>
              </a:rPr>
              <a:t> </a:t>
            </a:r>
            <a:r>
              <a:rPr sz="1200" spc="5" dirty="0">
                <a:solidFill>
                  <a:srgbClr val="FFFFFF"/>
                </a:solidFill>
                <a:latin typeface="Lucida Sans Unicode"/>
                <a:cs typeface="Lucida Sans Unicode"/>
              </a:rPr>
              <a:t>to</a:t>
            </a:r>
            <a:r>
              <a:rPr sz="1200" spc="-55" dirty="0">
                <a:solidFill>
                  <a:srgbClr val="FFFFFF"/>
                </a:solidFill>
                <a:latin typeface="Lucida Sans Unicode"/>
                <a:cs typeface="Lucida Sans Unicode"/>
              </a:rPr>
              <a:t> </a:t>
            </a:r>
            <a:r>
              <a:rPr sz="1200" spc="25" dirty="0">
                <a:solidFill>
                  <a:srgbClr val="FFFFFF"/>
                </a:solidFill>
                <a:latin typeface="Lucida Sans Unicode"/>
                <a:cs typeface="Lucida Sans Unicode"/>
              </a:rPr>
              <a:t>ensure</a:t>
            </a:r>
            <a:r>
              <a:rPr sz="1200" spc="-60" dirty="0">
                <a:solidFill>
                  <a:srgbClr val="FFFFFF"/>
                </a:solidFill>
                <a:latin typeface="Lucida Sans Unicode"/>
                <a:cs typeface="Lucida Sans Unicode"/>
              </a:rPr>
              <a:t> </a:t>
            </a:r>
            <a:r>
              <a:rPr sz="1200" spc="70" dirty="0">
                <a:solidFill>
                  <a:srgbClr val="FFFFFF"/>
                </a:solidFill>
                <a:latin typeface="Lucida Sans Unicode"/>
                <a:cs typeface="Lucida Sans Unicode"/>
              </a:rPr>
              <a:t>accurate </a:t>
            </a:r>
            <a:r>
              <a:rPr sz="1200" spc="75" dirty="0">
                <a:solidFill>
                  <a:srgbClr val="FFFFFF"/>
                </a:solidFill>
                <a:latin typeface="Lucida Sans Unicode"/>
                <a:cs typeface="Lucida Sans Unicode"/>
              </a:rPr>
              <a:t> </a:t>
            </a:r>
            <a:r>
              <a:rPr sz="1200" spc="30" dirty="0">
                <a:solidFill>
                  <a:srgbClr val="FFFFFF"/>
                </a:solidFill>
                <a:latin typeface="Lucida Sans Unicode"/>
                <a:cs typeface="Lucida Sans Unicode"/>
              </a:rPr>
              <a:t>detection</a:t>
            </a:r>
            <a:r>
              <a:rPr sz="1200" spc="-65" dirty="0">
                <a:solidFill>
                  <a:srgbClr val="FFFFFF"/>
                </a:solidFill>
                <a:latin typeface="Lucida Sans Unicode"/>
                <a:cs typeface="Lucida Sans Unicode"/>
              </a:rPr>
              <a:t> </a:t>
            </a:r>
            <a:r>
              <a:rPr sz="1200" spc="-10" dirty="0">
                <a:solidFill>
                  <a:srgbClr val="FFFFFF"/>
                </a:solidFill>
                <a:latin typeface="Lucida Sans Unicode"/>
                <a:cs typeface="Lucida Sans Unicode"/>
              </a:rPr>
              <a:t>of</a:t>
            </a:r>
            <a:r>
              <a:rPr sz="1200" spc="-60" dirty="0">
                <a:solidFill>
                  <a:srgbClr val="FFFFFF"/>
                </a:solidFill>
                <a:latin typeface="Lucida Sans Unicode"/>
                <a:cs typeface="Lucida Sans Unicode"/>
              </a:rPr>
              <a:t> </a:t>
            </a:r>
            <a:r>
              <a:rPr sz="1200" spc="30" dirty="0">
                <a:solidFill>
                  <a:srgbClr val="FFFFFF"/>
                </a:solidFill>
                <a:latin typeface="Lucida Sans Unicode"/>
                <a:cs typeface="Lucida Sans Unicode"/>
              </a:rPr>
              <a:t>malicious</a:t>
            </a:r>
            <a:r>
              <a:rPr sz="1200" spc="-60" dirty="0">
                <a:solidFill>
                  <a:srgbClr val="FFFFFF"/>
                </a:solidFill>
                <a:latin typeface="Lucida Sans Unicode"/>
                <a:cs typeface="Lucida Sans Unicode"/>
              </a:rPr>
              <a:t> </a:t>
            </a:r>
            <a:r>
              <a:rPr sz="1200" spc="10" dirty="0">
                <a:solidFill>
                  <a:srgbClr val="FFFFFF"/>
                </a:solidFill>
                <a:latin typeface="Lucida Sans Unicode"/>
                <a:cs typeface="Lucida Sans Unicode"/>
              </a:rPr>
              <a:t>software.</a:t>
            </a:r>
            <a:endParaRPr sz="1200">
              <a:latin typeface="Lucida Sans Unicode"/>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5" dirty="0"/>
              <a:t>Gradient</a:t>
            </a:r>
            <a:r>
              <a:rPr spc="-140" dirty="0"/>
              <a:t> </a:t>
            </a:r>
            <a:r>
              <a:rPr spc="110" dirty="0"/>
              <a:t>Boosting</a:t>
            </a:r>
            <a:r>
              <a:rPr spc="-135" dirty="0"/>
              <a:t> </a:t>
            </a:r>
            <a:r>
              <a:rPr spc="105" dirty="0"/>
              <a:t>Classiﬁer</a:t>
            </a:r>
            <a:r>
              <a:rPr spc="-140" dirty="0"/>
              <a:t> </a:t>
            </a:r>
            <a:r>
              <a:rPr spc="130" dirty="0"/>
              <a:t>for</a:t>
            </a:r>
            <a:r>
              <a:rPr spc="-135" dirty="0"/>
              <a:t> </a:t>
            </a:r>
            <a:r>
              <a:rPr spc="225" dirty="0"/>
              <a:t>Malware </a:t>
            </a:r>
            <a:r>
              <a:rPr spc="-865" dirty="0"/>
              <a:t> </a:t>
            </a:r>
            <a:r>
              <a:rPr spc="95" dirty="0"/>
              <a:t>Detection</a:t>
            </a:r>
          </a:p>
        </p:txBody>
      </p:sp>
      <p:sp>
        <p:nvSpPr>
          <p:cNvPr id="3" name="object 3"/>
          <p:cNvSpPr txBox="1"/>
          <p:nvPr/>
        </p:nvSpPr>
        <p:spPr>
          <a:xfrm>
            <a:off x="4378774" y="2047996"/>
            <a:ext cx="3920490" cy="1949893"/>
          </a:xfrm>
          <a:prstGeom prst="rect">
            <a:avLst/>
          </a:prstGeom>
        </p:spPr>
        <p:txBody>
          <a:bodyPr vert="horz" wrap="square" lIns="0" tIns="10795" rIns="0" bIns="0" rtlCol="0">
            <a:spAutoFit/>
          </a:bodyPr>
          <a:lstStyle/>
          <a:p>
            <a:r>
              <a:rPr lang="en-US" sz="1400" dirty="0">
                <a:solidFill>
                  <a:schemeClr val="bg1"/>
                </a:solidFill>
                <a:latin typeface="Lucida Sans Unicode" panose="020B0602030504020204" pitchFamily="34" charset="0"/>
                <a:cs typeface="Lucida Sans Unicode" panose="020B0602030504020204" pitchFamily="34" charset="0"/>
              </a:rPr>
              <a:t>Gradient Boosting is an ensemble machine learning algorithm that builds a predictive model in the form of an ensemble of weak learners, typically decision trees. The primary idea behind gradient boosting is to sequentially add weak learners to the ensemble, with each new learner aiming to correct the errors of the combined ensemble of the previous learners.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45" dirty="0"/>
              <a:t>Utilizing</a:t>
            </a:r>
            <a:r>
              <a:rPr spc="-125" dirty="0"/>
              <a:t> </a:t>
            </a:r>
            <a:r>
              <a:rPr spc="155" dirty="0"/>
              <a:t>Python</a:t>
            </a:r>
            <a:r>
              <a:rPr spc="-125" dirty="0"/>
              <a:t> </a:t>
            </a:r>
            <a:r>
              <a:rPr spc="150" dirty="0"/>
              <a:t>Algorithms</a:t>
            </a:r>
            <a:r>
              <a:rPr spc="-125" dirty="0"/>
              <a:t> </a:t>
            </a:r>
            <a:r>
              <a:rPr spc="130" dirty="0"/>
              <a:t>for</a:t>
            </a:r>
            <a:r>
              <a:rPr spc="-125" dirty="0"/>
              <a:t> </a:t>
            </a:r>
            <a:r>
              <a:rPr spc="100" dirty="0"/>
              <a:t>Effective </a:t>
            </a:r>
            <a:r>
              <a:rPr spc="-869" dirty="0"/>
              <a:t> </a:t>
            </a:r>
            <a:r>
              <a:rPr spc="225" dirty="0"/>
              <a:t>Malware</a:t>
            </a:r>
            <a:r>
              <a:rPr spc="-135" dirty="0"/>
              <a:t> </a:t>
            </a:r>
            <a:r>
              <a:rPr spc="95" dirty="0"/>
              <a:t>Detection</a:t>
            </a:r>
          </a:p>
        </p:txBody>
      </p:sp>
      <p:sp>
        <p:nvSpPr>
          <p:cNvPr id="3" name="object 3"/>
          <p:cNvSpPr txBox="1"/>
          <p:nvPr/>
        </p:nvSpPr>
        <p:spPr>
          <a:xfrm>
            <a:off x="4378774" y="2047996"/>
            <a:ext cx="4156710" cy="1623695"/>
          </a:xfrm>
          <a:prstGeom prst="rect">
            <a:avLst/>
          </a:prstGeom>
        </p:spPr>
        <p:txBody>
          <a:bodyPr vert="horz" wrap="square" lIns="0" tIns="10795" rIns="0" bIns="0" rtlCol="0">
            <a:spAutoFit/>
          </a:bodyPr>
          <a:lstStyle/>
          <a:p>
            <a:pPr marL="12700" marR="5080">
              <a:lnSpc>
                <a:spcPct val="101000"/>
              </a:lnSpc>
              <a:spcBef>
                <a:spcPts val="85"/>
              </a:spcBef>
            </a:pPr>
            <a:r>
              <a:rPr sz="1300" spc="25" dirty="0">
                <a:solidFill>
                  <a:srgbClr val="FFFFFF"/>
                </a:solidFill>
                <a:latin typeface="Lucida Sans Unicode"/>
                <a:cs typeface="Lucida Sans Unicode"/>
              </a:rPr>
              <a:t>Python </a:t>
            </a:r>
            <a:r>
              <a:rPr sz="1300" spc="-5" dirty="0">
                <a:solidFill>
                  <a:srgbClr val="FFFFFF"/>
                </a:solidFill>
                <a:latin typeface="Lucida Sans Unicode"/>
                <a:cs typeface="Lucida Sans Unicode"/>
              </a:rPr>
              <a:t>offers </a:t>
            </a:r>
            <a:r>
              <a:rPr sz="1300" spc="160" dirty="0">
                <a:solidFill>
                  <a:srgbClr val="FFFFFF"/>
                </a:solidFill>
                <a:latin typeface="Lucida Sans Unicode"/>
                <a:cs typeface="Lucida Sans Unicode"/>
              </a:rPr>
              <a:t>a </a:t>
            </a:r>
            <a:r>
              <a:rPr sz="1300" spc="35" dirty="0">
                <a:solidFill>
                  <a:srgbClr val="FFFFFF"/>
                </a:solidFill>
                <a:latin typeface="Lucida Sans Unicode"/>
                <a:cs typeface="Lucida Sans Unicode"/>
              </a:rPr>
              <a:t>wide </a:t>
            </a:r>
            <a:r>
              <a:rPr sz="1300" spc="55" dirty="0">
                <a:solidFill>
                  <a:srgbClr val="FFFFFF"/>
                </a:solidFill>
                <a:latin typeface="Lucida Sans Unicode"/>
                <a:cs typeface="Lucida Sans Unicode"/>
              </a:rPr>
              <a:t>range </a:t>
            </a:r>
            <a:r>
              <a:rPr sz="1300" spc="-10" dirty="0">
                <a:solidFill>
                  <a:srgbClr val="FFFFFF"/>
                </a:solidFill>
                <a:latin typeface="Lucida Sans Unicode"/>
                <a:cs typeface="Lucida Sans Unicode"/>
              </a:rPr>
              <a:t>of </a:t>
            </a:r>
            <a:r>
              <a:rPr sz="1300" spc="5" dirty="0">
                <a:solidFill>
                  <a:srgbClr val="FFFFFF"/>
                </a:solidFill>
                <a:latin typeface="Lucida Sans Unicode"/>
                <a:cs typeface="Lucida Sans Unicode"/>
              </a:rPr>
              <a:t>libraries </a:t>
            </a:r>
            <a:r>
              <a:rPr sz="1300" spc="80" dirty="0">
                <a:solidFill>
                  <a:srgbClr val="FFFFFF"/>
                </a:solidFill>
                <a:latin typeface="Lucida Sans Unicode"/>
                <a:cs typeface="Lucida Sans Unicode"/>
              </a:rPr>
              <a:t>and </a:t>
            </a:r>
            <a:r>
              <a:rPr sz="1300" dirty="0">
                <a:solidFill>
                  <a:srgbClr val="FFFFFF"/>
                </a:solidFill>
                <a:latin typeface="Lucida Sans Unicode"/>
                <a:cs typeface="Lucida Sans Unicode"/>
              </a:rPr>
              <a:t>tools </a:t>
            </a:r>
            <a:r>
              <a:rPr sz="1300" spc="5" dirty="0">
                <a:solidFill>
                  <a:srgbClr val="FFFFFF"/>
                </a:solidFill>
                <a:latin typeface="Lucida Sans Unicode"/>
                <a:cs typeface="Lucida Sans Unicode"/>
              </a:rPr>
              <a:t> </a:t>
            </a:r>
            <a:r>
              <a:rPr sz="1300" spc="40" dirty="0">
                <a:solidFill>
                  <a:srgbClr val="FFFFFF"/>
                </a:solidFill>
                <a:latin typeface="Lucida Sans Unicode"/>
                <a:cs typeface="Lucida Sans Unicode"/>
              </a:rPr>
              <a:t>that </a:t>
            </a:r>
            <a:r>
              <a:rPr sz="1300" spc="100" dirty="0">
                <a:solidFill>
                  <a:srgbClr val="FFFFFF"/>
                </a:solidFill>
                <a:latin typeface="Lucida Sans Unicode"/>
                <a:cs typeface="Lucida Sans Unicode"/>
              </a:rPr>
              <a:t>can </a:t>
            </a:r>
            <a:r>
              <a:rPr sz="1300" spc="70" dirty="0">
                <a:solidFill>
                  <a:srgbClr val="FFFFFF"/>
                </a:solidFill>
                <a:latin typeface="Lucida Sans Unicode"/>
                <a:cs typeface="Lucida Sans Unicode"/>
              </a:rPr>
              <a:t>be </a:t>
            </a:r>
            <a:r>
              <a:rPr sz="1300" spc="50" dirty="0">
                <a:solidFill>
                  <a:srgbClr val="FFFFFF"/>
                </a:solidFill>
                <a:latin typeface="Lucida Sans Unicode"/>
                <a:cs typeface="Lucida Sans Unicode"/>
              </a:rPr>
              <a:t>leveraged </a:t>
            </a:r>
            <a:r>
              <a:rPr sz="1300" spc="-25" dirty="0">
                <a:solidFill>
                  <a:srgbClr val="FFFFFF"/>
                </a:solidFill>
                <a:latin typeface="Lucida Sans Unicode"/>
                <a:cs typeface="Lucida Sans Unicode"/>
              </a:rPr>
              <a:t>for </a:t>
            </a:r>
            <a:r>
              <a:rPr sz="1300" spc="25" dirty="0">
                <a:solidFill>
                  <a:srgbClr val="FFFFFF"/>
                </a:solidFill>
                <a:latin typeface="Lucida Sans Unicode"/>
                <a:cs typeface="Lucida Sans Unicode"/>
              </a:rPr>
              <a:t>effective </a:t>
            </a:r>
            <a:r>
              <a:rPr sz="1300" spc="70" dirty="0">
                <a:solidFill>
                  <a:srgbClr val="FFFFFF"/>
                </a:solidFill>
                <a:latin typeface="Lucida Sans Unicode"/>
                <a:cs typeface="Lucida Sans Unicode"/>
              </a:rPr>
              <a:t>malware </a:t>
            </a:r>
            <a:r>
              <a:rPr sz="1300" spc="75" dirty="0">
                <a:solidFill>
                  <a:srgbClr val="FFFFFF"/>
                </a:solidFill>
                <a:latin typeface="Lucida Sans Unicode"/>
                <a:cs typeface="Lucida Sans Unicode"/>
              </a:rPr>
              <a:t> </a:t>
            </a:r>
            <a:r>
              <a:rPr sz="1300" spc="15" dirty="0">
                <a:solidFill>
                  <a:srgbClr val="FFFFFF"/>
                </a:solidFill>
                <a:latin typeface="Lucida Sans Unicode"/>
                <a:cs typeface="Lucida Sans Unicode"/>
              </a:rPr>
              <a:t>detection. </a:t>
            </a:r>
            <a:r>
              <a:rPr sz="1300" spc="-35" dirty="0">
                <a:solidFill>
                  <a:srgbClr val="FFFFFF"/>
                </a:solidFill>
                <a:latin typeface="Lucida Sans Unicode"/>
                <a:cs typeface="Lucida Sans Unicode"/>
              </a:rPr>
              <a:t>This </a:t>
            </a:r>
            <a:r>
              <a:rPr sz="1300" spc="5" dirty="0">
                <a:solidFill>
                  <a:srgbClr val="FFFFFF"/>
                </a:solidFill>
                <a:latin typeface="Lucida Sans Unicode"/>
                <a:cs typeface="Lucida Sans Unicode"/>
              </a:rPr>
              <a:t>slide </a:t>
            </a:r>
            <a:r>
              <a:rPr sz="1300" spc="-5" dirty="0">
                <a:solidFill>
                  <a:srgbClr val="FFFFFF"/>
                </a:solidFill>
                <a:latin typeface="Lucida Sans Unicode"/>
                <a:cs typeface="Lucida Sans Unicode"/>
              </a:rPr>
              <a:t>explores </a:t>
            </a:r>
            <a:r>
              <a:rPr sz="1300" spc="30" dirty="0">
                <a:solidFill>
                  <a:srgbClr val="FFFFFF"/>
                </a:solidFill>
                <a:latin typeface="Lucida Sans Unicode"/>
                <a:cs typeface="Lucida Sans Unicode"/>
              </a:rPr>
              <a:t>popular </a:t>
            </a:r>
            <a:r>
              <a:rPr sz="1300" spc="25" dirty="0">
                <a:solidFill>
                  <a:srgbClr val="FFFFFF"/>
                </a:solidFill>
                <a:latin typeface="Lucida Sans Unicode"/>
                <a:cs typeface="Lucida Sans Unicode"/>
              </a:rPr>
              <a:t>Python </a:t>
            </a:r>
            <a:r>
              <a:rPr sz="1300" spc="30" dirty="0">
                <a:solidFill>
                  <a:srgbClr val="FFFFFF"/>
                </a:solidFill>
                <a:latin typeface="Lucida Sans Unicode"/>
                <a:cs typeface="Lucida Sans Unicode"/>
              </a:rPr>
              <a:t> </a:t>
            </a:r>
            <a:r>
              <a:rPr sz="1300" spc="5" dirty="0">
                <a:solidFill>
                  <a:srgbClr val="FFFFFF"/>
                </a:solidFill>
                <a:latin typeface="Lucida Sans Unicode"/>
                <a:cs typeface="Lucida Sans Unicode"/>
              </a:rPr>
              <a:t>algorithms,</a:t>
            </a:r>
            <a:r>
              <a:rPr sz="1300" spc="-60" dirty="0">
                <a:solidFill>
                  <a:srgbClr val="FFFFFF"/>
                </a:solidFill>
                <a:latin typeface="Lucida Sans Unicode"/>
                <a:cs typeface="Lucida Sans Unicode"/>
              </a:rPr>
              <a:t> </a:t>
            </a:r>
            <a:r>
              <a:rPr sz="1300" spc="45" dirty="0">
                <a:solidFill>
                  <a:srgbClr val="FFFFFF"/>
                </a:solidFill>
                <a:latin typeface="Lucida Sans Unicode"/>
                <a:cs typeface="Lucida Sans Unicode"/>
              </a:rPr>
              <a:t>such</a:t>
            </a:r>
            <a:r>
              <a:rPr sz="1300" spc="-55" dirty="0">
                <a:solidFill>
                  <a:srgbClr val="FFFFFF"/>
                </a:solidFill>
                <a:latin typeface="Lucida Sans Unicode"/>
                <a:cs typeface="Lucida Sans Unicode"/>
              </a:rPr>
              <a:t> </a:t>
            </a:r>
            <a:r>
              <a:rPr sz="1300" spc="85" dirty="0">
                <a:solidFill>
                  <a:srgbClr val="FFFFFF"/>
                </a:solidFill>
                <a:latin typeface="Lucida Sans Unicode"/>
                <a:cs typeface="Lucida Sans Unicode"/>
              </a:rPr>
              <a:t>as</a:t>
            </a:r>
            <a:r>
              <a:rPr sz="1300" spc="-55" dirty="0">
                <a:solidFill>
                  <a:srgbClr val="FFFFFF"/>
                </a:solidFill>
                <a:latin typeface="Lucida Sans Unicode"/>
                <a:cs typeface="Lucida Sans Unicode"/>
              </a:rPr>
              <a:t> </a:t>
            </a:r>
            <a:r>
              <a:rPr sz="1300" spc="15" dirty="0">
                <a:solidFill>
                  <a:srgbClr val="FFFFFF"/>
                </a:solidFill>
                <a:latin typeface="Lucida Sans Unicode"/>
                <a:cs typeface="Lucida Sans Unicode"/>
              </a:rPr>
              <a:t>clustering</a:t>
            </a:r>
            <a:r>
              <a:rPr sz="1300" spc="-55" dirty="0">
                <a:solidFill>
                  <a:srgbClr val="FFFFFF"/>
                </a:solidFill>
                <a:latin typeface="Lucida Sans Unicode"/>
                <a:cs typeface="Lucida Sans Unicode"/>
              </a:rPr>
              <a:t> </a:t>
            </a:r>
            <a:r>
              <a:rPr sz="1300" spc="5" dirty="0">
                <a:solidFill>
                  <a:srgbClr val="FFFFFF"/>
                </a:solidFill>
                <a:latin typeface="Lucida Sans Unicode"/>
                <a:cs typeface="Lucida Sans Unicode"/>
              </a:rPr>
              <a:t>algorithms,</a:t>
            </a:r>
            <a:r>
              <a:rPr sz="1300" spc="-55" dirty="0">
                <a:solidFill>
                  <a:srgbClr val="FFFFFF"/>
                </a:solidFill>
                <a:latin typeface="Lucida Sans Unicode"/>
                <a:cs typeface="Lucida Sans Unicode"/>
              </a:rPr>
              <a:t> </a:t>
            </a:r>
            <a:r>
              <a:rPr sz="1300" spc="30" dirty="0">
                <a:solidFill>
                  <a:srgbClr val="FFFFFF"/>
                </a:solidFill>
                <a:latin typeface="Lucida Sans Unicode"/>
                <a:cs typeface="Lucida Sans Unicode"/>
              </a:rPr>
              <a:t>feature </a:t>
            </a:r>
            <a:r>
              <a:rPr sz="1300" spc="-395" dirty="0">
                <a:solidFill>
                  <a:srgbClr val="FFFFFF"/>
                </a:solidFill>
                <a:latin typeface="Lucida Sans Unicode"/>
                <a:cs typeface="Lucida Sans Unicode"/>
              </a:rPr>
              <a:t> </a:t>
            </a:r>
            <a:r>
              <a:rPr sz="1300" spc="25" dirty="0">
                <a:solidFill>
                  <a:srgbClr val="FFFFFF"/>
                </a:solidFill>
                <a:latin typeface="Lucida Sans Unicode"/>
                <a:cs typeface="Lucida Sans Unicode"/>
              </a:rPr>
              <a:t>selection </a:t>
            </a:r>
            <a:r>
              <a:rPr sz="1300" spc="5" dirty="0">
                <a:solidFill>
                  <a:srgbClr val="FFFFFF"/>
                </a:solidFill>
                <a:latin typeface="Lucida Sans Unicode"/>
                <a:cs typeface="Lucida Sans Unicode"/>
              </a:rPr>
              <a:t>algorithms, </a:t>
            </a:r>
            <a:r>
              <a:rPr sz="1300" spc="80" dirty="0">
                <a:solidFill>
                  <a:srgbClr val="FFFFFF"/>
                </a:solidFill>
                <a:latin typeface="Lucida Sans Unicode"/>
                <a:cs typeface="Lucida Sans Unicode"/>
              </a:rPr>
              <a:t>and </a:t>
            </a:r>
            <a:r>
              <a:rPr sz="1300" spc="70" dirty="0">
                <a:solidFill>
                  <a:srgbClr val="FFFFFF"/>
                </a:solidFill>
                <a:latin typeface="Lucida Sans Unicode"/>
                <a:cs typeface="Lucida Sans Unicode"/>
              </a:rPr>
              <a:t>anomaly </a:t>
            </a:r>
            <a:r>
              <a:rPr sz="1300" spc="35" dirty="0">
                <a:solidFill>
                  <a:srgbClr val="FFFFFF"/>
                </a:solidFill>
                <a:latin typeface="Lucida Sans Unicode"/>
                <a:cs typeface="Lucida Sans Unicode"/>
              </a:rPr>
              <a:t>detection </a:t>
            </a:r>
            <a:r>
              <a:rPr sz="1300" spc="40" dirty="0">
                <a:solidFill>
                  <a:srgbClr val="FFFFFF"/>
                </a:solidFill>
                <a:latin typeface="Lucida Sans Unicode"/>
                <a:cs typeface="Lucida Sans Unicode"/>
              </a:rPr>
              <a:t> </a:t>
            </a:r>
            <a:r>
              <a:rPr sz="1300" spc="10" dirty="0">
                <a:solidFill>
                  <a:srgbClr val="FFFFFF"/>
                </a:solidFill>
                <a:latin typeface="Lucida Sans Unicode"/>
                <a:cs typeface="Lucida Sans Unicode"/>
              </a:rPr>
              <a:t>algorithms. </a:t>
            </a:r>
            <a:r>
              <a:rPr sz="1300" spc="-35" dirty="0">
                <a:solidFill>
                  <a:srgbClr val="FFFFFF"/>
                </a:solidFill>
                <a:latin typeface="Lucida Sans Unicode"/>
                <a:cs typeface="Lucida Sans Unicode"/>
              </a:rPr>
              <a:t>It </a:t>
            </a:r>
            <a:r>
              <a:rPr sz="1300" spc="55" dirty="0">
                <a:solidFill>
                  <a:srgbClr val="FFFFFF"/>
                </a:solidFill>
                <a:latin typeface="Lucida Sans Unicode"/>
                <a:cs typeface="Lucida Sans Unicode"/>
              </a:rPr>
              <a:t>showcases </a:t>
            </a:r>
            <a:r>
              <a:rPr sz="1300" spc="-5" dirty="0">
                <a:solidFill>
                  <a:srgbClr val="FFFFFF"/>
                </a:solidFill>
                <a:latin typeface="Lucida Sans Unicode"/>
                <a:cs typeface="Lucida Sans Unicode"/>
              </a:rPr>
              <a:t>their </a:t>
            </a:r>
            <a:r>
              <a:rPr sz="1300" spc="35" dirty="0">
                <a:solidFill>
                  <a:srgbClr val="FFFFFF"/>
                </a:solidFill>
                <a:latin typeface="Lucida Sans Unicode"/>
                <a:cs typeface="Lucida Sans Unicode"/>
              </a:rPr>
              <a:t>implementation </a:t>
            </a:r>
            <a:r>
              <a:rPr sz="1300" spc="40" dirty="0">
                <a:solidFill>
                  <a:srgbClr val="FFFFFF"/>
                </a:solidFill>
                <a:latin typeface="Lucida Sans Unicode"/>
                <a:cs typeface="Lucida Sans Unicode"/>
              </a:rPr>
              <a:t> </a:t>
            </a:r>
            <a:r>
              <a:rPr sz="1300" spc="80" dirty="0">
                <a:solidFill>
                  <a:srgbClr val="FFFFFF"/>
                </a:solidFill>
                <a:latin typeface="Lucida Sans Unicode"/>
                <a:cs typeface="Lucida Sans Unicode"/>
              </a:rPr>
              <a:t>and</a:t>
            </a:r>
            <a:r>
              <a:rPr sz="1300" spc="-70" dirty="0">
                <a:solidFill>
                  <a:srgbClr val="FFFFFF"/>
                </a:solidFill>
                <a:latin typeface="Lucida Sans Unicode"/>
                <a:cs typeface="Lucida Sans Unicode"/>
              </a:rPr>
              <a:t> </a:t>
            </a:r>
            <a:r>
              <a:rPr sz="1300" spc="-5" dirty="0">
                <a:solidFill>
                  <a:srgbClr val="FFFFFF"/>
                </a:solidFill>
                <a:latin typeface="Lucida Sans Unicode"/>
                <a:cs typeface="Lucida Sans Unicode"/>
              </a:rPr>
              <a:t>their</a:t>
            </a:r>
            <a:r>
              <a:rPr sz="1300" spc="-70" dirty="0">
                <a:solidFill>
                  <a:srgbClr val="FFFFFF"/>
                </a:solidFill>
                <a:latin typeface="Lucida Sans Unicode"/>
                <a:cs typeface="Lucida Sans Unicode"/>
              </a:rPr>
              <a:t> </a:t>
            </a:r>
            <a:r>
              <a:rPr sz="1300" spc="65" dirty="0">
                <a:solidFill>
                  <a:srgbClr val="FFFFFF"/>
                </a:solidFill>
                <a:latin typeface="Lucida Sans Unicode"/>
                <a:cs typeface="Lucida Sans Unicode"/>
              </a:rPr>
              <a:t>impact</a:t>
            </a:r>
            <a:r>
              <a:rPr sz="1300" spc="-65" dirty="0">
                <a:solidFill>
                  <a:srgbClr val="FFFFFF"/>
                </a:solidFill>
                <a:latin typeface="Lucida Sans Unicode"/>
                <a:cs typeface="Lucida Sans Unicode"/>
              </a:rPr>
              <a:t> </a:t>
            </a:r>
            <a:r>
              <a:rPr sz="1300" spc="25" dirty="0">
                <a:solidFill>
                  <a:srgbClr val="FFFFFF"/>
                </a:solidFill>
                <a:latin typeface="Lucida Sans Unicode"/>
                <a:cs typeface="Lucida Sans Unicode"/>
              </a:rPr>
              <a:t>on</a:t>
            </a:r>
            <a:r>
              <a:rPr sz="1300" spc="-70" dirty="0">
                <a:solidFill>
                  <a:srgbClr val="FFFFFF"/>
                </a:solidFill>
                <a:latin typeface="Lucida Sans Unicode"/>
                <a:cs typeface="Lucida Sans Unicode"/>
              </a:rPr>
              <a:t> </a:t>
            </a:r>
            <a:r>
              <a:rPr sz="1300" spc="20" dirty="0">
                <a:solidFill>
                  <a:srgbClr val="FFFFFF"/>
                </a:solidFill>
                <a:latin typeface="Lucida Sans Unicode"/>
                <a:cs typeface="Lucida Sans Unicode"/>
              </a:rPr>
              <a:t>improving</a:t>
            </a:r>
            <a:r>
              <a:rPr sz="1300" spc="-70" dirty="0">
                <a:solidFill>
                  <a:srgbClr val="FFFFFF"/>
                </a:solidFill>
                <a:latin typeface="Lucida Sans Unicode"/>
                <a:cs typeface="Lucida Sans Unicode"/>
              </a:rPr>
              <a:t> </a:t>
            </a:r>
            <a:r>
              <a:rPr sz="1300" spc="70" dirty="0">
                <a:solidFill>
                  <a:srgbClr val="FFFFFF"/>
                </a:solidFill>
                <a:latin typeface="Lucida Sans Unicode"/>
                <a:cs typeface="Lucida Sans Unicode"/>
              </a:rPr>
              <a:t>malware</a:t>
            </a:r>
            <a:r>
              <a:rPr sz="1300" spc="-65" dirty="0">
                <a:solidFill>
                  <a:srgbClr val="FFFFFF"/>
                </a:solidFill>
                <a:latin typeface="Lucida Sans Unicode"/>
                <a:cs typeface="Lucida Sans Unicode"/>
              </a:rPr>
              <a:t> </a:t>
            </a:r>
            <a:r>
              <a:rPr sz="1300" spc="35" dirty="0">
                <a:solidFill>
                  <a:srgbClr val="FFFFFF"/>
                </a:solidFill>
                <a:latin typeface="Lucida Sans Unicode"/>
                <a:cs typeface="Lucida Sans Unicode"/>
              </a:rPr>
              <a:t>detection </a:t>
            </a:r>
            <a:r>
              <a:rPr sz="1300" spc="-395" dirty="0">
                <a:solidFill>
                  <a:srgbClr val="FFFFFF"/>
                </a:solidFill>
                <a:latin typeface="Lucida Sans Unicode"/>
                <a:cs typeface="Lucida Sans Unicode"/>
              </a:rPr>
              <a:t> </a:t>
            </a:r>
            <a:r>
              <a:rPr sz="1300" spc="15" dirty="0">
                <a:solidFill>
                  <a:srgbClr val="FFFFFF"/>
                </a:solidFill>
                <a:latin typeface="Lucida Sans Unicode"/>
                <a:cs typeface="Lucida Sans Unicode"/>
              </a:rPr>
              <a:t>effectiveness.</a:t>
            </a:r>
            <a:endParaRPr sz="1300">
              <a:latin typeface="Lucida Sans Unicode"/>
              <a:cs typeface="Lucida Sans Unicod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9"/>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5" dirty="0"/>
              <a:t>Integration</a:t>
            </a:r>
            <a:r>
              <a:rPr spc="-130" dirty="0"/>
              <a:t> </a:t>
            </a:r>
            <a:r>
              <a:rPr spc="70" dirty="0"/>
              <a:t>of</a:t>
            </a:r>
            <a:r>
              <a:rPr spc="-125" dirty="0"/>
              <a:t> </a:t>
            </a:r>
            <a:r>
              <a:rPr spc="495" dirty="0"/>
              <a:t>ML</a:t>
            </a:r>
            <a:r>
              <a:rPr spc="-125" dirty="0"/>
              <a:t> </a:t>
            </a:r>
            <a:r>
              <a:rPr spc="90" dirty="0"/>
              <a:t>and</a:t>
            </a:r>
            <a:r>
              <a:rPr spc="-125" dirty="0"/>
              <a:t> </a:t>
            </a:r>
            <a:r>
              <a:rPr spc="155" dirty="0"/>
              <a:t>Python</a:t>
            </a:r>
            <a:r>
              <a:rPr spc="-125" dirty="0"/>
              <a:t> </a:t>
            </a:r>
            <a:r>
              <a:rPr spc="150" dirty="0"/>
              <a:t>Algorithms</a:t>
            </a:r>
            <a:r>
              <a:rPr spc="-125" dirty="0"/>
              <a:t> </a:t>
            </a:r>
            <a:r>
              <a:rPr spc="130" dirty="0"/>
              <a:t>for </a:t>
            </a:r>
            <a:r>
              <a:rPr spc="-865" dirty="0"/>
              <a:t> </a:t>
            </a:r>
            <a:r>
              <a:rPr spc="110" dirty="0"/>
              <a:t>Enhanced</a:t>
            </a:r>
            <a:r>
              <a:rPr spc="-135" dirty="0"/>
              <a:t> </a:t>
            </a:r>
            <a:r>
              <a:rPr spc="225" dirty="0"/>
              <a:t>Malware</a:t>
            </a:r>
            <a:r>
              <a:rPr spc="-130" dirty="0"/>
              <a:t> </a:t>
            </a:r>
            <a:r>
              <a:rPr spc="95" dirty="0"/>
              <a:t>Detection</a:t>
            </a:r>
          </a:p>
        </p:txBody>
      </p:sp>
      <p:sp>
        <p:nvSpPr>
          <p:cNvPr id="4" name="object 4"/>
          <p:cNvSpPr txBox="1"/>
          <p:nvPr/>
        </p:nvSpPr>
        <p:spPr>
          <a:xfrm>
            <a:off x="587825" y="1001405"/>
            <a:ext cx="3598545" cy="254000"/>
          </a:xfrm>
          <a:prstGeom prst="rect">
            <a:avLst/>
          </a:prstGeom>
        </p:spPr>
        <p:txBody>
          <a:bodyPr vert="horz" wrap="square" lIns="0" tIns="12700" rIns="0" bIns="0" rtlCol="0">
            <a:spAutoFit/>
          </a:bodyPr>
          <a:lstStyle/>
          <a:p>
            <a:pPr marL="12700">
              <a:lnSpc>
                <a:spcPct val="100000"/>
              </a:lnSpc>
              <a:spcBef>
                <a:spcPts val="100"/>
              </a:spcBef>
            </a:pPr>
            <a:r>
              <a:rPr sz="1500" spc="40" dirty="0">
                <a:solidFill>
                  <a:srgbClr val="FFFFFF"/>
                </a:solidFill>
                <a:latin typeface="Lucida Sans Unicode"/>
                <a:cs typeface="Lucida Sans Unicode"/>
              </a:rPr>
              <a:t>Combining</a:t>
            </a:r>
            <a:r>
              <a:rPr sz="1500" spc="-75" dirty="0">
                <a:solidFill>
                  <a:srgbClr val="FFFFFF"/>
                </a:solidFill>
                <a:latin typeface="Lucida Sans Unicode"/>
                <a:cs typeface="Lucida Sans Unicode"/>
              </a:rPr>
              <a:t> </a:t>
            </a:r>
            <a:r>
              <a:rPr sz="1500" spc="-80" dirty="0">
                <a:solidFill>
                  <a:srgbClr val="FFFFFF"/>
                </a:solidFill>
                <a:latin typeface="Lucida Sans Unicode"/>
                <a:cs typeface="Lucida Sans Unicode"/>
              </a:rPr>
              <a:t>ML</a:t>
            </a:r>
            <a:r>
              <a:rPr sz="1500" spc="-75" dirty="0">
                <a:solidFill>
                  <a:srgbClr val="FFFFFF"/>
                </a:solidFill>
                <a:latin typeface="Lucida Sans Unicode"/>
                <a:cs typeface="Lucida Sans Unicode"/>
              </a:rPr>
              <a:t> </a:t>
            </a:r>
            <a:r>
              <a:rPr sz="1500" spc="90" dirty="0">
                <a:solidFill>
                  <a:srgbClr val="FFFFFF"/>
                </a:solidFill>
                <a:latin typeface="Lucida Sans Unicode"/>
                <a:cs typeface="Lucida Sans Unicode"/>
              </a:rPr>
              <a:t>and</a:t>
            </a:r>
            <a:r>
              <a:rPr sz="1500" spc="-75" dirty="0">
                <a:solidFill>
                  <a:srgbClr val="FFFFFF"/>
                </a:solidFill>
                <a:latin typeface="Lucida Sans Unicode"/>
                <a:cs typeface="Lucida Sans Unicode"/>
              </a:rPr>
              <a:t> </a:t>
            </a:r>
            <a:r>
              <a:rPr sz="1500" spc="30" dirty="0">
                <a:solidFill>
                  <a:srgbClr val="FFFFFF"/>
                </a:solidFill>
                <a:latin typeface="Lucida Sans Unicode"/>
                <a:cs typeface="Lucida Sans Unicode"/>
              </a:rPr>
              <a:t>Python</a:t>
            </a:r>
            <a:r>
              <a:rPr sz="1500" spc="-75" dirty="0">
                <a:solidFill>
                  <a:srgbClr val="FFFFFF"/>
                </a:solidFill>
                <a:latin typeface="Lucida Sans Unicode"/>
                <a:cs typeface="Lucida Sans Unicode"/>
              </a:rPr>
              <a:t> </a:t>
            </a:r>
            <a:r>
              <a:rPr sz="1500" spc="5" dirty="0">
                <a:solidFill>
                  <a:srgbClr val="FFFFFF"/>
                </a:solidFill>
                <a:latin typeface="Lucida Sans Unicode"/>
                <a:cs typeface="Lucida Sans Unicode"/>
              </a:rPr>
              <a:t>Algorithms</a:t>
            </a:r>
            <a:endParaRPr sz="1500">
              <a:latin typeface="Lucida Sans Unicode"/>
              <a:cs typeface="Lucida Sans Unicode"/>
            </a:endParaRPr>
          </a:p>
        </p:txBody>
      </p:sp>
      <p:sp>
        <p:nvSpPr>
          <p:cNvPr id="5" name="object 5"/>
          <p:cNvSpPr txBox="1"/>
          <p:nvPr/>
        </p:nvSpPr>
        <p:spPr>
          <a:xfrm>
            <a:off x="587825" y="1543320"/>
            <a:ext cx="2251075" cy="2228215"/>
          </a:xfrm>
          <a:prstGeom prst="rect">
            <a:avLst/>
          </a:prstGeom>
        </p:spPr>
        <p:txBody>
          <a:bodyPr vert="horz" wrap="square" lIns="0" tIns="10795" rIns="0" bIns="0" rtlCol="0">
            <a:spAutoFit/>
          </a:bodyPr>
          <a:lstStyle/>
          <a:p>
            <a:pPr marL="316865" marR="5080" indent="-242570">
              <a:lnSpc>
                <a:spcPct val="101000"/>
              </a:lnSpc>
              <a:spcBef>
                <a:spcPts val="85"/>
              </a:spcBef>
            </a:pPr>
            <a:r>
              <a:rPr sz="1300" spc="55" dirty="0">
                <a:solidFill>
                  <a:srgbClr val="FFFFFF"/>
                </a:solidFill>
                <a:latin typeface="Verdana"/>
                <a:cs typeface="Verdana"/>
              </a:rPr>
              <a:t>Preprocessing</a:t>
            </a:r>
            <a:r>
              <a:rPr sz="1300" spc="-80" dirty="0">
                <a:solidFill>
                  <a:srgbClr val="FFFFFF"/>
                </a:solidFill>
                <a:latin typeface="Verdana"/>
                <a:cs typeface="Verdana"/>
              </a:rPr>
              <a:t> </a:t>
            </a:r>
            <a:r>
              <a:rPr sz="1300" spc="35" dirty="0">
                <a:solidFill>
                  <a:srgbClr val="FFFFFF"/>
                </a:solidFill>
                <a:latin typeface="Verdana"/>
                <a:cs typeface="Verdana"/>
              </a:rPr>
              <a:t>Data</a:t>
            </a:r>
            <a:r>
              <a:rPr sz="1300" spc="-80" dirty="0">
                <a:solidFill>
                  <a:srgbClr val="FFFFFF"/>
                </a:solidFill>
                <a:latin typeface="Verdana"/>
                <a:cs typeface="Verdana"/>
              </a:rPr>
              <a:t> </a:t>
            </a:r>
            <a:r>
              <a:rPr sz="1300" spc="105" dirty="0">
                <a:solidFill>
                  <a:srgbClr val="FFFFFF"/>
                </a:solidFill>
                <a:latin typeface="Verdana"/>
                <a:cs typeface="Verdana"/>
              </a:rPr>
              <a:t>with </a:t>
            </a:r>
            <a:r>
              <a:rPr sz="1300" spc="-440" dirty="0">
                <a:solidFill>
                  <a:srgbClr val="FFFFFF"/>
                </a:solidFill>
                <a:latin typeface="Verdana"/>
                <a:cs typeface="Verdana"/>
              </a:rPr>
              <a:t> </a:t>
            </a:r>
            <a:r>
              <a:rPr sz="1300" spc="80" dirty="0">
                <a:solidFill>
                  <a:srgbClr val="FFFFFF"/>
                </a:solidFill>
                <a:latin typeface="Verdana"/>
                <a:cs typeface="Verdana"/>
              </a:rPr>
              <a:t>Python</a:t>
            </a:r>
            <a:r>
              <a:rPr sz="1300" spc="-80" dirty="0">
                <a:solidFill>
                  <a:srgbClr val="FFFFFF"/>
                </a:solidFill>
                <a:latin typeface="Verdana"/>
                <a:cs typeface="Verdana"/>
              </a:rPr>
              <a:t> </a:t>
            </a:r>
            <a:r>
              <a:rPr sz="1300" spc="75" dirty="0">
                <a:solidFill>
                  <a:srgbClr val="FFFFFF"/>
                </a:solidFill>
                <a:latin typeface="Verdana"/>
                <a:cs typeface="Verdana"/>
              </a:rPr>
              <a:t>Algorithms</a:t>
            </a:r>
            <a:endParaRPr sz="1300">
              <a:latin typeface="Verdana"/>
              <a:cs typeface="Verdana"/>
            </a:endParaRPr>
          </a:p>
          <a:p>
            <a:pPr marL="12700" marR="6985">
              <a:lnSpc>
                <a:spcPts val="1430"/>
              </a:lnSpc>
              <a:spcBef>
                <a:spcPts val="1425"/>
              </a:spcBef>
            </a:pPr>
            <a:r>
              <a:rPr sz="1200" spc="-35" dirty="0">
                <a:solidFill>
                  <a:srgbClr val="FFFFFF"/>
                </a:solidFill>
                <a:latin typeface="Lucida Sans Unicode"/>
                <a:cs typeface="Lucida Sans Unicode"/>
              </a:rPr>
              <a:t>This</a:t>
            </a:r>
            <a:r>
              <a:rPr sz="1200" spc="-60" dirty="0">
                <a:solidFill>
                  <a:srgbClr val="FFFFFF"/>
                </a:solidFill>
                <a:latin typeface="Lucida Sans Unicode"/>
                <a:cs typeface="Lucida Sans Unicode"/>
              </a:rPr>
              <a:t> </a:t>
            </a:r>
            <a:r>
              <a:rPr sz="1200" spc="25" dirty="0">
                <a:solidFill>
                  <a:srgbClr val="FFFFFF"/>
                </a:solidFill>
                <a:latin typeface="Lucida Sans Unicode"/>
                <a:cs typeface="Lucida Sans Unicode"/>
              </a:rPr>
              <a:t>section</a:t>
            </a:r>
            <a:r>
              <a:rPr sz="1200" spc="-60" dirty="0">
                <a:solidFill>
                  <a:srgbClr val="FFFFFF"/>
                </a:solidFill>
                <a:latin typeface="Lucida Sans Unicode"/>
                <a:cs typeface="Lucida Sans Unicode"/>
              </a:rPr>
              <a:t> </a:t>
            </a:r>
            <a:r>
              <a:rPr sz="1200" spc="5" dirty="0">
                <a:solidFill>
                  <a:srgbClr val="FFFFFF"/>
                </a:solidFill>
                <a:latin typeface="Lucida Sans Unicode"/>
                <a:cs typeface="Lucida Sans Unicode"/>
              </a:rPr>
              <a:t>explains</a:t>
            </a:r>
            <a:r>
              <a:rPr sz="1200" spc="-60" dirty="0">
                <a:solidFill>
                  <a:srgbClr val="FFFFFF"/>
                </a:solidFill>
                <a:latin typeface="Lucida Sans Unicode"/>
                <a:cs typeface="Lucida Sans Unicode"/>
              </a:rPr>
              <a:t> </a:t>
            </a:r>
            <a:r>
              <a:rPr sz="1200" spc="25" dirty="0">
                <a:solidFill>
                  <a:srgbClr val="FFFFFF"/>
                </a:solidFill>
                <a:latin typeface="Lucida Sans Unicode"/>
                <a:cs typeface="Lucida Sans Unicode"/>
              </a:rPr>
              <a:t>how  </a:t>
            </a:r>
            <a:r>
              <a:rPr sz="1200" spc="20" dirty="0">
                <a:solidFill>
                  <a:srgbClr val="FFFFFF"/>
                </a:solidFill>
                <a:latin typeface="Lucida Sans Unicode"/>
                <a:cs typeface="Lucida Sans Unicode"/>
              </a:rPr>
              <a:t>Python algorithms </a:t>
            </a:r>
            <a:r>
              <a:rPr sz="1200" spc="95" dirty="0">
                <a:solidFill>
                  <a:srgbClr val="FFFFFF"/>
                </a:solidFill>
                <a:latin typeface="Lucida Sans Unicode"/>
                <a:cs typeface="Lucida Sans Unicode"/>
              </a:rPr>
              <a:t>can </a:t>
            </a:r>
            <a:r>
              <a:rPr sz="1200" spc="65" dirty="0">
                <a:solidFill>
                  <a:srgbClr val="FFFFFF"/>
                </a:solidFill>
                <a:latin typeface="Lucida Sans Unicode"/>
                <a:cs typeface="Lucida Sans Unicode"/>
              </a:rPr>
              <a:t>be </a:t>
            </a:r>
            <a:r>
              <a:rPr sz="1200" spc="70" dirty="0">
                <a:solidFill>
                  <a:srgbClr val="FFFFFF"/>
                </a:solidFill>
                <a:latin typeface="Lucida Sans Unicode"/>
                <a:cs typeface="Lucida Sans Unicode"/>
              </a:rPr>
              <a:t> </a:t>
            </a:r>
            <a:r>
              <a:rPr sz="1200" spc="40" dirty="0">
                <a:solidFill>
                  <a:srgbClr val="FFFFFF"/>
                </a:solidFill>
                <a:latin typeface="Lucida Sans Unicode"/>
                <a:cs typeface="Lucida Sans Unicode"/>
              </a:rPr>
              <a:t>used</a:t>
            </a:r>
            <a:r>
              <a:rPr sz="1200" spc="-70" dirty="0">
                <a:solidFill>
                  <a:srgbClr val="FFFFFF"/>
                </a:solidFill>
                <a:latin typeface="Lucida Sans Unicode"/>
                <a:cs typeface="Lucida Sans Unicode"/>
              </a:rPr>
              <a:t> </a:t>
            </a:r>
            <a:r>
              <a:rPr sz="1200" spc="-20" dirty="0">
                <a:solidFill>
                  <a:srgbClr val="FFFFFF"/>
                </a:solidFill>
                <a:latin typeface="Lucida Sans Unicode"/>
                <a:cs typeface="Lucida Sans Unicode"/>
              </a:rPr>
              <a:t>for</a:t>
            </a:r>
            <a:r>
              <a:rPr sz="1200" spc="-70" dirty="0">
                <a:solidFill>
                  <a:srgbClr val="FFFFFF"/>
                </a:solidFill>
                <a:latin typeface="Lucida Sans Unicode"/>
                <a:cs typeface="Lucida Sans Unicode"/>
              </a:rPr>
              <a:t> </a:t>
            </a:r>
            <a:r>
              <a:rPr sz="1200" spc="25" dirty="0">
                <a:solidFill>
                  <a:srgbClr val="FFFFFF"/>
                </a:solidFill>
                <a:latin typeface="Lucida Sans Unicode"/>
                <a:cs typeface="Lucida Sans Unicode"/>
              </a:rPr>
              <a:t>preprocessing</a:t>
            </a:r>
            <a:r>
              <a:rPr sz="1200" spc="-70" dirty="0">
                <a:solidFill>
                  <a:srgbClr val="FFFFFF"/>
                </a:solidFill>
                <a:latin typeface="Lucida Sans Unicode"/>
                <a:cs typeface="Lucida Sans Unicode"/>
              </a:rPr>
              <a:t> </a:t>
            </a:r>
            <a:r>
              <a:rPr sz="1200" spc="-10" dirty="0">
                <a:solidFill>
                  <a:srgbClr val="FFFFFF"/>
                </a:solidFill>
                <a:latin typeface="Lucida Sans Unicode"/>
                <a:cs typeface="Lucida Sans Unicode"/>
              </a:rPr>
              <a:t>tasks, </a:t>
            </a:r>
            <a:r>
              <a:rPr sz="1200" spc="-370" dirty="0">
                <a:solidFill>
                  <a:srgbClr val="FFFFFF"/>
                </a:solidFill>
                <a:latin typeface="Lucida Sans Unicode"/>
                <a:cs typeface="Lucida Sans Unicode"/>
              </a:rPr>
              <a:t> </a:t>
            </a:r>
            <a:r>
              <a:rPr sz="1200" spc="40" dirty="0">
                <a:solidFill>
                  <a:srgbClr val="FFFFFF"/>
                </a:solidFill>
                <a:latin typeface="Lucida Sans Unicode"/>
                <a:cs typeface="Lucida Sans Unicode"/>
              </a:rPr>
              <a:t>such </a:t>
            </a:r>
            <a:r>
              <a:rPr sz="1200" spc="80" dirty="0">
                <a:solidFill>
                  <a:srgbClr val="FFFFFF"/>
                </a:solidFill>
                <a:latin typeface="Lucida Sans Unicode"/>
                <a:cs typeface="Lucida Sans Unicode"/>
              </a:rPr>
              <a:t>as </a:t>
            </a:r>
            <a:r>
              <a:rPr sz="1200" spc="85" dirty="0">
                <a:solidFill>
                  <a:srgbClr val="FFFFFF"/>
                </a:solidFill>
                <a:latin typeface="Lucida Sans Unicode"/>
                <a:cs typeface="Lucida Sans Unicode"/>
              </a:rPr>
              <a:t>data </a:t>
            </a:r>
            <a:r>
              <a:rPr sz="1200" spc="20" dirty="0">
                <a:solidFill>
                  <a:srgbClr val="FFFFFF"/>
                </a:solidFill>
                <a:latin typeface="Lucida Sans Unicode"/>
                <a:cs typeface="Lucida Sans Unicode"/>
              </a:rPr>
              <a:t>cleaning, </a:t>
            </a:r>
            <a:r>
              <a:rPr sz="1200" spc="25" dirty="0">
                <a:solidFill>
                  <a:srgbClr val="FFFFFF"/>
                </a:solidFill>
                <a:latin typeface="Lucida Sans Unicode"/>
                <a:cs typeface="Lucida Sans Unicode"/>
              </a:rPr>
              <a:t> </a:t>
            </a:r>
            <a:r>
              <a:rPr sz="1200" spc="30" dirty="0">
                <a:solidFill>
                  <a:srgbClr val="FFFFFF"/>
                </a:solidFill>
                <a:latin typeface="Lucida Sans Unicode"/>
                <a:cs typeface="Lucida Sans Unicode"/>
              </a:rPr>
              <a:t>feature </a:t>
            </a:r>
            <a:r>
              <a:rPr sz="1200" spc="10" dirty="0">
                <a:solidFill>
                  <a:srgbClr val="FFFFFF"/>
                </a:solidFill>
                <a:latin typeface="Lucida Sans Unicode"/>
                <a:cs typeface="Lucida Sans Unicode"/>
              </a:rPr>
              <a:t>engineering, </a:t>
            </a:r>
            <a:r>
              <a:rPr sz="1200" spc="75" dirty="0">
                <a:solidFill>
                  <a:srgbClr val="FFFFFF"/>
                </a:solidFill>
                <a:latin typeface="Lucida Sans Unicode"/>
                <a:cs typeface="Lucida Sans Unicode"/>
              </a:rPr>
              <a:t>and </a:t>
            </a:r>
            <a:r>
              <a:rPr sz="1200" spc="80" dirty="0">
                <a:solidFill>
                  <a:srgbClr val="FFFFFF"/>
                </a:solidFill>
                <a:latin typeface="Lucida Sans Unicode"/>
                <a:cs typeface="Lucida Sans Unicode"/>
              </a:rPr>
              <a:t> </a:t>
            </a:r>
            <a:r>
              <a:rPr sz="1200" dirty="0">
                <a:solidFill>
                  <a:srgbClr val="FFFFFF"/>
                </a:solidFill>
                <a:latin typeface="Lucida Sans Unicode"/>
                <a:cs typeface="Lucida Sans Unicode"/>
              </a:rPr>
              <a:t>normalization. </a:t>
            </a:r>
            <a:r>
              <a:rPr sz="1200" spc="-35" dirty="0">
                <a:solidFill>
                  <a:srgbClr val="FFFFFF"/>
                </a:solidFill>
                <a:latin typeface="Lucida Sans Unicode"/>
                <a:cs typeface="Lucida Sans Unicode"/>
              </a:rPr>
              <a:t>It </a:t>
            </a:r>
            <a:r>
              <a:rPr sz="1200" spc="-30" dirty="0">
                <a:solidFill>
                  <a:srgbClr val="FFFFFF"/>
                </a:solidFill>
                <a:latin typeface="Lucida Sans Unicode"/>
                <a:cs typeface="Lucida Sans Unicode"/>
              </a:rPr>
              <a:t> </a:t>
            </a:r>
            <a:r>
              <a:rPr sz="1200" spc="40" dirty="0">
                <a:solidFill>
                  <a:srgbClr val="FFFFFF"/>
                </a:solidFill>
                <a:latin typeface="Lucida Sans Unicode"/>
                <a:cs typeface="Lucida Sans Unicode"/>
              </a:rPr>
              <a:t>demonstrates </a:t>
            </a:r>
            <a:r>
              <a:rPr sz="1200" spc="-5" dirty="0">
                <a:solidFill>
                  <a:srgbClr val="FFFFFF"/>
                </a:solidFill>
                <a:latin typeface="Lucida Sans Unicode"/>
                <a:cs typeface="Lucida Sans Unicode"/>
              </a:rPr>
              <a:t>their </a:t>
            </a:r>
            <a:r>
              <a:rPr sz="1200" dirty="0">
                <a:solidFill>
                  <a:srgbClr val="FFFFFF"/>
                </a:solidFill>
                <a:latin typeface="Lucida Sans Unicode"/>
                <a:cs typeface="Lucida Sans Unicode"/>
              </a:rPr>
              <a:t>role </a:t>
            </a:r>
            <a:r>
              <a:rPr sz="1200" spc="-15" dirty="0">
                <a:solidFill>
                  <a:srgbClr val="FFFFFF"/>
                </a:solidFill>
                <a:latin typeface="Lucida Sans Unicode"/>
                <a:cs typeface="Lucida Sans Unicode"/>
              </a:rPr>
              <a:t>in </a:t>
            </a:r>
            <a:r>
              <a:rPr sz="1200" spc="-10" dirty="0">
                <a:solidFill>
                  <a:srgbClr val="FFFFFF"/>
                </a:solidFill>
                <a:latin typeface="Lucida Sans Unicode"/>
                <a:cs typeface="Lucida Sans Unicode"/>
              </a:rPr>
              <a:t> </a:t>
            </a:r>
            <a:r>
              <a:rPr sz="1200" spc="30" dirty="0">
                <a:solidFill>
                  <a:srgbClr val="FFFFFF"/>
                </a:solidFill>
                <a:latin typeface="Lucida Sans Unicode"/>
                <a:cs typeface="Lucida Sans Unicode"/>
              </a:rPr>
              <a:t>preparing </a:t>
            </a:r>
            <a:r>
              <a:rPr sz="1200" spc="85" dirty="0">
                <a:solidFill>
                  <a:srgbClr val="FFFFFF"/>
                </a:solidFill>
                <a:latin typeface="Lucida Sans Unicode"/>
                <a:cs typeface="Lucida Sans Unicode"/>
              </a:rPr>
              <a:t>data </a:t>
            </a:r>
            <a:r>
              <a:rPr sz="1200" spc="-20" dirty="0">
                <a:solidFill>
                  <a:srgbClr val="FFFFFF"/>
                </a:solidFill>
                <a:latin typeface="Lucida Sans Unicode"/>
                <a:cs typeface="Lucida Sans Unicode"/>
              </a:rPr>
              <a:t>for </a:t>
            </a:r>
            <a:r>
              <a:rPr sz="1200" spc="60" dirty="0">
                <a:solidFill>
                  <a:srgbClr val="FFFFFF"/>
                </a:solidFill>
                <a:latin typeface="Lucida Sans Unicode"/>
                <a:cs typeface="Lucida Sans Unicode"/>
              </a:rPr>
              <a:t>machine </a:t>
            </a:r>
            <a:r>
              <a:rPr sz="1200" spc="65" dirty="0">
                <a:solidFill>
                  <a:srgbClr val="FFFFFF"/>
                </a:solidFill>
                <a:latin typeface="Lucida Sans Unicode"/>
                <a:cs typeface="Lucida Sans Unicode"/>
              </a:rPr>
              <a:t> </a:t>
            </a:r>
            <a:r>
              <a:rPr sz="1200" spc="20" dirty="0">
                <a:solidFill>
                  <a:srgbClr val="FFFFFF"/>
                </a:solidFill>
                <a:latin typeface="Lucida Sans Unicode"/>
                <a:cs typeface="Lucida Sans Unicode"/>
              </a:rPr>
              <a:t>learning</a:t>
            </a:r>
            <a:r>
              <a:rPr sz="1200" spc="-65" dirty="0">
                <a:solidFill>
                  <a:srgbClr val="FFFFFF"/>
                </a:solidFill>
                <a:latin typeface="Lucida Sans Unicode"/>
                <a:cs typeface="Lucida Sans Unicode"/>
              </a:rPr>
              <a:t> </a:t>
            </a:r>
            <a:r>
              <a:rPr sz="1200" spc="10" dirty="0">
                <a:solidFill>
                  <a:srgbClr val="FFFFFF"/>
                </a:solidFill>
                <a:latin typeface="Lucida Sans Unicode"/>
                <a:cs typeface="Lucida Sans Unicode"/>
              </a:rPr>
              <a:t>algorithms.</a:t>
            </a:r>
            <a:endParaRPr sz="1200">
              <a:latin typeface="Lucida Sans Unicode"/>
              <a:cs typeface="Lucida Sans Unicode"/>
            </a:endParaRPr>
          </a:p>
        </p:txBody>
      </p:sp>
      <p:sp>
        <p:nvSpPr>
          <p:cNvPr id="6" name="object 6"/>
          <p:cNvSpPr txBox="1"/>
          <p:nvPr/>
        </p:nvSpPr>
        <p:spPr>
          <a:xfrm>
            <a:off x="3403025" y="1343295"/>
            <a:ext cx="2281555" cy="2609215"/>
          </a:xfrm>
          <a:prstGeom prst="rect">
            <a:avLst/>
          </a:prstGeom>
        </p:spPr>
        <p:txBody>
          <a:bodyPr vert="horz" wrap="square" lIns="0" tIns="10795" rIns="0" bIns="0" rtlCol="0">
            <a:spAutoFit/>
          </a:bodyPr>
          <a:lstStyle/>
          <a:p>
            <a:pPr marL="59055" marR="19050" algn="ctr">
              <a:lnSpc>
                <a:spcPct val="101000"/>
              </a:lnSpc>
              <a:spcBef>
                <a:spcPts val="85"/>
              </a:spcBef>
            </a:pPr>
            <a:r>
              <a:rPr sz="1300" spc="90" dirty="0">
                <a:solidFill>
                  <a:srgbClr val="FFFFFF"/>
                </a:solidFill>
                <a:latin typeface="Verdana"/>
                <a:cs typeface="Verdana"/>
              </a:rPr>
              <a:t>Training</a:t>
            </a:r>
            <a:r>
              <a:rPr sz="1300" spc="-80" dirty="0">
                <a:solidFill>
                  <a:srgbClr val="FFFFFF"/>
                </a:solidFill>
                <a:latin typeface="Verdana"/>
                <a:cs typeface="Verdana"/>
              </a:rPr>
              <a:t> </a:t>
            </a:r>
            <a:r>
              <a:rPr sz="1300" spc="45" dirty="0">
                <a:solidFill>
                  <a:srgbClr val="FFFFFF"/>
                </a:solidFill>
                <a:latin typeface="Verdana"/>
                <a:cs typeface="Verdana"/>
              </a:rPr>
              <a:t>and</a:t>
            </a:r>
            <a:r>
              <a:rPr sz="1300" spc="-80" dirty="0">
                <a:solidFill>
                  <a:srgbClr val="FFFFFF"/>
                </a:solidFill>
                <a:latin typeface="Verdana"/>
                <a:cs typeface="Verdana"/>
              </a:rPr>
              <a:t> </a:t>
            </a:r>
            <a:r>
              <a:rPr sz="1300" spc="55" dirty="0">
                <a:solidFill>
                  <a:srgbClr val="FFFFFF"/>
                </a:solidFill>
                <a:latin typeface="Verdana"/>
                <a:cs typeface="Verdana"/>
              </a:rPr>
              <a:t>Testing</a:t>
            </a:r>
            <a:r>
              <a:rPr sz="1300" spc="-80" dirty="0">
                <a:solidFill>
                  <a:srgbClr val="FFFFFF"/>
                </a:solidFill>
                <a:latin typeface="Verdana"/>
                <a:cs typeface="Verdana"/>
              </a:rPr>
              <a:t> </a:t>
            </a:r>
            <a:r>
              <a:rPr sz="1300" spc="254" dirty="0">
                <a:solidFill>
                  <a:srgbClr val="FFFFFF"/>
                </a:solidFill>
                <a:latin typeface="Verdana"/>
                <a:cs typeface="Verdana"/>
              </a:rPr>
              <a:t>ML </a:t>
            </a:r>
            <a:r>
              <a:rPr sz="1300" spc="-440" dirty="0">
                <a:solidFill>
                  <a:srgbClr val="FFFFFF"/>
                </a:solidFill>
                <a:latin typeface="Verdana"/>
                <a:cs typeface="Verdana"/>
              </a:rPr>
              <a:t> </a:t>
            </a:r>
            <a:r>
              <a:rPr sz="1300" spc="90" dirty="0">
                <a:solidFill>
                  <a:srgbClr val="FFFFFF"/>
                </a:solidFill>
                <a:latin typeface="Verdana"/>
                <a:cs typeface="Verdana"/>
              </a:rPr>
              <a:t>Models </a:t>
            </a:r>
            <a:r>
              <a:rPr sz="1300" spc="105" dirty="0">
                <a:solidFill>
                  <a:srgbClr val="FFFFFF"/>
                </a:solidFill>
                <a:latin typeface="Verdana"/>
                <a:cs typeface="Verdana"/>
              </a:rPr>
              <a:t>with </a:t>
            </a:r>
            <a:r>
              <a:rPr sz="1300" spc="80" dirty="0">
                <a:solidFill>
                  <a:srgbClr val="FFFFFF"/>
                </a:solidFill>
                <a:latin typeface="Verdana"/>
                <a:cs typeface="Verdana"/>
              </a:rPr>
              <a:t>Python </a:t>
            </a:r>
            <a:r>
              <a:rPr sz="1300" spc="85" dirty="0">
                <a:solidFill>
                  <a:srgbClr val="FFFFFF"/>
                </a:solidFill>
                <a:latin typeface="Verdana"/>
                <a:cs typeface="Verdana"/>
              </a:rPr>
              <a:t> </a:t>
            </a:r>
            <a:r>
              <a:rPr sz="1300" spc="75" dirty="0">
                <a:solidFill>
                  <a:srgbClr val="FFFFFF"/>
                </a:solidFill>
                <a:latin typeface="Verdana"/>
                <a:cs typeface="Verdana"/>
              </a:rPr>
              <a:t>Algorithms</a:t>
            </a:r>
            <a:endParaRPr sz="1300">
              <a:latin typeface="Verdana"/>
              <a:cs typeface="Verdana"/>
            </a:endParaRPr>
          </a:p>
          <a:p>
            <a:pPr marL="12700" marR="5080">
              <a:lnSpc>
                <a:spcPts val="1430"/>
              </a:lnSpc>
              <a:spcBef>
                <a:spcPts val="1425"/>
              </a:spcBef>
            </a:pPr>
            <a:r>
              <a:rPr sz="1200" spc="45" dirty="0">
                <a:solidFill>
                  <a:srgbClr val="FFFFFF"/>
                </a:solidFill>
                <a:latin typeface="Lucida Sans Unicode"/>
                <a:cs typeface="Lucida Sans Unicode"/>
              </a:rPr>
              <a:t>By </a:t>
            </a:r>
            <a:r>
              <a:rPr sz="1200" spc="20" dirty="0">
                <a:solidFill>
                  <a:srgbClr val="FFFFFF"/>
                </a:solidFill>
                <a:latin typeface="Lucida Sans Unicode"/>
                <a:cs typeface="Lucida Sans Unicode"/>
              </a:rPr>
              <a:t>integrating Python </a:t>
            </a:r>
            <a:r>
              <a:rPr sz="1200" spc="25" dirty="0">
                <a:solidFill>
                  <a:srgbClr val="FFFFFF"/>
                </a:solidFill>
                <a:latin typeface="Lucida Sans Unicode"/>
                <a:cs typeface="Lucida Sans Unicode"/>
              </a:rPr>
              <a:t> </a:t>
            </a:r>
            <a:r>
              <a:rPr sz="1200" spc="20" dirty="0">
                <a:solidFill>
                  <a:srgbClr val="FFFFFF"/>
                </a:solidFill>
                <a:latin typeface="Lucida Sans Unicode"/>
                <a:cs typeface="Lucida Sans Unicode"/>
              </a:rPr>
              <a:t>algorithms </a:t>
            </a:r>
            <a:r>
              <a:rPr sz="1200" dirty="0">
                <a:solidFill>
                  <a:srgbClr val="FFFFFF"/>
                </a:solidFill>
                <a:latin typeface="Lucida Sans Unicode"/>
                <a:cs typeface="Lucida Sans Unicode"/>
              </a:rPr>
              <a:t>with </a:t>
            </a:r>
            <a:r>
              <a:rPr sz="1200" spc="60" dirty="0">
                <a:solidFill>
                  <a:srgbClr val="FFFFFF"/>
                </a:solidFill>
                <a:latin typeface="Lucida Sans Unicode"/>
                <a:cs typeface="Lucida Sans Unicode"/>
              </a:rPr>
              <a:t>machine </a:t>
            </a:r>
            <a:r>
              <a:rPr sz="1200" spc="65" dirty="0">
                <a:solidFill>
                  <a:srgbClr val="FFFFFF"/>
                </a:solidFill>
                <a:latin typeface="Lucida Sans Unicode"/>
                <a:cs typeface="Lucida Sans Unicode"/>
              </a:rPr>
              <a:t> </a:t>
            </a:r>
            <a:r>
              <a:rPr sz="1200" spc="20" dirty="0">
                <a:solidFill>
                  <a:srgbClr val="FFFFFF"/>
                </a:solidFill>
                <a:latin typeface="Lucida Sans Unicode"/>
                <a:cs typeface="Lucida Sans Unicode"/>
              </a:rPr>
              <a:t>learning </a:t>
            </a:r>
            <a:r>
              <a:rPr sz="1200" spc="10" dirty="0">
                <a:solidFill>
                  <a:srgbClr val="FFFFFF"/>
                </a:solidFill>
                <a:latin typeface="Lucida Sans Unicode"/>
                <a:cs typeface="Lucida Sans Unicode"/>
              </a:rPr>
              <a:t>models, </a:t>
            </a:r>
            <a:r>
              <a:rPr sz="1200" spc="65" dirty="0">
                <a:solidFill>
                  <a:srgbClr val="FFFFFF"/>
                </a:solidFill>
                <a:latin typeface="Lucida Sans Unicode"/>
                <a:cs typeface="Lucida Sans Unicode"/>
              </a:rPr>
              <a:t>we </a:t>
            </a:r>
            <a:r>
              <a:rPr sz="1200" spc="95" dirty="0">
                <a:solidFill>
                  <a:srgbClr val="FFFFFF"/>
                </a:solidFill>
                <a:latin typeface="Lucida Sans Unicode"/>
                <a:cs typeface="Lucida Sans Unicode"/>
              </a:rPr>
              <a:t>can </a:t>
            </a:r>
            <a:r>
              <a:rPr sz="1200" spc="100" dirty="0">
                <a:solidFill>
                  <a:srgbClr val="FFFFFF"/>
                </a:solidFill>
                <a:latin typeface="Lucida Sans Unicode"/>
                <a:cs typeface="Lucida Sans Unicode"/>
              </a:rPr>
              <a:t> </a:t>
            </a:r>
            <a:r>
              <a:rPr sz="1200" spc="65" dirty="0">
                <a:solidFill>
                  <a:srgbClr val="FFFFFF"/>
                </a:solidFill>
                <a:latin typeface="Lucida Sans Unicode"/>
                <a:cs typeface="Lucida Sans Unicode"/>
              </a:rPr>
              <a:t>enhance </a:t>
            </a:r>
            <a:r>
              <a:rPr sz="1200" spc="25" dirty="0">
                <a:solidFill>
                  <a:srgbClr val="FFFFFF"/>
                </a:solidFill>
                <a:latin typeface="Lucida Sans Unicode"/>
                <a:cs typeface="Lucida Sans Unicode"/>
              </a:rPr>
              <a:t>the </a:t>
            </a:r>
            <a:r>
              <a:rPr sz="1200" spc="10" dirty="0">
                <a:solidFill>
                  <a:srgbClr val="FFFFFF"/>
                </a:solidFill>
                <a:latin typeface="Lucida Sans Unicode"/>
                <a:cs typeface="Lucida Sans Unicode"/>
              </a:rPr>
              <a:t>training </a:t>
            </a:r>
            <a:r>
              <a:rPr sz="1200" spc="75" dirty="0">
                <a:solidFill>
                  <a:srgbClr val="FFFFFF"/>
                </a:solidFill>
                <a:latin typeface="Lucida Sans Unicode"/>
                <a:cs typeface="Lucida Sans Unicode"/>
              </a:rPr>
              <a:t>and </a:t>
            </a:r>
            <a:r>
              <a:rPr sz="1200" spc="80" dirty="0">
                <a:solidFill>
                  <a:srgbClr val="FFFFFF"/>
                </a:solidFill>
                <a:latin typeface="Lucida Sans Unicode"/>
                <a:cs typeface="Lucida Sans Unicode"/>
              </a:rPr>
              <a:t> </a:t>
            </a:r>
            <a:r>
              <a:rPr sz="1200" spc="10" dirty="0">
                <a:solidFill>
                  <a:srgbClr val="FFFFFF"/>
                </a:solidFill>
                <a:latin typeface="Lucida Sans Unicode"/>
                <a:cs typeface="Lucida Sans Unicode"/>
              </a:rPr>
              <a:t>testing</a:t>
            </a:r>
            <a:r>
              <a:rPr sz="1200" spc="-60" dirty="0">
                <a:solidFill>
                  <a:srgbClr val="FFFFFF"/>
                </a:solidFill>
                <a:latin typeface="Lucida Sans Unicode"/>
                <a:cs typeface="Lucida Sans Unicode"/>
              </a:rPr>
              <a:t> </a:t>
            </a:r>
            <a:r>
              <a:rPr sz="1200" spc="15" dirty="0">
                <a:solidFill>
                  <a:srgbClr val="FFFFFF"/>
                </a:solidFill>
                <a:latin typeface="Lucida Sans Unicode"/>
                <a:cs typeface="Lucida Sans Unicode"/>
              </a:rPr>
              <a:t>process.</a:t>
            </a:r>
            <a:r>
              <a:rPr sz="1200" spc="-60" dirty="0">
                <a:solidFill>
                  <a:srgbClr val="FFFFFF"/>
                </a:solidFill>
                <a:latin typeface="Lucida Sans Unicode"/>
                <a:cs typeface="Lucida Sans Unicode"/>
              </a:rPr>
              <a:t> </a:t>
            </a:r>
            <a:r>
              <a:rPr sz="1200" spc="-35" dirty="0">
                <a:solidFill>
                  <a:srgbClr val="FFFFFF"/>
                </a:solidFill>
                <a:latin typeface="Lucida Sans Unicode"/>
                <a:cs typeface="Lucida Sans Unicode"/>
              </a:rPr>
              <a:t>This</a:t>
            </a:r>
            <a:r>
              <a:rPr sz="1200" spc="-60" dirty="0">
                <a:solidFill>
                  <a:srgbClr val="FFFFFF"/>
                </a:solidFill>
                <a:latin typeface="Lucida Sans Unicode"/>
                <a:cs typeface="Lucida Sans Unicode"/>
              </a:rPr>
              <a:t> </a:t>
            </a:r>
            <a:r>
              <a:rPr sz="1200" spc="25" dirty="0">
                <a:solidFill>
                  <a:srgbClr val="FFFFFF"/>
                </a:solidFill>
                <a:latin typeface="Lucida Sans Unicode"/>
                <a:cs typeface="Lucida Sans Unicode"/>
              </a:rPr>
              <a:t>section  </a:t>
            </a:r>
            <a:r>
              <a:rPr sz="1200" dirty="0">
                <a:solidFill>
                  <a:srgbClr val="FFFFFF"/>
                </a:solidFill>
                <a:latin typeface="Lucida Sans Unicode"/>
                <a:cs typeface="Lucida Sans Unicode"/>
              </a:rPr>
              <a:t>illustrates </a:t>
            </a:r>
            <a:r>
              <a:rPr sz="1200" spc="25" dirty="0">
                <a:solidFill>
                  <a:srgbClr val="FFFFFF"/>
                </a:solidFill>
                <a:latin typeface="Lucida Sans Unicode"/>
                <a:cs typeface="Lucida Sans Unicode"/>
              </a:rPr>
              <a:t>the </a:t>
            </a:r>
            <a:r>
              <a:rPr sz="1200" spc="15" dirty="0">
                <a:solidFill>
                  <a:srgbClr val="FFFFFF"/>
                </a:solidFill>
                <a:latin typeface="Lucida Sans Unicode"/>
                <a:cs typeface="Lucida Sans Unicode"/>
              </a:rPr>
              <a:t>integration </a:t>
            </a:r>
            <a:r>
              <a:rPr sz="1200" spc="-10" dirty="0">
                <a:solidFill>
                  <a:srgbClr val="FFFFFF"/>
                </a:solidFill>
                <a:latin typeface="Lucida Sans Unicode"/>
                <a:cs typeface="Lucida Sans Unicode"/>
              </a:rPr>
              <a:t>of </a:t>
            </a:r>
            <a:r>
              <a:rPr sz="1200" spc="-5" dirty="0">
                <a:solidFill>
                  <a:srgbClr val="FFFFFF"/>
                </a:solidFill>
                <a:latin typeface="Lucida Sans Unicode"/>
                <a:cs typeface="Lucida Sans Unicode"/>
              </a:rPr>
              <a:t> </a:t>
            </a:r>
            <a:r>
              <a:rPr sz="1200" spc="20" dirty="0">
                <a:solidFill>
                  <a:srgbClr val="FFFFFF"/>
                </a:solidFill>
                <a:latin typeface="Lucida Sans Unicode"/>
                <a:cs typeface="Lucida Sans Unicode"/>
              </a:rPr>
              <a:t>Python algorithms </a:t>
            </a:r>
            <a:r>
              <a:rPr sz="1200" spc="-15" dirty="0">
                <a:solidFill>
                  <a:srgbClr val="FFFFFF"/>
                </a:solidFill>
                <a:latin typeface="Lucida Sans Unicode"/>
                <a:cs typeface="Lucida Sans Unicode"/>
              </a:rPr>
              <a:t>in </a:t>
            </a:r>
            <a:r>
              <a:rPr sz="1200" spc="10" dirty="0">
                <a:solidFill>
                  <a:srgbClr val="FFFFFF"/>
                </a:solidFill>
                <a:latin typeface="Lucida Sans Unicode"/>
                <a:cs typeface="Lucida Sans Unicode"/>
              </a:rPr>
              <a:t>training </a:t>
            </a:r>
            <a:r>
              <a:rPr sz="1200" spc="-365" dirty="0">
                <a:solidFill>
                  <a:srgbClr val="FFFFFF"/>
                </a:solidFill>
                <a:latin typeface="Lucida Sans Unicode"/>
                <a:cs typeface="Lucida Sans Unicode"/>
              </a:rPr>
              <a:t> </a:t>
            </a:r>
            <a:r>
              <a:rPr sz="1200" spc="75" dirty="0">
                <a:solidFill>
                  <a:srgbClr val="FFFFFF"/>
                </a:solidFill>
                <a:latin typeface="Lucida Sans Unicode"/>
                <a:cs typeface="Lucida Sans Unicode"/>
              </a:rPr>
              <a:t>and</a:t>
            </a:r>
            <a:r>
              <a:rPr sz="1200" spc="-65" dirty="0">
                <a:solidFill>
                  <a:srgbClr val="FFFFFF"/>
                </a:solidFill>
                <a:latin typeface="Lucida Sans Unicode"/>
                <a:cs typeface="Lucida Sans Unicode"/>
              </a:rPr>
              <a:t> </a:t>
            </a:r>
            <a:r>
              <a:rPr sz="1200" spc="10" dirty="0">
                <a:solidFill>
                  <a:srgbClr val="FFFFFF"/>
                </a:solidFill>
                <a:latin typeface="Lucida Sans Unicode"/>
                <a:cs typeface="Lucida Sans Unicode"/>
              </a:rPr>
              <a:t>testing</a:t>
            </a:r>
            <a:r>
              <a:rPr sz="1200" spc="-65" dirty="0">
                <a:solidFill>
                  <a:srgbClr val="FFFFFF"/>
                </a:solidFill>
                <a:latin typeface="Lucida Sans Unicode"/>
                <a:cs typeface="Lucida Sans Unicode"/>
              </a:rPr>
              <a:t> </a:t>
            </a:r>
            <a:r>
              <a:rPr sz="1200" spc="60" dirty="0">
                <a:solidFill>
                  <a:srgbClr val="FFFFFF"/>
                </a:solidFill>
                <a:latin typeface="Lucida Sans Unicode"/>
                <a:cs typeface="Lucida Sans Unicode"/>
              </a:rPr>
              <a:t>machine</a:t>
            </a:r>
            <a:r>
              <a:rPr sz="1200" spc="-65" dirty="0">
                <a:solidFill>
                  <a:srgbClr val="FFFFFF"/>
                </a:solidFill>
                <a:latin typeface="Lucida Sans Unicode"/>
                <a:cs typeface="Lucida Sans Unicode"/>
              </a:rPr>
              <a:t> </a:t>
            </a:r>
            <a:r>
              <a:rPr sz="1200" spc="20" dirty="0">
                <a:solidFill>
                  <a:srgbClr val="FFFFFF"/>
                </a:solidFill>
                <a:latin typeface="Lucida Sans Unicode"/>
                <a:cs typeface="Lucida Sans Unicode"/>
              </a:rPr>
              <a:t>learning </a:t>
            </a:r>
            <a:r>
              <a:rPr sz="1200" spc="-365" dirty="0">
                <a:solidFill>
                  <a:srgbClr val="FFFFFF"/>
                </a:solidFill>
                <a:latin typeface="Lucida Sans Unicode"/>
                <a:cs typeface="Lucida Sans Unicode"/>
              </a:rPr>
              <a:t> </a:t>
            </a:r>
            <a:r>
              <a:rPr sz="1200" spc="40" dirty="0">
                <a:solidFill>
                  <a:srgbClr val="FFFFFF"/>
                </a:solidFill>
                <a:latin typeface="Lucida Sans Unicode"/>
                <a:cs typeface="Lucida Sans Unicode"/>
              </a:rPr>
              <a:t>models </a:t>
            </a:r>
            <a:r>
              <a:rPr sz="1200" spc="-20" dirty="0">
                <a:solidFill>
                  <a:srgbClr val="FFFFFF"/>
                </a:solidFill>
                <a:latin typeface="Lucida Sans Unicode"/>
                <a:cs typeface="Lucida Sans Unicode"/>
              </a:rPr>
              <a:t>for </a:t>
            </a:r>
            <a:r>
              <a:rPr sz="1200" spc="80" dirty="0">
                <a:solidFill>
                  <a:srgbClr val="FFFFFF"/>
                </a:solidFill>
                <a:latin typeface="Lucida Sans Unicode"/>
                <a:cs typeface="Lucida Sans Unicode"/>
              </a:rPr>
              <a:t>advanced </a:t>
            </a:r>
            <a:r>
              <a:rPr sz="1200" spc="85" dirty="0">
                <a:solidFill>
                  <a:srgbClr val="FFFFFF"/>
                </a:solidFill>
                <a:latin typeface="Lucida Sans Unicode"/>
                <a:cs typeface="Lucida Sans Unicode"/>
              </a:rPr>
              <a:t> </a:t>
            </a:r>
            <a:r>
              <a:rPr sz="1200" spc="60" dirty="0">
                <a:solidFill>
                  <a:srgbClr val="FFFFFF"/>
                </a:solidFill>
                <a:latin typeface="Lucida Sans Unicode"/>
                <a:cs typeface="Lucida Sans Unicode"/>
              </a:rPr>
              <a:t>malware</a:t>
            </a:r>
            <a:r>
              <a:rPr sz="1200" spc="-65" dirty="0">
                <a:solidFill>
                  <a:srgbClr val="FFFFFF"/>
                </a:solidFill>
                <a:latin typeface="Lucida Sans Unicode"/>
                <a:cs typeface="Lucida Sans Unicode"/>
              </a:rPr>
              <a:t> </a:t>
            </a:r>
            <a:r>
              <a:rPr sz="1200" spc="15" dirty="0">
                <a:solidFill>
                  <a:srgbClr val="FFFFFF"/>
                </a:solidFill>
                <a:latin typeface="Lucida Sans Unicode"/>
                <a:cs typeface="Lucida Sans Unicode"/>
              </a:rPr>
              <a:t>detection.</a:t>
            </a:r>
            <a:endParaRPr sz="1200">
              <a:latin typeface="Lucida Sans Unicode"/>
              <a:cs typeface="Lucida Sans Unicode"/>
            </a:endParaRPr>
          </a:p>
        </p:txBody>
      </p:sp>
      <p:sp>
        <p:nvSpPr>
          <p:cNvPr id="7" name="object 7"/>
          <p:cNvSpPr txBox="1"/>
          <p:nvPr/>
        </p:nvSpPr>
        <p:spPr>
          <a:xfrm>
            <a:off x="6218225" y="1343295"/>
            <a:ext cx="2294890" cy="2609215"/>
          </a:xfrm>
          <a:prstGeom prst="rect">
            <a:avLst/>
          </a:prstGeom>
        </p:spPr>
        <p:txBody>
          <a:bodyPr vert="horz" wrap="square" lIns="0" tIns="10795" rIns="0" bIns="0" rtlCol="0">
            <a:spAutoFit/>
          </a:bodyPr>
          <a:lstStyle/>
          <a:p>
            <a:pPr marL="205104" marR="178435" algn="ctr">
              <a:lnSpc>
                <a:spcPct val="101000"/>
              </a:lnSpc>
              <a:spcBef>
                <a:spcPts val="85"/>
              </a:spcBef>
            </a:pPr>
            <a:r>
              <a:rPr sz="1300" spc="50" dirty="0">
                <a:solidFill>
                  <a:srgbClr val="FFFFFF"/>
                </a:solidFill>
                <a:latin typeface="Verdana"/>
                <a:cs typeface="Verdana"/>
              </a:rPr>
              <a:t>Ensemble</a:t>
            </a:r>
            <a:r>
              <a:rPr sz="1300" spc="-70" dirty="0">
                <a:solidFill>
                  <a:srgbClr val="FFFFFF"/>
                </a:solidFill>
                <a:latin typeface="Verdana"/>
                <a:cs typeface="Verdana"/>
              </a:rPr>
              <a:t> </a:t>
            </a:r>
            <a:r>
              <a:rPr sz="1300" spc="120" dirty="0">
                <a:solidFill>
                  <a:srgbClr val="FFFFFF"/>
                </a:solidFill>
                <a:latin typeface="Verdana"/>
                <a:cs typeface="Verdana"/>
              </a:rPr>
              <a:t>T</a:t>
            </a:r>
            <a:r>
              <a:rPr sz="1300" spc="40" dirty="0">
                <a:solidFill>
                  <a:srgbClr val="FFFFFF"/>
                </a:solidFill>
                <a:latin typeface="Verdana"/>
                <a:cs typeface="Verdana"/>
              </a:rPr>
              <a:t>echniques  </a:t>
            </a:r>
            <a:r>
              <a:rPr sz="1300" spc="105" dirty="0">
                <a:solidFill>
                  <a:srgbClr val="FFFFFF"/>
                </a:solidFill>
                <a:latin typeface="Verdana"/>
                <a:cs typeface="Verdana"/>
              </a:rPr>
              <a:t>with </a:t>
            </a:r>
            <a:r>
              <a:rPr sz="1300" spc="254" dirty="0">
                <a:solidFill>
                  <a:srgbClr val="FFFFFF"/>
                </a:solidFill>
                <a:latin typeface="Verdana"/>
                <a:cs typeface="Verdana"/>
              </a:rPr>
              <a:t>ML </a:t>
            </a:r>
            <a:r>
              <a:rPr sz="1300" spc="45" dirty="0">
                <a:solidFill>
                  <a:srgbClr val="FFFFFF"/>
                </a:solidFill>
                <a:latin typeface="Verdana"/>
                <a:cs typeface="Verdana"/>
              </a:rPr>
              <a:t>and </a:t>
            </a:r>
            <a:r>
              <a:rPr sz="1300" spc="80" dirty="0">
                <a:solidFill>
                  <a:srgbClr val="FFFFFF"/>
                </a:solidFill>
                <a:latin typeface="Verdana"/>
                <a:cs typeface="Verdana"/>
              </a:rPr>
              <a:t>Python </a:t>
            </a:r>
            <a:r>
              <a:rPr sz="1300" spc="-445" dirty="0">
                <a:solidFill>
                  <a:srgbClr val="FFFFFF"/>
                </a:solidFill>
                <a:latin typeface="Verdana"/>
                <a:cs typeface="Verdana"/>
              </a:rPr>
              <a:t> </a:t>
            </a:r>
            <a:r>
              <a:rPr sz="1300" spc="75" dirty="0">
                <a:solidFill>
                  <a:srgbClr val="FFFFFF"/>
                </a:solidFill>
                <a:latin typeface="Verdana"/>
                <a:cs typeface="Verdana"/>
              </a:rPr>
              <a:t>Algorithms</a:t>
            </a:r>
            <a:endParaRPr sz="1300">
              <a:latin typeface="Verdana"/>
              <a:cs typeface="Verdana"/>
            </a:endParaRPr>
          </a:p>
          <a:p>
            <a:pPr marL="12700" marR="5080">
              <a:lnSpc>
                <a:spcPts val="1430"/>
              </a:lnSpc>
              <a:spcBef>
                <a:spcPts val="1425"/>
              </a:spcBef>
            </a:pPr>
            <a:r>
              <a:rPr sz="1200" spc="30" dirty="0">
                <a:solidFill>
                  <a:srgbClr val="FFFFFF"/>
                </a:solidFill>
                <a:latin typeface="Lucida Sans Unicode"/>
                <a:cs typeface="Lucida Sans Unicode"/>
              </a:rPr>
              <a:t>Ensemble</a:t>
            </a:r>
            <a:r>
              <a:rPr sz="1200" spc="50" dirty="0">
                <a:solidFill>
                  <a:srgbClr val="FFFFFF"/>
                </a:solidFill>
                <a:latin typeface="Lucida Sans Unicode"/>
                <a:cs typeface="Lucida Sans Unicode"/>
              </a:rPr>
              <a:t> </a:t>
            </a:r>
            <a:r>
              <a:rPr sz="1200" spc="15" dirty="0">
                <a:solidFill>
                  <a:srgbClr val="FFFFFF"/>
                </a:solidFill>
                <a:latin typeface="Lucida Sans Unicode"/>
                <a:cs typeface="Lucida Sans Unicode"/>
              </a:rPr>
              <a:t>techniques,</a:t>
            </a:r>
            <a:r>
              <a:rPr sz="1200" spc="55" dirty="0">
                <a:solidFill>
                  <a:srgbClr val="FFFFFF"/>
                </a:solidFill>
                <a:latin typeface="Lucida Sans Unicode"/>
                <a:cs typeface="Lucida Sans Unicode"/>
              </a:rPr>
              <a:t> </a:t>
            </a:r>
            <a:r>
              <a:rPr sz="1200" spc="40" dirty="0">
                <a:solidFill>
                  <a:srgbClr val="FFFFFF"/>
                </a:solidFill>
                <a:latin typeface="Lucida Sans Unicode"/>
                <a:cs typeface="Lucida Sans Unicode"/>
              </a:rPr>
              <a:t>such </a:t>
            </a:r>
            <a:r>
              <a:rPr sz="1200" spc="45" dirty="0">
                <a:solidFill>
                  <a:srgbClr val="FFFFFF"/>
                </a:solidFill>
                <a:latin typeface="Lucida Sans Unicode"/>
                <a:cs typeface="Lucida Sans Unicode"/>
              </a:rPr>
              <a:t> </a:t>
            </a:r>
            <a:r>
              <a:rPr sz="1200" spc="80" dirty="0">
                <a:solidFill>
                  <a:srgbClr val="FFFFFF"/>
                </a:solidFill>
                <a:latin typeface="Lucida Sans Unicode"/>
                <a:cs typeface="Lucida Sans Unicode"/>
              </a:rPr>
              <a:t>as</a:t>
            </a:r>
            <a:r>
              <a:rPr sz="1200" spc="-75" dirty="0">
                <a:solidFill>
                  <a:srgbClr val="FFFFFF"/>
                </a:solidFill>
                <a:latin typeface="Lucida Sans Unicode"/>
                <a:cs typeface="Lucida Sans Unicode"/>
              </a:rPr>
              <a:t> </a:t>
            </a:r>
            <a:r>
              <a:rPr sz="1200" spc="25" dirty="0">
                <a:solidFill>
                  <a:srgbClr val="FFFFFF"/>
                </a:solidFill>
                <a:latin typeface="Lucida Sans Unicode"/>
                <a:cs typeface="Lucida Sans Unicode"/>
              </a:rPr>
              <a:t>stacking</a:t>
            </a:r>
            <a:r>
              <a:rPr sz="1200" spc="-75" dirty="0">
                <a:solidFill>
                  <a:srgbClr val="FFFFFF"/>
                </a:solidFill>
                <a:latin typeface="Lucida Sans Unicode"/>
                <a:cs typeface="Lucida Sans Unicode"/>
              </a:rPr>
              <a:t> </a:t>
            </a:r>
            <a:r>
              <a:rPr sz="1200" spc="75" dirty="0">
                <a:solidFill>
                  <a:srgbClr val="FFFFFF"/>
                </a:solidFill>
                <a:latin typeface="Lucida Sans Unicode"/>
                <a:cs typeface="Lucida Sans Unicode"/>
              </a:rPr>
              <a:t>and</a:t>
            </a:r>
            <a:r>
              <a:rPr sz="1200" spc="-75" dirty="0">
                <a:solidFill>
                  <a:srgbClr val="FFFFFF"/>
                </a:solidFill>
                <a:latin typeface="Lucida Sans Unicode"/>
                <a:cs typeface="Lucida Sans Unicode"/>
              </a:rPr>
              <a:t> </a:t>
            </a:r>
            <a:r>
              <a:rPr sz="1200" spc="25" dirty="0">
                <a:solidFill>
                  <a:srgbClr val="FFFFFF"/>
                </a:solidFill>
                <a:latin typeface="Lucida Sans Unicode"/>
                <a:cs typeface="Lucida Sans Unicode"/>
              </a:rPr>
              <a:t>bagging,</a:t>
            </a:r>
            <a:r>
              <a:rPr sz="1200" spc="-70" dirty="0">
                <a:solidFill>
                  <a:srgbClr val="FFFFFF"/>
                </a:solidFill>
                <a:latin typeface="Lucida Sans Unicode"/>
                <a:cs typeface="Lucida Sans Unicode"/>
              </a:rPr>
              <a:t> </a:t>
            </a:r>
            <a:r>
              <a:rPr sz="1200" spc="95" dirty="0">
                <a:solidFill>
                  <a:srgbClr val="FFFFFF"/>
                </a:solidFill>
                <a:latin typeface="Lucida Sans Unicode"/>
                <a:cs typeface="Lucida Sans Unicode"/>
              </a:rPr>
              <a:t>can </a:t>
            </a:r>
            <a:r>
              <a:rPr sz="1200" spc="-370" dirty="0">
                <a:solidFill>
                  <a:srgbClr val="FFFFFF"/>
                </a:solidFill>
                <a:latin typeface="Lucida Sans Unicode"/>
                <a:cs typeface="Lucida Sans Unicode"/>
              </a:rPr>
              <a:t> </a:t>
            </a:r>
            <a:r>
              <a:rPr sz="1200" spc="-5" dirty="0">
                <a:solidFill>
                  <a:srgbClr val="FFFFFF"/>
                </a:solidFill>
                <a:latin typeface="Lucida Sans Unicode"/>
                <a:cs typeface="Lucida Sans Unicode"/>
              </a:rPr>
              <a:t>further </a:t>
            </a:r>
            <a:r>
              <a:rPr sz="1200" spc="65" dirty="0">
                <a:solidFill>
                  <a:srgbClr val="FFFFFF"/>
                </a:solidFill>
                <a:latin typeface="Lucida Sans Unicode"/>
                <a:cs typeface="Lucida Sans Unicode"/>
              </a:rPr>
              <a:t>enhance </a:t>
            </a:r>
            <a:r>
              <a:rPr sz="1200" spc="25" dirty="0">
                <a:solidFill>
                  <a:srgbClr val="FFFFFF"/>
                </a:solidFill>
                <a:latin typeface="Lucida Sans Unicode"/>
                <a:cs typeface="Lucida Sans Unicode"/>
              </a:rPr>
              <a:t>the </a:t>
            </a:r>
            <a:r>
              <a:rPr sz="1200" spc="30" dirty="0">
                <a:solidFill>
                  <a:srgbClr val="FFFFFF"/>
                </a:solidFill>
                <a:latin typeface="Lucida Sans Unicode"/>
                <a:cs typeface="Lucida Sans Unicode"/>
              </a:rPr>
              <a:t> </a:t>
            </a:r>
            <a:r>
              <a:rPr sz="1200" spc="45" dirty="0">
                <a:solidFill>
                  <a:srgbClr val="FFFFFF"/>
                </a:solidFill>
                <a:latin typeface="Lucida Sans Unicode"/>
                <a:cs typeface="Lucida Sans Unicode"/>
              </a:rPr>
              <a:t>performance </a:t>
            </a:r>
            <a:r>
              <a:rPr sz="1200" spc="-10" dirty="0">
                <a:solidFill>
                  <a:srgbClr val="FFFFFF"/>
                </a:solidFill>
                <a:latin typeface="Lucida Sans Unicode"/>
                <a:cs typeface="Lucida Sans Unicode"/>
              </a:rPr>
              <a:t>of </a:t>
            </a:r>
            <a:r>
              <a:rPr sz="1200" spc="60" dirty="0">
                <a:solidFill>
                  <a:srgbClr val="FFFFFF"/>
                </a:solidFill>
                <a:latin typeface="Lucida Sans Unicode"/>
                <a:cs typeface="Lucida Sans Unicode"/>
              </a:rPr>
              <a:t>malware </a:t>
            </a:r>
            <a:r>
              <a:rPr sz="1200" spc="65" dirty="0">
                <a:solidFill>
                  <a:srgbClr val="FFFFFF"/>
                </a:solidFill>
                <a:latin typeface="Lucida Sans Unicode"/>
                <a:cs typeface="Lucida Sans Unicode"/>
              </a:rPr>
              <a:t> </a:t>
            </a:r>
            <a:r>
              <a:rPr sz="1200" spc="15" dirty="0">
                <a:solidFill>
                  <a:srgbClr val="FFFFFF"/>
                </a:solidFill>
                <a:latin typeface="Lucida Sans Unicode"/>
                <a:cs typeface="Lucida Sans Unicode"/>
              </a:rPr>
              <a:t>detection.</a:t>
            </a:r>
            <a:r>
              <a:rPr sz="1200" spc="-60" dirty="0">
                <a:solidFill>
                  <a:srgbClr val="FFFFFF"/>
                </a:solidFill>
                <a:latin typeface="Lucida Sans Unicode"/>
                <a:cs typeface="Lucida Sans Unicode"/>
              </a:rPr>
              <a:t> </a:t>
            </a:r>
            <a:r>
              <a:rPr sz="1200" spc="-35" dirty="0">
                <a:solidFill>
                  <a:srgbClr val="FFFFFF"/>
                </a:solidFill>
                <a:latin typeface="Lucida Sans Unicode"/>
                <a:cs typeface="Lucida Sans Unicode"/>
              </a:rPr>
              <a:t>This</a:t>
            </a:r>
            <a:r>
              <a:rPr sz="1200" spc="-60" dirty="0">
                <a:solidFill>
                  <a:srgbClr val="FFFFFF"/>
                </a:solidFill>
                <a:latin typeface="Lucida Sans Unicode"/>
                <a:cs typeface="Lucida Sans Unicode"/>
              </a:rPr>
              <a:t> </a:t>
            </a:r>
            <a:r>
              <a:rPr sz="1200" spc="25" dirty="0">
                <a:solidFill>
                  <a:srgbClr val="FFFFFF"/>
                </a:solidFill>
                <a:latin typeface="Lucida Sans Unicode"/>
                <a:cs typeface="Lucida Sans Unicode"/>
              </a:rPr>
              <a:t>section  </a:t>
            </a:r>
            <a:r>
              <a:rPr sz="1200" spc="-5" dirty="0">
                <a:solidFill>
                  <a:srgbClr val="FFFFFF"/>
                </a:solidFill>
                <a:latin typeface="Lucida Sans Unicode"/>
                <a:cs typeface="Lucida Sans Unicode"/>
              </a:rPr>
              <a:t>explores</a:t>
            </a:r>
            <a:r>
              <a:rPr sz="1200" spc="-60" dirty="0">
                <a:solidFill>
                  <a:srgbClr val="FFFFFF"/>
                </a:solidFill>
                <a:latin typeface="Lucida Sans Unicode"/>
                <a:cs typeface="Lucida Sans Unicode"/>
              </a:rPr>
              <a:t> </a:t>
            </a:r>
            <a:r>
              <a:rPr sz="1200" spc="35" dirty="0">
                <a:solidFill>
                  <a:srgbClr val="FFFFFF"/>
                </a:solidFill>
                <a:latin typeface="Lucida Sans Unicode"/>
                <a:cs typeface="Lucida Sans Unicode"/>
              </a:rPr>
              <a:t>how</a:t>
            </a:r>
            <a:r>
              <a:rPr sz="1200" spc="-60" dirty="0">
                <a:solidFill>
                  <a:srgbClr val="FFFFFF"/>
                </a:solidFill>
                <a:latin typeface="Lucida Sans Unicode"/>
                <a:cs typeface="Lucida Sans Unicode"/>
              </a:rPr>
              <a:t> </a:t>
            </a:r>
            <a:r>
              <a:rPr sz="1200" spc="-65" dirty="0">
                <a:solidFill>
                  <a:srgbClr val="FFFFFF"/>
                </a:solidFill>
                <a:latin typeface="Lucida Sans Unicode"/>
                <a:cs typeface="Lucida Sans Unicode"/>
              </a:rPr>
              <a:t>ML</a:t>
            </a:r>
            <a:r>
              <a:rPr sz="1200" spc="-60" dirty="0">
                <a:solidFill>
                  <a:srgbClr val="FFFFFF"/>
                </a:solidFill>
                <a:latin typeface="Lucida Sans Unicode"/>
                <a:cs typeface="Lucida Sans Unicode"/>
              </a:rPr>
              <a:t> </a:t>
            </a:r>
            <a:r>
              <a:rPr sz="1200" spc="75" dirty="0">
                <a:solidFill>
                  <a:srgbClr val="FFFFFF"/>
                </a:solidFill>
                <a:latin typeface="Lucida Sans Unicode"/>
                <a:cs typeface="Lucida Sans Unicode"/>
              </a:rPr>
              <a:t>and</a:t>
            </a:r>
            <a:r>
              <a:rPr sz="1200" spc="-60" dirty="0">
                <a:solidFill>
                  <a:srgbClr val="FFFFFF"/>
                </a:solidFill>
                <a:latin typeface="Lucida Sans Unicode"/>
                <a:cs typeface="Lucida Sans Unicode"/>
              </a:rPr>
              <a:t> </a:t>
            </a:r>
            <a:r>
              <a:rPr sz="1200" spc="20" dirty="0">
                <a:solidFill>
                  <a:srgbClr val="FFFFFF"/>
                </a:solidFill>
                <a:latin typeface="Lucida Sans Unicode"/>
                <a:cs typeface="Lucida Sans Unicode"/>
              </a:rPr>
              <a:t>Python  algorithms</a:t>
            </a:r>
            <a:r>
              <a:rPr sz="1200" spc="-70" dirty="0">
                <a:solidFill>
                  <a:srgbClr val="FFFFFF"/>
                </a:solidFill>
                <a:latin typeface="Lucida Sans Unicode"/>
                <a:cs typeface="Lucida Sans Unicode"/>
              </a:rPr>
              <a:t> </a:t>
            </a:r>
            <a:r>
              <a:rPr sz="1200" spc="95" dirty="0">
                <a:solidFill>
                  <a:srgbClr val="FFFFFF"/>
                </a:solidFill>
                <a:latin typeface="Lucida Sans Unicode"/>
                <a:cs typeface="Lucida Sans Unicode"/>
              </a:rPr>
              <a:t>can</a:t>
            </a:r>
            <a:r>
              <a:rPr sz="1200" spc="-70" dirty="0">
                <a:solidFill>
                  <a:srgbClr val="FFFFFF"/>
                </a:solidFill>
                <a:latin typeface="Lucida Sans Unicode"/>
                <a:cs typeface="Lucida Sans Unicode"/>
              </a:rPr>
              <a:t> </a:t>
            </a:r>
            <a:r>
              <a:rPr sz="1200" spc="65" dirty="0">
                <a:solidFill>
                  <a:srgbClr val="FFFFFF"/>
                </a:solidFill>
                <a:latin typeface="Lucida Sans Unicode"/>
                <a:cs typeface="Lucida Sans Unicode"/>
              </a:rPr>
              <a:t>be</a:t>
            </a:r>
            <a:r>
              <a:rPr sz="1200" spc="-70" dirty="0">
                <a:solidFill>
                  <a:srgbClr val="FFFFFF"/>
                </a:solidFill>
                <a:latin typeface="Lucida Sans Unicode"/>
                <a:cs typeface="Lucida Sans Unicode"/>
              </a:rPr>
              <a:t> </a:t>
            </a:r>
            <a:r>
              <a:rPr sz="1200" spc="50" dirty="0">
                <a:solidFill>
                  <a:srgbClr val="FFFFFF"/>
                </a:solidFill>
                <a:latin typeface="Lucida Sans Unicode"/>
                <a:cs typeface="Lucida Sans Unicode"/>
              </a:rPr>
              <a:t>combined </a:t>
            </a:r>
            <a:r>
              <a:rPr sz="1200" spc="-365" dirty="0">
                <a:solidFill>
                  <a:srgbClr val="FFFFFF"/>
                </a:solidFill>
                <a:latin typeface="Lucida Sans Unicode"/>
                <a:cs typeface="Lucida Sans Unicode"/>
              </a:rPr>
              <a:t> </a:t>
            </a:r>
            <a:r>
              <a:rPr sz="1200" spc="10" dirty="0">
                <a:solidFill>
                  <a:srgbClr val="FFFFFF"/>
                </a:solidFill>
                <a:latin typeface="Lucida Sans Unicode"/>
                <a:cs typeface="Lucida Sans Unicode"/>
              </a:rPr>
              <a:t>using </a:t>
            </a:r>
            <a:r>
              <a:rPr sz="1200" spc="45" dirty="0">
                <a:solidFill>
                  <a:srgbClr val="FFFFFF"/>
                </a:solidFill>
                <a:latin typeface="Lucida Sans Unicode"/>
                <a:cs typeface="Lucida Sans Unicode"/>
              </a:rPr>
              <a:t>ensemble </a:t>
            </a:r>
            <a:r>
              <a:rPr sz="1200" spc="30" dirty="0">
                <a:solidFill>
                  <a:srgbClr val="FFFFFF"/>
                </a:solidFill>
                <a:latin typeface="Lucida Sans Unicode"/>
                <a:cs typeface="Lucida Sans Unicode"/>
              </a:rPr>
              <a:t>techniques </a:t>
            </a:r>
            <a:r>
              <a:rPr sz="1200" spc="35" dirty="0">
                <a:solidFill>
                  <a:srgbClr val="FFFFFF"/>
                </a:solidFill>
                <a:latin typeface="Lucida Sans Unicode"/>
                <a:cs typeface="Lucida Sans Unicode"/>
              </a:rPr>
              <a:t> </a:t>
            </a:r>
            <a:r>
              <a:rPr sz="1200" spc="-20" dirty="0">
                <a:solidFill>
                  <a:srgbClr val="FFFFFF"/>
                </a:solidFill>
                <a:latin typeface="Lucida Sans Unicode"/>
                <a:cs typeface="Lucida Sans Unicode"/>
              </a:rPr>
              <a:t>for </a:t>
            </a:r>
            <a:r>
              <a:rPr sz="1200" spc="35" dirty="0">
                <a:solidFill>
                  <a:srgbClr val="FFFFFF"/>
                </a:solidFill>
                <a:latin typeface="Lucida Sans Unicode"/>
                <a:cs typeface="Lucida Sans Unicode"/>
              </a:rPr>
              <a:t>improved </a:t>
            </a:r>
            <a:r>
              <a:rPr sz="1200" spc="80" dirty="0">
                <a:solidFill>
                  <a:srgbClr val="FFFFFF"/>
                </a:solidFill>
                <a:latin typeface="Lucida Sans Unicode"/>
                <a:cs typeface="Lucida Sans Unicode"/>
              </a:rPr>
              <a:t>accuracy </a:t>
            </a:r>
            <a:r>
              <a:rPr sz="1200" spc="75" dirty="0">
                <a:solidFill>
                  <a:srgbClr val="FFFFFF"/>
                </a:solidFill>
                <a:latin typeface="Lucida Sans Unicode"/>
                <a:cs typeface="Lucida Sans Unicode"/>
              </a:rPr>
              <a:t>and </a:t>
            </a:r>
            <a:r>
              <a:rPr sz="1200" spc="80" dirty="0">
                <a:solidFill>
                  <a:srgbClr val="FFFFFF"/>
                </a:solidFill>
                <a:latin typeface="Lucida Sans Unicode"/>
                <a:cs typeface="Lucida Sans Unicode"/>
              </a:rPr>
              <a:t> </a:t>
            </a:r>
            <a:r>
              <a:rPr sz="1200" spc="5" dirty="0">
                <a:solidFill>
                  <a:srgbClr val="FFFFFF"/>
                </a:solidFill>
                <a:latin typeface="Lucida Sans Unicode"/>
                <a:cs typeface="Lucida Sans Unicode"/>
              </a:rPr>
              <a:t>robustness.</a:t>
            </a:r>
            <a:endParaRPr sz="1200">
              <a:latin typeface="Lucida Sans Unicode"/>
              <a:cs typeface="Lucida Sans Unicod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1365</TotalTime>
  <Words>1406</Words>
  <Application>Microsoft Office PowerPoint</Application>
  <PresentationFormat>On-screen Show (16:9)</PresentationFormat>
  <Paragraphs>89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Leelawadee UI</vt:lpstr>
      <vt:lpstr>Lucida Sans Unicode</vt:lpstr>
      <vt:lpstr>Verdana</vt:lpstr>
      <vt:lpstr>Office Theme</vt:lpstr>
      <vt:lpstr>Malware  Detection Using  Machine Learning  and Python  Algorithms</vt:lpstr>
      <vt:lpstr>Contents</vt:lpstr>
      <vt:lpstr>Introduction to Malware Detection</vt:lpstr>
      <vt:lpstr>Understanding PE format and PE headers Overview of PE Headers</vt:lpstr>
      <vt:lpstr>Machine Learning Algorithms for Malware  Detection Overview of ML Algorithms</vt:lpstr>
      <vt:lpstr>Random Forest Classiﬁer in Malware  Detection Introduction to Random Forest</vt:lpstr>
      <vt:lpstr>Gradient Boosting Classiﬁer for Malware  Detection</vt:lpstr>
      <vt:lpstr>Utilizing Python Algorithms for Effective  Malware Detection</vt:lpstr>
      <vt:lpstr>Integration of ML and Python Algorithms for  Enhanced Malware Detection</vt:lpstr>
      <vt:lpstr>Application of ML and Python Algorithms in  Real-world Scenarios Real-world Use Cases</vt:lpstr>
      <vt:lpstr>Challenges and Future Developments in  Malware Detection Current Challenges</vt:lpstr>
      <vt:lpstr>Conclusion and Recommendations Key Takeaways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Malware Detection Using Machine Learning and Python Algorithms</dc:title>
  <cp:lastModifiedBy>Gaurang Shekhar Sharma</cp:lastModifiedBy>
  <cp:revision>1</cp:revision>
  <dcterms:created xsi:type="dcterms:W3CDTF">2023-11-27T20:58:53Z</dcterms:created>
  <dcterms:modified xsi:type="dcterms:W3CDTF">2023-11-28T19:44:28Z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