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18" r:id="rId1"/>
  </p:sldMasterIdLst>
  <p:sldIdLst>
    <p:sldId id="257" r:id="rId2"/>
    <p:sldId id="259" r:id="rId3"/>
    <p:sldId id="260" r:id="rId4"/>
    <p:sldId id="261" r:id="rId5"/>
    <p:sldId id="264"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C781D1-83F4-4E56-A72A-B816A43A2427}"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97C359-0EB4-4CF8-9A87-5AB28FE448B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233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C781D1-83F4-4E56-A72A-B816A43A2427}"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97C359-0EB4-4CF8-9A87-5AB28FE448B3}" type="slidenum">
              <a:rPr lang="en-IN" smtClean="0"/>
              <a:t>‹#›</a:t>
            </a:fld>
            <a:endParaRPr lang="en-IN"/>
          </a:p>
        </p:txBody>
      </p:sp>
    </p:spTree>
    <p:extLst>
      <p:ext uri="{BB962C8B-B14F-4D97-AF65-F5344CB8AC3E}">
        <p14:creationId xmlns:p14="http://schemas.microsoft.com/office/powerpoint/2010/main" val="1391174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C781D1-83F4-4E56-A72A-B816A43A2427}"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97C359-0EB4-4CF8-9A87-5AB28FE448B3}" type="slidenum">
              <a:rPr lang="en-IN" smtClean="0"/>
              <a:t>‹#›</a:t>
            </a:fld>
            <a:endParaRPr lang="en-IN"/>
          </a:p>
        </p:txBody>
      </p:sp>
    </p:spTree>
    <p:extLst>
      <p:ext uri="{BB962C8B-B14F-4D97-AF65-F5344CB8AC3E}">
        <p14:creationId xmlns:p14="http://schemas.microsoft.com/office/powerpoint/2010/main" val="3662054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C781D1-83F4-4E56-A72A-B816A43A2427}"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97C359-0EB4-4CF8-9A87-5AB28FE448B3}" type="slidenum">
              <a:rPr lang="en-IN" smtClean="0"/>
              <a:t>‹#›</a:t>
            </a:fld>
            <a:endParaRPr lang="en-IN"/>
          </a:p>
        </p:txBody>
      </p:sp>
    </p:spTree>
    <p:extLst>
      <p:ext uri="{BB962C8B-B14F-4D97-AF65-F5344CB8AC3E}">
        <p14:creationId xmlns:p14="http://schemas.microsoft.com/office/powerpoint/2010/main" val="3999990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1C781D1-83F4-4E56-A72A-B816A43A2427}"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97C359-0EB4-4CF8-9A87-5AB28FE448B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1666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C781D1-83F4-4E56-A72A-B816A43A2427}" type="datetimeFigureOut">
              <a:rPr lang="en-IN" smtClean="0"/>
              <a:t>28-01-2023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97C359-0EB4-4CF8-9A87-5AB28FE448B3}" type="slidenum">
              <a:rPr lang="en-IN" smtClean="0"/>
              <a:t>‹#›</a:t>
            </a:fld>
            <a:endParaRPr lang="en-IN"/>
          </a:p>
        </p:txBody>
      </p:sp>
    </p:spTree>
    <p:extLst>
      <p:ext uri="{BB962C8B-B14F-4D97-AF65-F5344CB8AC3E}">
        <p14:creationId xmlns:p14="http://schemas.microsoft.com/office/powerpoint/2010/main" val="1746211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C781D1-83F4-4E56-A72A-B816A43A2427}" type="datetimeFigureOut">
              <a:rPr lang="en-IN" smtClean="0"/>
              <a:t>28-01-2023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97C359-0EB4-4CF8-9A87-5AB28FE448B3}" type="slidenum">
              <a:rPr lang="en-IN" smtClean="0"/>
              <a:t>‹#›</a:t>
            </a:fld>
            <a:endParaRPr lang="en-IN"/>
          </a:p>
        </p:txBody>
      </p:sp>
    </p:spTree>
    <p:extLst>
      <p:ext uri="{BB962C8B-B14F-4D97-AF65-F5344CB8AC3E}">
        <p14:creationId xmlns:p14="http://schemas.microsoft.com/office/powerpoint/2010/main" val="780081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C781D1-83F4-4E56-A72A-B816A43A2427}" type="datetimeFigureOut">
              <a:rPr lang="en-IN" smtClean="0"/>
              <a:t>28-01-2023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97C359-0EB4-4CF8-9A87-5AB28FE448B3}" type="slidenum">
              <a:rPr lang="en-IN" smtClean="0"/>
              <a:t>‹#›</a:t>
            </a:fld>
            <a:endParaRPr lang="en-IN"/>
          </a:p>
        </p:txBody>
      </p:sp>
    </p:spTree>
    <p:extLst>
      <p:ext uri="{BB962C8B-B14F-4D97-AF65-F5344CB8AC3E}">
        <p14:creationId xmlns:p14="http://schemas.microsoft.com/office/powerpoint/2010/main" val="2093116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1C781D1-83F4-4E56-A72A-B816A43A2427}" type="datetimeFigureOut">
              <a:rPr lang="en-IN" smtClean="0"/>
              <a:t>28-01-2023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9A97C359-0EB4-4CF8-9A87-5AB28FE448B3}" type="slidenum">
              <a:rPr lang="en-IN" smtClean="0"/>
              <a:t>‹#›</a:t>
            </a:fld>
            <a:endParaRPr lang="en-IN"/>
          </a:p>
        </p:txBody>
      </p:sp>
    </p:spTree>
    <p:extLst>
      <p:ext uri="{BB962C8B-B14F-4D97-AF65-F5344CB8AC3E}">
        <p14:creationId xmlns:p14="http://schemas.microsoft.com/office/powerpoint/2010/main" val="3021739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1C781D1-83F4-4E56-A72A-B816A43A2427}" type="datetimeFigureOut">
              <a:rPr lang="en-IN" smtClean="0"/>
              <a:t>28-01-2023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A97C359-0EB4-4CF8-9A87-5AB28FE448B3}" type="slidenum">
              <a:rPr lang="en-IN" smtClean="0"/>
              <a:t>‹#›</a:t>
            </a:fld>
            <a:endParaRPr lang="en-IN"/>
          </a:p>
        </p:txBody>
      </p:sp>
    </p:spTree>
    <p:extLst>
      <p:ext uri="{BB962C8B-B14F-4D97-AF65-F5344CB8AC3E}">
        <p14:creationId xmlns:p14="http://schemas.microsoft.com/office/powerpoint/2010/main" val="2096513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1C781D1-83F4-4E56-A72A-B816A43A2427}" type="datetimeFigureOut">
              <a:rPr lang="en-IN" smtClean="0"/>
              <a:t>28-01-2023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97C359-0EB4-4CF8-9A87-5AB28FE448B3}" type="slidenum">
              <a:rPr lang="en-IN" smtClean="0"/>
              <a:t>‹#›</a:t>
            </a:fld>
            <a:endParaRPr lang="en-IN"/>
          </a:p>
        </p:txBody>
      </p:sp>
    </p:spTree>
    <p:extLst>
      <p:ext uri="{BB962C8B-B14F-4D97-AF65-F5344CB8AC3E}">
        <p14:creationId xmlns:p14="http://schemas.microsoft.com/office/powerpoint/2010/main" val="1213817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1C781D1-83F4-4E56-A72A-B816A43A2427}" type="datetimeFigureOut">
              <a:rPr lang="en-IN" smtClean="0"/>
              <a:t>28-01-2023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A97C359-0EB4-4CF8-9A87-5AB28FE448B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2455653"/>
      </p:ext>
    </p:extLst>
  </p:cSld>
  <p:clrMap bg1="lt1" tx1="dk1" bg2="lt2" tx2="dk2" accent1="accent1" accent2="accent2" accent3="accent3" accent4="accent4" accent5="accent5" accent6="accent6" hlink="hlink" folHlink="folHlink"/>
  <p:sldLayoutIdLst>
    <p:sldLayoutId id="2147484619" r:id="rId1"/>
    <p:sldLayoutId id="2147484620" r:id="rId2"/>
    <p:sldLayoutId id="2147484621" r:id="rId3"/>
    <p:sldLayoutId id="2147484622" r:id="rId4"/>
    <p:sldLayoutId id="2147484623" r:id="rId5"/>
    <p:sldLayoutId id="2147484624" r:id="rId6"/>
    <p:sldLayoutId id="2147484625" r:id="rId7"/>
    <p:sldLayoutId id="2147484626" r:id="rId8"/>
    <p:sldLayoutId id="2147484627" r:id="rId9"/>
    <p:sldLayoutId id="2147484628" r:id="rId10"/>
    <p:sldLayoutId id="214748462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571" y="249409"/>
            <a:ext cx="10058400" cy="1288446"/>
          </a:xfrm>
        </p:spPr>
        <p:txBody>
          <a:bodyPr>
            <a:normAutofit/>
          </a:bodyPr>
          <a:lstStyle/>
          <a:p>
            <a:pPr algn="ctr"/>
            <a:r>
              <a:rPr lang="en-US" sz="4000" b="1" dirty="0">
                <a:latin typeface="Times New Roman" panose="02020603050405020304" pitchFamily="18" charset="0"/>
                <a:cs typeface="Times New Roman" panose="02020603050405020304" pitchFamily="18" charset="0"/>
              </a:rPr>
              <a:t>Mini   Project  on</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Password Manager </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4713" y="1772533"/>
            <a:ext cx="11028218" cy="4447309"/>
          </a:xfrm>
        </p:spPr>
        <p:txBody>
          <a:bodyPr>
            <a:normAutofit fontScale="85000" lnSpcReduction="20000"/>
          </a:bodyPr>
          <a:lstStyle/>
          <a:p>
            <a:pPr marL="0" indent="0">
              <a:buNone/>
            </a:pPr>
            <a:r>
              <a:rPr lang="en-US" b="1" dirty="0">
                <a:latin typeface="Times New Roman" panose="02020603050405020304" pitchFamily="18" charset="0"/>
                <a:cs typeface="Times New Roman" panose="02020603050405020304" pitchFamily="18" charset="0"/>
              </a:rPr>
              <a:t>                                   		                       Submitted by:</a:t>
            </a:r>
            <a:endParaRPr lang="en-IN"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Gaurang Sharma </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2018801 </a:t>
            </a:r>
          </a:p>
          <a:p>
            <a:pPr algn="ctr"/>
            <a:r>
              <a:rPr lang="en-US" b="1" dirty="0"/>
              <a:t> </a:t>
            </a:r>
            <a:r>
              <a:rPr lang="en-US" b="1" i="1" dirty="0"/>
              <a:t>Under the Mentorship of</a:t>
            </a:r>
            <a:endParaRPr lang="en-IN" dirty="0"/>
          </a:p>
          <a:p>
            <a:pPr algn="ct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Ms. </a:t>
            </a:r>
            <a:r>
              <a:rPr lang="en-US" b="1" dirty="0" err="1">
                <a:latin typeface="Times New Roman" panose="02020603050405020304" pitchFamily="18" charset="0"/>
                <a:cs typeface="Times New Roman" panose="02020603050405020304" pitchFamily="18" charset="0"/>
              </a:rPr>
              <a:t>Tanusha</a:t>
            </a:r>
            <a:r>
              <a:rPr lang="en-US" b="1" dirty="0">
                <a:latin typeface="Times New Roman" panose="02020603050405020304" pitchFamily="18" charset="0"/>
                <a:cs typeface="Times New Roman" panose="02020603050405020304" pitchFamily="18" charset="0"/>
              </a:rPr>
              <a:t> Mittal</a:t>
            </a:r>
          </a:p>
          <a:p>
            <a:pPr algn="ctr"/>
            <a:r>
              <a:rPr lang="en-US" b="1" dirty="0">
                <a:latin typeface="Times New Roman" panose="02020603050405020304" pitchFamily="18" charset="0"/>
                <a:cs typeface="Times New Roman" panose="02020603050405020304" pitchFamily="18" charset="0"/>
              </a:rPr>
              <a:t>(Assistant Professor)</a:t>
            </a:r>
          </a:p>
          <a:p>
            <a:pPr marL="0" indent="0" algn="ctr">
              <a:buNone/>
            </a:pPr>
            <a:endParaRPr lang="en-US" b="1" dirty="0"/>
          </a:p>
          <a:p>
            <a:pPr algn="ctr"/>
            <a:r>
              <a:rPr lang="en-US" b="1" dirty="0"/>
              <a:t> </a:t>
            </a:r>
            <a:endParaRPr lang="en-IN" dirty="0"/>
          </a:p>
          <a:p>
            <a:pPr marL="0" indent="0">
              <a:buNone/>
            </a:pPr>
            <a:endParaRPr lang="en-US" dirty="0"/>
          </a:p>
          <a:p>
            <a:pPr marL="0" indent="0">
              <a:buNone/>
            </a:pPr>
            <a:endParaRPr lang="en-US" dirty="0"/>
          </a:p>
          <a:p>
            <a:pPr marL="0" indent="0" algn="ctr">
              <a:buNone/>
            </a:pPr>
            <a:r>
              <a:rPr lang="en-US" b="1" dirty="0">
                <a:latin typeface="Times New Roman" panose="02020603050405020304" pitchFamily="18" charset="0"/>
                <a:cs typeface="Times New Roman" panose="02020603050405020304" pitchFamily="18" charset="0"/>
              </a:rPr>
              <a:t>Department of Computer Science and Engineering</a:t>
            </a:r>
            <a:r>
              <a:rPr lang="en-IN"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Graphic Era (Deemed to be University)</a:t>
            </a:r>
          </a:p>
          <a:p>
            <a:pPr marL="0" indent="0" algn="ctr">
              <a:buNone/>
            </a:pPr>
            <a:r>
              <a:rPr lang="en-US" b="1" dirty="0">
                <a:latin typeface="Times New Roman" panose="02020603050405020304" pitchFamily="18" charset="0"/>
                <a:cs typeface="Times New Roman" panose="02020603050405020304" pitchFamily="18" charset="0"/>
              </a:rPr>
              <a:t>Dehradun, </a:t>
            </a:r>
            <a:r>
              <a:rPr lang="en-US" b="1" dirty="0" err="1">
                <a:latin typeface="Times New Roman" panose="02020603050405020304" pitchFamily="18" charset="0"/>
                <a:cs typeface="Times New Roman" panose="02020603050405020304" pitchFamily="18" charset="0"/>
              </a:rPr>
              <a:t>Uttarakhand</a:t>
            </a:r>
            <a:endParaRPr lang="en-IN" dirty="0">
              <a:latin typeface="Times New Roman" panose="02020603050405020304" pitchFamily="18" charset="0"/>
              <a:cs typeface="Times New Roman" panose="02020603050405020304" pitchFamily="18" charset="0"/>
            </a:endParaRPr>
          </a:p>
          <a:p>
            <a:r>
              <a:rPr lang="en-US" b="1" dirty="0"/>
              <a:t> </a:t>
            </a:r>
            <a:endParaRPr lang="en-IN" dirty="0"/>
          </a:p>
          <a:p>
            <a:pPr marL="0" indent="0">
              <a:buNone/>
            </a:pPr>
            <a:endParaRPr lang="en-IN" dirty="0"/>
          </a:p>
        </p:txBody>
      </p:sp>
      <p:pic>
        <p:nvPicPr>
          <p:cNvPr id="4" name="image3.png"/>
          <p:cNvPicPr/>
          <p:nvPr/>
        </p:nvPicPr>
        <p:blipFill>
          <a:blip r:embed="rId2"/>
          <a:srcRect/>
          <a:stretch>
            <a:fillRect/>
          </a:stretch>
        </p:blipFill>
        <p:spPr>
          <a:xfrm>
            <a:off x="5489171" y="3679246"/>
            <a:ext cx="1219200" cy="1162050"/>
          </a:xfrm>
          <a:prstGeom prst="rect">
            <a:avLst/>
          </a:prstGeom>
          <a:ln/>
        </p:spPr>
      </p:pic>
    </p:spTree>
    <p:extLst>
      <p:ext uri="{BB962C8B-B14F-4D97-AF65-F5344CB8AC3E}">
        <p14:creationId xmlns:p14="http://schemas.microsoft.com/office/powerpoint/2010/main" val="24906924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760" y="0"/>
            <a:ext cx="10346575" cy="1278961"/>
          </a:xfrm>
        </p:spPr>
        <p:txBody>
          <a:bodyPr>
            <a:normAutofit/>
          </a:bodyPr>
          <a:lstStyle/>
          <a:p>
            <a:r>
              <a:rPr lang="en-US" sz="4000" b="1" dirty="0">
                <a:latin typeface="Times New Roman" panose="02020603050405020304" pitchFamily="18" charset="0"/>
                <a:cs typeface="Times New Roman" panose="02020603050405020304" pitchFamily="18" charset="0"/>
              </a:rPr>
              <a:t>Introduction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00545" y="1759527"/>
            <a:ext cx="10285615" cy="4234258"/>
          </a:xfrm>
        </p:spPr>
        <p:txBody>
          <a:bodyPr/>
          <a:lstStyle/>
          <a:p>
            <a:r>
              <a:rPr lang="en-US" dirty="0"/>
              <a:t>In this project, we will build a program which will store the User’s passwords for different websites used by the user in one convenient location with one master key. Python Features and methods are used to implement in this project. Today, people have a large number of passwords for social media sites, work logins, shopping pages, online banking and much more. While it is important to use strong passwords and to use different passwords on each site, it can be a difficult task to remember all them. With a password manager, you simply enter the program, provide the master key you set for the password file in the program, then log in to the password file  and you can access all the passwords  stored along with the site name for you. However, the primary purpose of this project to make Password Manager  user-friendly so that any individual can interact with the system.</a:t>
            </a:r>
            <a:endParaRPr lang="en-IN" dirty="0"/>
          </a:p>
        </p:txBody>
      </p:sp>
    </p:spTree>
    <p:extLst>
      <p:ext uri="{BB962C8B-B14F-4D97-AF65-F5344CB8AC3E}">
        <p14:creationId xmlns:p14="http://schemas.microsoft.com/office/powerpoint/2010/main" val="87805428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78961"/>
          </a:xfrm>
        </p:spPr>
        <p:txBody>
          <a:bodyPr>
            <a:normAutofit/>
          </a:bodyPr>
          <a:lstStyle/>
          <a:p>
            <a:r>
              <a:rPr lang="en-US" sz="4000" b="1" dirty="0">
                <a:latin typeface="Times New Roman" panose="02020603050405020304" pitchFamily="18" charset="0"/>
                <a:cs typeface="Times New Roman" panose="02020603050405020304" pitchFamily="18" charset="0"/>
              </a:rPr>
              <a:t>Problem Statement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To create a password manager for the user to interact with so that the user can manage his/her passwords with the help of a master key for each user.</a:t>
            </a:r>
          </a:p>
          <a:p>
            <a:endParaRPr lang="en-IN" dirty="0"/>
          </a:p>
        </p:txBody>
      </p:sp>
      <p:pic>
        <p:nvPicPr>
          <p:cNvPr id="4" name="Picture 3"/>
          <p:cNvPicPr>
            <a:picLocks noChangeAspect="1"/>
          </p:cNvPicPr>
          <p:nvPr/>
        </p:nvPicPr>
        <p:blipFill>
          <a:blip r:embed="rId2"/>
          <a:stretch>
            <a:fillRect/>
          </a:stretch>
        </p:blipFill>
        <p:spPr>
          <a:xfrm>
            <a:off x="1097280" y="2407228"/>
            <a:ext cx="5140036" cy="3855027"/>
          </a:xfrm>
          <a:prstGeom prst="rect">
            <a:avLst/>
          </a:prstGeom>
        </p:spPr>
      </p:pic>
    </p:spTree>
    <p:extLst>
      <p:ext uri="{BB962C8B-B14F-4D97-AF65-F5344CB8AC3E}">
        <p14:creationId xmlns:p14="http://schemas.microsoft.com/office/powerpoint/2010/main" val="105604295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37397"/>
          </a:xfrm>
        </p:spPr>
        <p:txBody>
          <a:bodyPr>
            <a:normAutofit/>
          </a:bodyPr>
          <a:lstStyle/>
          <a:p>
            <a:r>
              <a:rPr lang="en-US" sz="4000" b="1" dirty="0">
                <a:latin typeface="Times New Roman" panose="02020603050405020304" pitchFamily="18" charset="0"/>
                <a:cs typeface="Times New Roman" panose="02020603050405020304" pitchFamily="18" charset="0"/>
              </a:rPr>
              <a:t>Methodology</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a:spcAft>
                <a:spcPts val="0"/>
              </a:spcAft>
              <a:buFont typeface="Wingdings" panose="05000000000000000000" pitchFamily="2" charset="2"/>
              <a:buChar char="q"/>
            </a:pPr>
            <a:r>
              <a:rPr lang="en-US" dirty="0">
                <a:latin typeface="Times New Roman" panose="02020603050405020304" pitchFamily="18" charset="0"/>
                <a:ea typeface="Times New Roman" panose="02020603050405020304" pitchFamily="18" charset="0"/>
              </a:rPr>
              <a:t>we will use python Toolkit like cryptography and will also use the concept of OOPS in python  to save and manage passwords in a  file in an  encrypted manner and decrypt it whenever needed by the user.</a:t>
            </a:r>
          </a:p>
          <a:p>
            <a:pPr>
              <a:spcAft>
                <a:spcPts val="0"/>
              </a:spcAft>
              <a:buFont typeface="Wingdings" panose="05000000000000000000" pitchFamily="2" charset="2"/>
              <a:buChar char="q"/>
            </a:pPr>
            <a:r>
              <a:rPr lang="en-US" dirty="0">
                <a:latin typeface="Times New Roman" panose="02020603050405020304" pitchFamily="18" charset="0"/>
                <a:ea typeface="Times New Roman" panose="02020603050405020304" pitchFamily="18" charset="0"/>
              </a:rPr>
              <a:t>Each user will have a master Key to access the password file.</a:t>
            </a:r>
          </a:p>
          <a:p>
            <a:pPr>
              <a:spcAft>
                <a:spcPts val="0"/>
              </a:spcAf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Python supports a cryptography package that </a:t>
            </a:r>
            <a:r>
              <a:rPr lang="en-US" b="1" dirty="0">
                <a:latin typeface="Times New Roman" panose="02020603050405020304" pitchFamily="18" charset="0"/>
                <a:cs typeface="Times New Roman" panose="02020603050405020304" pitchFamily="18" charset="0"/>
              </a:rPr>
              <a:t>helps us encrypt and decrypt data</a:t>
            </a:r>
            <a:r>
              <a:rPr lang="en-US" dirty="0">
                <a:latin typeface="Times New Roman" panose="02020603050405020304" pitchFamily="18" charset="0"/>
                <a:cs typeface="Times New Roman" panose="02020603050405020304" pitchFamily="18" charset="0"/>
              </a:rPr>
              <a:t>. The </a:t>
            </a:r>
            <a:r>
              <a:rPr lang="en-US" dirty="0" err="1">
                <a:latin typeface="Times New Roman" panose="02020603050405020304" pitchFamily="18" charset="0"/>
                <a:cs typeface="Times New Roman" panose="02020603050405020304" pitchFamily="18" charset="0"/>
              </a:rPr>
              <a:t>fernet</a:t>
            </a:r>
            <a:r>
              <a:rPr lang="en-US" dirty="0">
                <a:latin typeface="Times New Roman" panose="02020603050405020304" pitchFamily="18" charset="0"/>
                <a:cs typeface="Times New Roman" panose="02020603050405020304" pitchFamily="18" charset="0"/>
              </a:rPr>
              <a:t> module of the cryptography package has inbuilt functions for the generation of the key, encryption of plaintext into </a:t>
            </a:r>
            <a:r>
              <a:rPr lang="en-US" dirty="0" err="1">
                <a:latin typeface="Times New Roman" panose="02020603050405020304" pitchFamily="18" charset="0"/>
                <a:cs typeface="Times New Roman" panose="02020603050405020304" pitchFamily="18" charset="0"/>
              </a:rPr>
              <a:t>ciphertext</a:t>
            </a:r>
            <a:r>
              <a:rPr lang="en-US" dirty="0">
                <a:latin typeface="Times New Roman" panose="02020603050405020304" pitchFamily="18" charset="0"/>
                <a:cs typeface="Times New Roman" panose="02020603050405020304" pitchFamily="18" charset="0"/>
              </a:rPr>
              <a:t>, and decryption of </a:t>
            </a:r>
            <a:r>
              <a:rPr lang="en-US" dirty="0" err="1">
                <a:latin typeface="Times New Roman" panose="02020603050405020304" pitchFamily="18" charset="0"/>
                <a:cs typeface="Times New Roman" panose="02020603050405020304" pitchFamily="18" charset="0"/>
              </a:rPr>
              <a:t>ciphertext</a:t>
            </a:r>
            <a:r>
              <a:rPr lang="en-US" dirty="0">
                <a:latin typeface="Times New Roman" panose="02020603050405020304" pitchFamily="18" charset="0"/>
                <a:cs typeface="Times New Roman" panose="02020603050405020304" pitchFamily="18" charset="0"/>
              </a:rPr>
              <a:t> into plaintext using the encrypt and decrypt methods respectively.</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buFont typeface="Wingdings" panose="05000000000000000000" pitchFamily="2" charset="2"/>
              <a:buChar char="q"/>
            </a:pPr>
            <a:r>
              <a:rPr lang="en-US" dirty="0">
                <a:latin typeface="Times New Roman" panose="02020603050405020304" pitchFamily="18" charset="0"/>
                <a:ea typeface="Times New Roman" panose="02020603050405020304" pitchFamily="18" charset="0"/>
                <a:cs typeface="Times New Roman" panose="02020603050405020304" pitchFamily="18" charset="0"/>
              </a:rPr>
              <a:t>We will use the above defined method to generate a master key for each user which help the user to login his/her password file in future.</a:t>
            </a:r>
          </a:p>
          <a:p>
            <a:pPr marL="0" indent="0">
              <a:spcAft>
                <a:spcPts val="0"/>
              </a:spcAft>
              <a:buNone/>
            </a:pPr>
            <a:endParaRPr lang="en-IN" sz="1800" dirty="0">
              <a:latin typeface="Calibri" panose="020F0502020204030204" pitchFamily="34" charset="0"/>
              <a:ea typeface="Calibri" panose="020F0502020204030204" pitchFamily="34" charset="0"/>
            </a:endParaRPr>
          </a:p>
          <a:p>
            <a:pPr>
              <a:lnSpc>
                <a:spcPct val="200000"/>
              </a:lnSpc>
              <a:spcAft>
                <a:spcPts val="0"/>
              </a:spcAft>
            </a:pPr>
            <a:r>
              <a:rPr lang="en-US" dirty="0">
                <a:latin typeface="Times New Roman" panose="02020603050405020304" pitchFamily="18" charset="0"/>
                <a:ea typeface="Times New Roman" panose="02020603050405020304" pitchFamily="18" charset="0"/>
              </a:rPr>
              <a:t> </a:t>
            </a:r>
            <a:endParaRPr lang="en-IN" sz="1800" dirty="0">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56150709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306670"/>
          </a:xfrm>
        </p:spPr>
        <p:txBody>
          <a:bodyPr>
            <a:normAutofit/>
          </a:bodyPr>
          <a:lstStyle/>
          <a:p>
            <a:r>
              <a:rPr lang="en-US" sz="4000" b="1" dirty="0">
                <a:latin typeface="Times New Roman" panose="02020603050405020304" pitchFamily="18" charset="0"/>
                <a:cs typeface="Times New Roman" panose="02020603050405020304" pitchFamily="18" charset="0"/>
              </a:rPr>
              <a:t>Methodology</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 the password file the names of the sites would stored as simple text</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But, the password to the sites in the file will be stored in an encrypted text using the key generated by the </a:t>
            </a:r>
            <a:r>
              <a:rPr lang="en-US" b="1" dirty="0" err="1">
                <a:latin typeface="Times New Roman" panose="02020603050405020304" pitchFamily="18" charset="0"/>
                <a:cs typeface="Times New Roman" panose="02020603050405020304" pitchFamily="18" charset="0"/>
              </a:rPr>
              <a:t>Fernet</a:t>
            </a:r>
            <a:r>
              <a:rPr lang="en-US" dirty="0">
                <a:latin typeface="Times New Roman" panose="02020603050405020304" pitchFamily="18" charset="0"/>
                <a:cs typeface="Times New Roman" panose="02020603050405020304" pitchFamily="18" charset="0"/>
              </a:rPr>
              <a:t> module of cryptography package by using the functions encrypt() and decrypt()</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We have also used the functions </a:t>
            </a:r>
            <a:r>
              <a:rPr lang="en-US" b="1" dirty="0">
                <a:latin typeface="Times New Roman" panose="02020603050405020304" pitchFamily="18" charset="0"/>
                <a:cs typeface="Times New Roman" panose="02020603050405020304" pitchFamily="18" charset="0"/>
              </a:rPr>
              <a:t>encode()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decode() </a:t>
            </a:r>
            <a:r>
              <a:rPr lang="en-US" dirty="0">
                <a:latin typeface="Times New Roman" panose="02020603050405020304" pitchFamily="18" charset="0"/>
                <a:cs typeface="Times New Roman" panose="02020603050405020304" pitchFamily="18" charset="0"/>
              </a:rPr>
              <a:t>which helps to convert the string to bytes which is needed by the functions </a:t>
            </a:r>
            <a:r>
              <a:rPr lang="en-US" b="1" dirty="0">
                <a:latin typeface="Times New Roman" panose="02020603050405020304" pitchFamily="18" charset="0"/>
                <a:cs typeface="Times New Roman" panose="02020603050405020304" pitchFamily="18" charset="0"/>
              </a:rPr>
              <a:t>encrypt()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decrypt() </a:t>
            </a:r>
            <a:r>
              <a:rPr lang="en-US" dirty="0">
                <a:latin typeface="Times New Roman" panose="02020603050405020304" pitchFamily="18" charset="0"/>
                <a:cs typeface="Times New Roman" panose="02020603050405020304" pitchFamily="18" charset="0"/>
              </a:rPr>
              <a:t>because these function require the data to be in bytes to function properly.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088647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45040"/>
            <a:ext cx="10058400" cy="1265106"/>
          </a:xfrm>
        </p:spPr>
        <p:txBody>
          <a:bodyPr>
            <a:normAutofit/>
          </a:bodyPr>
          <a:lstStyle/>
          <a:p>
            <a:r>
              <a:rPr lang="en-US" sz="4000" b="1" dirty="0">
                <a:latin typeface="Times New Roman" panose="02020603050405020304" pitchFamily="18" charset="0"/>
                <a:cs typeface="Times New Roman" panose="02020603050405020304" pitchFamily="18" charset="0"/>
              </a:rPr>
              <a:t>Result and Discussion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 this we will see the running of the code and how it lets the user to manager his/her passwords.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194262" y="2851882"/>
            <a:ext cx="4832465" cy="3221643"/>
          </a:xfrm>
          <a:prstGeom prst="rect">
            <a:avLst/>
          </a:prstGeom>
        </p:spPr>
      </p:pic>
    </p:spTree>
    <p:extLst>
      <p:ext uri="{BB962C8B-B14F-4D97-AF65-F5344CB8AC3E}">
        <p14:creationId xmlns:p14="http://schemas.microsoft.com/office/powerpoint/2010/main" val="275088389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265106"/>
          </a:xfrm>
        </p:spPr>
        <p:txBody>
          <a:bodyPr>
            <a:normAutofit/>
          </a:bodyPr>
          <a:lstStyle/>
          <a:p>
            <a:r>
              <a:rPr lang="en-US" sz="4000" b="1" dirty="0">
                <a:latin typeface="Times New Roman" panose="02020603050405020304" pitchFamily="18" charset="0"/>
                <a:cs typeface="Times New Roman" panose="02020603050405020304" pitchFamily="18" charset="0"/>
              </a:rPr>
              <a:t>Conclusion and future scope</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project is designed for the users who surf through internet a lot and create a number of online accounts and they can’t keep track or memorize all of their online accounts login details. That’s where our Password Manager comes in use it helps them to houses all their passwords in encrypted database, which could only be accessed by the master key , entered by the user, which is also stored in an encrypted manner . Thus, you can have easy access for your accounts and more difficult for hackers.</a:t>
            </a:r>
          </a:p>
          <a:p>
            <a:pPr>
              <a:buFont typeface="Wingdings" panose="05000000000000000000" pitchFamily="2" charset="2"/>
              <a:buChar char="v"/>
            </a:pPr>
            <a:r>
              <a:rPr lang="en-US" dirty="0"/>
              <a:t> </a:t>
            </a:r>
            <a:r>
              <a:rPr lang="en-US" b="1" dirty="0" err="1">
                <a:solidFill>
                  <a:srgbClr val="202124"/>
                </a:solidFill>
                <a:latin typeface="Times New Roman" panose="02020603050405020304" pitchFamily="18" charset="0"/>
                <a:cs typeface="Times New Roman" panose="02020603050405020304" pitchFamily="18" charset="0"/>
              </a:rPr>
              <a:t>Passwordless</a:t>
            </a:r>
            <a:r>
              <a:rPr lang="en-US" b="1" dirty="0">
                <a:solidFill>
                  <a:srgbClr val="202124"/>
                </a:solidFill>
                <a:latin typeface="Times New Roman" panose="02020603050405020304" pitchFamily="18" charset="0"/>
                <a:cs typeface="Times New Roman" panose="02020603050405020304" pitchFamily="18" charset="0"/>
              </a:rPr>
              <a:t> authentication</a:t>
            </a:r>
            <a:r>
              <a:rPr lang="en-US" dirty="0">
                <a:solidFill>
                  <a:srgbClr val="202124"/>
                </a:solidFill>
                <a:latin typeface="Times New Roman" panose="02020603050405020304" pitchFamily="18" charset="0"/>
                <a:cs typeface="Times New Roman" panose="02020603050405020304" pitchFamily="18" charset="0"/>
              </a:rPr>
              <a:t> is the future.  Prediction is that 60% of large and global enterprises, and 90% of midsize enterprises, will implement </a:t>
            </a:r>
            <a:r>
              <a:rPr lang="en-US" dirty="0" err="1">
                <a:solidFill>
                  <a:srgbClr val="202124"/>
                </a:solidFill>
                <a:latin typeface="Times New Roman" panose="02020603050405020304" pitchFamily="18" charset="0"/>
                <a:cs typeface="Times New Roman" panose="02020603050405020304" pitchFamily="18" charset="0"/>
              </a:rPr>
              <a:t>passwordless</a:t>
            </a:r>
            <a:r>
              <a:rPr lang="en-US" dirty="0">
                <a:solidFill>
                  <a:srgbClr val="202124"/>
                </a:solidFill>
                <a:latin typeface="Times New Roman" panose="02020603050405020304" pitchFamily="18" charset="0"/>
                <a:cs typeface="Times New Roman" panose="02020603050405020304" pitchFamily="18" charset="0"/>
              </a:rPr>
              <a:t> methods in more than 50% of use cases to ease their problem of managing passwords in a database and making frequent amendments in it in case of any leak of passwords by many means.</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4834375"/>
      </p:ext>
    </p:extLst>
  </p:cSld>
  <p:clrMapOvr>
    <a:masterClrMapping/>
  </p:clrMapOvr>
  <p:transition spd="slow">
    <p:wipe/>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308</TotalTime>
  <Words>683</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Calibri Light</vt:lpstr>
      <vt:lpstr>Times New Roman</vt:lpstr>
      <vt:lpstr>Wingdings</vt:lpstr>
      <vt:lpstr>Retrospect</vt:lpstr>
      <vt:lpstr>Mini   Project  on Password Manager </vt:lpstr>
      <vt:lpstr>Introduction</vt:lpstr>
      <vt:lpstr>Problem Statement</vt:lpstr>
      <vt:lpstr>Methodology</vt:lpstr>
      <vt:lpstr>Methodology</vt:lpstr>
      <vt:lpstr>Result and Discussion</vt:lpstr>
      <vt:lpstr>Conclusion and 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HP</dc:creator>
  <cp:lastModifiedBy>Gaurang Shekhar Sharma</cp:lastModifiedBy>
  <cp:revision>16</cp:revision>
  <dcterms:created xsi:type="dcterms:W3CDTF">2023-01-28T02:13:50Z</dcterms:created>
  <dcterms:modified xsi:type="dcterms:W3CDTF">2023-01-28T07:27:21Z</dcterms:modified>
</cp:coreProperties>
</file>