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wmf" ContentType="image/x-wmf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5.xml" ContentType="application/vnd.openxmlformats-officedocument.presentationml.slideLayout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8125956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29977724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1489673116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619291090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14548622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8564762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50289627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17770240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29005673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507B47C-281D-8EDF-854C-C9057E7FDFBD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422AA92-4CDB-134B-6311-5BB8A8C7FEB3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B3DAA9B-615C-2B57-D73F-CA4E2332A02E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CD6CEC0-4CA9-B776-6F6B-8994A4C6A2FE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6F865C3-5637-F509-2605-1F53C77E1A81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CCECF30-249A-8180-954A-011578B3A3F2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3722401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739997257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1747580000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09693033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6743385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4632178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585883688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69230928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94091260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2860627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508084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750673578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81677262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832508704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8076210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1061597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49960196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71283089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73927003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3265214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0260797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029937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62952168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90770758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8950510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496744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17830169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06946378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440305759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189556499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3551998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4394834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0390447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07569597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360749203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880736854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5191691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528552765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21898695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862896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662884412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85351008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0346489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83607729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6337524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7563035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3138268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561852097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871497820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908154711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668304858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393274992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65704744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45951334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1878414321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174767366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609577920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32462333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gradFill>
          <a:gsLst>
            <a:gs pos="0">
              <a:schemeClr val="tx1">
                <a:alpha val="99999"/>
              </a:schemeClr>
            </a:gs>
            <a:gs pos="21000">
              <a:schemeClr val="tx1">
                <a:lumMod val="90000"/>
                <a:lumOff val="5000"/>
                <a:alpha val="99999"/>
              </a:schemeClr>
            </a:gs>
            <a:gs pos="53000">
              <a:srgbClr val="16470A">
                <a:alpha val="99999"/>
              </a:srgbClr>
            </a:gs>
            <a:gs pos="77000">
              <a:srgbClr val="208607">
                <a:alpha val="99999"/>
              </a:srgbClr>
            </a:gs>
            <a:gs pos="100000">
              <a:srgbClr val="33FF00">
                <a:alpha val="99999"/>
              </a:srgbClr>
            </a:gs>
          </a:gsLst>
          <a:lin ang="16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7494094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61218321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2060193377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32383226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67010840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1547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>
                <a:solidFill>
                  <a:srgbClr val="33FF00"/>
                </a:solidFill>
                <a:highlight>
                  <a:srgbClr val="00008B"/>
                </a:highlight>
                <a:latin typeface="OCR A Extended"/>
                <a:ea typeface="OCR A Extended"/>
                <a:cs typeface="OCR A Extended"/>
              </a:rPr>
              <a:t>What is DevVault ? </a:t>
            </a:r>
            <a:endParaRPr>
              <a:solidFill>
                <a:srgbClr val="33FF00"/>
              </a:solidFill>
              <a:highlight>
                <a:srgbClr val="00008B"/>
              </a:highlight>
              <a:latin typeface="OCR A Extended"/>
              <a:cs typeface="OCR A Extended"/>
            </a:endParaRPr>
          </a:p>
        </p:txBody>
      </p:sp>
      <p:sp>
        <p:nvSpPr>
          <p:cNvPr id="2032965056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9" y="1825624"/>
            <a:ext cx="5181599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sz="2600" i="0">
                <a:solidFill>
                  <a:srgbClr val="33FF00"/>
                </a:solidFill>
                <a:latin typeface="Courier New"/>
                <a:ea typeface="Courier New"/>
                <a:cs typeface="Courier New"/>
              </a:rPr>
              <a:t>A secure full stack application for developers</a:t>
            </a:r>
            <a:endParaRPr sz="2600" i="0">
              <a:solidFill>
                <a:srgbClr val="33FF00"/>
              </a:solidFill>
              <a:latin typeface="Courier New"/>
              <a:cs typeface="Courier New"/>
            </a:endParaRPr>
          </a:p>
          <a:p>
            <a:pPr>
              <a:defRPr/>
            </a:pPr>
            <a:r>
              <a:rPr sz="2600" i="0">
                <a:solidFill>
                  <a:srgbClr val="33FF00"/>
                </a:solidFill>
                <a:latin typeface="Courier New"/>
                <a:ea typeface="Courier New"/>
                <a:cs typeface="Courier New"/>
              </a:rPr>
              <a:t>Centralized platform to manage projects, crediantials, notes and certificates.</a:t>
            </a:r>
            <a:endParaRPr sz="2600" i="0">
              <a:solidFill>
                <a:srgbClr val="33FF00"/>
              </a:solidFill>
              <a:latin typeface="Courier New"/>
              <a:cs typeface="Courier New"/>
            </a:endParaRPr>
          </a:p>
          <a:p>
            <a:pPr>
              <a:defRPr/>
            </a:pPr>
            <a:r>
              <a:rPr sz="2600" i="0">
                <a:solidFill>
                  <a:srgbClr val="33FF00"/>
                </a:solidFill>
                <a:latin typeface="Courier New"/>
                <a:ea typeface="Courier New"/>
                <a:cs typeface="Courier New"/>
              </a:rPr>
              <a:t>Built using ReactJS, Springboot, PostgreSQL</a:t>
            </a:r>
            <a:endParaRPr sz="2600" i="0">
              <a:solidFill>
                <a:srgbClr val="33FF00"/>
              </a:solidFill>
              <a:latin typeface="Courier New"/>
              <a:cs typeface="Courier New"/>
            </a:endParaRPr>
          </a:p>
          <a:p>
            <a:pPr>
              <a:defRPr/>
            </a:pPr>
            <a:r>
              <a:rPr sz="2600" i="0">
                <a:solidFill>
                  <a:srgbClr val="33FF00"/>
                </a:solidFill>
                <a:latin typeface="Courier New"/>
                <a:ea typeface="Courier New"/>
                <a:cs typeface="Courier New"/>
              </a:rPr>
              <a:t>Implements JWT Authentication and AES Encryption</a:t>
            </a:r>
            <a:endParaRPr sz="2600" i="0">
              <a:solidFill>
                <a:srgbClr val="33FF00"/>
              </a:solidFill>
              <a:latin typeface="Courier New"/>
              <a:cs typeface="Courier New"/>
            </a:endParaRPr>
          </a:p>
        </p:txBody>
      </p:sp>
      <p:sp>
        <p:nvSpPr>
          <p:cNvPr id="1088793771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4"/>
            <a:ext cx="5181599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b="0">
                <a:solidFill>
                  <a:srgbClr val="33FF00"/>
                </a:solidFill>
                <a:highlight>
                  <a:srgbClr val="00008B"/>
                </a:highlight>
                <a:latin typeface="OCR A Extended"/>
                <a:ea typeface="OCR A Extended"/>
                <a:cs typeface="OCR A Extended"/>
              </a:rPr>
              <a:t>Project Type</a:t>
            </a:r>
            <a:endParaRPr b="0">
              <a:solidFill>
                <a:srgbClr val="33FF00"/>
              </a:solidFill>
              <a:highlight>
                <a:srgbClr val="00008B"/>
              </a:highlight>
              <a:latin typeface="Courier New"/>
              <a:cs typeface="Courier New"/>
            </a:endParaRPr>
          </a:p>
          <a:p>
            <a:pPr>
              <a:defRPr/>
            </a:pPr>
            <a:r>
              <a:rPr sz="2600" b="0">
                <a:solidFill>
                  <a:srgbClr val="33FF00"/>
                </a:solidFill>
                <a:latin typeface="Courier New"/>
                <a:ea typeface="Courier New"/>
                <a:cs typeface="Courier New"/>
              </a:rPr>
              <a:t>Individual Academic Project</a:t>
            </a:r>
            <a:endParaRPr sz="2800" b="0">
              <a:solidFill>
                <a:srgbClr val="33FF00"/>
              </a:solidFill>
              <a:highlight>
                <a:srgbClr val="00008B"/>
              </a:highlight>
              <a:latin typeface="Courier New"/>
              <a:cs typeface="Courier New"/>
            </a:endParaRPr>
          </a:p>
          <a:p>
            <a:pPr marL="0" indent="0">
              <a:buFont typeface="Arial"/>
              <a:buNone/>
              <a:defRPr/>
            </a:pPr>
            <a:r>
              <a:rPr sz="2800" b="0">
                <a:solidFill>
                  <a:srgbClr val="33FF00"/>
                </a:solidFill>
                <a:highlight>
                  <a:srgbClr val="00008B"/>
                </a:highlight>
                <a:latin typeface="OCR A Extended"/>
                <a:ea typeface="OCR A Extended"/>
                <a:cs typeface="OCR A Extended"/>
              </a:rPr>
              <a:t>Project Technologies</a:t>
            </a:r>
            <a:endParaRPr sz="2800" b="0">
              <a:solidFill>
                <a:srgbClr val="33FF00"/>
              </a:solidFill>
              <a:highlight>
                <a:srgbClr val="00008B"/>
              </a:highlight>
              <a:latin typeface="Courier New"/>
              <a:cs typeface="Courier New"/>
            </a:endParaRPr>
          </a:p>
          <a:p>
            <a:pPr>
              <a:defRPr/>
            </a:pPr>
            <a:r>
              <a:rPr sz="2600" b="0">
                <a:solidFill>
                  <a:srgbClr val="33FF00"/>
                </a:solidFill>
                <a:latin typeface="Courier New"/>
                <a:ea typeface="Courier New"/>
                <a:cs typeface="Courier New"/>
              </a:rPr>
              <a:t>React.JS</a:t>
            </a:r>
            <a:endParaRPr sz="2600" b="0">
              <a:solidFill>
                <a:srgbClr val="33FF00"/>
              </a:solidFill>
              <a:latin typeface="Courier New"/>
              <a:cs typeface="Courier New"/>
            </a:endParaRPr>
          </a:p>
          <a:p>
            <a:pPr>
              <a:defRPr/>
            </a:pPr>
            <a:r>
              <a:rPr sz="2600" b="0">
                <a:solidFill>
                  <a:srgbClr val="33FF00"/>
                </a:solidFill>
                <a:latin typeface="Courier New"/>
                <a:ea typeface="Courier New"/>
                <a:cs typeface="Courier New"/>
              </a:rPr>
              <a:t>SpringBoot</a:t>
            </a:r>
            <a:endParaRPr sz="2600" b="0">
              <a:solidFill>
                <a:srgbClr val="33FF00"/>
              </a:solidFill>
              <a:latin typeface="Courier New"/>
              <a:cs typeface="Courier New"/>
            </a:endParaRPr>
          </a:p>
          <a:p>
            <a:pPr>
              <a:defRPr/>
            </a:pPr>
            <a:r>
              <a:rPr sz="2600" b="0">
                <a:solidFill>
                  <a:srgbClr val="33FF00"/>
                </a:solidFill>
                <a:latin typeface="Courier New"/>
                <a:ea typeface="Courier New"/>
                <a:cs typeface="Courier New"/>
              </a:rPr>
              <a:t>PostgreSQL</a:t>
            </a:r>
            <a:endParaRPr sz="2600" b="0">
              <a:solidFill>
                <a:srgbClr val="33FF00"/>
              </a:solidFill>
              <a:latin typeface="Courier New"/>
              <a:cs typeface="Courier New"/>
            </a:endParaRPr>
          </a:p>
          <a:p>
            <a:pPr>
              <a:defRPr/>
            </a:pPr>
            <a:r>
              <a:rPr sz="2600" b="0">
                <a:solidFill>
                  <a:srgbClr val="33FF00"/>
                </a:solidFill>
                <a:latin typeface="Courier New"/>
                <a:ea typeface="Courier New"/>
                <a:cs typeface="Courier New"/>
              </a:rPr>
              <a:t>JWT</a:t>
            </a:r>
            <a:endParaRPr sz="2600" b="0">
              <a:solidFill>
                <a:srgbClr val="33FF00"/>
              </a:solidFill>
              <a:latin typeface="Courier New"/>
              <a:cs typeface="Courier New"/>
            </a:endParaRPr>
          </a:p>
          <a:p>
            <a:pPr>
              <a:defRPr/>
            </a:pPr>
            <a:r>
              <a:rPr sz="2600" b="0">
                <a:solidFill>
                  <a:srgbClr val="33FF00"/>
                </a:solidFill>
                <a:latin typeface="Courier New"/>
                <a:ea typeface="Courier New"/>
                <a:cs typeface="Courier New"/>
              </a:rPr>
              <a:t>AES</a:t>
            </a:r>
            <a:endParaRPr sz="2600">
              <a:latin typeface="Courier New"/>
              <a:cs typeface="Courier New"/>
            </a:endParaRPr>
          </a:p>
        </p:txBody>
      </p:sp>
      <p:pic>
        <p:nvPicPr>
          <p:cNvPr id="115685226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38199" y="257823"/>
            <a:ext cx="1432864" cy="14328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500" advClick="1">
        <p159:morph option="byObject"/>
      </p:transition>
    </mc:Choice>
    <mc:Fallback>
      <p:transition spd="med" advClick="1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725146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>
                <a:solidFill>
                  <a:srgbClr val="33FF00"/>
                </a:solidFill>
                <a:highlight>
                  <a:srgbClr val="00008B"/>
                </a:highlight>
                <a:latin typeface="OCR A Extended"/>
                <a:ea typeface="OCR A Extended"/>
                <a:cs typeface="OCR A Extended"/>
              </a:rPr>
              <a:t>Problem Identification</a:t>
            </a:r>
            <a:endParaRPr>
              <a:solidFill>
                <a:srgbClr val="33FF00"/>
              </a:solidFill>
              <a:highlight>
                <a:srgbClr val="00008B"/>
              </a:highlight>
              <a:latin typeface="OCR A Extended"/>
              <a:cs typeface="OCR A Extended"/>
            </a:endParaRPr>
          </a:p>
        </p:txBody>
      </p:sp>
      <p:sp>
        <p:nvSpPr>
          <p:cNvPr id="1558632160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 marL="0" indent="0">
              <a:buFont typeface="Arial"/>
              <a:buNone/>
              <a:defRPr/>
            </a:pPr>
            <a:r>
              <a:rPr>
                <a:solidFill>
                  <a:srgbClr val="33FF00"/>
                </a:solidFill>
                <a:highlight>
                  <a:srgbClr val="00008B"/>
                </a:highlight>
                <a:latin typeface="OCR A Extended"/>
                <a:ea typeface="OCR A Extended"/>
                <a:cs typeface="OCR A Extended"/>
              </a:rPr>
              <a:t>Current challanges faced by the developers</a:t>
            </a:r>
            <a:endParaRPr>
              <a:solidFill>
                <a:srgbClr val="33FF00"/>
              </a:solidFill>
              <a:highlight>
                <a:srgbClr val="00008B"/>
              </a:highlight>
              <a:latin typeface="Courier New"/>
              <a:cs typeface="Courier New"/>
            </a:endParaRPr>
          </a:p>
          <a:p>
            <a:pPr>
              <a:defRPr/>
            </a:pPr>
            <a:r>
              <a:rPr sz="2400" b="0">
                <a:solidFill>
                  <a:srgbClr val="FFFF00"/>
                </a:solidFill>
                <a:latin typeface="OCR A Extended"/>
                <a:ea typeface="OCR A Extended"/>
                <a:cs typeface="OCR A Extended"/>
              </a:rPr>
              <a:t>Scattered Information:</a:t>
            </a:r>
            <a:r>
              <a:rPr sz="2400" b="0">
                <a:solidFill>
                  <a:srgbClr val="33FF00"/>
                </a:solidFill>
                <a:latin typeface="OCR A Extended"/>
                <a:ea typeface="OCR A Extended"/>
                <a:cs typeface="OCR A Extended"/>
              </a:rPr>
              <a:t> </a:t>
            </a:r>
            <a:r>
              <a:rPr sz="2400">
                <a:solidFill>
                  <a:srgbClr val="33FF00"/>
                </a:solidFill>
                <a:latin typeface="Courier New"/>
                <a:ea typeface="Courier New"/>
                <a:cs typeface="Courier New"/>
              </a:rPr>
              <a:t>Project details spread among multiple platforms</a:t>
            </a:r>
            <a:r>
              <a:rPr sz="2400">
                <a:solidFill>
                  <a:srgbClr val="33FF00"/>
                </a:solidFill>
                <a:latin typeface="Courier New"/>
                <a:ea typeface="Courier New"/>
                <a:cs typeface="Courier New"/>
              </a:rPr>
              <a:t>;</a:t>
            </a:r>
            <a:endParaRPr sz="2400">
              <a:solidFill>
                <a:srgbClr val="33FF00"/>
              </a:solidFill>
              <a:latin typeface="Courier New"/>
              <a:cs typeface="Courier New"/>
            </a:endParaRPr>
          </a:p>
          <a:p>
            <a:pPr>
              <a:defRPr/>
            </a:pPr>
            <a:r>
              <a:rPr sz="2400">
                <a:solidFill>
                  <a:srgbClr val="FFFF00"/>
                </a:solidFill>
                <a:latin typeface="OCR A Extended"/>
                <a:ea typeface="OCR A Extended"/>
                <a:cs typeface="OCR A Extended"/>
              </a:rPr>
              <a:t>Insecure Storage:</a:t>
            </a:r>
            <a:r>
              <a:rPr sz="2400">
                <a:solidFill>
                  <a:srgbClr val="33FF00"/>
                </a:solidFill>
                <a:latin typeface="OCR A Extended"/>
                <a:ea typeface="OCR A Extended"/>
                <a:cs typeface="OCR A Extended"/>
              </a:rPr>
              <a:t> </a:t>
            </a:r>
            <a:r>
              <a:rPr sz="2400">
                <a:solidFill>
                  <a:srgbClr val="33FF00"/>
                </a:solidFill>
                <a:latin typeface="Courier New"/>
                <a:ea typeface="Courier New"/>
                <a:cs typeface="Courier New"/>
              </a:rPr>
              <a:t>API keys and passwords are stored in plain texts;</a:t>
            </a:r>
            <a:endParaRPr sz="2400">
              <a:solidFill>
                <a:srgbClr val="33FF00"/>
              </a:solidFill>
              <a:latin typeface="Courier New"/>
              <a:cs typeface="Courier New"/>
            </a:endParaRPr>
          </a:p>
          <a:p>
            <a:pPr>
              <a:defRPr/>
            </a:pPr>
            <a:r>
              <a:rPr sz="2400">
                <a:solidFill>
                  <a:srgbClr val="FFFF00"/>
                </a:solidFill>
                <a:latin typeface="OCR A Extended"/>
                <a:ea typeface="OCR A Extended"/>
                <a:cs typeface="OCR A Extended"/>
              </a:rPr>
              <a:t>Unorganized Documentation: </a:t>
            </a:r>
            <a:r>
              <a:rPr sz="2400">
                <a:solidFill>
                  <a:srgbClr val="33FF00"/>
                </a:solidFill>
                <a:latin typeface="Courier New"/>
                <a:ea typeface="Courier New"/>
                <a:cs typeface="Courier New"/>
              </a:rPr>
              <a:t>Notes and certificates without proper organization;</a:t>
            </a:r>
            <a:endParaRPr sz="2400">
              <a:solidFill>
                <a:srgbClr val="33FF00"/>
              </a:solidFill>
              <a:latin typeface="Courier New"/>
              <a:cs typeface="Courier New"/>
            </a:endParaRPr>
          </a:p>
          <a:p>
            <a:pPr>
              <a:defRPr/>
            </a:pPr>
            <a:r>
              <a:rPr sz="2400">
                <a:solidFill>
                  <a:srgbClr val="FFFF00"/>
                </a:solidFill>
                <a:latin typeface="OCR A Extended"/>
                <a:ea typeface="OCR A Extended"/>
                <a:cs typeface="OCR A Extended"/>
              </a:rPr>
              <a:t>No Portfolio Management:</a:t>
            </a:r>
            <a:r>
              <a:rPr sz="2400">
                <a:solidFill>
                  <a:srgbClr val="33FF00"/>
                </a:solidFill>
                <a:latin typeface="OCR A Extended"/>
                <a:ea typeface="OCR A Extended"/>
                <a:cs typeface="OCR A Extended"/>
              </a:rPr>
              <a:t> </a:t>
            </a:r>
            <a:r>
              <a:rPr sz="2400">
                <a:solidFill>
                  <a:srgbClr val="33FF00"/>
                </a:solidFill>
                <a:latin typeface="Courier New"/>
                <a:ea typeface="Courier New"/>
                <a:cs typeface="Courier New"/>
              </a:rPr>
              <a:t>Lack of unified view of personal projects;</a:t>
            </a:r>
            <a:endParaRPr sz="2400">
              <a:solidFill>
                <a:srgbClr val="33FF00"/>
              </a:solidFill>
              <a:latin typeface="Courier New"/>
              <a:cs typeface="Courier New"/>
            </a:endParaRPr>
          </a:p>
          <a:p>
            <a:pPr>
              <a:defRPr/>
            </a:pPr>
            <a:r>
              <a:rPr sz="2400">
                <a:solidFill>
                  <a:srgbClr val="FFFF00"/>
                </a:solidFill>
                <a:latin typeface="OCR A Extended"/>
                <a:ea typeface="OCR A Extended"/>
                <a:cs typeface="OCR A Extended"/>
              </a:rPr>
              <a:t>Security Vulnerabilities: </a:t>
            </a:r>
            <a:r>
              <a:rPr sz="2400">
                <a:solidFill>
                  <a:srgbClr val="33FF00"/>
                </a:solidFill>
                <a:latin typeface="Courier New"/>
                <a:ea typeface="Courier New"/>
                <a:cs typeface="Courier New"/>
              </a:rPr>
              <a:t>Risk of credential exposure and data breaches;</a:t>
            </a:r>
            <a:endParaRPr sz="2400">
              <a:solidFill>
                <a:srgbClr val="33FF00"/>
              </a:solidFill>
              <a:highlight>
                <a:srgbClr val="00008B"/>
              </a:highlight>
              <a:latin typeface="Courier New"/>
              <a:cs typeface="Courier New"/>
            </a:endParaRPr>
          </a:p>
        </p:txBody>
      </p:sp>
      <p:pic>
        <p:nvPicPr>
          <p:cNvPr id="14988643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9998528" y="291063"/>
            <a:ext cx="1800257" cy="18002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500" advClick="1">
        <p159:morph option="byObject"/>
      </p:transition>
    </mc:Choice>
    <mc:Fallback>
      <p:transition spd="med" advClick="1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422817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 b="0">
                <a:solidFill>
                  <a:srgbClr val="33FF00"/>
                </a:solidFill>
                <a:highlight>
                  <a:srgbClr val="00008B"/>
                </a:highlight>
                <a:latin typeface="OCR A Extended"/>
                <a:ea typeface="OCR A Extended"/>
                <a:cs typeface="OCR A Extended"/>
              </a:rPr>
              <a:t>Objectives</a:t>
            </a:r>
            <a:endParaRPr b="0">
              <a:solidFill>
                <a:srgbClr val="33FF00"/>
              </a:solidFill>
              <a:highlight>
                <a:srgbClr val="00008B"/>
              </a:highlight>
              <a:latin typeface="OCR A Extended"/>
              <a:cs typeface="OCR A Extended"/>
            </a:endParaRPr>
          </a:p>
        </p:txBody>
      </p:sp>
      <p:sp>
        <p:nvSpPr>
          <p:cNvPr id="1979759892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9" y="1825624"/>
            <a:ext cx="5181599" cy="4351338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>
                <a:solidFill>
                  <a:srgbClr val="33FF00"/>
                </a:solidFill>
                <a:highlight>
                  <a:srgbClr val="00008B"/>
                </a:highlight>
                <a:latin typeface="OCR A Extended"/>
                <a:ea typeface="OCR A Extended"/>
                <a:cs typeface="OCR A Extended"/>
              </a:rPr>
              <a:t>Primary Objectives:</a:t>
            </a:r>
            <a:endParaRPr>
              <a:solidFill>
                <a:srgbClr val="33FF00"/>
              </a:solidFill>
              <a:highlight>
                <a:srgbClr val="00008B"/>
              </a:highlight>
              <a:latin typeface="OCR A Extended"/>
              <a:ea typeface="OCR A Extended"/>
              <a:cs typeface="OCR A Extended"/>
            </a:endParaRPr>
          </a:p>
          <a:p>
            <a:pPr>
              <a:defRPr/>
            </a:pPr>
            <a:r>
              <a:rPr sz="2400">
                <a:solidFill>
                  <a:srgbClr val="33FF00"/>
                </a:solidFill>
                <a:latin typeface="Courier New"/>
                <a:ea typeface="Courier New"/>
                <a:cs typeface="Courier New"/>
              </a:rPr>
              <a:t>Develop a secure credential management system using AES Encryption;</a:t>
            </a:r>
            <a:endParaRPr sz="2400">
              <a:solidFill>
                <a:srgbClr val="33FF00"/>
              </a:solidFill>
              <a:latin typeface="Courier New"/>
              <a:ea typeface="Courier New"/>
              <a:cs typeface="Courier New"/>
            </a:endParaRPr>
          </a:p>
          <a:p>
            <a:pPr>
              <a:defRPr/>
            </a:pPr>
            <a:r>
              <a:rPr sz="2400">
                <a:solidFill>
                  <a:srgbClr val="33FF00"/>
                </a:solidFill>
                <a:latin typeface="Courier New"/>
                <a:ea typeface="Courier New"/>
                <a:cs typeface="Courier New"/>
              </a:rPr>
              <a:t>Create centralized storage for projects, credentials, notes and certificates;</a:t>
            </a:r>
            <a:endParaRPr sz="2400">
              <a:solidFill>
                <a:srgbClr val="33FF00"/>
              </a:solidFill>
              <a:latin typeface="Courier New"/>
              <a:ea typeface="Courier New"/>
              <a:cs typeface="Courier New"/>
            </a:endParaRPr>
          </a:p>
          <a:p>
            <a:pPr>
              <a:defRPr/>
            </a:pPr>
            <a:r>
              <a:rPr sz="2400">
                <a:solidFill>
                  <a:srgbClr val="33FF00"/>
                </a:solidFill>
                <a:latin typeface="Courier New"/>
                <a:ea typeface="Courier New"/>
                <a:cs typeface="Courier New"/>
              </a:rPr>
              <a:t>Implement JWT based Authentication;</a:t>
            </a:r>
            <a:endParaRPr sz="2400">
              <a:solidFill>
                <a:srgbClr val="33FF00"/>
              </a:solidFill>
              <a:latin typeface="Courier New"/>
              <a:cs typeface="Courier New"/>
            </a:endParaRPr>
          </a:p>
        </p:txBody>
      </p:sp>
      <p:sp>
        <p:nvSpPr>
          <p:cNvPr id="123334450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>
                <a:solidFill>
                  <a:srgbClr val="33FF00"/>
                </a:solidFill>
                <a:highlight>
                  <a:srgbClr val="00008B"/>
                </a:highlight>
                <a:latin typeface="OCR A Extended"/>
                <a:ea typeface="OCR A Extended"/>
                <a:cs typeface="OCR A Extended"/>
              </a:rPr>
              <a:t>Learning Objectives:</a:t>
            </a:r>
            <a:endParaRPr>
              <a:latin typeface="OCR A Extended"/>
              <a:cs typeface="OCR A Extended"/>
            </a:endParaRPr>
          </a:p>
          <a:p>
            <a:pPr>
              <a:defRPr/>
            </a:pPr>
            <a:r>
              <a:rPr sz="2400">
                <a:solidFill>
                  <a:srgbClr val="33FF00"/>
                </a:solidFill>
                <a:latin typeface="Courier New"/>
                <a:ea typeface="Courier New"/>
                <a:cs typeface="Courier New"/>
              </a:rPr>
              <a:t>Master full-stack development (ReactJS+SpringBoot);</a:t>
            </a:r>
            <a:endParaRPr sz="2400">
              <a:solidFill>
                <a:srgbClr val="33FF00"/>
              </a:solidFill>
              <a:latin typeface="Courier New"/>
              <a:cs typeface="Courier New"/>
            </a:endParaRPr>
          </a:p>
          <a:p>
            <a:pPr>
              <a:defRPr/>
            </a:pPr>
            <a:r>
              <a:rPr sz="2400">
                <a:solidFill>
                  <a:srgbClr val="33FF00"/>
                </a:solidFill>
                <a:latin typeface="Courier New"/>
                <a:cs typeface="Courier New"/>
              </a:rPr>
              <a:t>Understand cybersecurity implementation(JWT+AES);</a:t>
            </a:r>
            <a:endParaRPr sz="2400">
              <a:solidFill>
                <a:srgbClr val="33FF00"/>
              </a:solidFill>
              <a:latin typeface="Courier New"/>
              <a:cs typeface="Courier New"/>
            </a:endParaRPr>
          </a:p>
          <a:p>
            <a:pPr>
              <a:defRPr/>
            </a:pPr>
            <a:r>
              <a:rPr sz="2400">
                <a:solidFill>
                  <a:srgbClr val="33FF00"/>
                </a:solidFill>
                <a:latin typeface="Courier New"/>
                <a:cs typeface="Courier New"/>
              </a:rPr>
              <a:t>Gain experience in System Design and Database management;</a:t>
            </a:r>
            <a:endParaRPr sz="2400">
              <a:solidFill>
                <a:srgbClr val="33FF00"/>
              </a:solidFill>
              <a:latin typeface="Courier New"/>
              <a:cs typeface="Courier New"/>
            </a:endParaRPr>
          </a:p>
          <a:p>
            <a:pPr>
              <a:defRPr/>
            </a:pPr>
            <a:r>
              <a:rPr sz="2400">
                <a:solidFill>
                  <a:srgbClr val="33FF00"/>
                </a:solidFill>
                <a:latin typeface="Courier New"/>
                <a:cs typeface="Courier New"/>
              </a:rPr>
              <a:t>Implement best practices;</a:t>
            </a:r>
            <a:endParaRPr sz="2400">
              <a:solidFill>
                <a:srgbClr val="33FF00"/>
              </a:solidFill>
              <a:latin typeface="Courier New"/>
              <a:ea typeface="Courier New"/>
              <a:cs typeface="Courier New"/>
            </a:endParaRPr>
          </a:p>
          <a:p>
            <a:pPr>
              <a:defRPr/>
            </a:pPr>
            <a:endParaRPr sz="2400">
              <a:solidFill>
                <a:srgbClr val="33FF0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500" advClick="1">
        <p159:morph option="byObject"/>
      </p:transition>
    </mc:Choice>
    <mc:Fallback>
      <p:transition spd="med" advClick="1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681348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 sz="4800">
                <a:solidFill>
                  <a:srgbClr val="33FF00"/>
                </a:solidFill>
                <a:highlight>
                  <a:srgbClr val="00008B"/>
                </a:highlight>
                <a:latin typeface="OCR A Extended"/>
                <a:ea typeface="OCR A Extended"/>
                <a:cs typeface="OCR A Extended"/>
              </a:rPr>
              <a:t>Layout Of Project</a:t>
            </a:r>
            <a:endParaRPr sz="4800">
              <a:solidFill>
                <a:srgbClr val="33FF00"/>
              </a:solidFill>
              <a:highlight>
                <a:srgbClr val="00008B"/>
              </a:highlight>
              <a:latin typeface="OCR A Extended"/>
              <a:cs typeface="OCR A Extended"/>
            </a:endParaRPr>
          </a:p>
        </p:txBody>
      </p:sp>
      <p:sp>
        <p:nvSpPr>
          <p:cNvPr id="576561135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/>
          <a:p>
            <a:pPr marL="0" indent="0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rgbClr val="33FF00"/>
                </a:solidFill>
                <a:highlight>
                  <a:srgbClr val="00008B"/>
                </a:highlight>
                <a:latin typeface="OCR A Extended"/>
                <a:ea typeface="OCR A Extended"/>
                <a:cs typeface="OCR A Extended"/>
              </a:rPr>
              <a:t>┌─────────────────┐    ┌─────────────────┐    ┌─────────────────┐</a:t>
            </a:r>
            <a:endParaRPr sz="2400" b="0" i="0" u="none" strike="noStrike" cap="none" spc="0">
              <a:solidFill>
                <a:srgbClr val="33FF00"/>
              </a:solidFill>
              <a:highlight>
                <a:srgbClr val="00008B"/>
              </a:highlight>
              <a:latin typeface="OCR A Extended"/>
              <a:cs typeface="OCR A Extended"/>
            </a:endParaRPr>
          </a:p>
          <a:p>
            <a:pPr marL="0" indent="0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rgbClr val="33FF00"/>
                </a:solidFill>
                <a:highlight>
                  <a:srgbClr val="00008B"/>
                </a:highlight>
                <a:latin typeface="OCR A Extended"/>
                <a:ea typeface="OCR A Extended"/>
                <a:cs typeface="OCR A Extended"/>
              </a:rPr>
              <a:t>│   FRONTEND      │    │    BACKEND      │    │    DATABASE     │</a:t>
            </a:r>
            <a:endParaRPr sz="2400" b="0" i="0" u="none" strike="noStrike" cap="none" spc="0">
              <a:solidFill>
                <a:srgbClr val="33FF00"/>
              </a:solidFill>
              <a:highlight>
                <a:srgbClr val="00008B"/>
              </a:highlight>
              <a:latin typeface="OCR A Extended"/>
              <a:cs typeface="OCR A Extended"/>
            </a:endParaRPr>
          </a:p>
          <a:p>
            <a:pPr marL="0" indent="0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rgbClr val="33FF00"/>
                </a:solidFill>
                <a:highlight>
                  <a:srgbClr val="00008B"/>
                </a:highlight>
                <a:latin typeface="OCR A Extended"/>
                <a:ea typeface="OCR A Extended"/>
                <a:cs typeface="OCR A Extended"/>
              </a:rPr>
              <a:t>│   React.js      │◄──►│  Spring Boot    │◄──►│    PostgreSQL │</a:t>
            </a:r>
            <a:endParaRPr sz="2400" b="0" i="0" u="none" strike="noStrike" cap="none" spc="0">
              <a:solidFill>
                <a:srgbClr val="33FF00"/>
              </a:solidFill>
              <a:highlight>
                <a:srgbClr val="00008B"/>
              </a:highlight>
              <a:latin typeface="OCR A Extended"/>
              <a:cs typeface="OCR A Extended"/>
            </a:endParaRPr>
          </a:p>
          <a:p>
            <a:pPr marL="0" indent="0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rgbClr val="33FF00"/>
                </a:solidFill>
                <a:highlight>
                  <a:srgbClr val="00008B"/>
                </a:highlight>
                <a:latin typeface="OCR A Extended"/>
                <a:ea typeface="OCR A Extended"/>
                <a:cs typeface="OCR A Extended"/>
              </a:rPr>
              <a:t>│                 │    │                 │    │                 │</a:t>
            </a:r>
            <a:endParaRPr sz="2400" b="0" i="0" u="none" strike="noStrike" cap="none" spc="0">
              <a:solidFill>
                <a:srgbClr val="33FF00"/>
              </a:solidFill>
              <a:highlight>
                <a:srgbClr val="00008B"/>
              </a:highlight>
              <a:latin typeface="OCR A Extended"/>
              <a:cs typeface="OCR A Extended"/>
            </a:endParaRPr>
          </a:p>
          <a:p>
            <a:pPr marL="0" indent="0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rgbClr val="33FF00"/>
                </a:solidFill>
                <a:highlight>
                  <a:srgbClr val="00008B"/>
                </a:highlight>
                <a:latin typeface="OCR A Extended"/>
                <a:ea typeface="OCR A Extended"/>
                <a:cs typeface="OCR A Extended"/>
              </a:rPr>
              <a:t>│ • Dashboard     │    │ • REST APIs     │    │ • User Data     │</a:t>
            </a:r>
            <a:endParaRPr sz="2400" b="0" i="0" u="none" strike="noStrike" cap="none" spc="0">
              <a:solidFill>
                <a:srgbClr val="33FF00"/>
              </a:solidFill>
              <a:highlight>
                <a:srgbClr val="00008B"/>
              </a:highlight>
              <a:latin typeface="OCR A Extended"/>
              <a:cs typeface="OCR A Extended"/>
            </a:endParaRPr>
          </a:p>
          <a:p>
            <a:pPr marL="0" indent="0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rgbClr val="33FF00"/>
                </a:solidFill>
                <a:highlight>
                  <a:srgbClr val="00008B"/>
                </a:highlight>
                <a:latin typeface="OCR A Extended"/>
                <a:ea typeface="OCR A Extended"/>
                <a:cs typeface="OCR A Extended"/>
              </a:rPr>
              <a:t>│ • Forms         │    │ • JWT Auth      │    │ • Encrypted     │</a:t>
            </a:r>
            <a:endParaRPr sz="2400" b="0" i="0" u="none" strike="noStrike" cap="none" spc="0">
              <a:solidFill>
                <a:srgbClr val="33FF00"/>
              </a:solidFill>
              <a:highlight>
                <a:srgbClr val="00008B"/>
              </a:highlight>
              <a:latin typeface="OCR A Extended"/>
              <a:cs typeface="OCR A Extended"/>
            </a:endParaRPr>
          </a:p>
          <a:p>
            <a:pPr marL="0" indent="0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rgbClr val="33FF00"/>
                </a:solidFill>
                <a:highlight>
                  <a:srgbClr val="00008B"/>
                </a:highlight>
                <a:latin typeface="OCR A Extended"/>
                <a:ea typeface="OCR A Extended"/>
                <a:cs typeface="OCR A Extended"/>
              </a:rPr>
              <a:t>│ • File Upload   │    │ • AES Encryption│    │   Credentials   │</a:t>
            </a:r>
            <a:endParaRPr sz="2400" b="0" i="0" u="none" strike="noStrike" cap="none" spc="0">
              <a:solidFill>
                <a:srgbClr val="33FF00"/>
              </a:solidFill>
              <a:highlight>
                <a:srgbClr val="00008B"/>
              </a:highlight>
              <a:latin typeface="OCR A Extended"/>
              <a:cs typeface="OCR A Extended"/>
            </a:endParaRPr>
          </a:p>
          <a:p>
            <a:pPr marL="0" indent="0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rgbClr val="33FF00"/>
                </a:solidFill>
                <a:highlight>
                  <a:srgbClr val="00008B"/>
                </a:highlight>
                <a:latin typeface="OCR A Extended"/>
                <a:ea typeface="OCR A Extended"/>
                <a:cs typeface="OCR A Extended"/>
              </a:rPr>
              <a:t>└─────────────────┘    └─────────────────┘    └─────────────────┘</a:t>
            </a:r>
            <a:endParaRPr sz="2400">
              <a:solidFill>
                <a:srgbClr val="33FF00"/>
              </a:solidFill>
              <a:highlight>
                <a:srgbClr val="00008B"/>
              </a:highlight>
              <a:latin typeface="OCR A Extended"/>
              <a:cs typeface="OCR A Extende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500" advClick="1">
        <p159:morph option="byObject"/>
      </p:transition>
    </mc:Choice>
    <mc:Fallback>
      <p:transition spd="med" advClick="1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140552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 sz="4800">
                <a:solidFill>
                  <a:srgbClr val="33FF00"/>
                </a:solidFill>
                <a:highlight>
                  <a:srgbClr val="00008B"/>
                </a:highlight>
                <a:latin typeface="OCR A Extended"/>
                <a:ea typeface="OCR A Extended"/>
                <a:cs typeface="OCR A Extended"/>
              </a:rPr>
              <a:t>Features</a:t>
            </a:r>
            <a:endParaRPr sz="4800">
              <a:solidFill>
                <a:srgbClr val="33FF00"/>
              </a:solidFill>
              <a:highlight>
                <a:srgbClr val="00008B"/>
              </a:highlight>
              <a:latin typeface="OCR A Extended"/>
              <a:cs typeface="OCR A Extended"/>
            </a:endParaRPr>
          </a:p>
        </p:txBody>
      </p:sp>
      <p:sp>
        <p:nvSpPr>
          <p:cNvPr id="874674697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1690687"/>
            <a:ext cx="10515600" cy="4486275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/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rgbClr val="FFFF00"/>
                </a:solidFill>
                <a:latin typeface="OCR A Extended"/>
                <a:ea typeface="OCR A Extended"/>
                <a:cs typeface="OCR A Extended"/>
              </a:rPr>
              <a:t>$ cat /devvault</a:t>
            </a:r>
            <a:r>
              <a:rPr lang="en-US" sz="2800" b="0" i="0" u="none" strike="noStrike" cap="none" spc="0">
                <a:solidFill>
                  <a:srgbClr val="33FF00"/>
                </a:solidFill>
                <a:latin typeface="OCR A Extended"/>
                <a:ea typeface="OCR A Extended"/>
                <a:cs typeface="OCR A Extended"/>
              </a:rPr>
              <a:t>/features.txt</a:t>
            </a:r>
            <a:endParaRPr sz="2800" b="0" i="0" u="none" strike="noStrike" cap="none" spc="0">
              <a:solidFill>
                <a:srgbClr val="33FF00"/>
              </a:solidFill>
              <a:latin typeface="OCR A Extended"/>
              <a:cs typeface="OCR A Extended"/>
            </a:endParaRPr>
          </a:p>
          <a:p>
            <a:pPr>
              <a:defRPr/>
            </a:pPr>
            <a:endParaRPr sz="2800" b="0" i="0" u="none" strike="noStrike" cap="none" spc="0">
              <a:solidFill>
                <a:srgbClr val="33FF00"/>
              </a:solidFill>
              <a:latin typeface="OCR A Extended"/>
              <a:cs typeface="OCR A Extended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rgbClr val="33FF00"/>
                </a:solidFill>
                <a:latin typeface="OCR A Extended"/>
                <a:ea typeface="OCR A Extended"/>
                <a:cs typeface="OCR A Extended"/>
              </a:rPr>
              <a:t>├── 🔐 AUTH: JWT + AES-256 encryption</a:t>
            </a:r>
            <a:endParaRPr sz="2800" b="0" i="0" u="none" strike="noStrike" cap="none" spc="0">
              <a:solidFill>
                <a:srgbClr val="33FF00"/>
              </a:solidFill>
              <a:latin typeface="OCR A Extended"/>
              <a:cs typeface="OCR A Extended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rgbClr val="33FF00"/>
                </a:solidFill>
                <a:latin typeface="OCR A Extended"/>
                <a:ea typeface="OCR A Extended"/>
                <a:cs typeface="OCR A Extended"/>
              </a:rPr>
              <a:t>├── 🗝️ CREDENTIALS: Encrypted storage + search  </a:t>
            </a:r>
            <a:endParaRPr sz="2800" b="0" i="0" u="none" strike="noStrike" cap="none" spc="0">
              <a:solidFill>
                <a:srgbClr val="33FF00"/>
              </a:solidFill>
              <a:latin typeface="OCR A Extended"/>
              <a:cs typeface="OCR A Extended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rgbClr val="33FF00"/>
                </a:solidFill>
                <a:latin typeface="OCR A Extended"/>
                <a:ea typeface="OCR A Extended"/>
                <a:cs typeface="OCR A Extended"/>
              </a:rPr>
              <a:t>├── 📁 PROJECTS: GitHub integration + portfolio</a:t>
            </a:r>
            <a:endParaRPr sz="2800" b="0" i="0" u="none" strike="noStrike" cap="none" spc="0">
              <a:solidFill>
                <a:srgbClr val="33FF00"/>
              </a:solidFill>
              <a:latin typeface="OCR A Extended"/>
              <a:cs typeface="OCR A Extended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rgbClr val="33FF00"/>
                </a:solidFill>
                <a:latin typeface="OCR A Extended"/>
                <a:ea typeface="OCR A Extended"/>
                <a:cs typeface="OCR A Extended"/>
              </a:rPr>
              <a:t>├── 📝 NOTES: Markdown editor + export</a:t>
            </a:r>
            <a:endParaRPr sz="2800" b="0" i="0" u="none" strike="noStrike" cap="none" spc="0">
              <a:solidFill>
                <a:srgbClr val="33FF00"/>
              </a:solidFill>
              <a:latin typeface="OCR A Extended"/>
              <a:cs typeface="OCR A Extended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rgbClr val="33FF00"/>
                </a:solidFill>
                <a:latin typeface="OCR A Extended"/>
                <a:ea typeface="OCR A Extended"/>
                <a:cs typeface="OCR A Extended"/>
              </a:rPr>
              <a:t>├── 🏆 CERTIFICATES: Secure upload + organization</a:t>
            </a:r>
            <a:endParaRPr sz="2800" b="0" i="0" u="none" strike="noStrike" cap="none" spc="0">
              <a:solidFill>
                <a:srgbClr val="33FF00"/>
              </a:solidFill>
              <a:latin typeface="OCR A Extended"/>
              <a:cs typeface="OCR A Extended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rgbClr val="33FF00"/>
                </a:solidFill>
                <a:latin typeface="OCR A Extended"/>
                <a:ea typeface="OCR A Extended"/>
                <a:cs typeface="OCR A Extended"/>
              </a:rPr>
              <a:t>└── 📊 DASHBOARD: Analytics + quick access</a:t>
            </a:r>
            <a:endParaRPr sz="2800" b="0" i="0" u="none" strike="noStrike" cap="none" spc="0">
              <a:solidFill>
                <a:srgbClr val="33FF00"/>
              </a:solidFill>
              <a:latin typeface="OCR A Extended"/>
              <a:cs typeface="OCR A Extended"/>
            </a:endParaRPr>
          </a:p>
          <a:p>
            <a:pPr>
              <a:defRPr/>
            </a:pPr>
            <a:endParaRPr sz="2800" b="0" i="0" u="none" strike="noStrike" cap="none" spc="0">
              <a:solidFill>
                <a:srgbClr val="33FF00"/>
              </a:solidFill>
              <a:latin typeface="OCR A Extended"/>
              <a:cs typeface="OCR A Extended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rgbClr val="33FF00"/>
                </a:solidFill>
                <a:highlight>
                  <a:srgbClr val="00008B"/>
                </a:highlight>
                <a:latin typeface="OCR A Extended"/>
                <a:ea typeface="OCR A Extended"/>
                <a:cs typeface="OCR A Extended"/>
              </a:rPr>
              <a:t>[6/6] </a:t>
            </a:r>
            <a:r>
              <a:rPr lang="en-US" sz="2800" b="0" i="0" u="none" strike="noStrike" cap="none" spc="0">
                <a:solidFill>
                  <a:srgbClr val="33FF00"/>
                </a:solidFill>
                <a:latin typeface="OCR A Extended"/>
                <a:ea typeface="OCR A Extended"/>
                <a:cs typeface="OCR A Extended"/>
              </a:rPr>
              <a:t>Core modules loaded successfully </a:t>
            </a:r>
            <a:r>
              <a:rPr lang="en-US" sz="2800" b="0" i="0" u="none" strike="noStrike" cap="none" spc="0">
                <a:solidFill>
                  <a:srgbClr val="00B0F0"/>
                </a:solidFill>
                <a:latin typeface="OCR A Extended"/>
                <a:ea typeface="OCR A Extended"/>
                <a:cs typeface="OCR A Extended"/>
              </a:rPr>
              <a:t>✓</a:t>
            </a:r>
            <a:endParaRPr>
              <a:solidFill>
                <a:srgbClr val="00B0F0"/>
              </a:solidFill>
              <a:latin typeface="OCR A Extended"/>
              <a:cs typeface="OCR A Extende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500" advClick="1">
        <p159:morph option="byObject"/>
      </p:transition>
    </mc:Choice>
    <mc:Fallback>
      <p:transition spd="med" advClick="1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1403713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9" y="258535"/>
            <a:ext cx="10515600" cy="1224642"/>
          </a:xfrm>
        </p:spPr>
        <p:txBody>
          <a:bodyPr/>
          <a:lstStyle/>
          <a:p>
            <a:pPr algn="ctr">
              <a:defRPr/>
            </a:pPr>
            <a:r>
              <a:rPr>
                <a:solidFill>
                  <a:srgbClr val="33FF00"/>
                </a:solidFill>
                <a:highlight>
                  <a:srgbClr val="00008B"/>
                </a:highlight>
                <a:latin typeface="OCR A Extended"/>
                <a:ea typeface="OCR A Extended"/>
                <a:cs typeface="OCR A Extended"/>
              </a:rPr>
              <a:t>Role in project</a:t>
            </a:r>
            <a:endParaRPr>
              <a:solidFill>
                <a:srgbClr val="33FF00"/>
              </a:solidFill>
              <a:highlight>
                <a:srgbClr val="00008B"/>
              </a:highlight>
              <a:latin typeface="OCR A Extended"/>
              <a:cs typeface="OCR A Extended"/>
            </a:endParaRPr>
          </a:p>
        </p:txBody>
      </p:sp>
      <p:sp>
        <p:nvSpPr>
          <p:cNvPr id="843748924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1619249"/>
            <a:ext cx="10515600" cy="478971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 marL="0" indent="0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rgbClr val="FFFF00"/>
                </a:solidFill>
                <a:latin typeface="OCR A Extended"/>
                <a:ea typeface="OCR A Extended"/>
                <a:cs typeface="OCR A Extended"/>
              </a:rPr>
              <a:t>$ ps aux | grep saurav</a:t>
            </a:r>
            <a:endParaRPr sz="2400" b="0" i="0" u="none" strike="noStrike" cap="none" spc="0">
              <a:solidFill>
                <a:srgbClr val="33FF00"/>
              </a:solidFill>
              <a:latin typeface="OCR A Extended"/>
              <a:cs typeface="OCR A Extended"/>
            </a:endParaRPr>
          </a:p>
          <a:p>
            <a:pPr>
              <a:defRPr/>
            </a:pPr>
            <a:endParaRPr sz="2400" b="0" i="0" u="none" strike="noStrike" cap="none" spc="0">
              <a:solidFill>
                <a:srgbClr val="33FF00"/>
              </a:solidFill>
              <a:latin typeface="OCR A Extended"/>
              <a:cs typeface="OCR A Extended"/>
            </a:endParaRPr>
          </a:p>
          <a:p>
            <a:pPr marL="0" indent="0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rgbClr val="FF0000"/>
                </a:solidFill>
                <a:latin typeface="OCR A Extended"/>
                <a:ea typeface="OCR A Extended"/>
                <a:cs typeface="OCR A Extended"/>
              </a:rPr>
              <a:t>ROLE:</a:t>
            </a:r>
            <a:r>
              <a:rPr lang="en-US" sz="2400" b="0" i="0" u="none" strike="noStrike" cap="none" spc="0">
                <a:solidFill>
                  <a:srgbClr val="33FF00"/>
                </a:solidFill>
                <a:latin typeface="OCR A Extended"/>
                <a:ea typeface="OCR A Extended"/>
                <a:cs typeface="OCR A Extended"/>
              </a:rPr>
              <a:t> Full-Stack Developer (Solo Project)</a:t>
            </a:r>
            <a:endParaRPr sz="2400" b="0" i="0" u="none" strike="noStrike" cap="none" spc="0">
              <a:solidFill>
                <a:srgbClr val="33FF00"/>
              </a:solidFill>
              <a:latin typeface="OCR A Extended"/>
              <a:cs typeface="OCR A Extended"/>
            </a:endParaRPr>
          </a:p>
          <a:p>
            <a:pPr>
              <a:defRPr/>
            </a:pPr>
            <a:endParaRPr sz="2400" b="0" i="0" u="none" strike="noStrike" cap="none" spc="0">
              <a:solidFill>
                <a:srgbClr val="33FF00"/>
              </a:solidFill>
              <a:latin typeface="OCR A Extended"/>
              <a:cs typeface="OCR A Extended"/>
            </a:endParaRPr>
          </a:p>
          <a:p>
            <a:pPr marL="0" indent="0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rgbClr val="33FF00"/>
                </a:solidFill>
                <a:latin typeface="OCR A Extended"/>
                <a:ea typeface="OCR A Extended"/>
                <a:cs typeface="OCR A Extended"/>
              </a:rPr>
              <a:t>TASKS EXECUTED:</a:t>
            </a:r>
            <a:endParaRPr sz="2400" b="0" i="0" u="none" strike="noStrike" cap="none" spc="0">
              <a:solidFill>
                <a:srgbClr val="33FF00"/>
              </a:solidFill>
              <a:latin typeface="OCR A Extended"/>
              <a:cs typeface="OCR A Extended"/>
            </a:endParaRPr>
          </a:p>
          <a:p>
            <a:pPr marL="0" indent="0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rgbClr val="33FF00"/>
                </a:solidFill>
                <a:latin typeface="OCR A Extended"/>
                <a:ea typeface="OCR A Extended"/>
                <a:cs typeface="OCR A Extended"/>
              </a:rPr>
              <a:t>🎨 Frontend: React + Redux + UI/UX</a:t>
            </a:r>
            <a:endParaRPr sz="2400" b="0" i="0" u="none" strike="noStrike" cap="none" spc="0">
              <a:solidFill>
                <a:srgbClr val="33FF00"/>
              </a:solidFill>
              <a:latin typeface="OCR A Extended"/>
              <a:cs typeface="OCR A Extended"/>
            </a:endParaRPr>
          </a:p>
          <a:p>
            <a:pPr marL="0" indent="0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rgbClr val="33FF00"/>
                </a:solidFill>
                <a:latin typeface="OCR A Extended"/>
                <a:ea typeface="OCR A Extended"/>
                <a:cs typeface="OCR A Extended"/>
              </a:rPr>
              <a:t>⚡ Backend: Spring Boot + JWT + AES  </a:t>
            </a:r>
            <a:endParaRPr sz="2400" b="0" i="0" u="none" strike="noStrike" cap="none" spc="0">
              <a:solidFill>
                <a:srgbClr val="33FF00"/>
              </a:solidFill>
              <a:latin typeface="OCR A Extended"/>
              <a:cs typeface="OCR A Extended"/>
            </a:endParaRPr>
          </a:p>
          <a:p>
            <a:pPr marL="0" indent="0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rgbClr val="33FF00"/>
                </a:solidFill>
                <a:latin typeface="OCR A Extended"/>
                <a:ea typeface="OCR A Extended"/>
                <a:cs typeface="OCR A Extended"/>
              </a:rPr>
              <a:t>🗄️ Database: MongoDB schema + optimization</a:t>
            </a:r>
            <a:endParaRPr sz="2400" b="0" i="0" u="none" strike="noStrike" cap="none" spc="0">
              <a:solidFill>
                <a:srgbClr val="33FF00"/>
              </a:solidFill>
              <a:latin typeface="OCR A Extended"/>
              <a:cs typeface="OCR A Extended"/>
            </a:endParaRPr>
          </a:p>
          <a:p>
            <a:pPr marL="0" indent="0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rgbClr val="33FF00"/>
                </a:solidFill>
                <a:latin typeface="OCR A Extended"/>
                <a:ea typeface="OCR A Extended"/>
                <a:cs typeface="OCR A Extended"/>
              </a:rPr>
              <a:t>🧪 Testing: Postman + JUnit + debugging</a:t>
            </a:r>
            <a:endParaRPr sz="2400" b="0" i="0" u="none" strike="noStrike" cap="none" spc="0">
              <a:solidFill>
                <a:srgbClr val="33FF00"/>
              </a:solidFill>
              <a:latin typeface="OCR A Extended"/>
              <a:cs typeface="OCR A Extended"/>
            </a:endParaRPr>
          </a:p>
          <a:p>
            <a:pPr>
              <a:defRPr/>
            </a:pPr>
            <a:endParaRPr sz="2400" b="0" i="0" u="none" strike="noStrike" cap="none" spc="0">
              <a:solidFill>
                <a:srgbClr val="33FF00"/>
              </a:solidFill>
              <a:latin typeface="OCR A Extended"/>
              <a:cs typeface="OCR A Extended"/>
            </a:endParaRPr>
          </a:p>
          <a:p>
            <a:pPr marL="0" indent="0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rgbClr val="33FF00"/>
                </a:solidFill>
                <a:latin typeface="OCR A Extended"/>
                <a:ea typeface="OCR A Extended"/>
                <a:cs typeface="OCR A Extended"/>
              </a:rPr>
              <a:t>CHALLENGES DEFEATED: CORS, file security, encryption, auth flow</a:t>
            </a:r>
            <a:endParaRPr sz="2400" b="0" i="0" u="none" strike="noStrike" cap="none" spc="0">
              <a:solidFill>
                <a:srgbClr val="33FF00"/>
              </a:solidFill>
              <a:latin typeface="OCR A Extended"/>
              <a:cs typeface="OCR A Extended"/>
            </a:endParaRPr>
          </a:p>
          <a:p>
            <a:pPr marL="0" indent="0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rgbClr val="33FF00"/>
                </a:solidFill>
                <a:latin typeface="OCR A Extended"/>
                <a:ea typeface="OCR A Extended"/>
                <a:cs typeface="OCR A Extended"/>
              </a:rPr>
              <a:t>STATUS: All systems operational ✓</a:t>
            </a:r>
            <a:endParaRPr sz="2400">
              <a:solidFill>
                <a:srgbClr val="33FF00"/>
              </a:solidFill>
              <a:latin typeface="OCR A Extended"/>
              <a:cs typeface="OCR A Extende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500" advClick="1">
        <p159:morph option="byObject"/>
      </p:transition>
    </mc:Choice>
    <mc:Fallback>
      <p:transition spd="med" advClick="1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168361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>
                <a:solidFill>
                  <a:srgbClr val="33FF00"/>
                </a:solidFill>
                <a:highlight>
                  <a:srgbClr val="00008B"/>
                </a:highlight>
                <a:latin typeface="OCR A Extended"/>
                <a:ea typeface="OCR A Extended"/>
                <a:cs typeface="OCR A Extended"/>
              </a:rPr>
              <a:t>Conclusion</a:t>
            </a:r>
            <a:endParaRPr>
              <a:solidFill>
                <a:srgbClr val="33FF00"/>
              </a:solidFill>
              <a:highlight>
                <a:srgbClr val="00008B"/>
              </a:highlight>
              <a:latin typeface="OCR A Extended"/>
              <a:cs typeface="OCR A Extended"/>
            </a:endParaRPr>
          </a:p>
        </p:txBody>
      </p:sp>
      <p:sp>
        <p:nvSpPr>
          <p:cNvPr id="501506287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rgbClr val="FFFF00"/>
                </a:solidFill>
                <a:latin typeface="OCR A Extended"/>
                <a:ea typeface="OCR A Extended"/>
                <a:cs typeface="OCR A Extended"/>
              </a:rPr>
              <a:t>$ git log --oneline</a:t>
            </a:r>
            <a:endParaRPr sz="2800" b="0" i="0" u="none" strike="noStrike" cap="none" spc="0">
              <a:solidFill>
                <a:srgbClr val="FFFF00"/>
              </a:solidFill>
              <a:latin typeface="OCR A Extended"/>
              <a:cs typeface="OCR A Extended"/>
            </a:endParaRPr>
          </a:p>
          <a:p>
            <a:pPr>
              <a:defRPr/>
            </a:pPr>
            <a:endParaRPr sz="2800" b="0" i="0" u="none" strike="noStrike" cap="none" spc="0">
              <a:solidFill>
                <a:srgbClr val="33FF00"/>
              </a:solidFill>
              <a:latin typeface="OCR A Extended"/>
              <a:cs typeface="OCR A Extended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rgbClr val="33FF00"/>
                </a:solidFill>
                <a:latin typeface="OCR A Extended"/>
                <a:ea typeface="OCR A Extended"/>
                <a:cs typeface="OCR A Extended"/>
              </a:rPr>
              <a:t>✅ Secure developer vault: SHIPPED</a:t>
            </a:r>
            <a:endParaRPr sz="2800" b="0" i="0" u="none" strike="noStrike" cap="none" spc="0">
              <a:solidFill>
                <a:srgbClr val="33FF00"/>
              </a:solidFill>
              <a:latin typeface="OCR A Extended"/>
              <a:cs typeface="OCR A Extended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rgbClr val="33FF00"/>
                </a:solidFill>
                <a:latin typeface="OCR A Extended"/>
                <a:ea typeface="OCR A Extended"/>
                <a:cs typeface="OCR A Extended"/>
              </a:rPr>
              <a:t>💪 Skills gained: Full-stack + Security  </a:t>
            </a:r>
            <a:endParaRPr sz="2800" b="0" i="0" u="none" strike="noStrike" cap="none" spc="0">
              <a:solidFill>
                <a:srgbClr val="33FF00"/>
              </a:solidFill>
              <a:latin typeface="OCR A Extended"/>
              <a:cs typeface="OCR A Extended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rgbClr val="33FF00"/>
                </a:solidFill>
                <a:latin typeface="OCR A Extended"/>
                <a:ea typeface="OCR A Extended"/>
                <a:cs typeface="OCR A Extended"/>
              </a:rPr>
              <a:t>🚀 Future: Mobile + Cloud + Teams</a:t>
            </a:r>
            <a:endParaRPr sz="2800" b="0" i="0" u="none" strike="noStrike" cap="none" spc="0">
              <a:solidFill>
                <a:srgbClr val="33FF00"/>
              </a:solidFill>
              <a:latin typeface="OCR A Extended"/>
              <a:cs typeface="OCR A Extended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rgbClr val="33FF00"/>
                </a:solidFill>
                <a:latin typeface="OCR A Extended"/>
                <a:ea typeface="OCR A Extended"/>
                <a:cs typeface="OCR A Extended"/>
              </a:rPr>
              <a:t>🎯 Impact: Better dev productivity</a:t>
            </a:r>
            <a:endParaRPr sz="2800" b="0" i="0" u="none" strike="noStrike" cap="none" spc="0">
              <a:solidFill>
                <a:srgbClr val="33FF00"/>
              </a:solidFill>
              <a:latin typeface="OCR A Extended"/>
              <a:cs typeface="OCR A Extended"/>
            </a:endParaRPr>
          </a:p>
          <a:p>
            <a:pPr>
              <a:defRPr/>
            </a:pPr>
            <a:endParaRPr sz="2800" b="0" i="0" u="none" strike="noStrike" cap="none" spc="0">
              <a:solidFill>
                <a:srgbClr val="33FF00"/>
              </a:solidFill>
              <a:latin typeface="OCR A Extended"/>
              <a:cs typeface="OCR A Extended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rgbClr val="33FF00"/>
                </a:solidFill>
                <a:latin typeface="OCR A Extended"/>
                <a:ea typeface="OCR A Extended"/>
                <a:cs typeface="OCR A Extended"/>
              </a:rPr>
              <a:t>saurav@devvault:~$ ./demo --ready</a:t>
            </a:r>
            <a:endParaRPr sz="2800" b="0" i="0" u="none" strike="noStrike" cap="none" spc="0">
              <a:solidFill>
                <a:srgbClr val="33FF00"/>
              </a:solidFill>
              <a:latin typeface="OCR A Extended"/>
              <a:cs typeface="OCR A Extended"/>
            </a:endParaRPr>
          </a:p>
          <a:p>
            <a:pPr marL="0" indent="0">
              <a:buFont typeface="Arial"/>
              <a:buNone/>
              <a:defRPr/>
            </a:pPr>
            <a:r>
              <a:rPr lang="en-US" sz="2800" b="0" i="0" u="none" strike="noStrike" cap="none" spc="0">
                <a:solidFill>
                  <a:srgbClr val="33FF00"/>
                </a:solidFill>
                <a:latin typeface="OCR A Extended"/>
                <a:ea typeface="OCR A Extended"/>
                <a:cs typeface="OCR A Extended"/>
              </a:rPr>
              <a:t>&gt; Questions? Fire away! 🔥</a:t>
            </a:r>
            <a:endParaRPr>
              <a:solidFill>
                <a:srgbClr val="33FF00"/>
              </a:solidFill>
              <a:latin typeface="OCR A Extended"/>
              <a:cs typeface="OCR A Extende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spd="med" p14:dur="500" advClick="1">
        <p159:morph option="byObject"/>
      </p:transition>
    </mc:Choice>
    <mc:Fallback>
      <p:transition spd="med" advClick="1">
        <p:fade/>
      </p:transition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New Office">
        <a:dk1>
          <a:sysClr val="windowText" lastClr="000000"/>
        </a:dk1>
        <a:lt1>
          <a:sysClr val="window" lastClr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</a:extraClrScheme>
  </a:extraClrSchemeLst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ONLYOFFICE/9.0.4.50</Application>
  <PresentationFormat>On-screen Show (4:3)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</cp:revision>
  <dcterms:modified xsi:type="dcterms:W3CDTF">2025-08-13T19:19:28Z</dcterms:modified>
</cp:coreProperties>
</file>