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Default Extension="png" ContentType="image/png"/>
  <Default Extension="wmf" ContentType="image/x-wmf"/>
  <Override PartName="/ppt/theme/theme2.xml" ContentType="application/vnd.openxmlformats-officedocument.theme+xml"/>
  <Override PartName="/ppt/slideLayouts/slideLayout10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5.xml" ContentType="application/vnd.openxmlformats-officedocument.presentationml.slideLayout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app.xml" ContentType="application/vnd.openxmlformats-officedocument.extended-properties+xml"/>
  <Override PartName="/ppt/viewProps.xml" ContentType="application/vnd.openxmlformats-officedocument.presentationml.viewProps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1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 /><Relationship Id="rId13" Type="http://schemas.openxmlformats.org/officeDocument/2006/relationships/tableStyles" Target="tableStyles.xml" /><Relationship Id="rId1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50663245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04273858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175482664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1447640260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217246581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9642148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88280594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189982697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12101808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507B47C-281D-8EDF-854C-C9057E7FDFBD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22AA92-4CDB-134B-6311-5BB8A8C7FEB3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4B3DAA9B-615C-2B57-D73F-CA4E2332A02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CD6CEC0-4CA9-B776-6F6B-8994A4C6A2FE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6F865C3-5637-F509-2605-1F53C77E1A81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CECF30-249A-8180-954A-011578B3A3F2}" type="slidenum">
              <a:rPr/>
              <a:t/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18104529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71544101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774253179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17286123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42103804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6307111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92756042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1640514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40023342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84133490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5317085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466972330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527539985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004861944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614803239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3154645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9556456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19053047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419620057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263691841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9463156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328429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967669451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091732076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09323010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366362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709099788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09632827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1891041832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742583497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126794229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20483711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210743063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701359896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49449079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52730853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89747272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275181261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01318386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0057689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197786164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1767557205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88806801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99721845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2099234350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9719935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11101795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346060068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907995129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66591868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63797687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0959940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14144047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959973427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88800615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1973051502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936760764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13361104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Pr shadeToTitle="0">
        <a:gradFill>
          <a:gsLst>
            <a:gs pos="0">
              <a:schemeClr val="tx1">
                <a:alpha val="99999"/>
              </a:schemeClr>
            </a:gs>
            <a:gs pos="21000">
              <a:schemeClr val="tx1">
                <a:lumMod val="90000"/>
                <a:lumOff val="5000"/>
                <a:alpha val="99999"/>
              </a:schemeClr>
            </a:gs>
            <a:gs pos="53000">
              <a:srgbClr val="16470A">
                <a:alpha val="99999"/>
              </a:srgbClr>
            </a:gs>
            <a:gs pos="77000">
              <a:srgbClr val="208607">
                <a:alpha val="99999"/>
              </a:srgbClr>
            </a:gs>
            <a:gs pos="100000">
              <a:srgbClr val="33FF00">
                <a:alpha val="99999"/>
              </a:srgbClr>
            </a:gs>
          </a:gsLst>
          <a:lin ang="16200000" scaled="1"/>
        </a:grad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95825540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182612371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865946999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31389328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26104852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1547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What is DevVault ? </a:t>
            </a:r>
            <a:endParaRPr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</p:txBody>
      </p:sp>
      <p:sp>
        <p:nvSpPr>
          <p:cNvPr id="203296505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>
              <a:defRPr/>
            </a:pPr>
            <a:r>
              <a:rPr sz="2600" i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A secure full stack application for developers</a:t>
            </a:r>
            <a:endParaRPr sz="2600" i="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600" i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Centralized platform to manage projects, crediantials, notes and certificates.</a:t>
            </a:r>
            <a:endParaRPr sz="2600" i="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600" i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Built using ReactJS, Springboot, PostgreSQL</a:t>
            </a:r>
            <a:endParaRPr sz="2600" i="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600" i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Implements JWT Authentication and AES Encryption</a:t>
            </a:r>
            <a:endParaRPr sz="2600" i="0">
              <a:solidFill>
                <a:srgbClr val="33FF00"/>
              </a:solidFill>
              <a:latin typeface="Courier New"/>
              <a:cs typeface="Courier New"/>
            </a:endParaRPr>
          </a:p>
        </p:txBody>
      </p:sp>
      <p:sp>
        <p:nvSpPr>
          <p:cNvPr id="108879377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b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Project Type</a:t>
            </a:r>
            <a:endParaRPr b="0">
              <a:solidFill>
                <a:srgbClr val="33FF00"/>
              </a:solidFill>
              <a:highlight>
                <a:srgbClr val="00008B"/>
              </a:highlight>
              <a:latin typeface="Courier New"/>
              <a:cs typeface="Courier New"/>
            </a:endParaRPr>
          </a:p>
          <a:p>
            <a:pPr>
              <a:defRPr/>
            </a:pPr>
            <a:r>
              <a:rPr sz="2600" b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Individual Academic Project</a:t>
            </a:r>
            <a:endParaRPr sz="2800" b="0">
              <a:solidFill>
                <a:srgbClr val="33FF00"/>
              </a:solidFill>
              <a:highlight>
                <a:srgbClr val="00008B"/>
              </a:highlight>
              <a:latin typeface="Courier New"/>
              <a:cs typeface="Courier New"/>
            </a:endParaRPr>
          </a:p>
          <a:p>
            <a:pPr marL="0" indent="0">
              <a:buFont typeface="Arial"/>
              <a:buNone/>
              <a:defRPr/>
            </a:pPr>
            <a:r>
              <a:rPr sz="2800" b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Project Technologies</a:t>
            </a:r>
            <a:endParaRPr sz="2800" b="0">
              <a:solidFill>
                <a:srgbClr val="33FF00"/>
              </a:solidFill>
              <a:highlight>
                <a:srgbClr val="00008B"/>
              </a:highlight>
              <a:latin typeface="Courier New"/>
              <a:cs typeface="Courier New"/>
            </a:endParaRPr>
          </a:p>
          <a:p>
            <a:pPr>
              <a:defRPr/>
            </a:pPr>
            <a:r>
              <a:rPr sz="2600" b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React.JS</a:t>
            </a:r>
            <a:endParaRPr sz="2600" b="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600" b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SpringBoot</a:t>
            </a:r>
            <a:endParaRPr sz="2600" b="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600" b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PostgreSQL</a:t>
            </a:r>
            <a:endParaRPr sz="2600" b="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600" b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JWT</a:t>
            </a:r>
            <a:endParaRPr sz="2600" b="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600" b="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AES</a:t>
            </a:r>
            <a:endParaRPr sz="2600">
              <a:latin typeface="Courier New"/>
              <a:cs typeface="Courier New"/>
            </a:endParaRPr>
          </a:p>
        </p:txBody>
      </p:sp>
      <p:pic>
        <p:nvPicPr>
          <p:cNvPr id="115685226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838199" y="257823"/>
            <a:ext cx="1432864" cy="143286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77251461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Problem Identification</a:t>
            </a:r>
            <a:endParaRPr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</p:txBody>
      </p:sp>
      <p:sp>
        <p:nvSpPr>
          <p:cNvPr id="1558632160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r>
              <a:rPr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Current challanges faced by the developers</a:t>
            </a:r>
            <a:endParaRPr>
              <a:solidFill>
                <a:srgbClr val="33FF00"/>
              </a:solidFill>
              <a:highlight>
                <a:srgbClr val="00008B"/>
              </a:highlight>
              <a:latin typeface="Courier New"/>
              <a:cs typeface="Courier New"/>
            </a:endParaRPr>
          </a:p>
          <a:p>
            <a:pPr>
              <a:defRPr/>
            </a:pPr>
            <a:r>
              <a:rPr sz="2400" b="0">
                <a:solidFill>
                  <a:srgbClr val="FFFF00"/>
                </a:solidFill>
                <a:latin typeface="OCR A Extended"/>
                <a:ea typeface="OCR A Extended"/>
                <a:cs typeface="OCR A Extended"/>
              </a:rPr>
              <a:t>Scattered Information:</a:t>
            </a:r>
            <a:r>
              <a:rPr sz="2400" b="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 </a:t>
            </a: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Project details spread among multiple platforms</a:t>
            </a: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;</a:t>
            </a: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FFFF00"/>
                </a:solidFill>
                <a:latin typeface="OCR A Extended"/>
                <a:ea typeface="OCR A Extended"/>
                <a:cs typeface="OCR A Extended"/>
              </a:rPr>
              <a:t>Insecure Storage:</a:t>
            </a:r>
            <a:r>
              <a:rPr sz="240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 </a:t>
            </a: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API keys and passwords are stored in plain texts;</a:t>
            </a: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FFFF00"/>
                </a:solidFill>
                <a:latin typeface="OCR A Extended"/>
                <a:ea typeface="OCR A Extended"/>
                <a:cs typeface="OCR A Extended"/>
              </a:rPr>
              <a:t>Unorganized Documentation: </a:t>
            </a: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Notes and certificates without proper organization;</a:t>
            </a: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FFFF00"/>
                </a:solidFill>
                <a:latin typeface="OCR A Extended"/>
                <a:ea typeface="OCR A Extended"/>
                <a:cs typeface="OCR A Extended"/>
              </a:rPr>
              <a:t>No Portfolio Management:</a:t>
            </a:r>
            <a:r>
              <a:rPr sz="2400">
                <a:solidFill>
                  <a:srgbClr val="33FF00"/>
                </a:solidFill>
                <a:latin typeface="OCR A Extended"/>
                <a:ea typeface="OCR A Extended"/>
                <a:cs typeface="OCR A Extended"/>
              </a:rPr>
              <a:t> </a:t>
            </a: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Lack of unified view of personal projects;</a:t>
            </a: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FFFF00"/>
                </a:solidFill>
                <a:latin typeface="OCR A Extended"/>
                <a:ea typeface="OCR A Extended"/>
                <a:cs typeface="OCR A Extended"/>
              </a:rPr>
              <a:t>Security Vulnerabilities: </a:t>
            </a: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Risk of credential exposure and data breaches;</a:t>
            </a:r>
            <a:endParaRPr sz="2400">
              <a:solidFill>
                <a:srgbClr val="33FF00"/>
              </a:solidFill>
              <a:highlight>
                <a:srgbClr val="00008B"/>
              </a:highlight>
              <a:latin typeface="Courier New"/>
              <a:cs typeface="Courier New"/>
            </a:endParaRPr>
          </a:p>
        </p:txBody>
      </p:sp>
      <p:pic>
        <p:nvPicPr>
          <p:cNvPr id="14988643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998528" y="291063"/>
            <a:ext cx="1800257" cy="180025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0422817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b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Objectives</a:t>
            </a:r>
            <a:endParaRPr b="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</p:txBody>
      </p:sp>
      <p:sp>
        <p:nvSpPr>
          <p:cNvPr id="1979759892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Primary Objectives:</a:t>
            </a:r>
            <a:endParaRPr>
              <a:solidFill>
                <a:srgbClr val="33FF00"/>
              </a:solidFill>
              <a:highlight>
                <a:srgbClr val="00008B"/>
              </a:highlight>
              <a:latin typeface="OCR A Extended"/>
              <a:ea typeface="OCR A Extended"/>
              <a:cs typeface="OCR A Extended"/>
            </a:endParaRPr>
          </a:p>
          <a:p>
            <a:pPr>
              <a:defRPr/>
            </a:pP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Develop a secure credential management system using AES Encryption;</a:t>
            </a:r>
            <a:endParaRPr sz="2400">
              <a:solidFill>
                <a:srgbClr val="33FF00"/>
              </a:solidFill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Create centralized storage for projects, credentials, notes and certificates;</a:t>
            </a:r>
            <a:endParaRPr sz="2400">
              <a:solidFill>
                <a:srgbClr val="33FF00"/>
              </a:solidFill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Implement JWT based Authentication;</a:t>
            </a: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</p:txBody>
      </p:sp>
      <p:sp>
        <p:nvSpPr>
          <p:cNvPr id="123334450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r>
              <a:rPr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Learning Objectives:</a:t>
            </a:r>
            <a:endParaRPr>
              <a:latin typeface="OCR A Extended"/>
              <a:cs typeface="OCR A Extended"/>
            </a:endParaRPr>
          </a:p>
          <a:p>
            <a:pPr>
              <a:defRPr/>
            </a:pPr>
            <a:r>
              <a:rPr sz="2400">
                <a:solidFill>
                  <a:srgbClr val="33FF00"/>
                </a:solidFill>
                <a:latin typeface="Courier New"/>
                <a:ea typeface="Courier New"/>
                <a:cs typeface="Courier New"/>
              </a:rPr>
              <a:t>Master full-stack development (ReactJS+SpringBoot);</a:t>
            </a: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33FF00"/>
                </a:solidFill>
                <a:latin typeface="Courier New"/>
                <a:cs typeface="Courier New"/>
              </a:rPr>
              <a:t>Understand cybersecurity implementation(JWT+AES);</a:t>
            </a: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33FF00"/>
                </a:solidFill>
                <a:latin typeface="Courier New"/>
                <a:cs typeface="Courier New"/>
              </a:rPr>
              <a:t>Gain experience in System Design and Database management;</a:t>
            </a: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  <a:p>
            <a:pPr>
              <a:defRPr/>
            </a:pPr>
            <a:r>
              <a:rPr sz="2400">
                <a:solidFill>
                  <a:srgbClr val="33FF00"/>
                </a:solidFill>
                <a:latin typeface="Courier New"/>
                <a:cs typeface="Courier New"/>
              </a:rPr>
              <a:t>Implement best practices;</a:t>
            </a:r>
            <a:endParaRPr sz="2400">
              <a:solidFill>
                <a:srgbClr val="33FF00"/>
              </a:solidFill>
              <a:latin typeface="Courier New"/>
              <a:ea typeface="Courier New"/>
              <a:cs typeface="Courier New"/>
            </a:endParaRPr>
          </a:p>
          <a:p>
            <a:pPr>
              <a:defRPr/>
            </a:pPr>
            <a:endParaRPr sz="2400">
              <a:solidFill>
                <a:srgbClr val="33FF00"/>
              </a:solidFill>
              <a:latin typeface="Courier New"/>
              <a:cs typeface="Courier New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9681348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 algn="ctr">
              <a:defRPr/>
            </a:pPr>
            <a:r>
              <a:rPr sz="480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Layout Of Project</a:t>
            </a:r>
            <a:endParaRPr sz="480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</p:txBody>
      </p:sp>
      <p:sp>
        <p:nvSpPr>
          <p:cNvPr id="57656113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0000" lnSpcReduction="4000"/>
          </a:bodyPr>
          <a:lstStyle/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┌─────────────────┐    ┌─────────────────┐    ┌─────────────────┐</a:t>
            </a:r>
            <a:endParaRPr sz="2400" b="0" i="0" u="none" strike="noStrike" cap="none" spc="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│   FRONTEND      │    │    BACKEND      │    │    DATABASE     │</a:t>
            </a:r>
            <a:endParaRPr sz="2400" b="0" i="0" u="none" strike="noStrike" cap="none" spc="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│   React.js      │◄──►│  Spring Boot    │◄──►│    PostgreSQL │</a:t>
            </a:r>
            <a:endParaRPr sz="2400" b="0" i="0" u="none" strike="noStrike" cap="none" spc="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│                 │    │                 │    │                 │</a:t>
            </a:r>
            <a:endParaRPr sz="2400" b="0" i="0" u="none" strike="noStrike" cap="none" spc="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│ • Dashboard     │    │ • REST APIs     │    │ • User Data     │</a:t>
            </a:r>
            <a:endParaRPr sz="2400" b="0" i="0" u="none" strike="noStrike" cap="none" spc="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│ • Forms         │    │ • JWT Auth      │    │ • Encrypted     │</a:t>
            </a:r>
            <a:endParaRPr sz="2400" b="0" i="0" u="none" strike="noStrike" cap="none" spc="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│ • File Upload   │    │ • AES Encryption│    │   Credentials   │</a:t>
            </a:r>
            <a:endParaRPr sz="2400" b="0" i="0" u="none" strike="noStrike" cap="none" spc="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  <a:p>
            <a:pPr marL="0" indent="0">
              <a:buFont typeface="Arial"/>
              <a:buNone/>
              <a:defRPr/>
            </a:pPr>
            <a:r>
              <a:rPr lang="en-US" sz="2400" b="0" i="0" u="none" strike="noStrike" cap="none" spc="0">
                <a:solidFill>
                  <a:srgbClr val="33FF00"/>
                </a:solidFill>
                <a:highlight>
                  <a:srgbClr val="00008B"/>
                </a:highlight>
                <a:latin typeface="OCR A Extended"/>
                <a:ea typeface="OCR A Extended"/>
                <a:cs typeface="OCR A Extended"/>
              </a:rPr>
              <a:t>└─────────────────┘    └─────────────────┘    └─────────────────┘</a:t>
            </a:r>
            <a:endParaRPr sz="2400">
              <a:solidFill>
                <a:srgbClr val="33FF00"/>
              </a:solidFill>
              <a:highlight>
                <a:srgbClr val="00008B"/>
              </a:highlight>
              <a:latin typeface="OCR A Extended"/>
              <a:cs typeface="OCR A Extended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4140552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077654670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64586781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51685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72348646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630592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090669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19482087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199" y="1825624"/>
            <a:ext cx="5181599" cy="4351338"/>
          </a:xfrm>
        </p:spPr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655330198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4"/>
            <a:ext cx="5181599" cy="4351338"/>
          </a:xfrm>
        </p:spPr>
        <p:txBody>
          <a:bodyPr/>
          <a:lstStyle/>
          <a:p>
            <a:pPr>
              <a:defRPr/>
            </a:pPr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Blue Green">
      <a:dk1>
        <a:srgbClr val="000000"/>
      </a:dk1>
      <a:lt1>
        <a:srgbClr val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New Office">
        <a:dk1>
          <a:sysClr val="windowText" lastClr="000000"/>
        </a:dk1>
        <a:lt1>
          <a:sysClr val="window" lastClr="FFFFFF"/>
        </a:lt1>
        <a:dk2>
          <a:srgbClr val="44546A"/>
        </a:dk2>
        <a:lt2>
          <a:srgbClr val="E7E6E6"/>
        </a:lt2>
        <a:accent1>
          <a:srgbClr val="5B9BD5"/>
        </a:accent1>
        <a:accent2>
          <a:srgbClr val="ED7D31"/>
        </a:accent2>
        <a:accent3>
          <a:srgbClr val="A5A5A5"/>
        </a:accent3>
        <a:accent4>
          <a:srgbClr val="FFC000"/>
        </a:accent4>
        <a:accent5>
          <a:srgbClr val="4472C4"/>
        </a:accent5>
        <a:accent6>
          <a:srgbClr val="70AD47"/>
        </a:accent6>
        <a:hlink>
          <a:srgbClr val="0563C1"/>
        </a:hlink>
        <a:folHlink>
          <a:srgbClr val="954F72"/>
        </a:folHlink>
      </a:clrScheme>
    </a:extraClrScheme>
  </a:extraClrSchemeLst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ONLYOFFICE/9.0.4.50</Application>
  <PresentationFormat>On-screen Show (4:3)</PresentationFormat>
  <Paragraphs>0</Paragraphs>
  <Slides>7</Slides>
  <Notes>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LinksUpToDate>0</LinksUpToDate>
  <SharedDoc>0</SharedDoc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6</cp:revision>
  <dcterms:modified xsi:type="dcterms:W3CDTF">2025-08-13T19:03:50Z</dcterms:modified>
</cp:coreProperties>
</file>