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11/22/2022</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6349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0810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3203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2652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6073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1043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2383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8820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6755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6345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5E72C73-2D91-4E12-BA25-F0AA0C03599B}" type="datetimeFigureOut">
              <a:rPr lang="en-US" smtClean="0"/>
              <a:t>11/22/2022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3604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BE451C3-0FF4-47C4-B829-773ADF60F88C}" type="datetimeFigureOut">
              <a:rPr lang="en-US" smtClean="0"/>
              <a:t>11/22/2022</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7649247"/>
      </p:ext>
    </p:extLst>
  </p:cSld>
  <p:clrMap bg1="dk1" tx1="lt1" bg2="dk2" tx2="lt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hf sldNum="0" hdr="0" ftr="0" dt="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034E-8D1D-1F8A-5E94-371ABF8CA7B3}"/>
              </a:ext>
            </a:extLst>
          </p:cNvPr>
          <p:cNvSpPr>
            <a:spLocks noGrp="1"/>
          </p:cNvSpPr>
          <p:nvPr>
            <p:ph type="ctrTitle"/>
          </p:nvPr>
        </p:nvSpPr>
        <p:spPr>
          <a:xfrm>
            <a:off x="1683171" y="1002453"/>
            <a:ext cx="8825658" cy="2677648"/>
          </a:xfrm>
        </p:spPr>
        <p:txBody>
          <a:bodyPr>
            <a:normAutofit fontScale="90000"/>
          </a:bodyPr>
          <a:lstStyle/>
          <a:p>
            <a:r>
              <a:rPr lang="en-US" dirty="0"/>
              <a:t>Portal for managing academic course videos</a:t>
            </a:r>
            <a:endParaRPr lang="en-IN" dirty="0"/>
          </a:p>
        </p:txBody>
      </p:sp>
      <p:sp>
        <p:nvSpPr>
          <p:cNvPr id="3" name="Subtitle 2">
            <a:extLst>
              <a:ext uri="{FF2B5EF4-FFF2-40B4-BE49-F238E27FC236}">
                <a16:creationId xmlns:a16="http://schemas.microsoft.com/office/drawing/2014/main" id="{83AAA11A-65DD-0FFF-CD39-435DD7E356D1}"/>
              </a:ext>
            </a:extLst>
          </p:cNvPr>
          <p:cNvSpPr>
            <a:spLocks noGrp="1"/>
          </p:cNvSpPr>
          <p:nvPr>
            <p:ph type="subTitle" idx="1"/>
          </p:nvPr>
        </p:nvSpPr>
        <p:spPr>
          <a:xfrm>
            <a:off x="6665064" y="4706260"/>
            <a:ext cx="3914885" cy="861420"/>
          </a:xfrm>
        </p:spPr>
        <p:txBody>
          <a:bodyPr>
            <a:normAutofit fontScale="92500" lnSpcReduction="10000"/>
          </a:bodyPr>
          <a:lstStyle/>
          <a:p>
            <a:pPr algn="r"/>
            <a:r>
              <a:rPr lang="en-IN" dirty="0" err="1"/>
              <a:t>JITEsh</a:t>
            </a:r>
            <a:r>
              <a:rPr lang="en-IN" dirty="0"/>
              <a:t> </a:t>
            </a:r>
            <a:r>
              <a:rPr lang="en-IN" dirty="0" err="1"/>
              <a:t>gawas</a:t>
            </a:r>
            <a:r>
              <a:rPr lang="en-IN" dirty="0"/>
              <a:t> – 22m0748</a:t>
            </a:r>
          </a:p>
          <a:p>
            <a:pPr algn="r"/>
            <a:r>
              <a:rPr lang="en-IN" dirty="0" err="1"/>
              <a:t>Gaurang</a:t>
            </a:r>
            <a:r>
              <a:rPr lang="en-IN" dirty="0"/>
              <a:t> </a:t>
            </a:r>
            <a:r>
              <a:rPr lang="en-IN" dirty="0" err="1"/>
              <a:t>Athavale</a:t>
            </a:r>
            <a:r>
              <a:rPr lang="en-IN" dirty="0"/>
              <a:t> – 22m0774</a:t>
            </a:r>
          </a:p>
        </p:txBody>
      </p:sp>
    </p:spTree>
    <p:extLst>
      <p:ext uri="{BB962C8B-B14F-4D97-AF65-F5344CB8AC3E}">
        <p14:creationId xmlns:p14="http://schemas.microsoft.com/office/powerpoint/2010/main" val="3003135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15AD-1A25-37E7-F725-981F3E475817}"/>
              </a:ext>
            </a:extLst>
          </p:cNvPr>
          <p:cNvSpPr>
            <a:spLocks noGrp="1"/>
          </p:cNvSpPr>
          <p:nvPr>
            <p:ph type="title"/>
          </p:nvPr>
        </p:nvSpPr>
        <p:spPr>
          <a:xfrm>
            <a:off x="1451579" y="205079"/>
            <a:ext cx="9291215" cy="810921"/>
          </a:xfrm>
        </p:spPr>
        <p:txBody>
          <a:bodyPr/>
          <a:lstStyle/>
          <a:p>
            <a:r>
              <a:rPr lang="en-IN" dirty="0"/>
              <a:t>Compilation / running instructions</a:t>
            </a:r>
          </a:p>
        </p:txBody>
      </p:sp>
      <p:sp>
        <p:nvSpPr>
          <p:cNvPr id="3" name="Content Placeholder 2">
            <a:extLst>
              <a:ext uri="{FF2B5EF4-FFF2-40B4-BE49-F238E27FC236}">
                <a16:creationId xmlns:a16="http://schemas.microsoft.com/office/drawing/2014/main" id="{B2A09255-424D-AEBF-894A-43631C0FF614}"/>
              </a:ext>
            </a:extLst>
          </p:cNvPr>
          <p:cNvSpPr>
            <a:spLocks noGrp="1"/>
          </p:cNvSpPr>
          <p:nvPr>
            <p:ph idx="1"/>
          </p:nvPr>
        </p:nvSpPr>
        <p:spPr>
          <a:xfrm>
            <a:off x="711200" y="1016000"/>
            <a:ext cx="11267439" cy="4450345"/>
          </a:xfrm>
        </p:spPr>
        <p:txBody>
          <a:bodyPr>
            <a:normAutofit fontScale="77500" lnSpcReduction="20000"/>
          </a:bodyPr>
          <a:lstStyle/>
          <a:p>
            <a:r>
              <a:rPr lang="en-IN" u="sng" dirty="0"/>
              <a:t>Initialization:  </a:t>
            </a:r>
            <a:r>
              <a:rPr lang="en-US" dirty="0"/>
              <a:t>Run the sql.txt file to create all the required tables</a:t>
            </a:r>
          </a:p>
          <a:p>
            <a:endParaRPr lang="en-US" u="sng" dirty="0"/>
          </a:p>
          <a:p>
            <a:r>
              <a:rPr lang="en-US" u="sng" dirty="0"/>
              <a:t>Angular Installation and Running:</a:t>
            </a:r>
          </a:p>
          <a:p>
            <a:pPr>
              <a:buFont typeface="Wingdings" panose="05000000000000000000" pitchFamily="2" charset="2"/>
              <a:buChar char="Ø"/>
            </a:pPr>
            <a:r>
              <a:rPr lang="en-US" dirty="0"/>
              <a:t>$ </a:t>
            </a:r>
            <a:r>
              <a:rPr lang="en-US" dirty="0" err="1"/>
              <a:t>npm</a:t>
            </a:r>
            <a:r>
              <a:rPr lang="en-US" dirty="0"/>
              <a:t> </a:t>
            </a:r>
            <a:r>
              <a:rPr lang="en-US" dirty="0" err="1"/>
              <a:t>i</a:t>
            </a:r>
            <a:endParaRPr lang="en-US" dirty="0"/>
          </a:p>
          <a:p>
            <a:pPr>
              <a:buFont typeface="Wingdings" panose="05000000000000000000" pitchFamily="2" charset="2"/>
              <a:buChar char="Ø"/>
            </a:pPr>
            <a:r>
              <a:rPr lang="en-US" dirty="0"/>
              <a:t>$ </a:t>
            </a:r>
            <a:r>
              <a:rPr lang="en-US" dirty="0" err="1"/>
              <a:t>npm</a:t>
            </a:r>
            <a:r>
              <a:rPr lang="en-US" dirty="0"/>
              <a:t> start</a:t>
            </a:r>
          </a:p>
          <a:p>
            <a:pPr>
              <a:buFont typeface="Wingdings" panose="05000000000000000000" pitchFamily="2" charset="2"/>
              <a:buChar char="Ø"/>
            </a:pPr>
            <a:endParaRPr lang="en-US" dirty="0"/>
          </a:p>
          <a:p>
            <a:r>
              <a:rPr lang="en-US" u="sng" dirty="0"/>
              <a:t>Backend Installation and Running:</a:t>
            </a:r>
          </a:p>
          <a:p>
            <a:pPr>
              <a:buFont typeface="Wingdings" panose="05000000000000000000" pitchFamily="2" charset="2"/>
              <a:buChar char="Ø"/>
            </a:pPr>
            <a:r>
              <a:rPr lang="en-US" sz="1700" dirty="0"/>
              <a:t>Open the project in IntelliJ IDEA as Spring Project</a:t>
            </a:r>
          </a:p>
          <a:p>
            <a:pPr>
              <a:buFont typeface="Wingdings" panose="05000000000000000000" pitchFamily="2" charset="2"/>
              <a:buChar char="Ø"/>
            </a:pPr>
            <a:r>
              <a:rPr lang="en-US" sz="1700" dirty="0"/>
              <a:t>Download the </a:t>
            </a:r>
            <a:r>
              <a:rPr lang="en-US" sz="1700" dirty="0" err="1"/>
              <a:t>postgresql</a:t>
            </a:r>
            <a:r>
              <a:rPr lang="en-US" sz="1700" dirty="0"/>
              <a:t> jar file from (https://jdbc.postgresql.org/download/) and import it in the </a:t>
            </a:r>
            <a:r>
              <a:rPr lang="en-US" sz="1700" dirty="0" err="1"/>
              <a:t>the</a:t>
            </a:r>
            <a:r>
              <a:rPr lang="en-US" sz="1700" dirty="0"/>
              <a:t> project: File &gt; Project Structure &gt; Libraries &gt; </a:t>
            </a:r>
          </a:p>
          <a:p>
            <a:pPr>
              <a:buFont typeface="Wingdings" panose="05000000000000000000" pitchFamily="2" charset="2"/>
              <a:buChar char="Ø"/>
            </a:pPr>
            <a:r>
              <a:rPr lang="en-US" sz="1700" dirty="0"/>
              <a:t>Change the database name and password in </a:t>
            </a:r>
            <a:r>
              <a:rPr lang="en-US" sz="1700" dirty="0" err="1"/>
              <a:t>application.properties</a:t>
            </a:r>
            <a:r>
              <a:rPr lang="en-US" sz="1700" dirty="0"/>
              <a:t> file, and localhost port number (if changed while installing </a:t>
            </a:r>
            <a:r>
              <a:rPr lang="en-US" sz="1700" dirty="0" err="1"/>
              <a:t>postgres</a:t>
            </a:r>
            <a:r>
              <a:rPr lang="en-US" sz="1700" dirty="0"/>
              <a:t>/pgAdmin4)</a:t>
            </a:r>
          </a:p>
          <a:p>
            <a:pPr>
              <a:buFont typeface="Wingdings" panose="05000000000000000000" pitchFamily="2" charset="2"/>
              <a:buChar char="Ø"/>
            </a:pPr>
            <a:r>
              <a:rPr lang="en-US" sz="1700" dirty="0"/>
              <a:t>Run the Project as Spring Application</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404291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C702-AE03-2AB1-83EB-D9739F7B735C}"/>
              </a:ext>
            </a:extLst>
          </p:cNvPr>
          <p:cNvSpPr>
            <a:spLocks noGrp="1"/>
          </p:cNvSpPr>
          <p:nvPr>
            <p:ph type="title"/>
          </p:nvPr>
        </p:nvSpPr>
        <p:spPr>
          <a:xfrm>
            <a:off x="1329659" y="1686561"/>
            <a:ext cx="9291215" cy="2641600"/>
          </a:xfrm>
        </p:spPr>
        <p:txBody>
          <a:bodyPr>
            <a:normAutofit/>
          </a:bodyPr>
          <a:lstStyle/>
          <a:p>
            <a:r>
              <a:rPr lang="en-IN" sz="5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938852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5B2C6-FE9A-AE07-630A-F2D9B96FD484}"/>
              </a:ext>
            </a:extLst>
          </p:cNvPr>
          <p:cNvSpPr>
            <a:spLocks noGrp="1"/>
          </p:cNvSpPr>
          <p:nvPr>
            <p:ph type="title"/>
          </p:nvPr>
        </p:nvSpPr>
        <p:spPr>
          <a:xfrm>
            <a:off x="1451579" y="530199"/>
            <a:ext cx="9603275" cy="567081"/>
          </a:xfrm>
        </p:spPr>
        <p:txBody>
          <a:bodyPr/>
          <a:lstStyle/>
          <a:p>
            <a:pPr algn="ctr"/>
            <a:r>
              <a:rPr lang="en-IN" dirty="0"/>
              <a:t>Description</a:t>
            </a:r>
          </a:p>
        </p:txBody>
      </p:sp>
      <p:sp>
        <p:nvSpPr>
          <p:cNvPr id="3" name="Content Placeholder 2">
            <a:extLst>
              <a:ext uri="{FF2B5EF4-FFF2-40B4-BE49-F238E27FC236}">
                <a16:creationId xmlns:a16="http://schemas.microsoft.com/office/drawing/2014/main" id="{2F95220C-D5F6-0A68-E259-587D2ADF5298}"/>
              </a:ext>
            </a:extLst>
          </p:cNvPr>
          <p:cNvSpPr>
            <a:spLocks noGrp="1"/>
          </p:cNvSpPr>
          <p:nvPr>
            <p:ph idx="1"/>
          </p:nvPr>
        </p:nvSpPr>
        <p:spPr>
          <a:xfrm>
            <a:off x="1451579" y="1219200"/>
            <a:ext cx="9603275" cy="4247145"/>
          </a:xfrm>
        </p:spPr>
        <p:txBody>
          <a:bodyPr>
            <a:normAutofit lnSpcReduction="10000"/>
          </a:bodyPr>
          <a:lstStyle/>
          <a:p>
            <a:r>
              <a:rPr lang="en-IN" dirty="0"/>
              <a:t>Portal for managing academic course videos</a:t>
            </a:r>
          </a:p>
          <a:p>
            <a:endParaRPr lang="en-IN" dirty="0"/>
          </a:p>
          <a:p>
            <a:r>
              <a:rPr lang="en-IN" dirty="0"/>
              <a:t>Admin Section:  Admin can monitor (Approve and Reject) videos by verifying if the video is educational . Admin can also add </a:t>
            </a:r>
            <a:r>
              <a:rPr lang="en-IN" dirty="0" err="1"/>
              <a:t>coursess</a:t>
            </a:r>
            <a:r>
              <a:rPr lang="en-IN" dirty="0"/>
              <a:t> for each video. Videos will be visible to all other users only after admin approves the video</a:t>
            </a:r>
          </a:p>
          <a:p>
            <a:endParaRPr lang="en-IN" dirty="0"/>
          </a:p>
          <a:p>
            <a:r>
              <a:rPr lang="en-IN" dirty="0"/>
              <a:t>User Section:  Users have to register themselves and login to the portal. Users can upload the videos and post verification, the videos will  be available to everyone. Users can also see the status of videos. Users can edit and delete there uploaded videos.</a:t>
            </a:r>
          </a:p>
          <a:p>
            <a:pPr marL="0" indent="0">
              <a:buNone/>
            </a:pPr>
            <a:endParaRPr lang="en-IN" dirty="0"/>
          </a:p>
        </p:txBody>
      </p:sp>
    </p:spTree>
    <p:extLst>
      <p:ext uri="{BB962C8B-B14F-4D97-AF65-F5344CB8AC3E}">
        <p14:creationId xmlns:p14="http://schemas.microsoft.com/office/powerpoint/2010/main" val="1699217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5B2C6-FE9A-AE07-630A-F2D9B96FD484}"/>
              </a:ext>
            </a:extLst>
          </p:cNvPr>
          <p:cNvSpPr>
            <a:spLocks noGrp="1"/>
          </p:cNvSpPr>
          <p:nvPr>
            <p:ph type="title"/>
          </p:nvPr>
        </p:nvSpPr>
        <p:spPr>
          <a:xfrm>
            <a:off x="1451579" y="530199"/>
            <a:ext cx="9603275" cy="567081"/>
          </a:xfrm>
        </p:spPr>
        <p:txBody>
          <a:bodyPr/>
          <a:lstStyle/>
          <a:p>
            <a:pPr algn="ctr"/>
            <a:r>
              <a:rPr lang="en-IN" dirty="0"/>
              <a:t>Description</a:t>
            </a:r>
          </a:p>
        </p:txBody>
      </p:sp>
      <p:sp>
        <p:nvSpPr>
          <p:cNvPr id="3" name="Content Placeholder 2">
            <a:extLst>
              <a:ext uri="{FF2B5EF4-FFF2-40B4-BE49-F238E27FC236}">
                <a16:creationId xmlns:a16="http://schemas.microsoft.com/office/drawing/2014/main" id="{2F95220C-D5F6-0A68-E259-587D2ADF5298}"/>
              </a:ext>
            </a:extLst>
          </p:cNvPr>
          <p:cNvSpPr>
            <a:spLocks noGrp="1"/>
          </p:cNvSpPr>
          <p:nvPr>
            <p:ph idx="1"/>
          </p:nvPr>
        </p:nvSpPr>
        <p:spPr>
          <a:xfrm>
            <a:off x="1451579" y="1483360"/>
            <a:ext cx="9603275" cy="3982985"/>
          </a:xfrm>
        </p:spPr>
        <p:txBody>
          <a:bodyPr/>
          <a:lstStyle/>
          <a:p>
            <a:r>
              <a:rPr lang="en-IN" dirty="0"/>
              <a:t>After user login,  the user can see the section of ‘All Videos’ and also his/her uploaded videos under  ‘My Videos’ section. If the user is admin, the admin has the option to add course or delete course under ‘Manage Course’ section. Admin also has the option to approve or delete the video under ‘Manage Videos’ section</a:t>
            </a:r>
          </a:p>
          <a:p>
            <a:endParaRPr lang="en-IN" dirty="0"/>
          </a:p>
          <a:p>
            <a:r>
              <a:rPr lang="en-IN" dirty="0"/>
              <a:t>Videos Section:  Each video has a title, course and a description. Each video also has number of likes, comments by all users. Video controls such as restart, +5sec, -5sec .</a:t>
            </a:r>
          </a:p>
          <a:p>
            <a:endParaRPr lang="en-IN" dirty="0"/>
          </a:p>
        </p:txBody>
      </p:sp>
    </p:spTree>
    <p:extLst>
      <p:ext uri="{BB962C8B-B14F-4D97-AF65-F5344CB8AC3E}">
        <p14:creationId xmlns:p14="http://schemas.microsoft.com/office/powerpoint/2010/main" val="1962687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D026-46F8-E4CA-478D-B017E4625E42}"/>
              </a:ext>
            </a:extLst>
          </p:cNvPr>
          <p:cNvSpPr>
            <a:spLocks noGrp="1"/>
          </p:cNvSpPr>
          <p:nvPr>
            <p:ph type="title"/>
          </p:nvPr>
        </p:nvSpPr>
        <p:spPr>
          <a:xfrm>
            <a:off x="1450392" y="342421"/>
            <a:ext cx="9291215" cy="775179"/>
          </a:xfrm>
        </p:spPr>
        <p:txBody>
          <a:bodyPr/>
          <a:lstStyle/>
          <a:p>
            <a:r>
              <a:rPr lang="en-IN" dirty="0"/>
              <a:t>What have we achieved</a:t>
            </a:r>
          </a:p>
        </p:txBody>
      </p:sp>
      <p:sp>
        <p:nvSpPr>
          <p:cNvPr id="3" name="Content Placeholder 2">
            <a:extLst>
              <a:ext uri="{FF2B5EF4-FFF2-40B4-BE49-F238E27FC236}">
                <a16:creationId xmlns:a16="http://schemas.microsoft.com/office/drawing/2014/main" id="{F5A3C468-DBBC-9CEB-2F21-8E256C6884ED}"/>
              </a:ext>
            </a:extLst>
          </p:cNvPr>
          <p:cNvSpPr>
            <a:spLocks noGrp="1"/>
          </p:cNvSpPr>
          <p:nvPr>
            <p:ph idx="1"/>
          </p:nvPr>
        </p:nvSpPr>
        <p:spPr>
          <a:xfrm>
            <a:off x="1451579" y="1239522"/>
            <a:ext cx="9291215" cy="4226824"/>
          </a:xfrm>
        </p:spPr>
        <p:txBody>
          <a:bodyPr>
            <a:normAutofit/>
          </a:bodyPr>
          <a:lstStyle/>
          <a:p>
            <a:r>
              <a:rPr lang="en-IN" dirty="0"/>
              <a:t>We were able to develop a complete running system using the below mentioned tools and learnt to integrate all the tools together.</a:t>
            </a:r>
          </a:p>
          <a:p>
            <a:r>
              <a:rPr lang="en-IN" dirty="0"/>
              <a:t>Tools we were able to learn</a:t>
            </a:r>
          </a:p>
          <a:p>
            <a:pPr lvl="1">
              <a:buFontTx/>
              <a:buChar char="-"/>
            </a:pPr>
            <a:r>
              <a:rPr lang="en-IN" dirty="0" err="1"/>
              <a:t>SpringBoot</a:t>
            </a:r>
            <a:endParaRPr lang="en-IN" dirty="0"/>
          </a:p>
          <a:p>
            <a:pPr lvl="1">
              <a:buFontTx/>
              <a:buChar char="-"/>
            </a:pPr>
            <a:r>
              <a:rPr lang="en-IN" dirty="0"/>
              <a:t>Java</a:t>
            </a:r>
          </a:p>
          <a:p>
            <a:pPr lvl="1">
              <a:buFontTx/>
              <a:buChar char="-"/>
            </a:pPr>
            <a:r>
              <a:rPr lang="en-IN" dirty="0"/>
              <a:t>Postgres</a:t>
            </a:r>
          </a:p>
          <a:p>
            <a:pPr lvl="1">
              <a:buFontTx/>
              <a:buChar char="-"/>
            </a:pPr>
            <a:r>
              <a:rPr lang="en-IN" dirty="0"/>
              <a:t>Angular</a:t>
            </a:r>
          </a:p>
          <a:p>
            <a:pPr lvl="1">
              <a:buFontTx/>
              <a:buChar char="-"/>
            </a:pPr>
            <a:r>
              <a:rPr lang="en-IN" dirty="0"/>
              <a:t>Inkscape</a:t>
            </a:r>
          </a:p>
          <a:p>
            <a:pPr lvl="1">
              <a:buFontTx/>
              <a:buChar char="-"/>
            </a:pPr>
            <a:r>
              <a:rPr lang="en-IN" dirty="0"/>
              <a:t>Git</a:t>
            </a:r>
          </a:p>
          <a:p>
            <a:pPr marL="457200" lvl="1" indent="0">
              <a:buNone/>
            </a:pPr>
            <a:endParaRPr lang="en-IN" dirty="0"/>
          </a:p>
        </p:txBody>
      </p:sp>
    </p:spTree>
    <p:extLst>
      <p:ext uri="{BB962C8B-B14F-4D97-AF65-F5344CB8AC3E}">
        <p14:creationId xmlns:p14="http://schemas.microsoft.com/office/powerpoint/2010/main" val="803361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29691-D799-B385-5122-CC09F25F7C7F}"/>
              </a:ext>
            </a:extLst>
          </p:cNvPr>
          <p:cNvSpPr>
            <a:spLocks noGrp="1"/>
          </p:cNvSpPr>
          <p:nvPr>
            <p:ph type="title"/>
          </p:nvPr>
        </p:nvSpPr>
        <p:spPr>
          <a:xfrm>
            <a:off x="1451579" y="342421"/>
            <a:ext cx="9291215" cy="734539"/>
          </a:xfrm>
        </p:spPr>
        <p:txBody>
          <a:bodyPr/>
          <a:lstStyle/>
          <a:p>
            <a:r>
              <a:rPr lang="en-IN" dirty="0"/>
              <a:t>Future scope</a:t>
            </a:r>
          </a:p>
        </p:txBody>
      </p:sp>
      <p:sp>
        <p:nvSpPr>
          <p:cNvPr id="3" name="Content Placeholder 2">
            <a:extLst>
              <a:ext uri="{FF2B5EF4-FFF2-40B4-BE49-F238E27FC236}">
                <a16:creationId xmlns:a16="http://schemas.microsoft.com/office/drawing/2014/main" id="{73E9C47B-B5B2-DBB0-40BF-796DBA4A3197}"/>
              </a:ext>
            </a:extLst>
          </p:cNvPr>
          <p:cNvSpPr>
            <a:spLocks noGrp="1"/>
          </p:cNvSpPr>
          <p:nvPr>
            <p:ph idx="1"/>
          </p:nvPr>
        </p:nvSpPr>
        <p:spPr>
          <a:xfrm>
            <a:off x="1451579" y="1300480"/>
            <a:ext cx="9291215" cy="4165865"/>
          </a:xfrm>
        </p:spPr>
        <p:txBody>
          <a:bodyPr/>
          <a:lstStyle/>
          <a:p>
            <a:r>
              <a:rPr lang="en-IN" dirty="0"/>
              <a:t>System can be scaled to individual organizations using their organization domain name. (</a:t>
            </a:r>
            <a:r>
              <a:rPr lang="en-IN" dirty="0" err="1"/>
              <a:t>Eg.</a:t>
            </a:r>
            <a:r>
              <a:rPr lang="en-IN" dirty="0"/>
              <a:t> Moodle is used based on each organization’s domain name and this can be used in a similar fashion for managing course videos)</a:t>
            </a:r>
          </a:p>
          <a:p>
            <a:endParaRPr lang="en-IN" dirty="0"/>
          </a:p>
          <a:p>
            <a:r>
              <a:rPr lang="en-IN" dirty="0"/>
              <a:t>In-Video quizzes can be further added to make the content more interactive.</a:t>
            </a:r>
          </a:p>
          <a:p>
            <a:endParaRPr lang="en-IN" dirty="0"/>
          </a:p>
          <a:p>
            <a:r>
              <a:rPr lang="en-IN" dirty="0"/>
              <a:t>We can also add subscription to the course and then users can also see the subscribed course videos.</a:t>
            </a:r>
          </a:p>
          <a:p>
            <a:endParaRPr lang="en-IN" dirty="0"/>
          </a:p>
        </p:txBody>
      </p:sp>
    </p:spTree>
    <p:extLst>
      <p:ext uri="{BB962C8B-B14F-4D97-AF65-F5344CB8AC3E}">
        <p14:creationId xmlns:p14="http://schemas.microsoft.com/office/powerpoint/2010/main" val="908020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31BBA-29A0-90DC-5517-36EABE525A99}"/>
              </a:ext>
            </a:extLst>
          </p:cNvPr>
          <p:cNvSpPr>
            <a:spLocks noGrp="1"/>
          </p:cNvSpPr>
          <p:nvPr>
            <p:ph type="title"/>
          </p:nvPr>
        </p:nvSpPr>
        <p:spPr>
          <a:xfrm>
            <a:off x="1450392" y="133959"/>
            <a:ext cx="9291215" cy="861721"/>
          </a:xfrm>
        </p:spPr>
        <p:txBody>
          <a:bodyPr/>
          <a:lstStyle/>
          <a:p>
            <a:r>
              <a:rPr lang="en-IN" dirty="0"/>
              <a:t>Flow of the software</a:t>
            </a:r>
          </a:p>
        </p:txBody>
      </p:sp>
      <p:pic>
        <p:nvPicPr>
          <p:cNvPr id="2050" name="Picture 2" descr="Spring Boot - Architecture - GeeksforGeeks">
            <a:extLst>
              <a:ext uri="{FF2B5EF4-FFF2-40B4-BE49-F238E27FC236}">
                <a16:creationId xmlns:a16="http://schemas.microsoft.com/office/drawing/2014/main" id="{3B449F4F-4B24-32AF-0EAA-37FDDF584B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54329" y="942393"/>
            <a:ext cx="7459821" cy="4973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361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ACFB-1C08-E783-C56F-C97061B80937}"/>
              </a:ext>
            </a:extLst>
          </p:cNvPr>
          <p:cNvSpPr>
            <a:spLocks noGrp="1"/>
          </p:cNvSpPr>
          <p:nvPr>
            <p:ph type="title"/>
          </p:nvPr>
        </p:nvSpPr>
        <p:spPr>
          <a:xfrm>
            <a:off x="1441419" y="296255"/>
            <a:ext cx="9291215" cy="760386"/>
          </a:xfrm>
        </p:spPr>
        <p:txBody>
          <a:bodyPr/>
          <a:lstStyle/>
          <a:p>
            <a:r>
              <a:rPr lang="en-IN" dirty="0"/>
              <a:t>ER MODEL and database connections</a:t>
            </a:r>
          </a:p>
        </p:txBody>
      </p:sp>
      <p:pic>
        <p:nvPicPr>
          <p:cNvPr id="5" name="Content Placeholder 4">
            <a:extLst>
              <a:ext uri="{FF2B5EF4-FFF2-40B4-BE49-F238E27FC236}">
                <a16:creationId xmlns:a16="http://schemas.microsoft.com/office/drawing/2014/main" id="{1FFE0F49-106D-DADA-1343-20EF49354CDA}"/>
              </a:ext>
            </a:extLst>
          </p:cNvPr>
          <p:cNvPicPr>
            <a:picLocks noGrp="1" noChangeAspect="1"/>
          </p:cNvPicPr>
          <p:nvPr>
            <p:ph idx="1"/>
          </p:nvPr>
        </p:nvPicPr>
        <p:blipFill>
          <a:blip r:embed="rId2"/>
          <a:stretch>
            <a:fillRect/>
          </a:stretch>
        </p:blipFill>
        <p:spPr>
          <a:xfrm>
            <a:off x="2052319" y="1056640"/>
            <a:ext cx="7599681" cy="4836159"/>
          </a:xfrm>
        </p:spPr>
      </p:pic>
    </p:spTree>
    <p:extLst>
      <p:ext uri="{BB962C8B-B14F-4D97-AF65-F5344CB8AC3E}">
        <p14:creationId xmlns:p14="http://schemas.microsoft.com/office/powerpoint/2010/main" val="788885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B943-374D-A38B-06B5-E9AB36F697FD}"/>
              </a:ext>
            </a:extLst>
          </p:cNvPr>
          <p:cNvSpPr>
            <a:spLocks noGrp="1"/>
          </p:cNvSpPr>
          <p:nvPr>
            <p:ph type="title"/>
          </p:nvPr>
        </p:nvSpPr>
        <p:spPr>
          <a:xfrm>
            <a:off x="1450392" y="245719"/>
            <a:ext cx="9291215" cy="729641"/>
          </a:xfrm>
        </p:spPr>
        <p:txBody>
          <a:bodyPr/>
          <a:lstStyle/>
          <a:p>
            <a:r>
              <a:rPr lang="en-IN" dirty="0"/>
              <a:t>Directories/ File Structure</a:t>
            </a:r>
          </a:p>
        </p:txBody>
      </p:sp>
      <p:sp>
        <p:nvSpPr>
          <p:cNvPr id="3" name="Content Placeholder 2">
            <a:extLst>
              <a:ext uri="{FF2B5EF4-FFF2-40B4-BE49-F238E27FC236}">
                <a16:creationId xmlns:a16="http://schemas.microsoft.com/office/drawing/2014/main" id="{F2720E99-88BE-A6F8-D859-3375D9AE3514}"/>
              </a:ext>
            </a:extLst>
          </p:cNvPr>
          <p:cNvSpPr>
            <a:spLocks noGrp="1"/>
          </p:cNvSpPr>
          <p:nvPr>
            <p:ph idx="1"/>
          </p:nvPr>
        </p:nvSpPr>
        <p:spPr>
          <a:xfrm>
            <a:off x="1360139" y="975360"/>
            <a:ext cx="9291215" cy="4653545"/>
          </a:xfrm>
        </p:spPr>
        <p:txBody>
          <a:bodyPr/>
          <a:lstStyle/>
          <a:p>
            <a:r>
              <a:rPr lang="en-IN" dirty="0"/>
              <a:t>A client sends a request to controller of each model.</a:t>
            </a:r>
          </a:p>
          <a:p>
            <a:endParaRPr lang="en-IN" dirty="0"/>
          </a:p>
          <a:p>
            <a:r>
              <a:rPr lang="en-IN" dirty="0"/>
              <a:t>Controller further send the request with required information to the service layer.</a:t>
            </a:r>
          </a:p>
          <a:p>
            <a:endParaRPr lang="en-IN" dirty="0"/>
          </a:p>
          <a:p>
            <a:r>
              <a:rPr lang="en-IN" dirty="0"/>
              <a:t>Service layer further send the request to the Data </a:t>
            </a:r>
            <a:r>
              <a:rPr lang="en-IN" dirty="0" err="1"/>
              <a:t>Acces</a:t>
            </a:r>
            <a:r>
              <a:rPr lang="en-IN" dirty="0"/>
              <a:t> Layer (DAO File) </a:t>
            </a:r>
          </a:p>
          <a:p>
            <a:endParaRPr lang="en-IN" dirty="0"/>
          </a:p>
          <a:p>
            <a:r>
              <a:rPr lang="en-IN" dirty="0"/>
              <a:t>Dao File further interacts with database with required query to insert, update or delete the data as per the requirement.</a:t>
            </a:r>
          </a:p>
        </p:txBody>
      </p:sp>
    </p:spTree>
    <p:extLst>
      <p:ext uri="{BB962C8B-B14F-4D97-AF65-F5344CB8AC3E}">
        <p14:creationId xmlns:p14="http://schemas.microsoft.com/office/powerpoint/2010/main" val="3473047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6F2D-1642-72C7-FD0E-26EA324D880A}"/>
              </a:ext>
            </a:extLst>
          </p:cNvPr>
          <p:cNvSpPr>
            <a:spLocks noGrp="1"/>
          </p:cNvSpPr>
          <p:nvPr>
            <p:ph type="title"/>
          </p:nvPr>
        </p:nvSpPr>
        <p:spPr>
          <a:xfrm>
            <a:off x="1450392" y="174599"/>
            <a:ext cx="9291215" cy="831241"/>
          </a:xfrm>
        </p:spPr>
        <p:txBody>
          <a:bodyPr/>
          <a:lstStyle/>
          <a:p>
            <a:r>
              <a:rPr lang="en-IN" dirty="0"/>
              <a:t>Implementation</a:t>
            </a:r>
          </a:p>
        </p:txBody>
      </p:sp>
      <p:pic>
        <p:nvPicPr>
          <p:cNvPr id="5" name="Content Placeholder 4">
            <a:extLst>
              <a:ext uri="{FF2B5EF4-FFF2-40B4-BE49-F238E27FC236}">
                <a16:creationId xmlns:a16="http://schemas.microsoft.com/office/drawing/2014/main" id="{587794D4-6FDF-C70C-C3F5-81BBBC9A7089}"/>
              </a:ext>
            </a:extLst>
          </p:cNvPr>
          <p:cNvPicPr>
            <a:picLocks noGrp="1" noChangeAspect="1"/>
          </p:cNvPicPr>
          <p:nvPr>
            <p:ph idx="1"/>
          </p:nvPr>
        </p:nvPicPr>
        <p:blipFill rotWithShape="1">
          <a:blip r:embed="rId2"/>
          <a:srcRect b="30879"/>
          <a:stretch/>
        </p:blipFill>
        <p:spPr>
          <a:xfrm>
            <a:off x="1056639" y="899054"/>
            <a:ext cx="9834881" cy="2443586"/>
          </a:xfrm>
        </p:spPr>
      </p:pic>
      <p:pic>
        <p:nvPicPr>
          <p:cNvPr id="7" name="Picture 6">
            <a:extLst>
              <a:ext uri="{FF2B5EF4-FFF2-40B4-BE49-F238E27FC236}">
                <a16:creationId xmlns:a16="http://schemas.microsoft.com/office/drawing/2014/main" id="{B3587006-287C-F54A-DAFB-F1C480FF5D92}"/>
              </a:ext>
            </a:extLst>
          </p:cNvPr>
          <p:cNvPicPr>
            <a:picLocks noChangeAspect="1"/>
          </p:cNvPicPr>
          <p:nvPr/>
        </p:nvPicPr>
        <p:blipFill>
          <a:blip r:embed="rId3"/>
          <a:stretch>
            <a:fillRect/>
          </a:stretch>
        </p:blipFill>
        <p:spPr>
          <a:xfrm>
            <a:off x="2590800" y="3672840"/>
            <a:ext cx="7122160" cy="2910840"/>
          </a:xfrm>
          <a:prstGeom prst="rect">
            <a:avLst/>
          </a:prstGeom>
        </p:spPr>
      </p:pic>
    </p:spTree>
    <p:extLst>
      <p:ext uri="{BB962C8B-B14F-4D97-AF65-F5344CB8AC3E}">
        <p14:creationId xmlns:p14="http://schemas.microsoft.com/office/powerpoint/2010/main" val="288235889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264</TotalTime>
  <Words>518</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Rockwell</vt:lpstr>
      <vt:lpstr>Times New Roman</vt:lpstr>
      <vt:lpstr>Wingdings</vt:lpstr>
      <vt:lpstr>Gallery</vt:lpstr>
      <vt:lpstr>Portal for managing academic course videos</vt:lpstr>
      <vt:lpstr>Description</vt:lpstr>
      <vt:lpstr>Description</vt:lpstr>
      <vt:lpstr>What have we achieved</vt:lpstr>
      <vt:lpstr>Future scope</vt:lpstr>
      <vt:lpstr>Flow of the software</vt:lpstr>
      <vt:lpstr>ER MODEL and database connections</vt:lpstr>
      <vt:lpstr>Directories/ File Structure</vt:lpstr>
      <vt:lpstr>Implementation</vt:lpstr>
      <vt:lpstr>Compilation / running instructions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Portal for managing academic course videos</dc:title>
  <dc:creator>JItesh Gawas</dc:creator>
  <cp:lastModifiedBy>JItesh Gawas</cp:lastModifiedBy>
  <cp:revision>5</cp:revision>
  <dcterms:created xsi:type="dcterms:W3CDTF">2022-11-22T11:06:05Z</dcterms:created>
  <dcterms:modified xsi:type="dcterms:W3CDTF">2022-11-22T15:32:24Z</dcterms:modified>
</cp:coreProperties>
</file>