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Stardos Stencil"/>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fRk5YjGY0glOvrpTOzugXJu3c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E638CC-58CE-4C69-B00D-37EB1FBBDB13}">
  <a:tblStyle styleId="{6AE638CC-58CE-4C69-B00D-37EB1FBBDB1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tardosStencil-regular.fntdata"/><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StardosStencil-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1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0"/>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1"/>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1"/>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1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1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1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1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8"/>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8"/>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8"/>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18"/>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9"/>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9"/>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9"/>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9"/>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9"/>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06" name="Google Shape;106;p1"/>
          <p:cNvPicPr preferRelativeResize="0"/>
          <p:nvPr/>
        </p:nvPicPr>
        <p:blipFill rotWithShape="1">
          <a:blip r:embed="rId3">
            <a:alphaModFix/>
          </a:blip>
          <a:srcRect b="0" l="0" r="0" t="0"/>
          <a:stretch/>
        </p:blipFill>
        <p:spPr>
          <a:xfrm>
            <a:off x="429649" y="1024888"/>
            <a:ext cx="6275667" cy="1929767"/>
          </a:xfrm>
          <a:prstGeom prst="rect">
            <a:avLst/>
          </a:prstGeom>
          <a:noFill/>
          <a:ln>
            <a:noFill/>
          </a:ln>
        </p:spPr>
      </p:pic>
      <p:sp>
        <p:nvSpPr>
          <p:cNvPr id="107" name="Google Shape;107;p1"/>
          <p:cNvSpPr/>
          <p:nvPr/>
        </p:nvSpPr>
        <p:spPr>
          <a:xfrm>
            <a:off x="7613486" y="0"/>
            <a:ext cx="4584734"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txBox="1"/>
          <p:nvPr>
            <p:ph type="ctrTitle"/>
          </p:nvPr>
        </p:nvSpPr>
        <p:spPr>
          <a:xfrm>
            <a:off x="392269" y="3429000"/>
            <a:ext cx="7069958" cy="250375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50000"/>
              </a:lnSpc>
              <a:spcBef>
                <a:spcPts val="0"/>
              </a:spcBef>
              <a:spcAft>
                <a:spcPts val="0"/>
              </a:spcAft>
              <a:buClr>
                <a:schemeClr val="dk1"/>
              </a:buClr>
              <a:buSzPct val="100000"/>
              <a:buFont typeface="Calibri"/>
              <a:buNone/>
            </a:pPr>
            <a:br>
              <a:rPr lang="en-US" sz="3600">
                <a:solidFill>
                  <a:schemeClr val="dk1"/>
                </a:solidFill>
              </a:rPr>
            </a:br>
            <a:br>
              <a:rPr lang="en-US" sz="3600">
                <a:solidFill>
                  <a:schemeClr val="dk1"/>
                </a:solidFill>
              </a:rPr>
            </a:br>
            <a:br>
              <a:rPr lang="en-US" sz="3600">
                <a:solidFill>
                  <a:schemeClr val="dk1"/>
                </a:solidFill>
              </a:rPr>
            </a:br>
            <a:br>
              <a:rPr lang="en-US" sz="3600">
                <a:solidFill>
                  <a:schemeClr val="dk1"/>
                </a:solidFill>
              </a:rPr>
            </a:br>
            <a:br>
              <a:rPr lang="en-US" sz="3600">
                <a:solidFill>
                  <a:schemeClr val="dk1"/>
                </a:solidFill>
              </a:rPr>
            </a:br>
            <a:br>
              <a:rPr lang="en-US" sz="3600">
                <a:solidFill>
                  <a:schemeClr val="dk1"/>
                </a:solidFill>
              </a:rPr>
            </a:br>
            <a:br>
              <a:rPr lang="en-US" sz="3600">
                <a:solidFill>
                  <a:schemeClr val="dk1"/>
                </a:solidFill>
              </a:rPr>
            </a:br>
            <a:br>
              <a:rPr lang="en-US" sz="3600">
                <a:solidFill>
                  <a:schemeClr val="dk1"/>
                </a:solidFill>
              </a:rPr>
            </a:br>
            <a:br>
              <a:rPr lang="en-US" sz="3600">
                <a:solidFill>
                  <a:schemeClr val="dk1"/>
                </a:solidFill>
              </a:rPr>
            </a:br>
            <a:r>
              <a:rPr b="1" lang="en-US" sz="3600">
                <a:solidFill>
                  <a:schemeClr val="dk1"/>
                </a:solidFill>
              </a:rPr>
              <a:t>SOEN 6441</a:t>
            </a:r>
            <a:br>
              <a:rPr b="1" lang="en-US" sz="3600">
                <a:solidFill>
                  <a:schemeClr val="dk1"/>
                </a:solidFill>
              </a:rPr>
            </a:br>
            <a:r>
              <a:rPr b="1" lang="en-US" sz="3600">
                <a:solidFill>
                  <a:schemeClr val="dk1"/>
                </a:solidFill>
              </a:rPr>
              <a:t>ADVANCED PROGRAMMING PRACTICES</a:t>
            </a:r>
            <a:br>
              <a:rPr lang="en-US" sz="3600">
                <a:solidFill>
                  <a:schemeClr val="dk1"/>
                </a:solidFill>
              </a:rPr>
            </a:br>
            <a:br>
              <a:rPr lang="en-US" sz="3100">
                <a:solidFill>
                  <a:schemeClr val="dk1"/>
                </a:solidFill>
              </a:rPr>
            </a:br>
            <a:endParaRPr sz="3100">
              <a:solidFill>
                <a:schemeClr val="dk1"/>
              </a:solidFill>
            </a:endParaRPr>
          </a:p>
        </p:txBody>
      </p:sp>
      <p:sp>
        <p:nvSpPr>
          <p:cNvPr id="109" name="Google Shape;109;p1"/>
          <p:cNvSpPr txBox="1"/>
          <p:nvPr>
            <p:ph idx="1" type="subTitle"/>
          </p:nvPr>
        </p:nvSpPr>
        <p:spPr>
          <a:xfrm>
            <a:off x="7769315" y="4002834"/>
            <a:ext cx="3836302" cy="278425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b="1" lang="en-US">
                <a:solidFill>
                  <a:srgbClr val="FFFFFF"/>
                </a:solidFill>
              </a:rPr>
              <a:t>TEAM 15</a:t>
            </a:r>
            <a:endParaRPr/>
          </a:p>
          <a:p>
            <a:pPr indent="0" lvl="0" marL="0" rtl="0" algn="l">
              <a:lnSpc>
                <a:spcPct val="90000"/>
              </a:lnSpc>
              <a:spcBef>
                <a:spcPts val="1400"/>
              </a:spcBef>
              <a:spcAft>
                <a:spcPts val="0"/>
              </a:spcAft>
              <a:buSzPts val="1800"/>
              <a:buNone/>
            </a:pPr>
            <a:r>
              <a:rPr b="1" lang="en-US" sz="1800">
                <a:solidFill>
                  <a:srgbClr val="FFFFFF"/>
                </a:solidFill>
              </a:rPr>
              <a:t>GAURANG DOBARIYA-40184707</a:t>
            </a:r>
            <a:endParaRPr/>
          </a:p>
          <a:p>
            <a:pPr indent="0" lvl="0" marL="0" rtl="0" algn="l">
              <a:lnSpc>
                <a:spcPct val="90000"/>
              </a:lnSpc>
              <a:spcBef>
                <a:spcPts val="1400"/>
              </a:spcBef>
              <a:spcAft>
                <a:spcPts val="0"/>
              </a:spcAft>
              <a:buSzPts val="1800"/>
              <a:buNone/>
            </a:pPr>
            <a:r>
              <a:rPr b="1" lang="en-US" sz="1800">
                <a:solidFill>
                  <a:srgbClr val="FFFFFF"/>
                </a:solidFill>
              </a:rPr>
              <a:t>JAYNIL SAVANI-40156070</a:t>
            </a:r>
            <a:endParaRPr/>
          </a:p>
          <a:p>
            <a:pPr indent="0" lvl="0" marL="0" rtl="0" algn="l">
              <a:lnSpc>
                <a:spcPct val="90000"/>
              </a:lnSpc>
              <a:spcBef>
                <a:spcPts val="1400"/>
              </a:spcBef>
              <a:spcAft>
                <a:spcPts val="0"/>
              </a:spcAft>
              <a:buSzPts val="1800"/>
              <a:buNone/>
            </a:pPr>
            <a:r>
              <a:rPr b="1" lang="en-US" sz="1800">
                <a:solidFill>
                  <a:srgbClr val="FFFFFF"/>
                </a:solidFill>
              </a:rPr>
              <a:t>MANTHAN MORADIYA-40156072</a:t>
            </a:r>
            <a:endParaRPr/>
          </a:p>
          <a:p>
            <a:pPr indent="0" lvl="0" marL="0" rtl="0" algn="l">
              <a:lnSpc>
                <a:spcPct val="90000"/>
              </a:lnSpc>
              <a:spcBef>
                <a:spcPts val="1400"/>
              </a:spcBef>
              <a:spcAft>
                <a:spcPts val="0"/>
              </a:spcAft>
              <a:buSzPts val="1800"/>
              <a:buNone/>
            </a:pPr>
            <a:r>
              <a:rPr b="1" lang="en-US" sz="1800">
                <a:solidFill>
                  <a:srgbClr val="FFFFFF"/>
                </a:solidFill>
              </a:rPr>
              <a:t>VICKY PATEL-40185238</a:t>
            </a:r>
            <a:endParaRPr/>
          </a:p>
          <a:p>
            <a:pPr indent="0" lvl="0" marL="0" rtl="0" algn="l">
              <a:lnSpc>
                <a:spcPct val="90000"/>
              </a:lnSpc>
              <a:spcBef>
                <a:spcPts val="1400"/>
              </a:spcBef>
              <a:spcAft>
                <a:spcPts val="0"/>
              </a:spcAft>
              <a:buSzPts val="1800"/>
              <a:buNone/>
            </a:pPr>
            <a:r>
              <a:rPr b="1" lang="en-US" sz="1800">
                <a:solidFill>
                  <a:srgbClr val="FFFFFF"/>
                </a:solidFill>
              </a:rPr>
              <a:t>YASH VAGHANI-40155884</a:t>
            </a:r>
            <a:endParaRPr/>
          </a:p>
        </p:txBody>
      </p:sp>
      <p:sp>
        <p:nvSpPr>
          <p:cNvPr id="110" name="Google Shape;110;p1"/>
          <p:cNvSpPr/>
          <p:nvPr/>
        </p:nvSpPr>
        <p:spPr>
          <a:xfrm>
            <a:off x="7556906"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txBox="1"/>
          <p:nvPr/>
        </p:nvSpPr>
        <p:spPr>
          <a:xfrm>
            <a:off x="7769314" y="652004"/>
            <a:ext cx="4147208" cy="2926080"/>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PROJECT: WARZONE</a:t>
            </a:r>
            <a:br>
              <a:rPr b="0" i="0" lang="en-US" sz="3600" u="none" cap="none" strike="noStrike">
                <a:solidFill>
                  <a:schemeClr val="dk1"/>
                </a:solidFill>
                <a:latin typeface="Calibri"/>
                <a:ea typeface="Calibri"/>
                <a:cs typeface="Calibri"/>
                <a:sym typeface="Calibri"/>
              </a:rPr>
            </a:br>
            <a:br>
              <a:rPr b="0" i="0" lang="en-US" sz="3100" u="none" cap="none" strike="noStrike">
                <a:solidFill>
                  <a:schemeClr val="dk1"/>
                </a:solidFill>
                <a:latin typeface="Calibri"/>
                <a:ea typeface="Calibri"/>
                <a:cs typeface="Calibri"/>
                <a:sym typeface="Calibri"/>
              </a:rPr>
            </a:br>
            <a:endParaRPr b="0" i="0" sz="3100" u="none" cap="none" strike="noStrike">
              <a:solidFill>
                <a:schemeClr val="dk1"/>
              </a:solidFill>
              <a:latin typeface="Calibri"/>
              <a:ea typeface="Calibri"/>
              <a:cs typeface="Calibri"/>
              <a:sym typeface="Calibri"/>
            </a:endParaRPr>
          </a:p>
        </p:txBody>
      </p:sp>
      <p:sp>
        <p:nvSpPr>
          <p:cNvPr id="112" name="Google Shape;112;p1"/>
          <p:cNvSpPr txBox="1"/>
          <p:nvPr/>
        </p:nvSpPr>
        <p:spPr>
          <a:xfrm>
            <a:off x="-6220" y="6273204"/>
            <a:ext cx="3355729" cy="412140"/>
          </a:xfrm>
          <a:prstGeom prst="rect">
            <a:avLst/>
          </a:prstGeom>
          <a:noFill/>
          <a:ln>
            <a:noFill/>
          </a:ln>
        </p:spPr>
        <p:txBody>
          <a:bodyPr anchorCtr="0" anchor="b" bIns="45700" lIns="91425" spcFirstLastPara="1" rIns="91425" wrap="square" tIns="45700">
            <a:normAutofit fontScale="92500" lnSpcReduction="20000"/>
          </a:bodyPr>
          <a:lstStyle/>
          <a:p>
            <a:pPr indent="0" lvl="0" marL="0" marR="0" rtl="0" algn="ctr">
              <a:lnSpc>
                <a:spcPct val="150000"/>
              </a:lnSpc>
              <a:spcBef>
                <a:spcPts val="0"/>
              </a:spcBef>
              <a:spcAft>
                <a:spcPts val="0"/>
              </a:spcAft>
              <a:buClr>
                <a:schemeClr val="dk1"/>
              </a:buClr>
              <a:buSzPct val="100000"/>
              <a:buFont typeface="Calibri"/>
              <a:buNone/>
            </a:pPr>
            <a:r>
              <a:rPr b="0" i="0" lang="en-US" sz="1800" u="none" cap="none" strike="noStrike">
                <a:solidFill>
                  <a:schemeClr val="dk1"/>
                </a:solidFill>
                <a:latin typeface="Calibri"/>
                <a:ea typeface="Calibri"/>
                <a:cs typeface="Calibri"/>
                <a:sym typeface="Calibri"/>
              </a:rPr>
              <a:t>SUBMITTED TO: JOEY PAQUET</a:t>
            </a:r>
            <a:endParaRPr b="0" i="0" sz="1800" u="none" cap="none" strike="noStrike">
              <a:solidFill>
                <a:schemeClr val="dk1"/>
              </a:solidFill>
              <a:latin typeface="Calibri"/>
              <a:ea typeface="Calibri"/>
              <a:cs typeface="Calibri"/>
              <a:sym typeface="Calibri"/>
            </a:endParaRPr>
          </a:p>
        </p:txBody>
      </p:sp>
      <p:sp>
        <p:nvSpPr>
          <p:cNvPr id="113" name="Google Shape;113;p1"/>
          <p:cNvSpPr txBox="1"/>
          <p:nvPr>
            <p:ph idx="12" type="sldNum"/>
          </p:nvPr>
        </p:nvSpPr>
        <p:spPr>
          <a:xfrm>
            <a:off x="11697914" y="6416992"/>
            <a:ext cx="401788" cy="48092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600"/>
              <a:t>‹#›</a:t>
            </a:fld>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Introduction</a:t>
            </a:r>
            <a:endParaRPr/>
          </a:p>
        </p:txBody>
      </p:sp>
      <p:sp>
        <p:nvSpPr>
          <p:cNvPr id="119" name="Google Shape;119;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en-US"/>
              <a:t>In this project, we are developing Warzone. The Warzone is developed using Extreme Programming approach by following its features such as collective ownership, pair programming, continuous integration and testing . Here, we are specifically following incremental development model and releasing build with small number of features in each iteration. Furthermore, this game is developed using MVC(Model, View, Controller) architecture.</a:t>
            </a:r>
            <a:endParaRPr/>
          </a:p>
        </p:txBody>
      </p:sp>
      <p:sp>
        <p:nvSpPr>
          <p:cNvPr id="120" name="Google Shape;120;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Objectives</a:t>
            </a:r>
            <a:endParaRPr/>
          </a:p>
        </p:txBody>
      </p:sp>
      <p:sp>
        <p:nvSpPr>
          <p:cNvPr id="126" name="Google Shape;126;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457200" lvl="0" marL="457200" rtl="0" algn="l">
              <a:lnSpc>
                <a:spcPct val="90000"/>
              </a:lnSpc>
              <a:spcBef>
                <a:spcPts val="0"/>
              </a:spcBef>
              <a:spcAft>
                <a:spcPts val="0"/>
              </a:spcAft>
              <a:buSzPct val="100000"/>
              <a:buFont typeface="Calibri"/>
              <a:buAutoNum type="arabicPeriod"/>
            </a:pPr>
            <a:r>
              <a:rPr lang="en-US"/>
              <a:t>Map Editor</a:t>
            </a:r>
            <a:endParaRPr/>
          </a:p>
          <a:p>
            <a:pPr indent="-182879" lvl="1" marL="384048" rtl="0" algn="l">
              <a:lnSpc>
                <a:spcPct val="90000"/>
              </a:lnSpc>
              <a:spcBef>
                <a:spcPts val="400"/>
              </a:spcBef>
              <a:spcAft>
                <a:spcPts val="0"/>
              </a:spcAft>
              <a:buSzPct val="100000"/>
              <a:buFont typeface="Arial"/>
              <a:buChar char="•"/>
            </a:pPr>
            <a:r>
              <a:rPr lang="en-US"/>
              <a:t>User Driven creation or deletion of map elements (country, continent and connectivity between countries)</a:t>
            </a:r>
            <a:endParaRPr/>
          </a:p>
          <a:p>
            <a:pPr indent="-182879" lvl="1" marL="384048" rtl="0" algn="l">
              <a:lnSpc>
                <a:spcPct val="90000"/>
              </a:lnSpc>
              <a:spcBef>
                <a:spcPts val="600"/>
              </a:spcBef>
              <a:spcAft>
                <a:spcPts val="0"/>
              </a:spcAft>
              <a:buSzPct val="100000"/>
              <a:buFont typeface="Arial"/>
              <a:buChar char="•"/>
            </a:pPr>
            <a:r>
              <a:rPr lang="en-US"/>
              <a:t>Create a new map</a:t>
            </a:r>
            <a:endParaRPr/>
          </a:p>
          <a:p>
            <a:pPr indent="-182879" lvl="1" marL="384048" rtl="0" algn="l">
              <a:lnSpc>
                <a:spcPct val="90000"/>
              </a:lnSpc>
              <a:spcBef>
                <a:spcPts val="600"/>
              </a:spcBef>
              <a:spcAft>
                <a:spcPts val="0"/>
              </a:spcAft>
              <a:buSzPct val="100000"/>
              <a:buFont typeface="Arial"/>
              <a:buChar char="•"/>
            </a:pPr>
            <a:r>
              <a:rPr lang="en-US"/>
              <a:t>Edit an existing map</a:t>
            </a:r>
            <a:endParaRPr/>
          </a:p>
          <a:p>
            <a:pPr indent="-182879" lvl="1" marL="384048" rtl="0" algn="l">
              <a:lnSpc>
                <a:spcPct val="90000"/>
              </a:lnSpc>
              <a:spcBef>
                <a:spcPts val="600"/>
              </a:spcBef>
              <a:spcAft>
                <a:spcPts val="0"/>
              </a:spcAft>
              <a:buSzPct val="100000"/>
              <a:buFont typeface="Arial"/>
              <a:buChar char="•"/>
            </a:pPr>
            <a:r>
              <a:rPr lang="en-US"/>
              <a:t>Show map</a:t>
            </a:r>
            <a:endParaRPr/>
          </a:p>
          <a:p>
            <a:pPr indent="-182879" lvl="1" marL="384048" rtl="0" algn="l">
              <a:lnSpc>
                <a:spcPct val="90000"/>
              </a:lnSpc>
              <a:spcBef>
                <a:spcPts val="600"/>
              </a:spcBef>
              <a:spcAft>
                <a:spcPts val="0"/>
              </a:spcAft>
              <a:buSzPct val="100000"/>
              <a:buFont typeface="Arial"/>
              <a:buChar char="•"/>
            </a:pPr>
            <a:r>
              <a:rPr lang="en-US"/>
              <a:t>Validate map</a:t>
            </a:r>
            <a:endParaRPr/>
          </a:p>
          <a:p>
            <a:pPr indent="-457200" lvl="0" marL="457200" rtl="0" algn="l">
              <a:lnSpc>
                <a:spcPct val="90000"/>
              </a:lnSpc>
              <a:spcBef>
                <a:spcPts val="1600"/>
              </a:spcBef>
              <a:spcAft>
                <a:spcPts val="0"/>
              </a:spcAft>
              <a:buSzPct val="100000"/>
              <a:buFont typeface="Calibri"/>
              <a:buAutoNum type="arabicPeriod"/>
            </a:pPr>
            <a:r>
              <a:rPr lang="en-US"/>
              <a:t>Game Play</a:t>
            </a:r>
            <a:endParaRPr/>
          </a:p>
          <a:p>
            <a:pPr indent="-457200" lvl="1" marL="749808" rtl="0" algn="l">
              <a:lnSpc>
                <a:spcPct val="90000"/>
              </a:lnSpc>
              <a:spcBef>
                <a:spcPts val="400"/>
              </a:spcBef>
              <a:spcAft>
                <a:spcPts val="0"/>
              </a:spcAft>
              <a:buSzPct val="100000"/>
              <a:buFont typeface="Calibri"/>
              <a:buAutoNum type="alphaLcParenR"/>
            </a:pPr>
            <a:r>
              <a:rPr lang="en-US"/>
              <a:t>Start up Phase</a:t>
            </a:r>
            <a:endParaRPr/>
          </a:p>
          <a:p>
            <a:pPr indent="-285750" lvl="4" marL="1126998" rtl="0" algn="l">
              <a:lnSpc>
                <a:spcPct val="90000"/>
              </a:lnSpc>
              <a:spcBef>
                <a:spcPts val="600"/>
              </a:spcBef>
              <a:spcAft>
                <a:spcPts val="0"/>
              </a:spcAft>
              <a:buSzPct val="100000"/>
              <a:buFont typeface="Arial"/>
              <a:buChar char="•"/>
            </a:pPr>
            <a:r>
              <a:rPr lang="en-US"/>
              <a:t>Create and Add player</a:t>
            </a:r>
            <a:endParaRPr/>
          </a:p>
          <a:p>
            <a:pPr indent="-285750" lvl="4" marL="1126998" rtl="0" algn="l">
              <a:lnSpc>
                <a:spcPct val="90000"/>
              </a:lnSpc>
              <a:spcBef>
                <a:spcPts val="600"/>
              </a:spcBef>
              <a:spcAft>
                <a:spcPts val="0"/>
              </a:spcAft>
              <a:buSzPct val="100000"/>
              <a:buFont typeface="Arial"/>
              <a:buChar char="•"/>
            </a:pPr>
            <a:r>
              <a:rPr lang="en-US"/>
              <a:t>Assign countries to player</a:t>
            </a:r>
            <a:endParaRPr/>
          </a:p>
          <a:p>
            <a:pPr indent="-457200" lvl="1" marL="749808" rtl="0" algn="l">
              <a:lnSpc>
                <a:spcPct val="90000"/>
              </a:lnSpc>
              <a:spcBef>
                <a:spcPts val="600"/>
              </a:spcBef>
              <a:spcAft>
                <a:spcPts val="0"/>
              </a:spcAft>
              <a:buSzPct val="100000"/>
              <a:buFont typeface="Calibri"/>
              <a:buAutoNum type="alphaLcParenR"/>
            </a:pPr>
            <a:r>
              <a:rPr lang="en-US"/>
              <a:t>Main Game Loop</a:t>
            </a:r>
            <a:endParaRPr/>
          </a:p>
          <a:p>
            <a:pPr indent="-285750" lvl="4" marL="1126998" rtl="0" algn="l">
              <a:lnSpc>
                <a:spcPct val="90000"/>
              </a:lnSpc>
              <a:spcBef>
                <a:spcPts val="600"/>
              </a:spcBef>
              <a:spcAft>
                <a:spcPts val="0"/>
              </a:spcAft>
              <a:buSzPct val="100000"/>
              <a:buFont typeface="Arial"/>
              <a:buChar char="•"/>
            </a:pPr>
            <a:r>
              <a:rPr lang="en-US"/>
              <a:t>Assign Reinforcements</a:t>
            </a:r>
            <a:endParaRPr/>
          </a:p>
          <a:p>
            <a:pPr indent="-285750" lvl="4" marL="1126998" rtl="0" algn="l">
              <a:lnSpc>
                <a:spcPct val="90000"/>
              </a:lnSpc>
              <a:spcBef>
                <a:spcPts val="600"/>
              </a:spcBef>
              <a:spcAft>
                <a:spcPts val="0"/>
              </a:spcAft>
              <a:buSzPct val="100000"/>
              <a:buFont typeface="Arial"/>
              <a:buChar char="•"/>
            </a:pPr>
            <a:r>
              <a:rPr lang="en-US"/>
              <a:t>Issue Orders</a:t>
            </a:r>
            <a:endParaRPr/>
          </a:p>
          <a:p>
            <a:pPr indent="-285750" lvl="4" marL="1126998" rtl="0" algn="l">
              <a:lnSpc>
                <a:spcPct val="90000"/>
              </a:lnSpc>
              <a:spcBef>
                <a:spcPts val="600"/>
              </a:spcBef>
              <a:spcAft>
                <a:spcPts val="0"/>
              </a:spcAft>
              <a:buSzPct val="100000"/>
              <a:buFont typeface="Arial"/>
              <a:buChar char="•"/>
            </a:pPr>
            <a:r>
              <a:rPr lang="en-US"/>
              <a:t>Execute Orders</a:t>
            </a:r>
            <a:endParaRPr/>
          </a:p>
          <a:p>
            <a:pPr indent="-133984" lvl="0" marL="251459" rtl="0" algn="l">
              <a:lnSpc>
                <a:spcPct val="90000"/>
              </a:lnSpc>
              <a:spcBef>
                <a:spcPts val="1600"/>
              </a:spcBef>
              <a:spcAft>
                <a:spcPts val="0"/>
              </a:spcAft>
              <a:buSzPct val="100000"/>
              <a:buFont typeface="Calibri"/>
              <a:buNone/>
            </a:pPr>
            <a:r>
              <a:t/>
            </a:r>
            <a:endParaRPr/>
          </a:p>
        </p:txBody>
      </p:sp>
      <p:sp>
        <p:nvSpPr>
          <p:cNvPr id="127" name="Google Shape;127;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1097280" y="286604"/>
            <a:ext cx="10058400" cy="132312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MVC Architecture Design</a:t>
            </a:r>
            <a:endParaRPr/>
          </a:p>
        </p:txBody>
      </p:sp>
      <p:sp>
        <p:nvSpPr>
          <p:cNvPr id="133" name="Google Shape;133;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iagram&#10;&#10;Description automatically generated" id="134" name="Google Shape;134;p4"/>
          <p:cNvPicPr preferRelativeResize="0"/>
          <p:nvPr>
            <p:ph idx="1" type="body"/>
          </p:nvPr>
        </p:nvPicPr>
        <p:blipFill rotWithShape="1">
          <a:blip r:embed="rId3">
            <a:alphaModFix/>
          </a:blip>
          <a:srcRect b="0" l="0" r="0" t="0"/>
          <a:stretch/>
        </p:blipFill>
        <p:spPr>
          <a:xfrm>
            <a:off x="3091543" y="1793966"/>
            <a:ext cx="5434147" cy="45197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MODEL</a:t>
            </a:r>
            <a:endParaRPr/>
          </a:p>
        </p:txBody>
      </p:sp>
      <p:graphicFrame>
        <p:nvGraphicFramePr>
          <p:cNvPr id="140" name="Google Shape;140;p5"/>
          <p:cNvGraphicFramePr/>
          <p:nvPr/>
        </p:nvGraphicFramePr>
        <p:xfrm>
          <a:off x="383488" y="1737360"/>
          <a:ext cx="3000000" cy="3000000"/>
        </p:xfrm>
        <a:graphic>
          <a:graphicData uri="http://schemas.openxmlformats.org/drawingml/2006/table">
            <a:tbl>
              <a:tblPr bandRow="1" firstRow="1">
                <a:noFill/>
                <a:tableStyleId>{6AE638CC-58CE-4C69-B00D-37EB1FBBDB13}</a:tableStyleId>
              </a:tblPr>
              <a:tblGrid>
                <a:gridCol w="3701875"/>
                <a:gridCol w="7784100"/>
              </a:tblGrid>
              <a:tr h="339650">
                <a:tc>
                  <a:txBody>
                    <a:bodyPr/>
                    <a:lstStyle/>
                    <a:p>
                      <a:pPr indent="0" lvl="0" marL="0" marR="0" rtl="0" algn="ctr">
                        <a:spcBef>
                          <a:spcPts val="0"/>
                        </a:spcBef>
                        <a:spcAft>
                          <a:spcPts val="0"/>
                        </a:spcAft>
                        <a:buNone/>
                      </a:pPr>
                      <a:r>
                        <a:rPr lang="en-US" sz="1800" u="none" cap="none" strike="noStrike"/>
                        <a:t>File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Description</a:t>
                      </a:r>
                      <a:endParaRPr sz="1800" u="none" cap="none" strike="noStrike"/>
                    </a:p>
                  </a:txBody>
                  <a:tcPr marT="45725" marB="45725" marR="91450" marL="91450"/>
                </a:tc>
              </a:tr>
              <a:tr h="339650">
                <a:tc>
                  <a:txBody>
                    <a:bodyPr/>
                    <a:lstStyle/>
                    <a:p>
                      <a:pPr indent="0" lvl="0" marL="0" marR="0" rtl="0" algn="l">
                        <a:spcBef>
                          <a:spcPts val="0"/>
                        </a:spcBef>
                        <a:spcAft>
                          <a:spcPts val="0"/>
                        </a:spcAft>
                        <a:buNone/>
                      </a:pPr>
                      <a:r>
                        <a:rPr lang="en-US" sz="1800" u="none" cap="none" strike="noStrike"/>
                        <a:t>CommandResponse.java</a:t>
                      </a:r>
                      <a:endParaRPr/>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class represents structure of response of all the commands.</a:t>
                      </a:r>
                      <a:endParaRPr i="0" sz="1800"/>
                    </a:p>
                  </a:txBody>
                  <a:tcPr marT="45725" marB="45725" marR="91450" marL="91450"/>
                </a:tc>
              </a:tr>
              <a:tr h="594400">
                <a:tc>
                  <a:txBody>
                    <a:bodyPr/>
                    <a:lstStyle/>
                    <a:p>
                      <a:pPr indent="0" lvl="0" marL="0" marR="0" rtl="0" algn="l">
                        <a:spcBef>
                          <a:spcPts val="0"/>
                        </a:spcBef>
                        <a:spcAft>
                          <a:spcPts val="0"/>
                        </a:spcAft>
                        <a:buNone/>
                      </a:pPr>
                      <a:r>
                        <a:rPr lang="en-US" sz="1800"/>
                        <a:t>Continent.java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class represents continent in the map, and it has a list of countries as well as control value.</a:t>
                      </a:r>
                      <a:endParaRPr i="0" sz="1800"/>
                    </a:p>
                  </a:txBody>
                  <a:tcPr marT="45725" marB="45725" marR="91450" marL="91450"/>
                </a:tc>
              </a:tr>
              <a:tr h="594400">
                <a:tc>
                  <a:txBody>
                    <a:bodyPr/>
                    <a:lstStyle/>
                    <a:p>
                      <a:pPr indent="0" lvl="0" marL="0" marR="0" rtl="0" algn="l">
                        <a:spcBef>
                          <a:spcPts val="0"/>
                        </a:spcBef>
                        <a:spcAft>
                          <a:spcPts val="0"/>
                        </a:spcAft>
                        <a:buNone/>
                      </a:pPr>
                      <a:r>
                        <a:rPr lang="en-US" sz="1800"/>
                        <a:t>Country.java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class represents country of the map file. It's also having list of neighbor countries.</a:t>
                      </a:r>
                      <a:endParaRPr i="0" sz="1800"/>
                    </a:p>
                  </a:txBody>
                  <a:tcPr marT="45725" marB="45725" marR="91450" marL="91450"/>
                </a:tc>
              </a:tr>
              <a:tr h="339650">
                <a:tc>
                  <a:txBody>
                    <a:bodyPr/>
                    <a:lstStyle/>
                    <a:p>
                      <a:pPr indent="0" lvl="0" marL="0" marR="0" rtl="0" algn="l">
                        <a:spcBef>
                          <a:spcPts val="0"/>
                        </a:spcBef>
                        <a:spcAft>
                          <a:spcPts val="0"/>
                        </a:spcAft>
                        <a:buNone/>
                      </a:pPr>
                      <a:r>
                        <a:rPr lang="en-US" sz="1800"/>
                        <a:t>DeployOrder.java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class is used for the deploy order command.</a:t>
                      </a:r>
                      <a:endParaRPr i="0" sz="1800"/>
                    </a:p>
                  </a:txBody>
                  <a:tcPr marT="45725" marB="45725" marR="91450" marL="91450"/>
                </a:tc>
              </a:tr>
              <a:tr h="339650">
                <a:tc>
                  <a:txBody>
                    <a:bodyPr/>
                    <a:lstStyle/>
                    <a:p>
                      <a:pPr indent="0" lvl="0" marL="0" marR="0" rtl="0" algn="l">
                        <a:spcBef>
                          <a:spcPts val="0"/>
                        </a:spcBef>
                        <a:spcAft>
                          <a:spcPts val="0"/>
                        </a:spcAft>
                        <a:buNone/>
                      </a:pPr>
                      <a:r>
                        <a:rPr lang="en-US" sz="1800"/>
                        <a:t>GamePlay.java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class is used for manipulating game play information.</a:t>
                      </a:r>
                      <a:endParaRPr i="0" sz="1800"/>
                    </a:p>
                  </a:txBody>
                  <a:tcPr marT="45725" marB="45725" marR="91450" marL="91450"/>
                </a:tc>
              </a:tr>
              <a:tr h="339650">
                <a:tc>
                  <a:txBody>
                    <a:bodyPr/>
                    <a:lstStyle/>
                    <a:p>
                      <a:pPr indent="0" lvl="0" marL="0" marR="0" rtl="0" algn="l">
                        <a:spcBef>
                          <a:spcPts val="0"/>
                        </a:spcBef>
                        <a:spcAft>
                          <a:spcPts val="0"/>
                        </a:spcAft>
                        <a:buNone/>
                      </a:pPr>
                      <a:r>
                        <a:rPr lang="en-US" sz="1800"/>
                        <a:t>Order.java</a:t>
                      </a:r>
                      <a:endParaRPr/>
                    </a:p>
                  </a:txBody>
                  <a:tcPr marT="45725" marB="45725" marR="91450" marL="91450"/>
                </a:tc>
                <a:tc>
                  <a:txBody>
                    <a:bodyPr/>
                    <a:lstStyle/>
                    <a:p>
                      <a:pPr indent="0" lvl="0" marL="0" marR="0" rtl="0" algn="l">
                        <a:spcBef>
                          <a:spcPts val="0"/>
                        </a:spcBef>
                        <a:spcAft>
                          <a:spcPts val="0"/>
                        </a:spcAft>
                        <a:buNone/>
                      </a:pPr>
                      <a:r>
                        <a:rPr lang="en-US" sz="1800"/>
                        <a:t>This is the common interface for all order commands.</a:t>
                      </a:r>
                      <a:endParaRPr i="0" sz="1800"/>
                    </a:p>
                  </a:txBody>
                  <a:tcPr marT="45725" marB="45725" marR="91450" marL="91450"/>
                </a:tc>
              </a:tr>
              <a:tr h="339650">
                <a:tc>
                  <a:txBody>
                    <a:bodyPr/>
                    <a:lstStyle/>
                    <a:p>
                      <a:pPr indent="0" lvl="0" marL="0" marR="0" rtl="0" algn="l">
                        <a:spcBef>
                          <a:spcPts val="0"/>
                        </a:spcBef>
                        <a:spcAft>
                          <a:spcPts val="0"/>
                        </a:spcAft>
                        <a:buNone/>
                      </a:pPr>
                      <a:r>
                        <a:rPr lang="en-US" sz="1800"/>
                        <a:t>Player.java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class is used for storing and manipulating player Information.</a:t>
                      </a:r>
                      <a:endParaRPr i="0" sz="1800"/>
                    </a:p>
                  </a:txBody>
                  <a:tcPr marT="45725" marB="45725" marR="91450" marL="91450"/>
                </a:tc>
              </a:tr>
              <a:tr h="1075900">
                <a:tc>
                  <a:txBody>
                    <a:bodyPr/>
                    <a:lstStyle/>
                    <a:p>
                      <a:pPr indent="0" lvl="0" marL="0" marR="0" rtl="0" algn="l">
                        <a:spcBef>
                          <a:spcPts val="0"/>
                        </a:spcBef>
                        <a:spcAft>
                          <a:spcPts val="0"/>
                        </a:spcAft>
                        <a:buNone/>
                      </a:pPr>
                      <a:r>
                        <a:rPr lang="en-US" sz="1800"/>
                        <a:t>WarMap.java</a:t>
                      </a:r>
                      <a:endParaRPr sz="1800"/>
                    </a:p>
                  </a:txBody>
                  <a:tcPr marT="45725" marB="45725" marR="91450" marL="91450"/>
                </a:tc>
                <a:tc>
                  <a:txBody>
                    <a:bodyPr/>
                    <a:lstStyle/>
                    <a:p>
                      <a:pPr indent="0" lvl="0" marL="0" marR="0" rtl="0" algn="just">
                        <a:spcBef>
                          <a:spcPts val="0"/>
                        </a:spcBef>
                        <a:spcAft>
                          <a:spcPts val="0"/>
                        </a:spcAft>
                        <a:buNone/>
                      </a:pPr>
                      <a:r>
                        <a:rPr i="0" lang="en-US" sz="1800">
                          <a:solidFill>
                            <a:schemeClr val="dk1"/>
                          </a:solidFill>
                          <a:latin typeface="Calibri"/>
                          <a:ea typeface="Calibri"/>
                          <a:cs typeface="Calibri"/>
                          <a:sym typeface="Calibri"/>
                        </a:rPr>
                        <a:t>WarMap class is the main model for map management. From here the data structure started. This Map is having Map of continents and continent will have countries and those countries will have their adjacent countries.</a:t>
                      </a:r>
                      <a:endParaRPr i="0" sz="1800"/>
                    </a:p>
                  </a:txBody>
                  <a:tcPr marT="45725" marB="45725" marR="91450" marL="91450"/>
                </a:tc>
              </a:tr>
            </a:tbl>
          </a:graphicData>
        </a:graphic>
      </p:graphicFrame>
      <p:sp>
        <p:nvSpPr>
          <p:cNvPr id="141" name="Google Shape;141;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VIEW</a:t>
            </a:r>
            <a:endParaRPr/>
          </a:p>
        </p:txBody>
      </p:sp>
      <p:graphicFrame>
        <p:nvGraphicFramePr>
          <p:cNvPr id="147" name="Google Shape;147;p6"/>
          <p:cNvGraphicFramePr/>
          <p:nvPr/>
        </p:nvGraphicFramePr>
        <p:xfrm>
          <a:off x="1096963" y="1846263"/>
          <a:ext cx="3000000" cy="3000000"/>
        </p:xfrm>
        <a:graphic>
          <a:graphicData uri="http://schemas.openxmlformats.org/drawingml/2006/table">
            <a:tbl>
              <a:tblPr bandRow="1" firstRow="1">
                <a:noFill/>
                <a:tableStyleId>{6AE638CC-58CE-4C69-B00D-37EB1FBBDB13}</a:tableStyleId>
              </a:tblPr>
              <a:tblGrid>
                <a:gridCol w="3945550"/>
                <a:gridCol w="6112850"/>
              </a:tblGrid>
              <a:tr h="370850">
                <a:tc>
                  <a:txBody>
                    <a:bodyPr/>
                    <a:lstStyle/>
                    <a:p>
                      <a:pPr indent="0" lvl="0" marL="0" marR="0" rtl="0" algn="ctr">
                        <a:spcBef>
                          <a:spcPts val="0"/>
                        </a:spcBef>
                        <a:spcAft>
                          <a:spcPts val="0"/>
                        </a:spcAft>
                        <a:buNone/>
                      </a:pPr>
                      <a:r>
                        <a:rPr lang="en-US" sz="1800"/>
                        <a:t>File</a:t>
                      </a:r>
                      <a:endParaRPr sz="1800"/>
                    </a:p>
                  </a:txBody>
                  <a:tcPr marT="45725" marB="45725" marR="91450" marL="91450"/>
                </a:tc>
                <a:tc>
                  <a:txBody>
                    <a:bodyPr/>
                    <a:lstStyle/>
                    <a:p>
                      <a:pPr indent="0" lvl="0" marL="0" marR="0" rtl="0" algn="ctr">
                        <a:spcBef>
                          <a:spcPts val="0"/>
                        </a:spcBef>
                        <a:spcAft>
                          <a:spcPts val="0"/>
                        </a:spcAft>
                        <a:buNone/>
                      </a:pPr>
                      <a:r>
                        <a:rPr lang="en-US" sz="1800"/>
                        <a:t>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FxmlView.java</a:t>
                      </a:r>
                      <a:endParaRPr/>
                    </a:p>
                  </a:txBody>
                  <a:tcPr marT="45725" marB="45725" marR="91450" marL="91450"/>
                </a:tc>
                <a:tc>
                  <a:txBody>
                    <a:bodyPr/>
                    <a:lstStyle/>
                    <a:p>
                      <a:pPr indent="0" lvl="0" marL="0" marR="0" rtl="0" algn="l">
                        <a:spcBef>
                          <a:spcPts val="0"/>
                        </a:spcBef>
                        <a:spcAft>
                          <a:spcPts val="0"/>
                        </a:spcAft>
                        <a:buNone/>
                      </a:pPr>
                      <a:r>
                        <a:rPr lang="en-US" sz="1800"/>
                        <a:t>This class provides views of Application.</a:t>
                      </a:r>
                      <a:endParaRPr sz="1800"/>
                    </a:p>
                  </a:txBody>
                  <a:tcPr marT="45725" marB="45725" marR="91450" marL="91450"/>
                </a:tc>
              </a:tr>
              <a:tr h="370850">
                <a:tc>
                  <a:txBody>
                    <a:bodyPr/>
                    <a:lstStyle/>
                    <a:p>
                      <a:pPr indent="0" lvl="0" marL="0" marR="0" rtl="0" algn="l">
                        <a:spcBef>
                          <a:spcPts val="0"/>
                        </a:spcBef>
                        <a:spcAft>
                          <a:spcPts val="0"/>
                        </a:spcAft>
                        <a:buNone/>
                      </a:pPr>
                      <a:r>
                        <a:rPr lang="en-US" sz="1800"/>
                        <a:t>GameConfig.fxml</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This file represents View which is responsible for Game Start up phase.</a:t>
                      </a:r>
                      <a:endParaRPr sz="1800"/>
                    </a:p>
                  </a:txBody>
                  <a:tcPr marT="45725" marB="45725" marR="91450" marL="91450"/>
                </a:tc>
              </a:tr>
              <a:tr h="370850">
                <a:tc>
                  <a:txBody>
                    <a:bodyPr/>
                    <a:lstStyle/>
                    <a:p>
                      <a:pPr indent="0" lvl="0" marL="0" marR="0" rtl="0" algn="l">
                        <a:spcBef>
                          <a:spcPts val="0"/>
                        </a:spcBef>
                        <a:spcAft>
                          <a:spcPts val="0"/>
                        </a:spcAft>
                        <a:buNone/>
                      </a:pPr>
                      <a:r>
                        <a:rPr lang="en-US" sz="1800"/>
                        <a:t>GameEngine.fxml</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This file represents View which is responsible for playing game.</a:t>
                      </a:r>
                      <a:endParaRPr sz="1800"/>
                    </a:p>
                  </a:txBody>
                  <a:tcPr marT="45725" marB="45725" marR="91450" marL="91450"/>
                </a:tc>
              </a:tr>
              <a:tr h="370850">
                <a:tc>
                  <a:txBody>
                    <a:bodyPr/>
                    <a:lstStyle/>
                    <a:p>
                      <a:pPr indent="0" lvl="0" marL="0" marR="0" rtl="0" algn="l">
                        <a:spcBef>
                          <a:spcPts val="0"/>
                        </a:spcBef>
                        <a:spcAft>
                          <a:spcPts val="0"/>
                        </a:spcAft>
                        <a:buNone/>
                      </a:pPr>
                      <a:r>
                        <a:rPr lang="en-US" sz="1800"/>
                        <a:t>Home.fxml</a:t>
                      </a:r>
                      <a:endParaRPr sz="1800"/>
                    </a:p>
                  </a:txBody>
                  <a:tcPr marT="45725" marB="45725" marR="91450" marL="91450"/>
                </a:tc>
                <a:tc>
                  <a:txBody>
                    <a:bodyPr/>
                    <a:lstStyle/>
                    <a:p>
                      <a:pPr indent="0" lvl="0" marL="0" marR="0" rtl="0" algn="l">
                        <a:spcBef>
                          <a:spcPts val="0"/>
                        </a:spcBef>
                        <a:spcAft>
                          <a:spcPts val="0"/>
                        </a:spcAft>
                        <a:buNone/>
                      </a:pPr>
                      <a:r>
                        <a:rPr lang="en-US" sz="1800"/>
                        <a:t>This file represents Main Screen of the game.</a:t>
                      </a:r>
                      <a:endParaRPr sz="1800"/>
                    </a:p>
                  </a:txBody>
                  <a:tcPr marT="45725" marB="45725" marR="91450" marL="91450"/>
                </a:tc>
              </a:tr>
              <a:tr h="370850">
                <a:tc>
                  <a:txBody>
                    <a:bodyPr/>
                    <a:lstStyle/>
                    <a:p>
                      <a:pPr indent="0" lvl="0" marL="0" marR="0" rtl="0" algn="l">
                        <a:spcBef>
                          <a:spcPts val="0"/>
                        </a:spcBef>
                        <a:spcAft>
                          <a:spcPts val="0"/>
                        </a:spcAft>
                        <a:buNone/>
                      </a:pPr>
                      <a:r>
                        <a:rPr lang="en-US" sz="1800"/>
                        <a:t>MapManager.fxml</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This file represents View which represents map related activities.</a:t>
                      </a:r>
                      <a:endParaRPr sz="1800"/>
                    </a:p>
                  </a:txBody>
                  <a:tcPr marT="45725" marB="45725" marR="91450" marL="91450"/>
                </a:tc>
              </a:tr>
            </a:tbl>
          </a:graphicData>
        </a:graphic>
      </p:graphicFrame>
      <p:sp>
        <p:nvSpPr>
          <p:cNvPr id="148" name="Google Shape;148;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CONTROLLER</a:t>
            </a:r>
            <a:endParaRPr/>
          </a:p>
        </p:txBody>
      </p:sp>
      <p:graphicFrame>
        <p:nvGraphicFramePr>
          <p:cNvPr id="154" name="Google Shape;154;p7"/>
          <p:cNvGraphicFramePr/>
          <p:nvPr/>
        </p:nvGraphicFramePr>
        <p:xfrm>
          <a:off x="1096963" y="1846263"/>
          <a:ext cx="3000000" cy="3000000"/>
        </p:xfrm>
        <a:graphic>
          <a:graphicData uri="http://schemas.openxmlformats.org/drawingml/2006/table">
            <a:tbl>
              <a:tblPr bandRow="1" firstRow="1">
                <a:noFill/>
                <a:tableStyleId>{6AE638CC-58CE-4C69-B00D-37EB1FBBDB13}</a:tableStyleId>
              </a:tblPr>
              <a:tblGrid>
                <a:gridCol w="3945550"/>
                <a:gridCol w="6112850"/>
              </a:tblGrid>
              <a:tr h="370850">
                <a:tc>
                  <a:txBody>
                    <a:bodyPr/>
                    <a:lstStyle/>
                    <a:p>
                      <a:pPr indent="0" lvl="0" marL="0" marR="0" rtl="0" algn="ctr">
                        <a:spcBef>
                          <a:spcPts val="0"/>
                        </a:spcBef>
                        <a:spcAft>
                          <a:spcPts val="0"/>
                        </a:spcAft>
                        <a:buNone/>
                      </a:pPr>
                      <a:r>
                        <a:rPr lang="en-US" sz="1800"/>
                        <a:t>File</a:t>
                      </a:r>
                      <a:endParaRPr sz="1800"/>
                    </a:p>
                  </a:txBody>
                  <a:tcPr marT="45725" marB="45725" marR="91450" marL="91450"/>
                </a:tc>
                <a:tc>
                  <a:txBody>
                    <a:bodyPr/>
                    <a:lstStyle/>
                    <a:p>
                      <a:pPr indent="0" lvl="0" marL="0" marR="0" rtl="0" algn="ctr">
                        <a:spcBef>
                          <a:spcPts val="0"/>
                        </a:spcBef>
                        <a:spcAft>
                          <a:spcPts val="0"/>
                        </a:spcAft>
                        <a:buNone/>
                      </a:pPr>
                      <a:r>
                        <a:rPr lang="en-US" sz="1800"/>
                        <a:t>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GameConfigController.java</a:t>
                      </a:r>
                      <a:endParaRPr sz="1800"/>
                    </a:p>
                  </a:txBody>
                  <a:tcPr marT="45725" marB="45725" marR="91450" marL="91450"/>
                </a:tc>
                <a:tc>
                  <a:txBody>
                    <a:bodyPr/>
                    <a:lstStyle/>
                    <a:p>
                      <a:pPr indent="0" lvl="0" marL="0" marR="0" rtl="0" algn="l">
                        <a:spcBef>
                          <a:spcPts val="0"/>
                        </a:spcBef>
                        <a:spcAft>
                          <a:spcPts val="0"/>
                        </a:spcAft>
                        <a:buNone/>
                      </a:pPr>
                      <a:r>
                        <a:rPr lang="en-US" sz="1800"/>
                        <a:t>This class provides game configuration functionalities such as load map, create player and assign countries to player before the start game phase. </a:t>
                      </a:r>
                      <a:endParaRPr sz="1800"/>
                    </a:p>
                  </a:txBody>
                  <a:tcPr marT="45725" marB="45725" marR="91450" marL="91450"/>
                </a:tc>
              </a:tr>
              <a:tr h="370850">
                <a:tc>
                  <a:txBody>
                    <a:bodyPr/>
                    <a:lstStyle/>
                    <a:p>
                      <a:pPr indent="0" lvl="0" marL="0" marR="0" rtl="0" algn="l">
                        <a:spcBef>
                          <a:spcPts val="0"/>
                        </a:spcBef>
                        <a:spcAft>
                          <a:spcPts val="0"/>
                        </a:spcAft>
                        <a:buNone/>
                      </a:pPr>
                      <a:r>
                        <a:rPr lang="en-US" sz="1800"/>
                        <a:t>GameEngine.java</a:t>
                      </a:r>
                      <a:endParaRPr sz="1800"/>
                    </a:p>
                  </a:txBody>
                  <a:tcPr marT="45725" marB="45725" marR="91450" marL="91450"/>
                </a:tc>
                <a:tc>
                  <a:txBody>
                    <a:bodyPr/>
                    <a:lstStyle/>
                    <a:p>
                      <a:pPr indent="0" lvl="0" marL="0" marR="0" rtl="0" algn="l">
                        <a:spcBef>
                          <a:spcPts val="0"/>
                        </a:spcBef>
                        <a:spcAft>
                          <a:spcPts val="0"/>
                        </a:spcAft>
                        <a:buNone/>
                      </a:pPr>
                      <a:r>
                        <a:rPr lang="en-US" sz="1800"/>
                        <a:t>This class provides functionalities such as deploy armies, issue orders and execute orders in round robin fashion.</a:t>
                      </a:r>
                      <a:endParaRPr sz="1800"/>
                    </a:p>
                  </a:txBody>
                  <a:tcPr marT="45725" marB="45725" marR="91450" marL="91450"/>
                </a:tc>
              </a:tr>
              <a:tr h="370850">
                <a:tc>
                  <a:txBody>
                    <a:bodyPr/>
                    <a:lstStyle/>
                    <a:p>
                      <a:pPr indent="0" lvl="0" marL="0" marR="0" rtl="0" algn="l">
                        <a:spcBef>
                          <a:spcPts val="0"/>
                        </a:spcBef>
                        <a:spcAft>
                          <a:spcPts val="0"/>
                        </a:spcAft>
                        <a:buNone/>
                      </a:pPr>
                      <a:r>
                        <a:rPr lang="en-US" sz="1800"/>
                        <a:t>MapController.java</a:t>
                      </a:r>
                      <a:endParaRPr sz="1800"/>
                    </a:p>
                  </a:txBody>
                  <a:tcPr marT="45725" marB="45725" marR="91450" marL="91450"/>
                </a:tc>
                <a:tc>
                  <a:txBody>
                    <a:bodyPr/>
                    <a:lstStyle/>
                    <a:p>
                      <a:pPr indent="0" lvl="0" marL="0" marR="0" rtl="0" algn="l">
                        <a:spcBef>
                          <a:spcPts val="0"/>
                        </a:spcBef>
                        <a:spcAft>
                          <a:spcPts val="0"/>
                        </a:spcAft>
                        <a:buNone/>
                      </a:pPr>
                      <a:r>
                        <a:rPr lang="en-US" sz="1800"/>
                        <a:t>This class provides map management functionalities such as add an existing map, create a new map.</a:t>
                      </a:r>
                      <a:endParaRPr sz="1800"/>
                    </a:p>
                  </a:txBody>
                  <a:tcPr marT="45725" marB="45725" marR="91450" marL="91450"/>
                </a:tc>
              </a:tr>
              <a:tr h="370850">
                <a:tc>
                  <a:txBody>
                    <a:bodyPr/>
                    <a:lstStyle/>
                    <a:p>
                      <a:pPr indent="0" lvl="0" marL="0" marR="0" rtl="0" algn="l">
                        <a:spcBef>
                          <a:spcPts val="0"/>
                        </a:spcBef>
                        <a:spcAft>
                          <a:spcPts val="0"/>
                        </a:spcAft>
                        <a:buNone/>
                      </a:pPr>
                      <a:r>
                        <a:rPr lang="en-US" sz="1800"/>
                        <a:t>WelcomeController.java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class represent main screen of game from which user can navigate to various phases  of game.</a:t>
                      </a:r>
                      <a:endParaRPr i="0" sz="1800"/>
                    </a:p>
                  </a:txBody>
                  <a:tcPr marT="45725" marB="45725" marR="91450" marL="91450"/>
                </a:tc>
              </a:tr>
            </a:tbl>
          </a:graphicData>
        </a:graphic>
      </p:graphicFrame>
      <p:sp>
        <p:nvSpPr>
          <p:cNvPr id="155" name="Google Shape;155;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SERVICES</a:t>
            </a:r>
            <a:endParaRPr/>
          </a:p>
        </p:txBody>
      </p:sp>
      <p:graphicFrame>
        <p:nvGraphicFramePr>
          <p:cNvPr id="161" name="Google Shape;161;p8"/>
          <p:cNvGraphicFramePr/>
          <p:nvPr/>
        </p:nvGraphicFramePr>
        <p:xfrm>
          <a:off x="1088085" y="1846263"/>
          <a:ext cx="3000000" cy="3000000"/>
        </p:xfrm>
        <a:graphic>
          <a:graphicData uri="http://schemas.openxmlformats.org/drawingml/2006/table">
            <a:tbl>
              <a:tblPr bandRow="1" firstRow="1">
                <a:noFill/>
                <a:tableStyleId>{6AE638CC-58CE-4C69-B00D-37EB1FBBDB13}</a:tableStyleId>
              </a:tblPr>
              <a:tblGrid>
                <a:gridCol w="3945550"/>
                <a:gridCol w="6112850"/>
              </a:tblGrid>
              <a:tr h="370850">
                <a:tc>
                  <a:txBody>
                    <a:bodyPr/>
                    <a:lstStyle/>
                    <a:p>
                      <a:pPr indent="0" lvl="0" marL="0" marR="0" rtl="0" algn="ctr">
                        <a:spcBef>
                          <a:spcPts val="0"/>
                        </a:spcBef>
                        <a:spcAft>
                          <a:spcPts val="0"/>
                        </a:spcAft>
                        <a:buNone/>
                      </a:pPr>
                      <a:r>
                        <a:rPr lang="en-US" sz="1800"/>
                        <a:t>File</a:t>
                      </a:r>
                      <a:endParaRPr sz="1800"/>
                    </a:p>
                  </a:txBody>
                  <a:tcPr marT="45725" marB="45725" marR="91450" marL="91450"/>
                </a:tc>
                <a:tc>
                  <a:txBody>
                    <a:bodyPr/>
                    <a:lstStyle/>
                    <a:p>
                      <a:pPr indent="0" lvl="0" marL="0" marR="0" rtl="0" algn="ctr">
                        <a:spcBef>
                          <a:spcPts val="0"/>
                        </a:spcBef>
                        <a:spcAft>
                          <a:spcPts val="0"/>
                        </a:spcAft>
                        <a:buNone/>
                      </a:pPr>
                      <a:r>
                        <a:rPr lang="en-US" sz="1800"/>
                        <a:t>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GameConfigService.java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interface is used for all game related Configuration for game play.</a:t>
                      </a:r>
                      <a:endParaRPr i="0" sz="1800"/>
                    </a:p>
                  </a:txBody>
                  <a:tcPr marT="45725" marB="45725" marR="91450" marL="91450"/>
                </a:tc>
              </a:tr>
              <a:tr h="370850">
                <a:tc>
                  <a:txBody>
                    <a:bodyPr/>
                    <a:lstStyle/>
                    <a:p>
                      <a:pPr indent="0" lvl="0" marL="0" marR="0" rtl="0" algn="l">
                        <a:spcBef>
                          <a:spcPts val="0"/>
                        </a:spcBef>
                        <a:spcAft>
                          <a:spcPts val="0"/>
                        </a:spcAft>
                        <a:buNone/>
                      </a:pPr>
                      <a:r>
                        <a:rPr lang="en-US" sz="1800"/>
                        <a:t>GameEngineService.java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interface is used to provide function for game playing.</a:t>
                      </a:r>
                      <a:endParaRPr i="0" sz="1800"/>
                    </a:p>
                  </a:txBody>
                  <a:tcPr marT="45725" marB="45725" marR="91450" marL="91450"/>
                </a:tc>
              </a:tr>
              <a:tr h="370850">
                <a:tc>
                  <a:txBody>
                    <a:bodyPr/>
                    <a:lstStyle/>
                    <a:p>
                      <a:pPr indent="0" lvl="0" marL="0" marR="0" rtl="0" algn="l">
                        <a:spcBef>
                          <a:spcPts val="0"/>
                        </a:spcBef>
                        <a:spcAft>
                          <a:spcPts val="0"/>
                        </a:spcAft>
                        <a:buNone/>
                      </a:pPr>
                      <a:r>
                        <a:rPr lang="en-US" sz="1800"/>
                        <a:t>GenerateUtil.java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interface is used for Utility of General Functions.</a:t>
                      </a:r>
                      <a:endParaRPr i="0" sz="1800"/>
                    </a:p>
                  </a:txBody>
                  <a:tcPr marT="45725" marB="45725" marR="91450" marL="91450"/>
                </a:tc>
              </a:tr>
              <a:tr h="370850">
                <a:tc>
                  <a:txBody>
                    <a:bodyPr/>
                    <a:lstStyle/>
                    <a:p>
                      <a:pPr indent="0" lvl="0" marL="0" marR="0" rtl="0" algn="l">
                        <a:spcBef>
                          <a:spcPts val="0"/>
                        </a:spcBef>
                        <a:spcAft>
                          <a:spcPts val="0"/>
                        </a:spcAft>
                        <a:buNone/>
                      </a:pPr>
                      <a:r>
                        <a:rPr lang="en-US" sz="1800"/>
                        <a:t>MapHandlingInterface.java</a:t>
                      </a:r>
                      <a:endParaRPr sz="1800"/>
                    </a:p>
                  </a:txBody>
                  <a:tcPr marT="45725" marB="45725" marR="91450" marL="91450"/>
                </a:tc>
                <a:tc>
                  <a:txBody>
                    <a:bodyPr/>
                    <a:lstStyle/>
                    <a:p>
                      <a:pPr indent="0" lvl="0" marL="0" marR="0" rtl="0" algn="l">
                        <a:spcBef>
                          <a:spcPts val="0"/>
                        </a:spcBef>
                        <a:spcAft>
                          <a:spcPts val="0"/>
                        </a:spcAft>
                        <a:buNone/>
                      </a:pPr>
                      <a:r>
                        <a:rPr i="0" lang="en-US" sz="1800">
                          <a:solidFill>
                            <a:schemeClr val="dk1"/>
                          </a:solidFill>
                          <a:latin typeface="Calibri"/>
                          <a:ea typeface="Calibri"/>
                          <a:cs typeface="Calibri"/>
                          <a:sym typeface="Calibri"/>
                        </a:rPr>
                        <a:t>This interface is used for Utility of Map Editor related commands.</a:t>
                      </a:r>
                      <a:endParaRPr i="0" sz="1800"/>
                    </a:p>
                  </a:txBody>
                  <a:tcPr marT="45725" marB="45725" marR="91450" marL="91450"/>
                </a:tc>
              </a:tr>
            </a:tbl>
          </a:graphicData>
        </a:graphic>
      </p:graphicFrame>
      <p:sp>
        <p:nvSpPr>
          <p:cNvPr id="162" name="Google Shape;162;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9"/>
          <p:cNvSpPr txBox="1"/>
          <p:nvPr/>
        </p:nvSpPr>
        <p:spPr>
          <a:xfrm>
            <a:off x="3048000" y="1909516"/>
            <a:ext cx="6096000" cy="3046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9600" u="none" cap="none" strike="noStrike">
                <a:solidFill>
                  <a:schemeClr val="dk1"/>
                </a:solidFill>
                <a:latin typeface="Stardos Stencil"/>
                <a:ea typeface="Stardos Stencil"/>
                <a:cs typeface="Stardos Stencil"/>
                <a:sym typeface="Stardos Stencil"/>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2021-02-21T10:48:10Z</dcterms:created>
  <dc:creator>Vicky Bhupendrabhai</dc:creator>
</cp:coreProperties>
</file>