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4.jpg" ContentType="image/png"/>
  <Override PartName="/ppt/media/image5.jpg" ContentType="image/png"/>
  <Override PartName="/ppt/media/image6.jpg" ContentType="image/png"/>
  <Override PartName="/ppt/media/image7.jpg" ContentType="image/png"/>
  <Override PartName="/ppt/media/image8.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2"/>
  </p:notesMasterIdLst>
  <p:sldIdLst>
    <p:sldId id="256" r:id="rId2"/>
    <p:sldId id="316" r:id="rId3"/>
    <p:sldId id="309" r:id="rId4"/>
    <p:sldId id="310" r:id="rId5"/>
    <p:sldId id="311" r:id="rId6"/>
    <p:sldId id="317" r:id="rId7"/>
    <p:sldId id="318" r:id="rId8"/>
    <p:sldId id="319" r:id="rId9"/>
    <p:sldId id="323" r:id="rId10"/>
    <p:sldId id="324" r:id="rId11"/>
    <p:sldId id="320" r:id="rId12"/>
    <p:sldId id="312" r:id="rId13"/>
    <p:sldId id="313" r:id="rId14"/>
    <p:sldId id="314" r:id="rId15"/>
    <p:sldId id="315" r:id="rId16"/>
    <p:sldId id="321" r:id="rId17"/>
    <p:sldId id="322" r:id="rId18"/>
    <p:sldId id="325" r:id="rId19"/>
    <p:sldId id="326" r:id="rId20"/>
    <p:sldId id="30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8EABDCC-485E-4BCD-B2C0-703FFAF67470}">
          <p14:sldIdLst>
            <p14:sldId id="256"/>
            <p14:sldId id="316"/>
            <p14:sldId id="309"/>
            <p14:sldId id="310"/>
            <p14:sldId id="311"/>
            <p14:sldId id="317"/>
            <p14:sldId id="318"/>
            <p14:sldId id="319"/>
            <p14:sldId id="323"/>
            <p14:sldId id="324"/>
            <p14:sldId id="320"/>
            <p14:sldId id="312"/>
            <p14:sldId id="313"/>
            <p14:sldId id="314"/>
            <p14:sldId id="315"/>
            <p14:sldId id="321"/>
            <p14:sldId id="322"/>
            <p14:sldId id="325"/>
            <p14:sldId id="326"/>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C7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5" d="100"/>
          <a:sy n="55" d="100"/>
        </p:scale>
        <p:origin x="758" y="3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7124E-C773-48B1-8BA1-DD9B387B6A55}" type="datetimeFigureOut">
              <a:rPr lang="en-AU" smtClean="0"/>
              <a:t>15/4/2021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F0E59E-293C-4878-B4DA-9BE314F9F163}" type="slidenum">
              <a:rPr lang="en-AU" smtClean="0"/>
              <a:t>‹#›</a:t>
            </a:fld>
            <a:endParaRPr lang="en-AU"/>
          </a:p>
        </p:txBody>
      </p:sp>
    </p:spTree>
    <p:extLst>
      <p:ext uri="{BB962C8B-B14F-4D97-AF65-F5344CB8AC3E}">
        <p14:creationId xmlns:p14="http://schemas.microsoft.com/office/powerpoint/2010/main" val="512775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2FC861-7B1D-4536-8ED0-2616F8B4C9C3}" type="datetime1">
              <a:rPr lang="en-IN" smtClean="0"/>
              <a:t>15-04-2021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154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29BC64-D853-4DDC-94CD-0BA32D4905A4}" type="datetime1">
              <a:rPr lang="en-IN" smtClean="0"/>
              <a:t>15-04-2021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40009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E0D3B-554F-4CAA-A8AC-FF8DC21266F2}" type="datetime1">
              <a:rPr lang="en-IN" smtClean="0"/>
              <a:t>15-04-2021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851188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582E3-CF99-4EC7-90AC-B667A7BAEA5B}" type="datetime1">
              <a:rPr lang="en-IN" smtClean="0"/>
              <a:t>15-04-2021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199339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1F1D6-0CA7-42BF-A0AD-30923ED2A196}" type="datetime1">
              <a:rPr lang="en-IN" smtClean="0"/>
              <a:t>15-04-2021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B7E17E1-4597-4254-95D4-309B9CC1227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595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8E329F-95AF-40D0-93D4-13154DD21FDF}" type="datetime1">
              <a:rPr lang="en-IN" smtClean="0"/>
              <a:t>15-04-2021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410991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2366B0-EFD0-4297-8FBA-11F636B1F247}" type="datetime1">
              <a:rPr lang="en-IN" smtClean="0"/>
              <a:t>15-04-2021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1357738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46F810-ECBE-488E-9D13-99737C822534}" type="datetime1">
              <a:rPr lang="en-IN" smtClean="0"/>
              <a:t>15-04-2021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2560180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001468-2C00-4A25-BD6D-338416014597}" type="datetime1">
              <a:rPr lang="en-IN" smtClean="0"/>
              <a:t>15-04-2021</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375741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E18CCC2-9F9F-4EB8-9CC1-58A2210D0076}" type="datetime1">
              <a:rPr lang="en-IN" smtClean="0"/>
              <a:t>15-04-2021</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B7E17E1-4597-4254-95D4-309B9CC1227F}" type="slidenum">
              <a:rPr lang="en-IN" smtClean="0"/>
              <a:t>‹#›</a:t>
            </a:fld>
            <a:endParaRPr lang="en-IN" dirty="0"/>
          </a:p>
        </p:txBody>
      </p:sp>
    </p:spTree>
    <p:extLst>
      <p:ext uri="{BB962C8B-B14F-4D97-AF65-F5344CB8AC3E}">
        <p14:creationId xmlns:p14="http://schemas.microsoft.com/office/powerpoint/2010/main" val="92807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3C66B-C304-4B2C-B82B-E99103D8EA7F}" type="datetime1">
              <a:rPr lang="en-IN" smtClean="0"/>
              <a:t>15-04-2021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B7E17E1-4597-4254-95D4-309B9CC1227F}" type="slidenum">
              <a:rPr lang="en-IN" smtClean="0"/>
              <a:t>‹#›</a:t>
            </a:fld>
            <a:endParaRPr lang="en-IN" dirty="0"/>
          </a:p>
        </p:txBody>
      </p:sp>
    </p:spTree>
    <p:extLst>
      <p:ext uri="{BB962C8B-B14F-4D97-AF65-F5344CB8AC3E}">
        <p14:creationId xmlns:p14="http://schemas.microsoft.com/office/powerpoint/2010/main" val="419313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6D6EAD6-817C-456E-BC4F-57A63BBDD370}" type="datetime1">
              <a:rPr lang="en-IN" smtClean="0"/>
              <a:t>15-04-2021</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B7E17E1-4597-4254-95D4-309B9CC1227F}"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93214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0" name="Rectangle 129">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Picture 4" descr="A picture containing text, clipart&#10;&#10;Description automatically generated">
            <a:extLst>
              <a:ext uri="{FF2B5EF4-FFF2-40B4-BE49-F238E27FC236}">
                <a16:creationId xmlns:a16="http://schemas.microsoft.com/office/drawing/2014/main" id="{79B7F5FA-DE65-4F55-96A9-70AB8BF90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649" y="1024888"/>
            <a:ext cx="6275667" cy="1929767"/>
          </a:xfrm>
          <a:prstGeom prst="rect">
            <a:avLst/>
          </a:prstGeom>
        </p:spPr>
      </p:pic>
      <p:sp>
        <p:nvSpPr>
          <p:cNvPr id="132" name="Rectangle 131">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2C70CC1-B117-4203-8BAC-55F985702113}"/>
              </a:ext>
            </a:extLst>
          </p:cNvPr>
          <p:cNvSpPr>
            <a:spLocks noGrp="1"/>
          </p:cNvSpPr>
          <p:nvPr>
            <p:ph type="ctrTitle"/>
          </p:nvPr>
        </p:nvSpPr>
        <p:spPr>
          <a:xfrm>
            <a:off x="392269" y="3429000"/>
            <a:ext cx="7069958" cy="2503753"/>
          </a:xfrm>
        </p:spPr>
        <p:txBody>
          <a:bodyPr>
            <a:normAutofit fontScale="90000"/>
          </a:bodyPr>
          <a:lstStyle/>
          <a:p>
            <a:pPr algn="ctr">
              <a:lnSpc>
                <a:spcPct val="150000"/>
              </a:lnSpc>
            </a:pPr>
            <a:br>
              <a:rPr lang="en-US" sz="3600" dirty="0">
                <a:solidFill>
                  <a:schemeClr val="tx1"/>
                </a:solidFill>
              </a:rPr>
            </a:br>
            <a:br>
              <a:rPr lang="en-US" sz="3600" dirty="0">
                <a:solidFill>
                  <a:schemeClr val="tx1"/>
                </a:solidFill>
              </a:rPr>
            </a:br>
            <a:br>
              <a:rPr lang="en-US" sz="3600" dirty="0">
                <a:solidFill>
                  <a:schemeClr val="tx1"/>
                </a:solidFill>
              </a:rPr>
            </a:br>
            <a:br>
              <a:rPr lang="en-US" sz="3600" dirty="0">
                <a:solidFill>
                  <a:schemeClr val="tx1"/>
                </a:solidFill>
              </a:rPr>
            </a:br>
            <a:br>
              <a:rPr lang="en-US" sz="3600" dirty="0">
                <a:solidFill>
                  <a:schemeClr val="tx1"/>
                </a:solidFill>
              </a:rPr>
            </a:br>
            <a:br>
              <a:rPr lang="en-US" sz="3600" dirty="0">
                <a:solidFill>
                  <a:schemeClr val="tx1"/>
                </a:solidFill>
              </a:rPr>
            </a:br>
            <a:br>
              <a:rPr lang="en-US" sz="3600" dirty="0">
                <a:solidFill>
                  <a:schemeClr val="tx1"/>
                </a:solidFill>
              </a:rPr>
            </a:br>
            <a:br>
              <a:rPr lang="en-US" sz="3600" dirty="0">
                <a:solidFill>
                  <a:schemeClr val="tx1"/>
                </a:solidFill>
              </a:rPr>
            </a:br>
            <a:br>
              <a:rPr lang="en-US" sz="3600" dirty="0">
                <a:solidFill>
                  <a:schemeClr val="tx1"/>
                </a:solidFill>
              </a:rPr>
            </a:br>
            <a:r>
              <a:rPr lang="en-US" sz="3600" b="1" dirty="0">
                <a:solidFill>
                  <a:schemeClr val="tx1"/>
                </a:solidFill>
              </a:rPr>
              <a:t>SOEN 6441</a:t>
            </a:r>
            <a:br>
              <a:rPr lang="en-US" sz="3600" b="1" dirty="0">
                <a:solidFill>
                  <a:schemeClr val="tx1"/>
                </a:solidFill>
              </a:rPr>
            </a:br>
            <a:r>
              <a:rPr lang="en-US" sz="3600" b="1" dirty="0">
                <a:solidFill>
                  <a:schemeClr val="tx1"/>
                </a:solidFill>
              </a:rPr>
              <a:t>ADVANCED PROGRAMMING PRACTICES</a:t>
            </a:r>
            <a:br>
              <a:rPr lang="en-US" sz="3600" dirty="0">
                <a:solidFill>
                  <a:schemeClr val="tx1"/>
                </a:solidFill>
              </a:rPr>
            </a:br>
            <a:br>
              <a:rPr lang="en-US" sz="3100" dirty="0">
                <a:solidFill>
                  <a:schemeClr val="tx1"/>
                </a:solidFill>
              </a:rPr>
            </a:br>
            <a:endParaRPr lang="en-AU" sz="3100" dirty="0">
              <a:solidFill>
                <a:schemeClr val="tx1"/>
              </a:solidFill>
            </a:endParaRPr>
          </a:p>
        </p:txBody>
      </p:sp>
      <p:sp>
        <p:nvSpPr>
          <p:cNvPr id="3" name="Subtitle 2">
            <a:extLst>
              <a:ext uri="{FF2B5EF4-FFF2-40B4-BE49-F238E27FC236}">
                <a16:creationId xmlns:a16="http://schemas.microsoft.com/office/drawing/2014/main" id="{EF6EE6E3-F082-4186-8EC9-04C206854A45}"/>
              </a:ext>
            </a:extLst>
          </p:cNvPr>
          <p:cNvSpPr>
            <a:spLocks noGrp="1"/>
          </p:cNvSpPr>
          <p:nvPr>
            <p:ph type="subTitle" idx="1"/>
          </p:nvPr>
        </p:nvSpPr>
        <p:spPr>
          <a:xfrm>
            <a:off x="7769315" y="4002834"/>
            <a:ext cx="3836302" cy="2784254"/>
          </a:xfrm>
        </p:spPr>
        <p:txBody>
          <a:bodyPr>
            <a:normAutofit/>
          </a:bodyPr>
          <a:lstStyle/>
          <a:p>
            <a:pPr algn="ctr"/>
            <a:r>
              <a:rPr lang="en-IN" b="1" dirty="0">
                <a:solidFill>
                  <a:srgbClr val="FFFFFF"/>
                </a:solidFill>
              </a:rPr>
              <a:t>TEAM 15</a:t>
            </a:r>
          </a:p>
          <a:p>
            <a:r>
              <a:rPr lang="en-IN" sz="1800" b="1" dirty="0" err="1">
                <a:solidFill>
                  <a:srgbClr val="FFFFFF"/>
                </a:solidFill>
              </a:rPr>
              <a:t>Gaurang</a:t>
            </a:r>
            <a:r>
              <a:rPr lang="en-IN" sz="1800" b="1" dirty="0">
                <a:solidFill>
                  <a:srgbClr val="FFFFFF"/>
                </a:solidFill>
              </a:rPr>
              <a:t> Dobariya-40184707</a:t>
            </a:r>
          </a:p>
          <a:p>
            <a:r>
              <a:rPr lang="en-IN" sz="1800" b="1" dirty="0">
                <a:solidFill>
                  <a:srgbClr val="FFFFFF"/>
                </a:solidFill>
              </a:rPr>
              <a:t>JAYNIL SAVANI-40156070</a:t>
            </a:r>
          </a:p>
          <a:p>
            <a:r>
              <a:rPr lang="en-IN" sz="1800" b="1" dirty="0">
                <a:solidFill>
                  <a:srgbClr val="FFFFFF"/>
                </a:solidFill>
              </a:rPr>
              <a:t>MANTHAN MORADIYA-40156072</a:t>
            </a:r>
          </a:p>
          <a:p>
            <a:r>
              <a:rPr lang="en-IN" sz="1800" b="1" dirty="0">
                <a:solidFill>
                  <a:srgbClr val="FFFFFF"/>
                </a:solidFill>
              </a:rPr>
              <a:t>VICKY PATEL-40185238</a:t>
            </a:r>
          </a:p>
          <a:p>
            <a:r>
              <a:rPr lang="en-IN" sz="1800" b="1" dirty="0">
                <a:solidFill>
                  <a:srgbClr val="FFFFFF"/>
                </a:solidFill>
              </a:rPr>
              <a:t>YASH VAGHANI-40155884</a:t>
            </a:r>
          </a:p>
        </p:txBody>
      </p:sp>
      <p:sp>
        <p:nvSpPr>
          <p:cNvPr id="134" name="Rectangle 133">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Title 1">
            <a:extLst>
              <a:ext uri="{FF2B5EF4-FFF2-40B4-BE49-F238E27FC236}">
                <a16:creationId xmlns:a16="http://schemas.microsoft.com/office/drawing/2014/main" id="{195AD6D2-BD0D-4E1D-B32F-9C89EE45EB28}"/>
              </a:ext>
            </a:extLst>
          </p:cNvPr>
          <p:cNvSpPr txBox="1">
            <a:spLocks/>
          </p:cNvSpPr>
          <p:nvPr/>
        </p:nvSpPr>
        <p:spPr>
          <a:xfrm>
            <a:off x="7769314" y="652004"/>
            <a:ext cx="4147208" cy="292608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600" dirty="0">
                <a:solidFill>
                  <a:schemeClr val="bg1"/>
                </a:solidFill>
              </a:rPr>
              <a:t>PROJECT: WARZONE</a:t>
            </a:r>
          </a:p>
          <a:p>
            <a:pPr algn="ctr"/>
            <a:r>
              <a:rPr lang="en-US" sz="3600">
                <a:solidFill>
                  <a:schemeClr val="bg1"/>
                </a:solidFill>
              </a:rPr>
              <a:t>(BUILD - 03)</a:t>
            </a:r>
            <a:br>
              <a:rPr lang="en-US" sz="3600" dirty="0">
                <a:solidFill>
                  <a:schemeClr val="tx1"/>
                </a:solidFill>
              </a:rPr>
            </a:br>
            <a:br>
              <a:rPr lang="en-US" sz="3100" dirty="0">
                <a:solidFill>
                  <a:schemeClr val="tx1"/>
                </a:solidFill>
              </a:rPr>
            </a:br>
            <a:endParaRPr lang="en-AU" sz="3100" dirty="0">
              <a:solidFill>
                <a:schemeClr val="tx1"/>
              </a:solidFill>
            </a:endParaRPr>
          </a:p>
        </p:txBody>
      </p:sp>
      <p:sp>
        <p:nvSpPr>
          <p:cNvPr id="29" name="Title 1">
            <a:extLst>
              <a:ext uri="{FF2B5EF4-FFF2-40B4-BE49-F238E27FC236}">
                <a16:creationId xmlns:a16="http://schemas.microsoft.com/office/drawing/2014/main" id="{1BA312BF-A5EE-4487-AA88-2A6277AAD39C}"/>
              </a:ext>
            </a:extLst>
          </p:cNvPr>
          <p:cNvSpPr txBox="1">
            <a:spLocks/>
          </p:cNvSpPr>
          <p:nvPr/>
        </p:nvSpPr>
        <p:spPr>
          <a:xfrm>
            <a:off x="-6220" y="6273204"/>
            <a:ext cx="3355729" cy="412140"/>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50000"/>
              </a:lnSpc>
            </a:pPr>
            <a:r>
              <a:rPr lang="en-US" sz="1800" dirty="0">
                <a:solidFill>
                  <a:schemeClr val="tx1"/>
                </a:solidFill>
              </a:rPr>
              <a:t>SUBMITTED TO: JOEY PAQUET</a:t>
            </a:r>
            <a:endParaRPr lang="en-AU" sz="1800" dirty="0">
              <a:solidFill>
                <a:schemeClr val="tx1"/>
              </a:solidFill>
            </a:endParaRPr>
          </a:p>
        </p:txBody>
      </p:sp>
      <p:sp>
        <p:nvSpPr>
          <p:cNvPr id="8" name="Slide Number Placeholder 7">
            <a:extLst>
              <a:ext uri="{FF2B5EF4-FFF2-40B4-BE49-F238E27FC236}">
                <a16:creationId xmlns:a16="http://schemas.microsoft.com/office/drawing/2014/main" id="{2C3C14C1-957F-4DAF-9AE7-47732AB63B5B}"/>
              </a:ext>
            </a:extLst>
          </p:cNvPr>
          <p:cNvSpPr>
            <a:spLocks noGrp="1"/>
          </p:cNvSpPr>
          <p:nvPr>
            <p:ph type="sldNum" sz="quarter" idx="12"/>
          </p:nvPr>
        </p:nvSpPr>
        <p:spPr>
          <a:xfrm>
            <a:off x="11697914" y="6416992"/>
            <a:ext cx="401788" cy="480921"/>
          </a:xfrm>
        </p:spPr>
        <p:txBody>
          <a:bodyPr/>
          <a:lstStyle/>
          <a:p>
            <a:fld id="{7B7E17E1-4597-4254-95D4-309B9CC1227F}" type="slidenum">
              <a:rPr lang="en-IN" sz="1600" smtClean="0"/>
              <a:t>1</a:t>
            </a:fld>
            <a:endParaRPr lang="en-IN" sz="1600" dirty="0"/>
          </a:p>
        </p:txBody>
      </p:sp>
    </p:spTree>
    <p:extLst>
      <p:ext uri="{BB962C8B-B14F-4D97-AF65-F5344CB8AC3E}">
        <p14:creationId xmlns:p14="http://schemas.microsoft.com/office/powerpoint/2010/main" val="3327451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0CC-CFEB-4BF1-8CF1-EF5581D38EA3}"/>
              </a:ext>
            </a:extLst>
          </p:cNvPr>
          <p:cNvSpPr>
            <a:spLocks noGrp="1"/>
          </p:cNvSpPr>
          <p:nvPr>
            <p:ph type="title"/>
          </p:nvPr>
        </p:nvSpPr>
        <p:spPr>
          <a:xfrm>
            <a:off x="1097280" y="286604"/>
            <a:ext cx="10058400" cy="1323122"/>
          </a:xfrm>
        </p:spPr>
        <p:txBody>
          <a:bodyPr/>
          <a:lstStyle/>
          <a:p>
            <a:r>
              <a:rPr lang="en-US" dirty="0"/>
              <a:t>Strategy Pattern Design</a:t>
            </a:r>
            <a:endParaRPr lang="en-AU" dirty="0"/>
          </a:p>
        </p:txBody>
      </p:sp>
      <p:sp>
        <p:nvSpPr>
          <p:cNvPr id="4" name="Slide Number Placeholder 3">
            <a:extLst>
              <a:ext uri="{FF2B5EF4-FFF2-40B4-BE49-F238E27FC236}">
                <a16:creationId xmlns:a16="http://schemas.microsoft.com/office/drawing/2014/main" id="{92B4FA2E-5BA8-40CF-AFF3-DEE415850990}"/>
              </a:ext>
            </a:extLst>
          </p:cNvPr>
          <p:cNvSpPr>
            <a:spLocks noGrp="1"/>
          </p:cNvSpPr>
          <p:nvPr>
            <p:ph type="sldNum" sz="quarter" idx="12"/>
          </p:nvPr>
        </p:nvSpPr>
        <p:spPr/>
        <p:txBody>
          <a:bodyPr/>
          <a:lstStyle/>
          <a:p>
            <a:fld id="{7B7E17E1-4597-4254-95D4-309B9CC1227F}" type="slidenum">
              <a:rPr lang="en-IN" smtClean="0"/>
              <a:t>10</a:t>
            </a:fld>
            <a:endParaRPr lang="en-IN" dirty="0"/>
          </a:p>
        </p:txBody>
      </p:sp>
      <p:pic>
        <p:nvPicPr>
          <p:cNvPr id="7" name="Content Placeholder 6" descr="Diagram&#10;&#10;Description automatically generated">
            <a:extLst>
              <a:ext uri="{FF2B5EF4-FFF2-40B4-BE49-F238E27FC236}">
                <a16:creationId xmlns:a16="http://schemas.microsoft.com/office/drawing/2014/main" id="{38895371-7414-4C71-800F-448968BDC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846263"/>
            <a:ext cx="7886700" cy="4240212"/>
          </a:xfrm>
        </p:spPr>
      </p:pic>
    </p:spTree>
    <p:extLst>
      <p:ext uri="{BB962C8B-B14F-4D97-AF65-F5344CB8AC3E}">
        <p14:creationId xmlns:p14="http://schemas.microsoft.com/office/powerpoint/2010/main" val="421495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MODEL</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3723388098"/>
              </p:ext>
            </p:extLst>
          </p:nvPr>
        </p:nvGraphicFramePr>
        <p:xfrm>
          <a:off x="1097280" y="1882066"/>
          <a:ext cx="10115203" cy="4423572"/>
        </p:xfrm>
        <a:graphic>
          <a:graphicData uri="http://schemas.openxmlformats.org/drawingml/2006/table">
            <a:tbl>
              <a:tblPr firstRow="1" bandRow="1">
                <a:tableStyleId>{5C22544A-7EE6-4342-B048-85BDC9FD1C3A}</a:tableStyleId>
              </a:tblPr>
              <a:tblGrid>
                <a:gridCol w="2782262">
                  <a:extLst>
                    <a:ext uri="{9D8B030D-6E8A-4147-A177-3AD203B41FA5}">
                      <a16:colId xmlns:a16="http://schemas.microsoft.com/office/drawing/2014/main" val="2411508176"/>
                    </a:ext>
                  </a:extLst>
                </a:gridCol>
                <a:gridCol w="7332941">
                  <a:extLst>
                    <a:ext uri="{9D8B030D-6E8A-4147-A177-3AD203B41FA5}">
                      <a16:colId xmlns:a16="http://schemas.microsoft.com/office/drawing/2014/main" val="1123871044"/>
                    </a:ext>
                  </a:extLst>
                </a:gridCol>
              </a:tblGrid>
              <a:tr h="353913">
                <a:tc>
                  <a:txBody>
                    <a:bodyPr/>
                    <a:lstStyle/>
                    <a:p>
                      <a:pPr algn="ctr"/>
                      <a:r>
                        <a:rPr lang="en-US" sz="1800" dirty="0"/>
                        <a:t>File</a:t>
                      </a:r>
                      <a:endParaRPr lang="en-AU" sz="1800" dirty="0"/>
                    </a:p>
                  </a:txBody>
                  <a:tcPr/>
                </a:tc>
                <a:tc>
                  <a:txBody>
                    <a:bodyPr/>
                    <a:lstStyle/>
                    <a:p>
                      <a:pPr algn="ctr"/>
                      <a:r>
                        <a:rPr lang="en-US" sz="1800" dirty="0"/>
                        <a:t>Description</a:t>
                      </a:r>
                      <a:endParaRPr lang="en-AU" sz="1800" dirty="0"/>
                    </a:p>
                  </a:txBody>
                  <a:tcPr/>
                </a:tc>
                <a:extLst>
                  <a:ext uri="{0D108BD9-81ED-4DB2-BD59-A6C34878D82A}">
                    <a16:rowId xmlns:a16="http://schemas.microsoft.com/office/drawing/2014/main" val="1550046145"/>
                  </a:ext>
                </a:extLst>
              </a:tr>
              <a:tr h="328653">
                <a:tc>
                  <a:txBody>
                    <a:bodyPr/>
                    <a:lstStyle/>
                    <a:p>
                      <a:pPr>
                        <a:lnSpc>
                          <a:spcPct val="107000"/>
                        </a:lnSpc>
                        <a:spcBef>
                          <a:spcPts val="300"/>
                        </a:spcBef>
                        <a:spcAft>
                          <a:spcPts val="300"/>
                        </a:spcAft>
                      </a:pPr>
                      <a:r>
                        <a:rPr lang="en-US" sz="1800" dirty="0">
                          <a:effectLst/>
                          <a:latin typeface="+mn-lt"/>
                          <a:ea typeface="Calibri" panose="020F0502020204030204" pitchFamily="34" charset="0"/>
                          <a:cs typeface="Times New Roman" panose="02020603050405020304" pitchFamily="18" charset="0"/>
                        </a:rPr>
                        <a:t>AdvanceOrder.java</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800">
                          <a:effectLst/>
                          <a:latin typeface="+mn-lt"/>
                          <a:ea typeface="Calibri" panose="020F0502020204030204" pitchFamily="34" charset="0"/>
                          <a:cs typeface="Times New Roman" panose="02020603050405020304" pitchFamily="18" charset="0"/>
                        </a:rPr>
                        <a:t>This class is used for the advance order command.</a:t>
                      </a:r>
                      <a:endParaRPr lang="en-AU" sz="18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8384033"/>
                  </a:ext>
                </a:extLst>
              </a:tr>
              <a:tr h="328653">
                <a:tc>
                  <a:txBody>
                    <a:bodyPr/>
                    <a:lstStyle/>
                    <a:p>
                      <a:pPr>
                        <a:lnSpc>
                          <a:spcPct val="107000"/>
                        </a:lnSpc>
                        <a:spcBef>
                          <a:spcPts val="300"/>
                        </a:spcBef>
                        <a:spcAft>
                          <a:spcPts val="300"/>
                        </a:spcAft>
                      </a:pPr>
                      <a:r>
                        <a:rPr lang="en-US" sz="1800">
                          <a:effectLst/>
                          <a:latin typeface="+mn-lt"/>
                          <a:ea typeface="Calibri" panose="020F0502020204030204" pitchFamily="34" charset="0"/>
                          <a:cs typeface="Times New Roman" panose="02020603050405020304" pitchFamily="18" charset="0"/>
                        </a:rPr>
                        <a:t>AirliftOrder.java</a:t>
                      </a:r>
                      <a:endParaRPr lang="en-AU"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800">
                          <a:effectLst/>
                          <a:latin typeface="+mn-lt"/>
                          <a:ea typeface="Calibri" panose="020F0502020204030204" pitchFamily="34" charset="0"/>
                          <a:cs typeface="Times New Roman" panose="02020603050405020304" pitchFamily="18" charset="0"/>
                        </a:rPr>
                        <a:t>This class is used for the airlift order command.</a:t>
                      </a:r>
                      <a:endParaRPr lang="en-AU" sz="18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28921908"/>
                  </a:ext>
                </a:extLst>
              </a:tr>
              <a:tr h="328653">
                <a:tc>
                  <a:txBody>
                    <a:bodyPr/>
                    <a:lstStyle/>
                    <a:p>
                      <a:pPr>
                        <a:lnSpc>
                          <a:spcPct val="107000"/>
                        </a:lnSpc>
                        <a:spcBef>
                          <a:spcPts val="300"/>
                        </a:spcBef>
                        <a:spcAft>
                          <a:spcPts val="300"/>
                        </a:spcAft>
                      </a:pPr>
                      <a:r>
                        <a:rPr lang="en-US" sz="1800">
                          <a:effectLst/>
                          <a:latin typeface="+mn-lt"/>
                          <a:ea typeface="Calibri" panose="020F0502020204030204" pitchFamily="34" charset="0"/>
                          <a:cs typeface="Times New Roman" panose="02020603050405020304" pitchFamily="18" charset="0"/>
                        </a:rPr>
                        <a:t>BlockadeOrder.java</a:t>
                      </a:r>
                      <a:endParaRPr lang="en-AU" sz="18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800">
                          <a:effectLst/>
                          <a:latin typeface="+mn-lt"/>
                          <a:ea typeface="Calibri" panose="020F0502020204030204" pitchFamily="34" charset="0"/>
                          <a:cs typeface="Times New Roman" panose="02020603050405020304" pitchFamily="18" charset="0"/>
                        </a:rPr>
                        <a:t>This class is used for the blockade order command.</a:t>
                      </a:r>
                      <a:endParaRPr lang="en-AU" sz="180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07646203"/>
                  </a:ext>
                </a:extLst>
              </a:tr>
              <a:tr h="328653">
                <a:tc>
                  <a:txBody>
                    <a:bodyPr/>
                    <a:lstStyle/>
                    <a:p>
                      <a:pPr>
                        <a:lnSpc>
                          <a:spcPct val="107000"/>
                        </a:lnSpc>
                        <a:spcBef>
                          <a:spcPts val="300"/>
                        </a:spcBef>
                        <a:spcAft>
                          <a:spcPts val="300"/>
                        </a:spcAft>
                      </a:pPr>
                      <a:r>
                        <a:rPr lang="en-US" sz="1800" dirty="0">
                          <a:effectLst/>
                          <a:latin typeface="+mn-lt"/>
                          <a:ea typeface="Calibri" panose="020F0502020204030204" pitchFamily="34" charset="0"/>
                          <a:cs typeface="Times New Roman" panose="02020603050405020304" pitchFamily="18" charset="0"/>
                        </a:rPr>
                        <a:t>BombOrder.java</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800" dirty="0">
                          <a:effectLst/>
                          <a:latin typeface="+mn-lt"/>
                          <a:ea typeface="Calibri" panose="020F0502020204030204" pitchFamily="34" charset="0"/>
                          <a:cs typeface="Times New Roman" panose="02020603050405020304" pitchFamily="18" charset="0"/>
                        </a:rPr>
                        <a:t>This class is used for the bomb order command.</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6246371"/>
                  </a:ext>
                </a:extLst>
              </a:tr>
              <a:tr h="353913">
                <a:tc>
                  <a:txBody>
                    <a:bodyPr/>
                    <a:lstStyle/>
                    <a:p>
                      <a:r>
                        <a:rPr lang="en-US" sz="1800" dirty="0">
                          <a:latin typeface="+mn-lt"/>
                        </a:rPr>
                        <a:t>CommandResponse.java</a:t>
                      </a:r>
                    </a:p>
                  </a:txBody>
                  <a:tcPr/>
                </a:tc>
                <a:tc>
                  <a:txBody>
                    <a:bodyPr/>
                    <a:lstStyle/>
                    <a:p>
                      <a:r>
                        <a:rPr lang="en-US" sz="1800" i="0" kern="1200" dirty="0">
                          <a:solidFill>
                            <a:schemeClr val="dk1"/>
                          </a:solidFill>
                          <a:effectLst/>
                          <a:latin typeface="+mn-lt"/>
                          <a:ea typeface="+mn-ea"/>
                          <a:cs typeface="+mn-cs"/>
                        </a:rPr>
                        <a:t>This class represents structure of response of all the commands.</a:t>
                      </a:r>
                      <a:endParaRPr lang="en-AU" sz="1800" i="0" dirty="0">
                        <a:latin typeface="+mn-lt"/>
                      </a:endParaRPr>
                    </a:p>
                  </a:txBody>
                  <a:tcPr/>
                </a:tc>
                <a:extLst>
                  <a:ext uri="{0D108BD9-81ED-4DB2-BD59-A6C34878D82A}">
                    <a16:rowId xmlns:a16="http://schemas.microsoft.com/office/drawing/2014/main" val="2003013357"/>
                  </a:ext>
                </a:extLst>
              </a:tr>
              <a:tr h="619348">
                <a:tc>
                  <a:txBody>
                    <a:bodyPr/>
                    <a:lstStyle/>
                    <a:p>
                      <a:r>
                        <a:rPr lang="en-US" sz="1800" dirty="0">
                          <a:latin typeface="+mn-lt"/>
                        </a:rPr>
                        <a:t>Continent.java</a:t>
                      </a:r>
                      <a:endParaRPr lang="en-AU" sz="1800" dirty="0">
                        <a:latin typeface="+mn-lt"/>
                      </a:endParaRPr>
                    </a:p>
                  </a:txBody>
                  <a:tcPr/>
                </a:tc>
                <a:tc>
                  <a:txBody>
                    <a:bodyPr/>
                    <a:lstStyle/>
                    <a:p>
                      <a:r>
                        <a:rPr lang="en-US" sz="1800" i="0" kern="1200" dirty="0">
                          <a:solidFill>
                            <a:schemeClr val="dk1"/>
                          </a:solidFill>
                          <a:effectLst/>
                          <a:latin typeface="+mn-lt"/>
                          <a:ea typeface="+mn-ea"/>
                          <a:cs typeface="+mn-cs"/>
                        </a:rPr>
                        <a:t>This class represents continent in the map, and it has a list of countries as well as control value.</a:t>
                      </a:r>
                      <a:endParaRPr lang="en-AU" sz="1800" i="0" dirty="0">
                        <a:latin typeface="+mn-lt"/>
                      </a:endParaRPr>
                    </a:p>
                  </a:txBody>
                  <a:tcPr/>
                </a:tc>
                <a:extLst>
                  <a:ext uri="{0D108BD9-81ED-4DB2-BD59-A6C34878D82A}">
                    <a16:rowId xmlns:a16="http://schemas.microsoft.com/office/drawing/2014/main" val="3362868986"/>
                  </a:ext>
                </a:extLst>
              </a:tr>
              <a:tr h="619348">
                <a:tc>
                  <a:txBody>
                    <a:bodyPr/>
                    <a:lstStyle/>
                    <a:p>
                      <a:r>
                        <a:rPr lang="en-US" sz="1800" dirty="0">
                          <a:latin typeface="+mn-lt"/>
                        </a:rPr>
                        <a:t>Country.java</a:t>
                      </a:r>
                      <a:endParaRPr lang="en-AU" sz="1800" dirty="0">
                        <a:latin typeface="+mn-lt"/>
                      </a:endParaRPr>
                    </a:p>
                  </a:txBody>
                  <a:tcPr/>
                </a:tc>
                <a:tc>
                  <a:txBody>
                    <a:bodyPr/>
                    <a:lstStyle/>
                    <a:p>
                      <a:r>
                        <a:rPr lang="en-US" sz="1800" i="0" kern="1200" dirty="0">
                          <a:solidFill>
                            <a:schemeClr val="dk1"/>
                          </a:solidFill>
                          <a:effectLst/>
                          <a:latin typeface="+mn-lt"/>
                          <a:ea typeface="+mn-ea"/>
                          <a:cs typeface="+mn-cs"/>
                        </a:rPr>
                        <a:t>This class represents country of the map file. It's also having list of neighbor countries.</a:t>
                      </a:r>
                      <a:endParaRPr lang="en-AU" sz="1800" i="0" dirty="0">
                        <a:latin typeface="+mn-lt"/>
                      </a:endParaRPr>
                    </a:p>
                  </a:txBody>
                  <a:tcPr/>
                </a:tc>
                <a:extLst>
                  <a:ext uri="{0D108BD9-81ED-4DB2-BD59-A6C34878D82A}">
                    <a16:rowId xmlns:a16="http://schemas.microsoft.com/office/drawing/2014/main" val="3690674763"/>
                  </a:ext>
                </a:extLst>
              </a:tr>
              <a:tr h="353913">
                <a:tc>
                  <a:txBody>
                    <a:bodyPr/>
                    <a:lstStyle/>
                    <a:p>
                      <a:r>
                        <a:rPr lang="en-US" sz="1800" dirty="0">
                          <a:latin typeface="+mn-lt"/>
                        </a:rPr>
                        <a:t>DeployOrder.java</a:t>
                      </a:r>
                      <a:endParaRPr lang="en-AU" sz="1800" dirty="0">
                        <a:latin typeface="+mn-lt"/>
                      </a:endParaRPr>
                    </a:p>
                  </a:txBody>
                  <a:tcPr/>
                </a:tc>
                <a:tc>
                  <a:txBody>
                    <a:bodyPr/>
                    <a:lstStyle/>
                    <a:p>
                      <a:r>
                        <a:rPr lang="en-US" sz="1800" i="0" kern="1200" dirty="0">
                          <a:solidFill>
                            <a:schemeClr val="dk1"/>
                          </a:solidFill>
                          <a:effectLst/>
                          <a:latin typeface="+mn-lt"/>
                          <a:ea typeface="+mn-ea"/>
                          <a:cs typeface="+mn-cs"/>
                        </a:rPr>
                        <a:t>This class is used for the deploy order command.</a:t>
                      </a:r>
                      <a:endParaRPr lang="en-AU" sz="1800" i="0" dirty="0">
                        <a:latin typeface="+mn-lt"/>
                      </a:endParaRPr>
                    </a:p>
                  </a:txBody>
                  <a:tcPr/>
                </a:tc>
                <a:extLst>
                  <a:ext uri="{0D108BD9-81ED-4DB2-BD59-A6C34878D82A}">
                    <a16:rowId xmlns:a16="http://schemas.microsoft.com/office/drawing/2014/main" val="650793952"/>
                  </a:ext>
                </a:extLst>
              </a:tr>
              <a:tr h="353913">
                <a:tc>
                  <a:txBody>
                    <a:bodyPr/>
                    <a:lstStyle/>
                    <a:p>
                      <a:r>
                        <a:rPr lang="en-US" sz="1800" dirty="0">
                          <a:latin typeface="+mn-lt"/>
                        </a:rPr>
                        <a:t>GameCard.java</a:t>
                      </a:r>
                      <a:endParaRPr lang="en-AU" sz="1800" dirty="0">
                        <a:latin typeface="+mn-lt"/>
                      </a:endParaRPr>
                    </a:p>
                  </a:txBody>
                  <a:tcPr/>
                </a:tc>
                <a:tc>
                  <a:txBody>
                    <a:bodyPr/>
                    <a:lstStyle/>
                    <a:p>
                      <a:pPr algn="just">
                        <a:lnSpc>
                          <a:spcPct val="107000"/>
                        </a:lnSpc>
                        <a:spcBef>
                          <a:spcPts val="300"/>
                        </a:spcBef>
                        <a:spcAft>
                          <a:spcPts val="300"/>
                        </a:spcAft>
                      </a:pPr>
                      <a:r>
                        <a:rPr lang="en-US" sz="1800" dirty="0">
                          <a:effectLst/>
                          <a:latin typeface="+mn-lt"/>
                          <a:ea typeface="Calibri" panose="020F0502020204030204" pitchFamily="34" charset="0"/>
                          <a:cs typeface="Times New Roman" panose="02020603050405020304" pitchFamily="18" charset="0"/>
                        </a:rPr>
                        <a:t>This </a:t>
                      </a:r>
                      <a:r>
                        <a:rPr lang="en-US" sz="1800" dirty="0" err="1">
                          <a:effectLst/>
                          <a:latin typeface="+mn-lt"/>
                          <a:ea typeface="Calibri" panose="020F0502020204030204" pitchFamily="34" charset="0"/>
                          <a:cs typeface="Times New Roman" panose="02020603050405020304" pitchFamily="18" charset="0"/>
                        </a:rPr>
                        <a:t>enum</a:t>
                      </a:r>
                      <a:r>
                        <a:rPr lang="en-US" sz="1800" dirty="0">
                          <a:effectLst/>
                          <a:latin typeface="+mn-lt"/>
                          <a:ea typeface="Calibri" panose="020F0502020204030204" pitchFamily="34" charset="0"/>
                          <a:cs typeface="Times New Roman" panose="02020603050405020304" pitchFamily="18" charset="0"/>
                        </a:rPr>
                        <a:t> is used for managing the type of card.</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7038807"/>
                  </a:ext>
                </a:extLst>
              </a:tr>
              <a:tr h="353913">
                <a:tc>
                  <a:txBody>
                    <a:bodyPr/>
                    <a:lstStyle/>
                    <a:p>
                      <a:r>
                        <a:rPr lang="en-US" sz="1800" kern="1200" dirty="0">
                          <a:solidFill>
                            <a:schemeClr val="dk1"/>
                          </a:solidFill>
                          <a:effectLst/>
                          <a:latin typeface="+mn-lt"/>
                          <a:ea typeface="+mn-ea"/>
                          <a:cs typeface="+mn-cs"/>
                        </a:rPr>
                        <a:t>GameData.java</a:t>
                      </a:r>
                      <a:endParaRPr lang="en-AU" sz="1800" dirty="0">
                        <a:latin typeface="+mn-lt"/>
                      </a:endParaRPr>
                    </a:p>
                  </a:txBody>
                  <a:tcPr/>
                </a:tc>
                <a:tc>
                  <a:txBody>
                    <a:bodyPr/>
                    <a:lstStyle/>
                    <a:p>
                      <a:pPr algn="just">
                        <a:lnSpc>
                          <a:spcPct val="107000"/>
                        </a:lnSpc>
                        <a:spcBef>
                          <a:spcPts val="300"/>
                        </a:spcBef>
                        <a:spcAft>
                          <a:spcPts val="300"/>
                        </a:spcAft>
                      </a:pPr>
                      <a:r>
                        <a:rPr lang="en-US" sz="1800" kern="1200" dirty="0">
                          <a:solidFill>
                            <a:schemeClr val="dk1"/>
                          </a:solidFill>
                          <a:effectLst/>
                          <a:latin typeface="+mn-lt"/>
                          <a:ea typeface="+mn-ea"/>
                          <a:cs typeface="+mn-cs"/>
                        </a:rPr>
                        <a:t>This class is used for string and manipulating game play information.</a:t>
                      </a:r>
                      <a:endParaRPr lang="en-AU" sz="18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37678757"/>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11</a:t>
            </a:fld>
            <a:endParaRPr lang="en-IN" dirty="0"/>
          </a:p>
        </p:txBody>
      </p:sp>
    </p:spTree>
    <p:extLst>
      <p:ext uri="{BB962C8B-B14F-4D97-AF65-F5344CB8AC3E}">
        <p14:creationId xmlns:p14="http://schemas.microsoft.com/office/powerpoint/2010/main" val="64807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MODEL</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1165581238"/>
              </p:ext>
            </p:extLst>
          </p:nvPr>
        </p:nvGraphicFramePr>
        <p:xfrm>
          <a:off x="1097280" y="1873188"/>
          <a:ext cx="10058400" cy="3800495"/>
        </p:xfrm>
        <a:graphic>
          <a:graphicData uri="http://schemas.openxmlformats.org/drawingml/2006/table">
            <a:tbl>
              <a:tblPr firstRow="1" bandRow="1">
                <a:tableStyleId>{5C22544A-7EE6-4342-B048-85BDC9FD1C3A}</a:tableStyleId>
              </a:tblPr>
              <a:tblGrid>
                <a:gridCol w="2726693">
                  <a:extLst>
                    <a:ext uri="{9D8B030D-6E8A-4147-A177-3AD203B41FA5}">
                      <a16:colId xmlns:a16="http://schemas.microsoft.com/office/drawing/2014/main" val="2411508176"/>
                    </a:ext>
                  </a:extLst>
                </a:gridCol>
                <a:gridCol w="7331707">
                  <a:extLst>
                    <a:ext uri="{9D8B030D-6E8A-4147-A177-3AD203B41FA5}">
                      <a16:colId xmlns:a16="http://schemas.microsoft.com/office/drawing/2014/main" val="1123871044"/>
                    </a:ext>
                  </a:extLst>
                </a:gridCol>
              </a:tblGrid>
              <a:tr h="345989">
                <a:tc>
                  <a:txBody>
                    <a:bodyPr/>
                    <a:lstStyle/>
                    <a:p>
                      <a:pPr algn="ctr"/>
                      <a:r>
                        <a:rPr lang="en-US" sz="1800" dirty="0">
                          <a:latin typeface="+mj-lt"/>
                        </a:rPr>
                        <a:t>File</a:t>
                      </a:r>
                      <a:endParaRPr lang="en-AU" sz="1800" dirty="0">
                        <a:latin typeface="+mj-lt"/>
                      </a:endParaRPr>
                    </a:p>
                  </a:txBody>
                  <a:tcPr/>
                </a:tc>
                <a:tc>
                  <a:txBody>
                    <a:bodyPr/>
                    <a:lstStyle/>
                    <a:p>
                      <a:pPr algn="ctr"/>
                      <a:r>
                        <a:rPr lang="en-US" sz="1800" dirty="0">
                          <a:latin typeface="+mj-lt"/>
                        </a:rPr>
                        <a:t>Description</a:t>
                      </a:r>
                      <a:endParaRPr lang="en-AU" sz="1800" dirty="0">
                        <a:latin typeface="+mj-lt"/>
                      </a:endParaRPr>
                    </a:p>
                  </a:txBody>
                  <a:tcPr/>
                </a:tc>
                <a:extLst>
                  <a:ext uri="{0D108BD9-81ED-4DB2-BD59-A6C34878D82A}">
                    <a16:rowId xmlns:a16="http://schemas.microsoft.com/office/drawing/2014/main" val="1550046145"/>
                  </a:ext>
                </a:extLst>
              </a:tr>
              <a:tr h="321295">
                <a:tc>
                  <a:txBody>
                    <a:bodyPr/>
                    <a:lstStyle/>
                    <a:p>
                      <a:pPr>
                        <a:lnSpc>
                          <a:spcPct val="107000"/>
                        </a:lnSpc>
                        <a:spcBef>
                          <a:spcPts val="300"/>
                        </a:spcBef>
                        <a:spcAft>
                          <a:spcPts val="300"/>
                        </a:spcAft>
                      </a:pPr>
                      <a:r>
                        <a:rPr lang="en-US" sz="1800" dirty="0">
                          <a:effectLst/>
                          <a:latin typeface="+mj-lt"/>
                          <a:ea typeface="Calibri" panose="020F0502020204030204" pitchFamily="34" charset="0"/>
                          <a:cs typeface="Times New Roman" panose="02020603050405020304" pitchFamily="18" charset="0"/>
                        </a:rPr>
                        <a:t>NegotiateOrder.java</a:t>
                      </a:r>
                      <a:endParaRPr lang="en-AU" sz="18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800" dirty="0">
                          <a:effectLst/>
                          <a:latin typeface="+mj-lt"/>
                          <a:ea typeface="Calibri" panose="020F0502020204030204" pitchFamily="34" charset="0"/>
                          <a:cs typeface="Times New Roman" panose="02020603050405020304" pitchFamily="18" charset="0"/>
                        </a:rPr>
                        <a:t>This class is used for the negotiate order command.</a:t>
                      </a:r>
                      <a:endParaRPr lang="en-AU" sz="1800" dirty="0">
                        <a:effectLst/>
                        <a:latin typeface="+mj-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03013357"/>
                  </a:ext>
                </a:extLst>
              </a:tr>
              <a:tr h="345989">
                <a:tc>
                  <a:txBody>
                    <a:bodyPr/>
                    <a:lstStyle/>
                    <a:p>
                      <a:r>
                        <a:rPr lang="en-US" sz="1800" dirty="0">
                          <a:latin typeface="+mj-lt"/>
                        </a:rPr>
                        <a:t>Order.java</a:t>
                      </a:r>
                    </a:p>
                  </a:txBody>
                  <a:tcPr/>
                </a:tc>
                <a:tc>
                  <a:txBody>
                    <a:bodyPr/>
                    <a:lstStyle/>
                    <a:p>
                      <a:r>
                        <a:rPr lang="en-US" sz="1800" b="0" i="0" u="none" strike="noStrike" kern="1200" dirty="0">
                          <a:solidFill>
                            <a:schemeClr val="dk1"/>
                          </a:solidFill>
                          <a:effectLst/>
                          <a:latin typeface="+mj-lt"/>
                          <a:ea typeface="+mn-ea"/>
                          <a:cs typeface="+mn-cs"/>
                        </a:rPr>
                        <a:t>This is the common interface for all order commands.</a:t>
                      </a:r>
                      <a:endParaRPr lang="en-AU" sz="1800" i="0" dirty="0">
                        <a:latin typeface="+mj-lt"/>
                      </a:endParaRPr>
                    </a:p>
                  </a:txBody>
                  <a:tcPr/>
                </a:tc>
                <a:extLst>
                  <a:ext uri="{0D108BD9-81ED-4DB2-BD59-A6C34878D82A}">
                    <a16:rowId xmlns:a16="http://schemas.microsoft.com/office/drawing/2014/main" val="2734492235"/>
                  </a:ext>
                </a:extLst>
              </a:tr>
              <a:tr h="345989">
                <a:tc>
                  <a:txBody>
                    <a:bodyPr/>
                    <a:lstStyle/>
                    <a:p>
                      <a:pPr>
                        <a:lnSpc>
                          <a:spcPct val="107000"/>
                        </a:lnSpc>
                        <a:spcAft>
                          <a:spcPts val="800"/>
                        </a:spcAft>
                      </a:pPr>
                      <a:r>
                        <a:rPr lang="en-AU" sz="1800" dirty="0">
                          <a:effectLst/>
                          <a:latin typeface="+mj-lt"/>
                          <a:ea typeface="Calibri" panose="020F0502020204030204" pitchFamily="34" charset="0"/>
                          <a:cs typeface="Times New Roman" panose="02020603050405020304" pitchFamily="18" charset="0"/>
                        </a:rPr>
                        <a:t>OrderTypes.java</a:t>
                      </a:r>
                    </a:p>
                  </a:txBody>
                  <a:tcPr marL="68580" marR="68580" marT="0" marB="0" anchor="ctr"/>
                </a:tc>
                <a:tc>
                  <a:txBody>
                    <a:bodyPr/>
                    <a:lstStyle/>
                    <a:p>
                      <a:pPr>
                        <a:lnSpc>
                          <a:spcPct val="107000"/>
                        </a:lnSpc>
                        <a:spcAft>
                          <a:spcPts val="800"/>
                        </a:spcAft>
                      </a:pPr>
                      <a:r>
                        <a:rPr lang="en-AU" sz="1800">
                          <a:effectLst/>
                          <a:latin typeface="+mj-lt"/>
                          <a:ea typeface="Calibri" panose="020F0502020204030204" pitchFamily="34" charset="0"/>
                          <a:cs typeface="Times New Roman" panose="02020603050405020304" pitchFamily="18" charset="0"/>
                        </a:rPr>
                        <a:t>This Enum is used for managing different types of orders.</a:t>
                      </a:r>
                    </a:p>
                  </a:txBody>
                  <a:tcPr marL="68580" marR="68580" marT="0" marB="0" anchor="ctr"/>
                </a:tc>
                <a:extLst>
                  <a:ext uri="{0D108BD9-81ED-4DB2-BD59-A6C34878D82A}">
                    <a16:rowId xmlns:a16="http://schemas.microsoft.com/office/drawing/2014/main" val="542795948"/>
                  </a:ext>
                </a:extLst>
              </a:tr>
              <a:tr h="345989">
                <a:tc>
                  <a:txBody>
                    <a:bodyPr/>
                    <a:lstStyle/>
                    <a:p>
                      <a:pPr>
                        <a:lnSpc>
                          <a:spcPct val="107000"/>
                        </a:lnSpc>
                        <a:spcAft>
                          <a:spcPts val="800"/>
                        </a:spcAft>
                      </a:pPr>
                      <a:r>
                        <a:rPr lang="en-AU" sz="1800" dirty="0">
                          <a:effectLst/>
                          <a:latin typeface="+mj-lt"/>
                          <a:ea typeface="Calibri" panose="020F0502020204030204" pitchFamily="34" charset="0"/>
                          <a:cs typeface="Times New Roman" panose="02020603050405020304" pitchFamily="18" charset="0"/>
                        </a:rPr>
                        <a:t>Player.java</a:t>
                      </a:r>
                    </a:p>
                  </a:txBody>
                  <a:tcPr marL="68580" marR="68580" marT="0" marB="0" anchor="ctr"/>
                </a:tc>
                <a:tc>
                  <a:txBody>
                    <a:bodyPr/>
                    <a:lstStyle/>
                    <a:p>
                      <a:pPr>
                        <a:lnSpc>
                          <a:spcPct val="107000"/>
                        </a:lnSpc>
                        <a:spcAft>
                          <a:spcPts val="800"/>
                        </a:spcAft>
                      </a:pPr>
                      <a:r>
                        <a:rPr lang="en-AU" sz="1800">
                          <a:effectLst/>
                          <a:latin typeface="+mj-lt"/>
                          <a:ea typeface="Calibri" panose="020F0502020204030204" pitchFamily="34" charset="0"/>
                          <a:cs typeface="Times New Roman" panose="02020603050405020304" pitchFamily="18" charset="0"/>
                        </a:rPr>
                        <a:t>This class is used for storing and manipulating player Information.</a:t>
                      </a:r>
                    </a:p>
                  </a:txBody>
                  <a:tcPr marL="68580" marR="68580" marT="0" marB="0" anchor="ctr"/>
                </a:tc>
                <a:extLst>
                  <a:ext uri="{0D108BD9-81ED-4DB2-BD59-A6C34878D82A}">
                    <a16:rowId xmlns:a16="http://schemas.microsoft.com/office/drawing/2014/main" val="4227136585"/>
                  </a:ext>
                </a:extLst>
              </a:tr>
              <a:tr h="345989">
                <a:tc>
                  <a:txBody>
                    <a:bodyPr/>
                    <a:lstStyle/>
                    <a:p>
                      <a:pPr>
                        <a:lnSpc>
                          <a:spcPct val="107000"/>
                        </a:lnSpc>
                        <a:spcAft>
                          <a:spcPts val="800"/>
                        </a:spcAft>
                      </a:pPr>
                      <a:r>
                        <a:rPr lang="en-AU" sz="1800" dirty="0">
                          <a:effectLst/>
                          <a:latin typeface="+mj-lt"/>
                          <a:ea typeface="Calibri" panose="020F0502020204030204" pitchFamily="34" charset="0"/>
                          <a:cs typeface="Times New Roman" panose="02020603050405020304" pitchFamily="18" charset="0"/>
                        </a:rPr>
                        <a:t>Strategies.java</a:t>
                      </a:r>
                    </a:p>
                  </a:txBody>
                  <a:tcPr marL="68580" marR="68580" marT="0" marB="0" anchor="ctr"/>
                </a:tc>
                <a:tc>
                  <a:txBody>
                    <a:bodyPr/>
                    <a:lstStyle/>
                    <a:p>
                      <a:pPr>
                        <a:lnSpc>
                          <a:spcPct val="107000"/>
                        </a:lnSpc>
                        <a:spcAft>
                          <a:spcPts val="800"/>
                        </a:spcAft>
                      </a:pPr>
                      <a:r>
                        <a:rPr lang="en-AU" sz="1800">
                          <a:effectLst/>
                          <a:latin typeface="+mj-lt"/>
                          <a:ea typeface="Calibri" panose="020F0502020204030204" pitchFamily="34" charset="0"/>
                          <a:cs typeface="Times New Roman" panose="02020603050405020304" pitchFamily="18" charset="0"/>
                        </a:rPr>
                        <a:t>This Enum is used for All Types Of strategies.</a:t>
                      </a:r>
                    </a:p>
                  </a:txBody>
                  <a:tcPr marL="68580" marR="68580" marT="0" marB="0" anchor="ctr"/>
                </a:tc>
                <a:extLst>
                  <a:ext uri="{0D108BD9-81ED-4DB2-BD59-A6C34878D82A}">
                    <a16:rowId xmlns:a16="http://schemas.microsoft.com/office/drawing/2014/main" val="1152905782"/>
                  </a:ext>
                </a:extLst>
              </a:tr>
              <a:tr h="345989">
                <a:tc>
                  <a:txBody>
                    <a:bodyPr/>
                    <a:lstStyle/>
                    <a:p>
                      <a:pPr>
                        <a:lnSpc>
                          <a:spcPct val="107000"/>
                        </a:lnSpc>
                        <a:spcAft>
                          <a:spcPts val="800"/>
                        </a:spcAft>
                      </a:pPr>
                      <a:r>
                        <a:rPr lang="en-AU" sz="1800" dirty="0">
                          <a:effectLst/>
                          <a:latin typeface="+mj-lt"/>
                          <a:ea typeface="Calibri" panose="020F0502020204030204" pitchFamily="34" charset="0"/>
                          <a:cs typeface="Times New Roman" panose="02020603050405020304" pitchFamily="18" charset="0"/>
                        </a:rPr>
                        <a:t>Tournament.java</a:t>
                      </a:r>
                    </a:p>
                  </a:txBody>
                  <a:tcPr marL="68580" marR="68580" marT="0" marB="0" anchor="ctr"/>
                </a:tc>
                <a:tc>
                  <a:txBody>
                    <a:bodyPr/>
                    <a:lstStyle/>
                    <a:p>
                      <a:pPr>
                        <a:lnSpc>
                          <a:spcPct val="107000"/>
                        </a:lnSpc>
                        <a:spcAft>
                          <a:spcPts val="800"/>
                        </a:spcAft>
                      </a:pPr>
                      <a:r>
                        <a:rPr lang="en-AU" sz="1800">
                          <a:effectLst/>
                          <a:latin typeface="+mj-lt"/>
                          <a:ea typeface="Calibri" panose="020F0502020204030204" pitchFamily="34" charset="0"/>
                          <a:cs typeface="Times New Roman" panose="02020603050405020304" pitchFamily="18" charset="0"/>
                        </a:rPr>
                        <a:t>This Class is used for Creating Tournament Object.</a:t>
                      </a:r>
                    </a:p>
                  </a:txBody>
                  <a:tcPr marL="68580" marR="68580" marT="0" marB="0" anchor="ctr"/>
                </a:tc>
                <a:extLst>
                  <a:ext uri="{0D108BD9-81ED-4DB2-BD59-A6C34878D82A}">
                    <a16:rowId xmlns:a16="http://schemas.microsoft.com/office/drawing/2014/main" val="971937359"/>
                  </a:ext>
                </a:extLst>
              </a:tr>
              <a:tr h="345989">
                <a:tc>
                  <a:txBody>
                    <a:bodyPr/>
                    <a:lstStyle/>
                    <a:p>
                      <a:pPr>
                        <a:lnSpc>
                          <a:spcPct val="107000"/>
                        </a:lnSpc>
                        <a:spcAft>
                          <a:spcPts val="800"/>
                        </a:spcAft>
                      </a:pPr>
                      <a:r>
                        <a:rPr lang="en-AU" sz="1800" dirty="0">
                          <a:effectLst/>
                          <a:latin typeface="+mj-lt"/>
                          <a:ea typeface="Calibri" panose="020F0502020204030204" pitchFamily="34" charset="0"/>
                          <a:cs typeface="Times New Roman" panose="02020603050405020304" pitchFamily="18" charset="0"/>
                        </a:rPr>
                        <a:t>TournamentWinner.java</a:t>
                      </a:r>
                    </a:p>
                  </a:txBody>
                  <a:tcPr marL="68580" marR="68580" marT="0" marB="0" anchor="ctr"/>
                </a:tc>
                <a:tc>
                  <a:txBody>
                    <a:bodyPr/>
                    <a:lstStyle/>
                    <a:p>
                      <a:pPr>
                        <a:lnSpc>
                          <a:spcPct val="107000"/>
                        </a:lnSpc>
                        <a:spcAft>
                          <a:spcPts val="800"/>
                        </a:spcAft>
                      </a:pPr>
                      <a:r>
                        <a:rPr lang="en-AU" sz="1800" dirty="0">
                          <a:effectLst/>
                          <a:latin typeface="+mj-lt"/>
                          <a:ea typeface="Calibri" panose="020F0502020204030204" pitchFamily="34" charset="0"/>
                          <a:cs typeface="Times New Roman" panose="02020603050405020304" pitchFamily="18" charset="0"/>
                        </a:rPr>
                        <a:t>This </a:t>
                      </a:r>
                      <a:r>
                        <a:rPr lang="en-AU" sz="1800" dirty="0" err="1">
                          <a:effectLst/>
                          <a:latin typeface="+mj-lt"/>
                          <a:ea typeface="Calibri" panose="020F0502020204030204" pitchFamily="34" charset="0"/>
                          <a:cs typeface="Times New Roman" panose="02020603050405020304" pitchFamily="18" charset="0"/>
                        </a:rPr>
                        <a:t>enum</a:t>
                      </a:r>
                      <a:r>
                        <a:rPr lang="en-AU" sz="1800" dirty="0">
                          <a:effectLst/>
                          <a:latin typeface="+mj-lt"/>
                          <a:ea typeface="Calibri" panose="020F0502020204030204" pitchFamily="34" charset="0"/>
                          <a:cs typeface="Times New Roman" panose="02020603050405020304" pitchFamily="18" charset="0"/>
                        </a:rPr>
                        <a:t> is used to inform which strategy player won the Tournament.</a:t>
                      </a:r>
                    </a:p>
                  </a:txBody>
                  <a:tcPr marL="68580" marR="68580" marT="0" marB="0" anchor="ctr"/>
                </a:tc>
                <a:extLst>
                  <a:ext uri="{0D108BD9-81ED-4DB2-BD59-A6C34878D82A}">
                    <a16:rowId xmlns:a16="http://schemas.microsoft.com/office/drawing/2014/main" val="4146147447"/>
                  </a:ext>
                </a:extLst>
              </a:tr>
              <a:tr h="1017735">
                <a:tc>
                  <a:txBody>
                    <a:bodyPr/>
                    <a:lstStyle/>
                    <a:p>
                      <a:r>
                        <a:rPr lang="en-US" sz="1800" dirty="0">
                          <a:latin typeface="+mj-lt"/>
                        </a:rPr>
                        <a:t>WarMap.java</a:t>
                      </a:r>
                      <a:endParaRPr lang="en-AU" sz="1800" dirty="0">
                        <a:latin typeface="+mj-lt"/>
                      </a:endParaRPr>
                    </a:p>
                  </a:txBody>
                  <a:tcPr/>
                </a:tc>
                <a:tc>
                  <a:txBody>
                    <a:bodyPr/>
                    <a:lstStyle/>
                    <a:p>
                      <a:pPr algn="just"/>
                      <a:r>
                        <a:rPr lang="en-US" sz="1800" i="0" kern="1200" dirty="0" err="1">
                          <a:solidFill>
                            <a:schemeClr val="dk1"/>
                          </a:solidFill>
                          <a:effectLst/>
                          <a:latin typeface="+mj-lt"/>
                          <a:ea typeface="+mn-ea"/>
                          <a:cs typeface="+mn-cs"/>
                        </a:rPr>
                        <a:t>WarMap</a:t>
                      </a:r>
                      <a:r>
                        <a:rPr lang="en-US" sz="1800" i="0" kern="1200" dirty="0">
                          <a:solidFill>
                            <a:schemeClr val="dk1"/>
                          </a:solidFill>
                          <a:effectLst/>
                          <a:latin typeface="+mj-lt"/>
                          <a:ea typeface="+mn-ea"/>
                          <a:cs typeface="+mn-cs"/>
                        </a:rPr>
                        <a:t> class is the main model for map management. From here the data structure started. This Map is having Map of continents and continent will have countries and those countries will have their adjacent countries.</a:t>
                      </a:r>
                      <a:endParaRPr lang="en-AU" sz="1800" i="0" dirty="0">
                        <a:latin typeface="+mj-lt"/>
                      </a:endParaRPr>
                    </a:p>
                  </a:txBody>
                  <a:tcPr/>
                </a:tc>
                <a:extLst>
                  <a:ext uri="{0D108BD9-81ED-4DB2-BD59-A6C34878D82A}">
                    <a16:rowId xmlns:a16="http://schemas.microsoft.com/office/drawing/2014/main" val="2070719896"/>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12</a:t>
            </a:fld>
            <a:endParaRPr lang="en-IN" dirty="0"/>
          </a:p>
        </p:txBody>
      </p:sp>
    </p:spTree>
    <p:extLst>
      <p:ext uri="{BB962C8B-B14F-4D97-AF65-F5344CB8AC3E}">
        <p14:creationId xmlns:p14="http://schemas.microsoft.com/office/powerpoint/2010/main" val="2659504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VIEW</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2358378304"/>
              </p:ext>
            </p:extLst>
          </p:nvPr>
        </p:nvGraphicFramePr>
        <p:xfrm>
          <a:off x="1096963" y="1846263"/>
          <a:ext cx="10058400" cy="2225040"/>
        </p:xfrm>
        <a:graphic>
          <a:graphicData uri="http://schemas.openxmlformats.org/drawingml/2006/table">
            <a:tbl>
              <a:tblPr firstRow="1" bandRow="1">
                <a:tableStyleId>{5C22544A-7EE6-4342-B048-85BDC9FD1C3A}</a:tableStyleId>
              </a:tblPr>
              <a:tblGrid>
                <a:gridCol w="2649414">
                  <a:extLst>
                    <a:ext uri="{9D8B030D-6E8A-4147-A177-3AD203B41FA5}">
                      <a16:colId xmlns:a16="http://schemas.microsoft.com/office/drawing/2014/main" val="2411508176"/>
                    </a:ext>
                  </a:extLst>
                </a:gridCol>
                <a:gridCol w="7408986">
                  <a:extLst>
                    <a:ext uri="{9D8B030D-6E8A-4147-A177-3AD203B41FA5}">
                      <a16:colId xmlns:a16="http://schemas.microsoft.com/office/drawing/2014/main" val="1123871044"/>
                    </a:ext>
                  </a:extLst>
                </a:gridCol>
              </a:tblGrid>
              <a:tr h="370840">
                <a:tc>
                  <a:txBody>
                    <a:bodyPr/>
                    <a:lstStyle/>
                    <a:p>
                      <a:pPr algn="ctr"/>
                      <a:r>
                        <a:rPr lang="en-US" dirty="0"/>
                        <a:t>File</a:t>
                      </a:r>
                      <a:endParaRPr lang="en-AU" dirty="0"/>
                    </a:p>
                  </a:txBody>
                  <a:tcPr/>
                </a:tc>
                <a:tc>
                  <a:txBody>
                    <a:bodyPr/>
                    <a:lstStyle/>
                    <a:p>
                      <a:pPr algn="ctr"/>
                      <a:r>
                        <a:rPr lang="en-US" dirty="0"/>
                        <a:t>Description</a:t>
                      </a:r>
                      <a:endParaRPr lang="en-AU" dirty="0"/>
                    </a:p>
                  </a:txBody>
                  <a:tcPr/>
                </a:tc>
                <a:extLst>
                  <a:ext uri="{0D108BD9-81ED-4DB2-BD59-A6C34878D82A}">
                    <a16:rowId xmlns:a16="http://schemas.microsoft.com/office/drawing/2014/main" val="1550046145"/>
                  </a:ext>
                </a:extLst>
              </a:tr>
              <a:tr h="370840">
                <a:tc>
                  <a:txBody>
                    <a:bodyPr/>
                    <a:lstStyle/>
                    <a:p>
                      <a:r>
                        <a:rPr lang="en-US" dirty="0"/>
                        <a:t>FxmlView.java</a:t>
                      </a:r>
                    </a:p>
                  </a:txBody>
                  <a:tcPr/>
                </a:tc>
                <a:tc>
                  <a:txBody>
                    <a:bodyPr/>
                    <a:lstStyle/>
                    <a:p>
                      <a:r>
                        <a:rPr lang="en-US" dirty="0"/>
                        <a:t>This class provides views of Application.</a:t>
                      </a:r>
                      <a:endParaRPr lang="en-AU" dirty="0"/>
                    </a:p>
                  </a:txBody>
                  <a:tcPr/>
                </a:tc>
                <a:extLst>
                  <a:ext uri="{0D108BD9-81ED-4DB2-BD59-A6C34878D82A}">
                    <a16:rowId xmlns:a16="http://schemas.microsoft.com/office/drawing/2014/main" val="2003013357"/>
                  </a:ext>
                </a:extLst>
              </a:tr>
              <a:tr h="370840">
                <a:tc>
                  <a:txBody>
                    <a:bodyPr/>
                    <a:lstStyle/>
                    <a:p>
                      <a:r>
                        <a:rPr lang="en-US" dirty="0" err="1"/>
                        <a:t>GameConfig.fxml</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file represents View which is responsible for Game Startup phase.</a:t>
                      </a:r>
                      <a:endParaRPr lang="en-AU" dirty="0"/>
                    </a:p>
                  </a:txBody>
                  <a:tcPr/>
                </a:tc>
                <a:extLst>
                  <a:ext uri="{0D108BD9-81ED-4DB2-BD59-A6C34878D82A}">
                    <a16:rowId xmlns:a16="http://schemas.microsoft.com/office/drawing/2014/main" val="3362868986"/>
                  </a:ext>
                </a:extLst>
              </a:tr>
              <a:tr h="370840">
                <a:tc>
                  <a:txBody>
                    <a:bodyPr/>
                    <a:lstStyle/>
                    <a:p>
                      <a:r>
                        <a:rPr lang="en-US" dirty="0" err="1"/>
                        <a:t>GameEngine.fxml</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file represents View which is responsible for playing game.</a:t>
                      </a:r>
                      <a:endParaRPr lang="en-AU" dirty="0"/>
                    </a:p>
                  </a:txBody>
                  <a:tcPr/>
                </a:tc>
                <a:extLst>
                  <a:ext uri="{0D108BD9-81ED-4DB2-BD59-A6C34878D82A}">
                    <a16:rowId xmlns:a16="http://schemas.microsoft.com/office/drawing/2014/main" val="3690674763"/>
                  </a:ext>
                </a:extLst>
              </a:tr>
              <a:tr h="370840">
                <a:tc>
                  <a:txBody>
                    <a:bodyPr/>
                    <a:lstStyle/>
                    <a:p>
                      <a:r>
                        <a:rPr lang="en-US" dirty="0" err="1"/>
                        <a:t>Home.fxml</a:t>
                      </a:r>
                      <a:endParaRPr lang="en-AU" dirty="0"/>
                    </a:p>
                  </a:txBody>
                  <a:tcPr/>
                </a:tc>
                <a:tc>
                  <a:txBody>
                    <a:bodyPr/>
                    <a:lstStyle/>
                    <a:p>
                      <a:r>
                        <a:rPr lang="en-US" dirty="0"/>
                        <a:t>This file represents Main Screen of the game.</a:t>
                      </a:r>
                      <a:endParaRPr lang="en-AU" dirty="0"/>
                    </a:p>
                  </a:txBody>
                  <a:tcPr/>
                </a:tc>
                <a:extLst>
                  <a:ext uri="{0D108BD9-81ED-4DB2-BD59-A6C34878D82A}">
                    <a16:rowId xmlns:a16="http://schemas.microsoft.com/office/drawing/2014/main" val="650793952"/>
                  </a:ext>
                </a:extLst>
              </a:tr>
              <a:tr h="370840">
                <a:tc>
                  <a:txBody>
                    <a:bodyPr/>
                    <a:lstStyle/>
                    <a:p>
                      <a:r>
                        <a:rPr lang="en-US" dirty="0" err="1"/>
                        <a:t>MapManager.fxml</a:t>
                      </a:r>
                      <a:endParaRPr lang="en-A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file represents View which represents map related activities.</a:t>
                      </a:r>
                      <a:endParaRPr lang="en-AU" dirty="0"/>
                    </a:p>
                  </a:txBody>
                  <a:tcPr/>
                </a:tc>
                <a:extLst>
                  <a:ext uri="{0D108BD9-81ED-4DB2-BD59-A6C34878D82A}">
                    <a16:rowId xmlns:a16="http://schemas.microsoft.com/office/drawing/2014/main" val="737038807"/>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13</a:t>
            </a:fld>
            <a:endParaRPr lang="en-IN" dirty="0"/>
          </a:p>
        </p:txBody>
      </p:sp>
    </p:spTree>
    <p:extLst>
      <p:ext uri="{BB962C8B-B14F-4D97-AF65-F5344CB8AC3E}">
        <p14:creationId xmlns:p14="http://schemas.microsoft.com/office/powerpoint/2010/main" val="938691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CONTROLLER</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2544112719"/>
              </p:ext>
            </p:extLst>
          </p:nvPr>
        </p:nvGraphicFramePr>
        <p:xfrm>
          <a:off x="1096963" y="1846263"/>
          <a:ext cx="10058400" cy="2931160"/>
        </p:xfrm>
        <a:graphic>
          <a:graphicData uri="http://schemas.openxmlformats.org/drawingml/2006/table">
            <a:tbl>
              <a:tblPr firstRow="1" bandRow="1">
                <a:tableStyleId>{5C22544A-7EE6-4342-B048-85BDC9FD1C3A}</a:tableStyleId>
              </a:tblPr>
              <a:tblGrid>
                <a:gridCol w="2800334">
                  <a:extLst>
                    <a:ext uri="{9D8B030D-6E8A-4147-A177-3AD203B41FA5}">
                      <a16:colId xmlns:a16="http://schemas.microsoft.com/office/drawing/2014/main" val="2411508176"/>
                    </a:ext>
                  </a:extLst>
                </a:gridCol>
                <a:gridCol w="7258066">
                  <a:extLst>
                    <a:ext uri="{9D8B030D-6E8A-4147-A177-3AD203B41FA5}">
                      <a16:colId xmlns:a16="http://schemas.microsoft.com/office/drawing/2014/main" val="1123871044"/>
                    </a:ext>
                  </a:extLst>
                </a:gridCol>
              </a:tblGrid>
              <a:tr h="370840">
                <a:tc>
                  <a:txBody>
                    <a:bodyPr/>
                    <a:lstStyle/>
                    <a:p>
                      <a:pPr algn="ctr"/>
                      <a:r>
                        <a:rPr lang="en-US" dirty="0"/>
                        <a:t>File</a:t>
                      </a:r>
                      <a:endParaRPr lang="en-AU" dirty="0"/>
                    </a:p>
                  </a:txBody>
                  <a:tcPr/>
                </a:tc>
                <a:tc>
                  <a:txBody>
                    <a:bodyPr/>
                    <a:lstStyle/>
                    <a:p>
                      <a:pPr algn="ctr"/>
                      <a:r>
                        <a:rPr lang="en-US" dirty="0"/>
                        <a:t>Description</a:t>
                      </a:r>
                      <a:endParaRPr lang="en-AU" dirty="0"/>
                    </a:p>
                  </a:txBody>
                  <a:tcPr/>
                </a:tc>
                <a:extLst>
                  <a:ext uri="{0D108BD9-81ED-4DB2-BD59-A6C34878D82A}">
                    <a16:rowId xmlns:a16="http://schemas.microsoft.com/office/drawing/2014/main" val="1550046145"/>
                  </a:ext>
                </a:extLst>
              </a:tr>
              <a:tr h="370840">
                <a:tc>
                  <a:txBody>
                    <a:bodyPr/>
                    <a:lstStyle/>
                    <a:p>
                      <a:r>
                        <a:rPr lang="en-US" dirty="0"/>
                        <a:t>GameConfigController.java</a:t>
                      </a:r>
                      <a:endParaRPr lang="en-AU" dirty="0"/>
                    </a:p>
                  </a:txBody>
                  <a:tcPr/>
                </a:tc>
                <a:tc>
                  <a:txBody>
                    <a:bodyPr/>
                    <a:lstStyle/>
                    <a:p>
                      <a:r>
                        <a:rPr lang="en-US" dirty="0"/>
                        <a:t>This class provides game configuration functionalities such as load map, create player and assign countries to player before the start game phase. </a:t>
                      </a:r>
                      <a:endParaRPr lang="en-AU" dirty="0"/>
                    </a:p>
                  </a:txBody>
                  <a:tcPr/>
                </a:tc>
                <a:extLst>
                  <a:ext uri="{0D108BD9-81ED-4DB2-BD59-A6C34878D82A}">
                    <a16:rowId xmlns:a16="http://schemas.microsoft.com/office/drawing/2014/main" val="3362868986"/>
                  </a:ext>
                </a:extLst>
              </a:tr>
              <a:tr h="370840">
                <a:tc>
                  <a:txBody>
                    <a:bodyPr/>
                    <a:lstStyle/>
                    <a:p>
                      <a:r>
                        <a:rPr lang="en-US" dirty="0"/>
                        <a:t>GameEngine.java</a:t>
                      </a:r>
                      <a:endParaRPr lang="en-AU" dirty="0"/>
                    </a:p>
                  </a:txBody>
                  <a:tcPr/>
                </a:tc>
                <a:tc>
                  <a:txBody>
                    <a:bodyPr/>
                    <a:lstStyle/>
                    <a:p>
                      <a:r>
                        <a:rPr lang="en-US" dirty="0"/>
                        <a:t>This class provides functionalities such as deploy armies, </a:t>
                      </a:r>
                      <a:r>
                        <a:rPr lang="en-US"/>
                        <a:t>issue orders, </a:t>
                      </a:r>
                      <a:r>
                        <a:rPr lang="en-US" dirty="0"/>
                        <a:t>and execute orders in round robin fashion.</a:t>
                      </a:r>
                      <a:endParaRPr lang="en-AU" dirty="0"/>
                    </a:p>
                  </a:txBody>
                  <a:tcPr/>
                </a:tc>
                <a:extLst>
                  <a:ext uri="{0D108BD9-81ED-4DB2-BD59-A6C34878D82A}">
                    <a16:rowId xmlns:a16="http://schemas.microsoft.com/office/drawing/2014/main" val="3690674763"/>
                  </a:ext>
                </a:extLst>
              </a:tr>
              <a:tr h="370840">
                <a:tc>
                  <a:txBody>
                    <a:bodyPr/>
                    <a:lstStyle/>
                    <a:p>
                      <a:r>
                        <a:rPr lang="en-US" dirty="0"/>
                        <a:t>MapController.java</a:t>
                      </a:r>
                      <a:endParaRPr lang="en-AU" dirty="0"/>
                    </a:p>
                  </a:txBody>
                  <a:tcPr/>
                </a:tc>
                <a:tc>
                  <a:txBody>
                    <a:bodyPr/>
                    <a:lstStyle/>
                    <a:p>
                      <a:r>
                        <a:rPr lang="en-US" dirty="0"/>
                        <a:t>This class provides map management functionalities such as add an existing map, create a new map.</a:t>
                      </a:r>
                      <a:endParaRPr lang="en-AU" dirty="0"/>
                    </a:p>
                  </a:txBody>
                  <a:tcPr/>
                </a:tc>
                <a:extLst>
                  <a:ext uri="{0D108BD9-81ED-4DB2-BD59-A6C34878D82A}">
                    <a16:rowId xmlns:a16="http://schemas.microsoft.com/office/drawing/2014/main" val="650793952"/>
                  </a:ext>
                </a:extLst>
              </a:tr>
              <a:tr h="370840">
                <a:tc>
                  <a:txBody>
                    <a:bodyPr/>
                    <a:lstStyle/>
                    <a:p>
                      <a:r>
                        <a:rPr lang="en-US" dirty="0"/>
                        <a:t>WelcomeController.java</a:t>
                      </a:r>
                      <a:endParaRPr lang="en-AU" dirty="0"/>
                    </a:p>
                  </a:txBody>
                  <a:tcPr/>
                </a:tc>
                <a:tc>
                  <a:txBody>
                    <a:bodyPr/>
                    <a:lstStyle/>
                    <a:p>
                      <a:r>
                        <a:rPr lang="en-US" sz="1800" i="0" kern="1200" dirty="0">
                          <a:solidFill>
                            <a:schemeClr val="dk1"/>
                          </a:solidFill>
                          <a:effectLst/>
                          <a:latin typeface="+mn-lt"/>
                          <a:ea typeface="+mn-ea"/>
                          <a:cs typeface="+mn-cs"/>
                        </a:rPr>
                        <a:t>This class represent main screen of game from which user can navigate to various phases of game.</a:t>
                      </a:r>
                      <a:endParaRPr lang="en-AU" i="0" dirty="0"/>
                    </a:p>
                  </a:txBody>
                  <a:tcPr/>
                </a:tc>
                <a:extLst>
                  <a:ext uri="{0D108BD9-81ED-4DB2-BD59-A6C34878D82A}">
                    <a16:rowId xmlns:a16="http://schemas.microsoft.com/office/drawing/2014/main" val="737038807"/>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14</a:t>
            </a:fld>
            <a:endParaRPr lang="en-IN" dirty="0"/>
          </a:p>
        </p:txBody>
      </p:sp>
    </p:spTree>
    <p:extLst>
      <p:ext uri="{BB962C8B-B14F-4D97-AF65-F5344CB8AC3E}">
        <p14:creationId xmlns:p14="http://schemas.microsoft.com/office/powerpoint/2010/main" val="2234200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SERVICES</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3898484108"/>
              </p:ext>
            </p:extLst>
          </p:nvPr>
        </p:nvGraphicFramePr>
        <p:xfrm>
          <a:off x="1088085" y="1846263"/>
          <a:ext cx="10058400" cy="2225040"/>
        </p:xfrm>
        <a:graphic>
          <a:graphicData uri="http://schemas.openxmlformats.org/drawingml/2006/table">
            <a:tbl>
              <a:tblPr firstRow="1" bandRow="1">
                <a:tableStyleId>{5C22544A-7EE6-4342-B048-85BDC9FD1C3A}</a:tableStyleId>
              </a:tblPr>
              <a:tblGrid>
                <a:gridCol w="2897989">
                  <a:extLst>
                    <a:ext uri="{9D8B030D-6E8A-4147-A177-3AD203B41FA5}">
                      <a16:colId xmlns:a16="http://schemas.microsoft.com/office/drawing/2014/main" val="2411508176"/>
                    </a:ext>
                  </a:extLst>
                </a:gridCol>
                <a:gridCol w="7160411">
                  <a:extLst>
                    <a:ext uri="{9D8B030D-6E8A-4147-A177-3AD203B41FA5}">
                      <a16:colId xmlns:a16="http://schemas.microsoft.com/office/drawing/2014/main" val="1123871044"/>
                    </a:ext>
                  </a:extLst>
                </a:gridCol>
              </a:tblGrid>
              <a:tr h="370840">
                <a:tc>
                  <a:txBody>
                    <a:bodyPr/>
                    <a:lstStyle/>
                    <a:p>
                      <a:pPr algn="ctr"/>
                      <a:r>
                        <a:rPr lang="en-US" sz="1800" dirty="0"/>
                        <a:t>File</a:t>
                      </a:r>
                      <a:endParaRPr lang="en-AU" sz="1800" dirty="0"/>
                    </a:p>
                  </a:txBody>
                  <a:tcPr/>
                </a:tc>
                <a:tc>
                  <a:txBody>
                    <a:bodyPr/>
                    <a:lstStyle/>
                    <a:p>
                      <a:pPr algn="ctr"/>
                      <a:r>
                        <a:rPr lang="en-US" sz="1800" dirty="0"/>
                        <a:t>Description</a:t>
                      </a:r>
                      <a:endParaRPr lang="en-AU" sz="1800" dirty="0"/>
                    </a:p>
                  </a:txBody>
                  <a:tcPr/>
                </a:tc>
                <a:extLst>
                  <a:ext uri="{0D108BD9-81ED-4DB2-BD59-A6C34878D82A}">
                    <a16:rowId xmlns:a16="http://schemas.microsoft.com/office/drawing/2014/main" val="1550046145"/>
                  </a:ext>
                </a:extLst>
              </a:tr>
              <a:tr h="370840">
                <a:tc>
                  <a:txBody>
                    <a:bodyPr/>
                    <a:lstStyle/>
                    <a:p>
                      <a:r>
                        <a:rPr lang="en-US" sz="1800" dirty="0"/>
                        <a:t>GameConfigService.java</a:t>
                      </a:r>
                      <a:endParaRPr lang="en-AU" sz="1800" dirty="0"/>
                    </a:p>
                  </a:txBody>
                  <a:tcPr/>
                </a:tc>
                <a:tc>
                  <a:txBody>
                    <a:bodyPr/>
                    <a:lstStyle/>
                    <a:p>
                      <a:r>
                        <a:rPr lang="en-US" sz="1800" i="0" kern="1200" dirty="0">
                          <a:solidFill>
                            <a:schemeClr val="dk1"/>
                          </a:solidFill>
                          <a:effectLst/>
                          <a:latin typeface="+mn-lt"/>
                          <a:ea typeface="+mn-ea"/>
                          <a:cs typeface="+mn-cs"/>
                        </a:rPr>
                        <a:t>This interface is used for all game related Configuration for game play.</a:t>
                      </a:r>
                      <a:endParaRPr lang="en-AU" sz="1800" i="0" dirty="0"/>
                    </a:p>
                  </a:txBody>
                  <a:tcPr/>
                </a:tc>
                <a:extLst>
                  <a:ext uri="{0D108BD9-81ED-4DB2-BD59-A6C34878D82A}">
                    <a16:rowId xmlns:a16="http://schemas.microsoft.com/office/drawing/2014/main" val="3362868986"/>
                  </a:ext>
                </a:extLst>
              </a:tr>
              <a:tr h="370840">
                <a:tc>
                  <a:txBody>
                    <a:bodyPr/>
                    <a:lstStyle/>
                    <a:p>
                      <a:r>
                        <a:rPr lang="en-US" sz="1800" dirty="0"/>
                        <a:t>GameEngineService.java</a:t>
                      </a:r>
                      <a:endParaRPr lang="en-AU" sz="1800" dirty="0"/>
                    </a:p>
                  </a:txBody>
                  <a:tcPr/>
                </a:tc>
                <a:tc>
                  <a:txBody>
                    <a:bodyPr/>
                    <a:lstStyle/>
                    <a:p>
                      <a:r>
                        <a:rPr lang="en-US" sz="1800" i="0" kern="1200" dirty="0">
                          <a:solidFill>
                            <a:schemeClr val="dk1"/>
                          </a:solidFill>
                          <a:effectLst/>
                          <a:latin typeface="+mn-lt"/>
                          <a:ea typeface="+mn-ea"/>
                          <a:cs typeface="+mn-cs"/>
                        </a:rPr>
                        <a:t>This interface is used to provide function for game playing.</a:t>
                      </a:r>
                      <a:endParaRPr lang="en-AU" sz="1800" i="0" dirty="0"/>
                    </a:p>
                  </a:txBody>
                  <a:tcPr/>
                </a:tc>
                <a:extLst>
                  <a:ext uri="{0D108BD9-81ED-4DB2-BD59-A6C34878D82A}">
                    <a16:rowId xmlns:a16="http://schemas.microsoft.com/office/drawing/2014/main" val="3690674763"/>
                  </a:ext>
                </a:extLst>
              </a:tr>
              <a:tr h="370840">
                <a:tc>
                  <a:txBody>
                    <a:bodyPr/>
                    <a:lstStyle/>
                    <a:p>
                      <a:r>
                        <a:rPr lang="en-US" sz="1800" dirty="0"/>
                        <a:t>GenerateUtil.java</a:t>
                      </a:r>
                      <a:endParaRPr lang="en-AU" sz="1800" dirty="0"/>
                    </a:p>
                  </a:txBody>
                  <a:tcPr/>
                </a:tc>
                <a:tc>
                  <a:txBody>
                    <a:bodyPr/>
                    <a:lstStyle/>
                    <a:p>
                      <a:r>
                        <a:rPr lang="en-US" sz="1800" i="0" kern="1200" dirty="0">
                          <a:solidFill>
                            <a:schemeClr val="dk1"/>
                          </a:solidFill>
                          <a:effectLst/>
                          <a:latin typeface="+mn-lt"/>
                          <a:ea typeface="+mn-ea"/>
                          <a:cs typeface="+mn-cs"/>
                        </a:rPr>
                        <a:t>This interface is used for Utility of General Functions.</a:t>
                      </a:r>
                      <a:endParaRPr lang="en-AU" sz="1800" i="0" dirty="0"/>
                    </a:p>
                  </a:txBody>
                  <a:tcPr/>
                </a:tc>
                <a:extLst>
                  <a:ext uri="{0D108BD9-81ED-4DB2-BD59-A6C34878D82A}">
                    <a16:rowId xmlns:a16="http://schemas.microsoft.com/office/drawing/2014/main" val="650793952"/>
                  </a:ext>
                </a:extLst>
              </a:tr>
              <a:tr h="370840">
                <a:tc>
                  <a:txBody>
                    <a:bodyPr/>
                    <a:lstStyle/>
                    <a:p>
                      <a:r>
                        <a:rPr lang="en-US" sz="1800" dirty="0"/>
                        <a:t>MapHandlingInterface.java</a:t>
                      </a:r>
                      <a:endParaRPr lang="en-AU" sz="1800" dirty="0"/>
                    </a:p>
                  </a:txBody>
                  <a:tcPr/>
                </a:tc>
                <a:tc>
                  <a:txBody>
                    <a:bodyPr/>
                    <a:lstStyle/>
                    <a:p>
                      <a:r>
                        <a:rPr lang="en-US" sz="1800" i="0" kern="1200" dirty="0">
                          <a:solidFill>
                            <a:schemeClr val="dk1"/>
                          </a:solidFill>
                          <a:effectLst/>
                          <a:latin typeface="+mn-lt"/>
                          <a:ea typeface="+mn-ea"/>
                          <a:cs typeface="+mn-cs"/>
                        </a:rPr>
                        <a:t>This interface is used for Utility of Map Editor related commands.</a:t>
                      </a:r>
                      <a:endParaRPr lang="en-AU" sz="1800" i="0" dirty="0"/>
                    </a:p>
                  </a:txBody>
                  <a:tcPr/>
                </a:tc>
                <a:extLst>
                  <a:ext uri="{0D108BD9-81ED-4DB2-BD59-A6C34878D82A}">
                    <a16:rowId xmlns:a16="http://schemas.microsoft.com/office/drawing/2014/main" val="737038807"/>
                  </a:ext>
                </a:extLst>
              </a:tr>
              <a:tr h="370840">
                <a:tc>
                  <a:txBody>
                    <a:bodyPr/>
                    <a:lstStyle/>
                    <a:p>
                      <a:pPr>
                        <a:lnSpc>
                          <a:spcPct val="107000"/>
                        </a:lnSpc>
                        <a:spcBef>
                          <a:spcPts val="300"/>
                        </a:spcBef>
                        <a:spcAft>
                          <a:spcPts val="3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OrderProcessor.java</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interface is used to process the order based on the user input.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2576840"/>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15</a:t>
            </a:fld>
            <a:endParaRPr lang="en-IN" dirty="0"/>
          </a:p>
        </p:txBody>
      </p:sp>
    </p:spTree>
    <p:extLst>
      <p:ext uri="{BB962C8B-B14F-4D97-AF65-F5344CB8AC3E}">
        <p14:creationId xmlns:p14="http://schemas.microsoft.com/office/powerpoint/2010/main" val="1563899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STATE</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1360199048"/>
              </p:ext>
            </p:extLst>
          </p:nvPr>
        </p:nvGraphicFramePr>
        <p:xfrm>
          <a:off x="1088085" y="1846263"/>
          <a:ext cx="10058400" cy="3730056"/>
        </p:xfrm>
        <a:graphic>
          <a:graphicData uri="http://schemas.openxmlformats.org/drawingml/2006/table">
            <a:tbl>
              <a:tblPr firstRow="1" bandRow="1">
                <a:tableStyleId>{5C22544A-7EE6-4342-B048-85BDC9FD1C3A}</a:tableStyleId>
              </a:tblPr>
              <a:tblGrid>
                <a:gridCol w="2853600">
                  <a:extLst>
                    <a:ext uri="{9D8B030D-6E8A-4147-A177-3AD203B41FA5}">
                      <a16:colId xmlns:a16="http://schemas.microsoft.com/office/drawing/2014/main" val="2411508176"/>
                    </a:ext>
                  </a:extLst>
                </a:gridCol>
                <a:gridCol w="7204800">
                  <a:extLst>
                    <a:ext uri="{9D8B030D-6E8A-4147-A177-3AD203B41FA5}">
                      <a16:colId xmlns:a16="http://schemas.microsoft.com/office/drawing/2014/main" val="1123871044"/>
                    </a:ext>
                  </a:extLst>
                </a:gridCol>
              </a:tblGrid>
              <a:tr h="370840">
                <a:tc>
                  <a:txBody>
                    <a:bodyPr/>
                    <a:lstStyle/>
                    <a:p>
                      <a:pPr algn="ctr"/>
                      <a:r>
                        <a:rPr lang="en-US" sz="1700" dirty="0"/>
                        <a:t>File</a:t>
                      </a:r>
                      <a:endParaRPr lang="en-AU" sz="1700" dirty="0"/>
                    </a:p>
                  </a:txBody>
                  <a:tcPr/>
                </a:tc>
                <a:tc>
                  <a:txBody>
                    <a:bodyPr/>
                    <a:lstStyle/>
                    <a:p>
                      <a:pPr algn="ctr"/>
                      <a:r>
                        <a:rPr lang="en-US" sz="1700" dirty="0"/>
                        <a:t>Description</a:t>
                      </a:r>
                      <a:endParaRPr lang="en-AU" sz="1700" dirty="0"/>
                    </a:p>
                  </a:txBody>
                  <a:tcPr/>
                </a:tc>
                <a:extLst>
                  <a:ext uri="{0D108BD9-81ED-4DB2-BD59-A6C34878D82A}">
                    <a16:rowId xmlns:a16="http://schemas.microsoft.com/office/drawing/2014/main" val="1550046145"/>
                  </a:ext>
                </a:extLst>
              </a:tr>
              <a:tr h="370840">
                <a:tc>
                  <a:txBody>
                    <a:bodyPr/>
                    <a:lstStyle/>
                    <a:p>
                      <a:pPr>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ExecuteOrderPhase.java</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This class is used to execute orders which are issued by the players in the previous phase. </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2868986"/>
                  </a:ext>
                </a:extLst>
              </a:tr>
              <a:tr h="370840">
                <a:tc>
                  <a:txBody>
                    <a:bodyPr/>
                    <a:lstStyle/>
                    <a:p>
                      <a:pPr>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GamePlay.java</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This abstract class is used is used as a state class in state pattern and defines common behavior to all the states in the group (StartUpPhase, IssueOrderPhase, and </a:t>
                      </a:r>
                      <a:r>
                        <a:rPr lang="en-US" sz="1700" dirty="0" err="1">
                          <a:effectLst/>
                          <a:latin typeface="Calibri" panose="020F0502020204030204" pitchFamily="34" charset="0"/>
                          <a:ea typeface="Calibri" panose="020F0502020204030204" pitchFamily="34" charset="0"/>
                          <a:cs typeface="Times New Roman" panose="02020603050405020304" pitchFamily="18" charset="0"/>
                        </a:rPr>
                        <a:t>ExecuteOrderPhase</a:t>
                      </a:r>
                      <a:r>
                        <a:rPr lang="en-US" sz="1700" dirty="0">
                          <a:effectLst/>
                          <a:latin typeface="Calibri" panose="020F0502020204030204" pitchFamily="34" charset="0"/>
                          <a:ea typeface="Calibri" panose="020F0502020204030204" pitchFamily="34" charset="0"/>
                          <a:cs typeface="Times New Roman" panose="02020603050405020304" pitchFamily="18" charset="0"/>
                        </a:rPr>
                        <a:t>).</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674763"/>
                  </a:ext>
                </a:extLst>
              </a:tr>
              <a:tr h="370840">
                <a:tc>
                  <a:txBody>
                    <a:bodyPr/>
                    <a:lstStyle/>
                    <a:p>
                      <a:pPr>
                        <a:lnSpc>
                          <a:spcPct val="107000"/>
                        </a:lnSpc>
                        <a:spcBef>
                          <a:spcPts val="300"/>
                        </a:spcBef>
                        <a:spcAft>
                          <a:spcPts val="3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IssueOrderPhase.java</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This class is used to take orders from each player in round robin manner.</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0793952"/>
                  </a:ext>
                </a:extLst>
              </a:tr>
              <a:tr h="370840">
                <a:tc>
                  <a:txBody>
                    <a:bodyPr/>
                    <a:lstStyle/>
                    <a:p>
                      <a:pPr>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MapPhase.java</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This class is used for map editing command such as create, edit, validate, save, and load map which are valid in this state. </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7038807"/>
                  </a:ext>
                </a:extLst>
              </a:tr>
              <a:tr h="370840">
                <a:tc>
                  <a:txBody>
                    <a:bodyPr/>
                    <a:lstStyle/>
                    <a:p>
                      <a:pPr>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Phase.java</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This abstract class is used as a state class in state pattern and defines the behavior that is common to all the states in int group (MapPhase).</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2576840"/>
                  </a:ext>
                </a:extLst>
              </a:tr>
              <a:tr h="370840">
                <a:tc>
                  <a:txBody>
                    <a:bodyPr/>
                    <a:lstStyle/>
                    <a:p>
                      <a:pPr>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StartupPhase.java</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This phase is used for startup phase commands such as load map, add and remove players and populate countries between those players.</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30651691"/>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16</a:t>
            </a:fld>
            <a:endParaRPr lang="en-IN" dirty="0"/>
          </a:p>
        </p:txBody>
      </p:sp>
    </p:spTree>
    <p:extLst>
      <p:ext uri="{BB962C8B-B14F-4D97-AF65-F5344CB8AC3E}">
        <p14:creationId xmlns:p14="http://schemas.microsoft.com/office/powerpoint/2010/main" val="354882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OBSERVER</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3949998435"/>
              </p:ext>
            </p:extLst>
          </p:nvPr>
        </p:nvGraphicFramePr>
        <p:xfrm>
          <a:off x="1088085" y="1846263"/>
          <a:ext cx="10058400" cy="1112520"/>
        </p:xfrm>
        <a:graphic>
          <a:graphicData uri="http://schemas.openxmlformats.org/drawingml/2006/table">
            <a:tbl>
              <a:tblPr firstRow="1" bandRow="1">
                <a:tableStyleId>{5C22544A-7EE6-4342-B048-85BDC9FD1C3A}</a:tableStyleId>
              </a:tblPr>
              <a:tblGrid>
                <a:gridCol w="2853600">
                  <a:extLst>
                    <a:ext uri="{9D8B030D-6E8A-4147-A177-3AD203B41FA5}">
                      <a16:colId xmlns:a16="http://schemas.microsoft.com/office/drawing/2014/main" val="2411508176"/>
                    </a:ext>
                  </a:extLst>
                </a:gridCol>
                <a:gridCol w="7204800">
                  <a:extLst>
                    <a:ext uri="{9D8B030D-6E8A-4147-A177-3AD203B41FA5}">
                      <a16:colId xmlns:a16="http://schemas.microsoft.com/office/drawing/2014/main" val="1123871044"/>
                    </a:ext>
                  </a:extLst>
                </a:gridCol>
              </a:tblGrid>
              <a:tr h="370840">
                <a:tc>
                  <a:txBody>
                    <a:bodyPr/>
                    <a:lstStyle/>
                    <a:p>
                      <a:pPr algn="ctr"/>
                      <a:r>
                        <a:rPr lang="en-US" sz="1700" dirty="0"/>
                        <a:t>File</a:t>
                      </a:r>
                      <a:endParaRPr lang="en-AU" sz="1700" dirty="0"/>
                    </a:p>
                  </a:txBody>
                  <a:tcPr/>
                </a:tc>
                <a:tc>
                  <a:txBody>
                    <a:bodyPr/>
                    <a:lstStyle/>
                    <a:p>
                      <a:pPr algn="ctr"/>
                      <a:r>
                        <a:rPr lang="en-US" sz="1700" dirty="0"/>
                        <a:t>Description</a:t>
                      </a:r>
                      <a:endParaRPr lang="en-AU" sz="1700" dirty="0"/>
                    </a:p>
                  </a:txBody>
                  <a:tcPr/>
                </a:tc>
                <a:extLst>
                  <a:ext uri="{0D108BD9-81ED-4DB2-BD59-A6C34878D82A}">
                    <a16:rowId xmlns:a16="http://schemas.microsoft.com/office/drawing/2014/main" val="1550046145"/>
                  </a:ext>
                </a:extLst>
              </a:tr>
              <a:tr h="370840">
                <a:tc>
                  <a:txBody>
                    <a:bodyPr/>
                    <a:lstStyle/>
                    <a:p>
                      <a:pPr>
                        <a:lnSpc>
                          <a:spcPct val="107000"/>
                        </a:lnSpc>
                        <a:spcBef>
                          <a:spcPts val="300"/>
                        </a:spcBef>
                        <a:spcAft>
                          <a:spcPts val="3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LogEntryBuffer.java</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a:effectLst/>
                          <a:latin typeface="Calibri" panose="020F0502020204030204" pitchFamily="34" charset="0"/>
                          <a:ea typeface="Calibri" panose="020F0502020204030204" pitchFamily="34" charset="0"/>
                          <a:cs typeface="Times New Roman" panose="02020603050405020304" pitchFamily="18" charset="0"/>
                        </a:rPr>
                        <a:t>This is the log entry buffer class used for log application state.</a:t>
                      </a:r>
                      <a:endParaRPr lang="en-AU" sz="17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2868986"/>
                  </a:ext>
                </a:extLst>
              </a:tr>
              <a:tr h="370840">
                <a:tc>
                  <a:txBody>
                    <a:bodyPr/>
                    <a:lstStyle/>
                    <a:p>
                      <a:pPr>
                        <a:lnSpc>
                          <a:spcPct val="107000"/>
                        </a:lnSpc>
                        <a:spcBef>
                          <a:spcPts val="300"/>
                        </a:spcBef>
                        <a:spcAft>
                          <a:spcPts val="3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WriteLogFile.java</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7000"/>
                        </a:lnSpc>
                        <a:spcBef>
                          <a:spcPts val="300"/>
                        </a:spcBef>
                        <a:spcAft>
                          <a:spcPts val="3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This class is used to write a message to log file.</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90674763"/>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17</a:t>
            </a:fld>
            <a:endParaRPr lang="en-IN" dirty="0"/>
          </a:p>
        </p:txBody>
      </p:sp>
    </p:spTree>
    <p:extLst>
      <p:ext uri="{BB962C8B-B14F-4D97-AF65-F5344CB8AC3E}">
        <p14:creationId xmlns:p14="http://schemas.microsoft.com/office/powerpoint/2010/main" val="2159797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ADAPTER</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2523689597"/>
              </p:ext>
            </p:extLst>
          </p:nvPr>
        </p:nvGraphicFramePr>
        <p:xfrm>
          <a:off x="1088085" y="1846263"/>
          <a:ext cx="10058400" cy="1826134"/>
        </p:xfrm>
        <a:graphic>
          <a:graphicData uri="http://schemas.openxmlformats.org/drawingml/2006/table">
            <a:tbl>
              <a:tblPr firstRow="1" bandRow="1">
                <a:tableStyleId>{5C22544A-7EE6-4342-B048-85BDC9FD1C3A}</a:tableStyleId>
              </a:tblPr>
              <a:tblGrid>
                <a:gridCol w="2897989">
                  <a:extLst>
                    <a:ext uri="{9D8B030D-6E8A-4147-A177-3AD203B41FA5}">
                      <a16:colId xmlns:a16="http://schemas.microsoft.com/office/drawing/2014/main" val="2411508176"/>
                    </a:ext>
                  </a:extLst>
                </a:gridCol>
                <a:gridCol w="7160411">
                  <a:extLst>
                    <a:ext uri="{9D8B030D-6E8A-4147-A177-3AD203B41FA5}">
                      <a16:colId xmlns:a16="http://schemas.microsoft.com/office/drawing/2014/main" val="1123871044"/>
                    </a:ext>
                  </a:extLst>
                </a:gridCol>
              </a:tblGrid>
              <a:tr h="370840">
                <a:tc>
                  <a:txBody>
                    <a:bodyPr/>
                    <a:lstStyle/>
                    <a:p>
                      <a:pPr algn="ctr"/>
                      <a:r>
                        <a:rPr lang="en-US" sz="1800" dirty="0"/>
                        <a:t>File</a:t>
                      </a:r>
                      <a:endParaRPr lang="en-AU" sz="1800" dirty="0"/>
                    </a:p>
                  </a:txBody>
                  <a:tcPr/>
                </a:tc>
                <a:tc>
                  <a:txBody>
                    <a:bodyPr/>
                    <a:lstStyle/>
                    <a:p>
                      <a:pPr algn="ctr"/>
                      <a:r>
                        <a:rPr lang="en-US" sz="1800" dirty="0"/>
                        <a:t>Description</a:t>
                      </a:r>
                      <a:endParaRPr lang="en-AU" sz="1800" dirty="0"/>
                    </a:p>
                  </a:txBody>
                  <a:tcPr/>
                </a:tc>
                <a:extLst>
                  <a:ext uri="{0D108BD9-81ED-4DB2-BD59-A6C34878D82A}">
                    <a16:rowId xmlns:a16="http://schemas.microsoft.com/office/drawing/2014/main" val="1550046145"/>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ConquestMapReader.java</a:t>
                      </a:r>
                    </a:p>
                  </a:txBody>
                  <a:tcPr marL="68580" marR="68580" marT="0" marB="0" anchor="ctr"/>
                </a:tc>
                <a:tc>
                  <a:txBody>
                    <a:bodyPr/>
                    <a:lstStyle/>
                    <a:p>
                      <a:pPr algn="just">
                        <a:lnSpc>
                          <a:spcPct val="107000"/>
                        </a:lnSpc>
                        <a:spcBef>
                          <a:spcPts val="300"/>
                        </a:spcBef>
                        <a:spcAft>
                          <a:spcPts val="300"/>
                        </a:spcAft>
                      </a:pPr>
                      <a:r>
                        <a:rPr lang="en-AU" sz="1700" dirty="0">
                          <a:effectLst/>
                          <a:latin typeface="Calibri" panose="020F0502020204030204" pitchFamily="34" charset="0"/>
                          <a:ea typeface="Calibri" panose="020F0502020204030204" pitchFamily="34" charset="0"/>
                          <a:cs typeface="Times New Roman" panose="02020603050405020304" pitchFamily="18" charset="0"/>
                        </a:rPr>
                        <a:t>This Class is used for Reading and Writing Conquest Map File. This is </a:t>
                      </a:r>
                      <a:r>
                        <a:rPr lang="en-AU" sz="1700" dirty="0" err="1">
                          <a:effectLst/>
                          <a:latin typeface="Calibri" panose="020F0502020204030204" pitchFamily="34" charset="0"/>
                          <a:ea typeface="Calibri" panose="020F0502020204030204" pitchFamily="34" charset="0"/>
                          <a:cs typeface="Times New Roman" panose="02020603050405020304" pitchFamily="18" charset="0"/>
                        </a:rPr>
                        <a:t>Adaptee</a:t>
                      </a:r>
                      <a:r>
                        <a:rPr lang="en-AU" sz="1700" dirty="0">
                          <a:effectLst/>
                          <a:latin typeface="Calibri" panose="020F0502020204030204" pitchFamily="34" charset="0"/>
                          <a:ea typeface="Calibri" panose="020F0502020204030204" pitchFamily="34" charset="0"/>
                          <a:cs typeface="Times New Roman" panose="02020603050405020304" pitchFamily="18" charset="0"/>
                        </a:rPr>
                        <a:t> class in Adapter Pattern.</a:t>
                      </a:r>
                    </a:p>
                  </a:txBody>
                  <a:tcPr marL="68580" marR="68580" marT="0" marB="0" anchor="ctr"/>
                </a:tc>
                <a:extLst>
                  <a:ext uri="{0D108BD9-81ED-4DB2-BD59-A6C34878D82A}">
                    <a16:rowId xmlns:a16="http://schemas.microsoft.com/office/drawing/2014/main" val="3362868986"/>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DominationMapReader.java</a:t>
                      </a:r>
                    </a:p>
                  </a:txBody>
                  <a:tcPr marL="68580" marR="68580" marT="0" marB="0" anchor="ctr"/>
                </a:tc>
                <a:tc>
                  <a:txBody>
                    <a:bodyPr/>
                    <a:lstStyle/>
                    <a:p>
                      <a:pPr algn="just">
                        <a:lnSpc>
                          <a:spcPct val="107000"/>
                        </a:lnSpc>
                        <a:spcBef>
                          <a:spcPts val="300"/>
                        </a:spcBef>
                        <a:spcAft>
                          <a:spcPts val="300"/>
                        </a:spcAft>
                      </a:pPr>
                      <a:r>
                        <a:rPr lang="en-AU" sz="1700" dirty="0">
                          <a:effectLst/>
                          <a:latin typeface="Calibri" panose="020F0502020204030204" pitchFamily="34" charset="0"/>
                          <a:ea typeface="Calibri" panose="020F0502020204030204" pitchFamily="34" charset="0"/>
                          <a:cs typeface="Times New Roman" panose="02020603050405020304" pitchFamily="18" charset="0"/>
                        </a:rPr>
                        <a:t>This Class is used for Reading and Writing Domination Map File. This is the Target class in Adapter Pattern.</a:t>
                      </a:r>
                    </a:p>
                  </a:txBody>
                  <a:tcPr marL="68580" marR="68580" marT="0" marB="0" anchor="ctr"/>
                </a:tc>
                <a:extLst>
                  <a:ext uri="{0D108BD9-81ED-4DB2-BD59-A6C34878D82A}">
                    <a16:rowId xmlns:a16="http://schemas.microsoft.com/office/drawing/2014/main" val="3690674763"/>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FileReaderAdapter.java</a:t>
                      </a:r>
                    </a:p>
                  </a:txBody>
                  <a:tcPr marL="68580" marR="68580" marT="0" marB="0" anchor="ctr"/>
                </a:tc>
                <a:tc>
                  <a:txBody>
                    <a:bodyPr/>
                    <a:lstStyle/>
                    <a:p>
                      <a:pPr algn="just">
                        <a:lnSpc>
                          <a:spcPct val="107000"/>
                        </a:lnSpc>
                        <a:spcBef>
                          <a:spcPts val="300"/>
                        </a:spcBef>
                        <a:spcAft>
                          <a:spcPts val="300"/>
                        </a:spcAft>
                      </a:pPr>
                      <a:r>
                        <a:rPr lang="en-AU" sz="1700" dirty="0">
                          <a:effectLst/>
                          <a:latin typeface="Calibri" panose="020F0502020204030204" pitchFamily="34" charset="0"/>
                          <a:ea typeface="Calibri" panose="020F0502020204030204" pitchFamily="34" charset="0"/>
                          <a:cs typeface="Times New Roman" panose="02020603050405020304" pitchFamily="18" charset="0"/>
                        </a:rPr>
                        <a:t>This Class is used for Adapting </a:t>
                      </a:r>
                      <a:r>
                        <a:rPr lang="en-AU" sz="1700" dirty="0" err="1">
                          <a:effectLst/>
                          <a:latin typeface="Calibri" panose="020F0502020204030204" pitchFamily="34" charset="0"/>
                          <a:ea typeface="Calibri" panose="020F0502020204030204" pitchFamily="34" charset="0"/>
                          <a:cs typeface="Times New Roman" panose="02020603050405020304" pitchFamily="18" charset="0"/>
                        </a:rPr>
                        <a:t>ConquestMapReader</a:t>
                      </a:r>
                      <a:r>
                        <a:rPr lang="en-AU" sz="1700" dirty="0">
                          <a:effectLst/>
                          <a:latin typeface="Calibri" panose="020F0502020204030204" pitchFamily="34" charset="0"/>
                          <a:ea typeface="Calibri" panose="020F0502020204030204" pitchFamily="34" charset="0"/>
                          <a:cs typeface="Times New Roman" panose="02020603050405020304" pitchFamily="18" charset="0"/>
                        </a:rPr>
                        <a:t> to Existing map System.</a:t>
                      </a:r>
                    </a:p>
                  </a:txBody>
                  <a:tcPr marL="68580" marR="68580" marT="0" marB="0" anchor="ctr"/>
                </a:tc>
                <a:extLst>
                  <a:ext uri="{0D108BD9-81ED-4DB2-BD59-A6C34878D82A}">
                    <a16:rowId xmlns:a16="http://schemas.microsoft.com/office/drawing/2014/main" val="650793952"/>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18</a:t>
            </a:fld>
            <a:endParaRPr lang="en-IN" dirty="0"/>
          </a:p>
        </p:txBody>
      </p:sp>
    </p:spTree>
    <p:extLst>
      <p:ext uri="{BB962C8B-B14F-4D97-AF65-F5344CB8AC3E}">
        <p14:creationId xmlns:p14="http://schemas.microsoft.com/office/powerpoint/2010/main" val="2016343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B17E-692D-44C3-881B-0348274BCDC0}"/>
              </a:ext>
            </a:extLst>
          </p:cNvPr>
          <p:cNvSpPr>
            <a:spLocks noGrp="1"/>
          </p:cNvSpPr>
          <p:nvPr>
            <p:ph type="title"/>
          </p:nvPr>
        </p:nvSpPr>
        <p:spPr/>
        <p:txBody>
          <a:bodyPr/>
          <a:lstStyle/>
          <a:p>
            <a:r>
              <a:rPr lang="en-US" dirty="0"/>
              <a:t>STRATEGY</a:t>
            </a:r>
            <a:endParaRPr lang="en-AU" dirty="0"/>
          </a:p>
        </p:txBody>
      </p:sp>
      <p:graphicFrame>
        <p:nvGraphicFramePr>
          <p:cNvPr id="5" name="Table 5">
            <a:extLst>
              <a:ext uri="{FF2B5EF4-FFF2-40B4-BE49-F238E27FC236}">
                <a16:creationId xmlns:a16="http://schemas.microsoft.com/office/drawing/2014/main" id="{53BD0601-280A-4142-AADE-1210027D3172}"/>
              </a:ext>
            </a:extLst>
          </p:cNvPr>
          <p:cNvGraphicFramePr>
            <a:graphicFrameLocks noGrp="1"/>
          </p:cNvGraphicFramePr>
          <p:nvPr>
            <p:ph idx="1"/>
            <p:extLst>
              <p:ext uri="{D42A27DB-BD31-4B8C-83A1-F6EECF244321}">
                <p14:modId xmlns:p14="http://schemas.microsoft.com/office/powerpoint/2010/main" val="3084729179"/>
              </p:ext>
            </p:extLst>
          </p:nvPr>
        </p:nvGraphicFramePr>
        <p:xfrm>
          <a:off x="1088085" y="1846263"/>
          <a:ext cx="10058400" cy="2595880"/>
        </p:xfrm>
        <a:graphic>
          <a:graphicData uri="http://schemas.openxmlformats.org/drawingml/2006/table">
            <a:tbl>
              <a:tblPr firstRow="1" bandRow="1">
                <a:tableStyleId>{5C22544A-7EE6-4342-B048-85BDC9FD1C3A}</a:tableStyleId>
              </a:tblPr>
              <a:tblGrid>
                <a:gridCol w="2853600">
                  <a:extLst>
                    <a:ext uri="{9D8B030D-6E8A-4147-A177-3AD203B41FA5}">
                      <a16:colId xmlns:a16="http://schemas.microsoft.com/office/drawing/2014/main" val="2411508176"/>
                    </a:ext>
                  </a:extLst>
                </a:gridCol>
                <a:gridCol w="7204800">
                  <a:extLst>
                    <a:ext uri="{9D8B030D-6E8A-4147-A177-3AD203B41FA5}">
                      <a16:colId xmlns:a16="http://schemas.microsoft.com/office/drawing/2014/main" val="1123871044"/>
                    </a:ext>
                  </a:extLst>
                </a:gridCol>
              </a:tblGrid>
              <a:tr h="370840">
                <a:tc>
                  <a:txBody>
                    <a:bodyPr/>
                    <a:lstStyle/>
                    <a:p>
                      <a:pPr algn="ctr"/>
                      <a:r>
                        <a:rPr lang="en-US" sz="1700" dirty="0"/>
                        <a:t>File</a:t>
                      </a:r>
                      <a:endParaRPr lang="en-AU" sz="1700" dirty="0"/>
                    </a:p>
                  </a:txBody>
                  <a:tcPr/>
                </a:tc>
                <a:tc>
                  <a:txBody>
                    <a:bodyPr/>
                    <a:lstStyle/>
                    <a:p>
                      <a:pPr algn="ctr"/>
                      <a:r>
                        <a:rPr lang="en-US" sz="1700" dirty="0"/>
                        <a:t>Description</a:t>
                      </a:r>
                      <a:endParaRPr lang="en-AU" sz="1700" dirty="0"/>
                    </a:p>
                  </a:txBody>
                  <a:tcPr/>
                </a:tc>
                <a:extLst>
                  <a:ext uri="{0D108BD9-81ED-4DB2-BD59-A6C34878D82A}">
                    <a16:rowId xmlns:a16="http://schemas.microsoft.com/office/drawing/2014/main" val="1550046145"/>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AggressiveStrategy.java</a:t>
                      </a:r>
                    </a:p>
                  </a:txBody>
                  <a:tcPr marL="68580" marR="68580" marT="0" marB="0" anchor="ctr"/>
                </a:tc>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This Class is used for Implementing Aggressive Strategy of a Player.</a:t>
                      </a:r>
                    </a:p>
                  </a:txBody>
                  <a:tcPr marL="68580" marR="68580" marT="0" marB="0" anchor="ctr"/>
                </a:tc>
                <a:extLst>
                  <a:ext uri="{0D108BD9-81ED-4DB2-BD59-A6C34878D82A}">
                    <a16:rowId xmlns:a16="http://schemas.microsoft.com/office/drawing/2014/main" val="3362868986"/>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BenevolentStrategy.java</a:t>
                      </a:r>
                    </a:p>
                  </a:txBody>
                  <a:tcPr marL="68580" marR="68580" marT="0" marB="0" anchor="ctr"/>
                </a:tc>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This Class is used for Implementing Benevolent Strategy of a Player.</a:t>
                      </a:r>
                    </a:p>
                  </a:txBody>
                  <a:tcPr marL="68580" marR="68580" marT="0" marB="0" anchor="ctr"/>
                </a:tc>
                <a:extLst>
                  <a:ext uri="{0D108BD9-81ED-4DB2-BD59-A6C34878D82A}">
                    <a16:rowId xmlns:a16="http://schemas.microsoft.com/office/drawing/2014/main" val="3690674763"/>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CheaterStrategy.java</a:t>
                      </a:r>
                    </a:p>
                  </a:txBody>
                  <a:tcPr marL="68580" marR="68580" marT="0" marB="0" anchor="ctr"/>
                </a:tc>
                <a:tc>
                  <a:txBody>
                    <a:bodyPr/>
                    <a:lstStyle/>
                    <a:p>
                      <a:pPr algn="just">
                        <a:lnSpc>
                          <a:spcPct val="107000"/>
                        </a:lnSpc>
                        <a:spcBef>
                          <a:spcPts val="300"/>
                        </a:spcBef>
                        <a:spcAft>
                          <a:spcPts val="300"/>
                        </a:spcAft>
                      </a:pPr>
                      <a:r>
                        <a:rPr lang="en-AU" sz="1700" dirty="0">
                          <a:effectLst/>
                          <a:latin typeface="Calibri" panose="020F0502020204030204" pitchFamily="34" charset="0"/>
                          <a:ea typeface="Calibri" panose="020F0502020204030204" pitchFamily="34" charset="0"/>
                          <a:cs typeface="Times New Roman" panose="02020603050405020304" pitchFamily="18" charset="0"/>
                        </a:rPr>
                        <a:t>This Class is used for Implementing Cheater Strategy of a Player.</a:t>
                      </a:r>
                    </a:p>
                  </a:txBody>
                  <a:tcPr marL="68580" marR="68580" marT="0" marB="0" anchor="ctr"/>
                </a:tc>
                <a:extLst>
                  <a:ext uri="{0D108BD9-81ED-4DB2-BD59-A6C34878D82A}">
                    <a16:rowId xmlns:a16="http://schemas.microsoft.com/office/drawing/2014/main" val="650793952"/>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HumanStrategy.java</a:t>
                      </a:r>
                    </a:p>
                  </a:txBody>
                  <a:tcPr marL="68580" marR="68580" marT="0" marB="0" anchor="ctr"/>
                </a:tc>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This Class is used for Implementing Human Strategy of a Player.</a:t>
                      </a:r>
                    </a:p>
                  </a:txBody>
                  <a:tcPr marL="68580" marR="68580" marT="0" marB="0" anchor="ctr"/>
                </a:tc>
                <a:extLst>
                  <a:ext uri="{0D108BD9-81ED-4DB2-BD59-A6C34878D82A}">
                    <a16:rowId xmlns:a16="http://schemas.microsoft.com/office/drawing/2014/main" val="737038807"/>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RandomStrategy.java</a:t>
                      </a:r>
                    </a:p>
                  </a:txBody>
                  <a:tcPr marL="68580" marR="68580" marT="0" marB="0" anchor="ctr"/>
                </a:tc>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This Class is used for Implementing Random Strategy of a Player.</a:t>
                      </a:r>
                    </a:p>
                  </a:txBody>
                  <a:tcPr marL="68580" marR="68580" marT="0" marB="0" anchor="ctr"/>
                </a:tc>
                <a:extLst>
                  <a:ext uri="{0D108BD9-81ED-4DB2-BD59-A6C34878D82A}">
                    <a16:rowId xmlns:a16="http://schemas.microsoft.com/office/drawing/2014/main" val="2052576840"/>
                  </a:ext>
                </a:extLst>
              </a:tr>
              <a:tr h="370840">
                <a:tc>
                  <a:txBody>
                    <a:bodyPr/>
                    <a:lstStyle/>
                    <a:p>
                      <a:pPr algn="just">
                        <a:lnSpc>
                          <a:spcPct val="107000"/>
                        </a:lnSpc>
                        <a:spcBef>
                          <a:spcPts val="300"/>
                        </a:spcBef>
                        <a:spcAft>
                          <a:spcPts val="300"/>
                        </a:spcAft>
                      </a:pPr>
                      <a:r>
                        <a:rPr lang="en-AU" sz="1700">
                          <a:effectLst/>
                          <a:latin typeface="Calibri" panose="020F0502020204030204" pitchFamily="34" charset="0"/>
                          <a:ea typeface="Calibri" panose="020F0502020204030204" pitchFamily="34" charset="0"/>
                          <a:cs typeface="Times New Roman" panose="02020603050405020304" pitchFamily="18" charset="0"/>
                        </a:rPr>
                        <a:t>Strategy.java</a:t>
                      </a:r>
                    </a:p>
                  </a:txBody>
                  <a:tcPr marL="68580" marR="68580" marT="0" marB="0" anchor="ctr"/>
                </a:tc>
                <a:tc>
                  <a:txBody>
                    <a:bodyPr/>
                    <a:lstStyle/>
                    <a:p>
                      <a:pPr algn="just">
                        <a:lnSpc>
                          <a:spcPct val="107000"/>
                        </a:lnSpc>
                        <a:spcBef>
                          <a:spcPts val="300"/>
                        </a:spcBef>
                        <a:spcAft>
                          <a:spcPts val="300"/>
                        </a:spcAft>
                      </a:pPr>
                      <a:r>
                        <a:rPr lang="en-AU" sz="1700" dirty="0">
                          <a:effectLst/>
                          <a:latin typeface="Calibri" panose="020F0502020204030204" pitchFamily="34" charset="0"/>
                          <a:ea typeface="Calibri" panose="020F0502020204030204" pitchFamily="34" charset="0"/>
                          <a:cs typeface="Times New Roman" panose="02020603050405020304" pitchFamily="18" charset="0"/>
                        </a:rPr>
                        <a:t>This Abstract class is used as a Basic Structure for various Strategies.</a:t>
                      </a:r>
                    </a:p>
                  </a:txBody>
                  <a:tcPr marL="68580" marR="68580" marT="0" marB="0" anchor="ctr"/>
                </a:tc>
                <a:extLst>
                  <a:ext uri="{0D108BD9-81ED-4DB2-BD59-A6C34878D82A}">
                    <a16:rowId xmlns:a16="http://schemas.microsoft.com/office/drawing/2014/main" val="1930651691"/>
                  </a:ext>
                </a:extLst>
              </a:tr>
            </a:tbl>
          </a:graphicData>
        </a:graphic>
      </p:graphicFrame>
      <p:sp>
        <p:nvSpPr>
          <p:cNvPr id="4" name="Slide Number Placeholder 3">
            <a:extLst>
              <a:ext uri="{FF2B5EF4-FFF2-40B4-BE49-F238E27FC236}">
                <a16:creationId xmlns:a16="http://schemas.microsoft.com/office/drawing/2014/main" id="{D5C9DEA0-5706-4F40-BB2F-ECDF91719870}"/>
              </a:ext>
            </a:extLst>
          </p:cNvPr>
          <p:cNvSpPr>
            <a:spLocks noGrp="1"/>
          </p:cNvSpPr>
          <p:nvPr>
            <p:ph type="sldNum" sz="quarter" idx="12"/>
          </p:nvPr>
        </p:nvSpPr>
        <p:spPr/>
        <p:txBody>
          <a:bodyPr/>
          <a:lstStyle/>
          <a:p>
            <a:fld id="{7B7E17E1-4597-4254-95D4-309B9CC1227F}" type="slidenum">
              <a:rPr lang="en-IN" smtClean="0"/>
              <a:t>19</a:t>
            </a:fld>
            <a:endParaRPr lang="en-IN" dirty="0"/>
          </a:p>
        </p:txBody>
      </p:sp>
    </p:spTree>
    <p:extLst>
      <p:ext uri="{BB962C8B-B14F-4D97-AF65-F5344CB8AC3E}">
        <p14:creationId xmlns:p14="http://schemas.microsoft.com/office/powerpoint/2010/main" val="2504395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C45B-C814-40C4-A5BE-D2FA7F15B47B}"/>
              </a:ext>
            </a:extLst>
          </p:cNvPr>
          <p:cNvSpPr>
            <a:spLocks noGrp="1"/>
          </p:cNvSpPr>
          <p:nvPr>
            <p:ph type="title"/>
          </p:nvPr>
        </p:nvSpPr>
        <p:spPr/>
        <p:txBody>
          <a:bodyPr/>
          <a:lstStyle/>
          <a:p>
            <a:r>
              <a:rPr lang="en-US" dirty="0"/>
              <a:t>Introduction</a:t>
            </a:r>
            <a:endParaRPr lang="en-AU" dirty="0"/>
          </a:p>
        </p:txBody>
      </p:sp>
      <p:sp>
        <p:nvSpPr>
          <p:cNvPr id="3" name="Content Placeholder 2">
            <a:extLst>
              <a:ext uri="{FF2B5EF4-FFF2-40B4-BE49-F238E27FC236}">
                <a16:creationId xmlns:a16="http://schemas.microsoft.com/office/drawing/2014/main" id="{8A6C9708-6026-4415-90F2-078E01F3B081}"/>
              </a:ext>
            </a:extLst>
          </p:cNvPr>
          <p:cNvSpPr>
            <a:spLocks noGrp="1"/>
          </p:cNvSpPr>
          <p:nvPr>
            <p:ph idx="1"/>
          </p:nvPr>
        </p:nvSpPr>
        <p:spPr>
          <a:xfrm>
            <a:off x="1097280" y="1845734"/>
            <a:ext cx="10058400" cy="4386390"/>
          </a:xfrm>
        </p:spPr>
        <p:txBody>
          <a:bodyPr>
            <a:noAutofit/>
          </a:bodyPr>
          <a:lstStyle/>
          <a:p>
            <a:pPr lvl="0" algn="just">
              <a:lnSpc>
                <a:spcPct val="100000"/>
              </a:lnSpc>
              <a:spcBef>
                <a:spcPts val="600"/>
              </a:spcBef>
              <a:spcAft>
                <a:spcPts val="0"/>
              </a:spcAft>
              <a:buFont typeface="Wingdings" panose="05000000000000000000" pitchFamily="2" charset="2"/>
              <a:buChar char="q"/>
              <a:tabLst>
                <a:tab pos="3200400" algn="l"/>
              </a:tabLst>
            </a:pPr>
            <a:r>
              <a:rPr lang="en-AU" sz="1900" dirty="0">
                <a:effectLst/>
                <a:latin typeface="Calibri" panose="020F0502020204030204" pitchFamily="34" charset="0"/>
                <a:ea typeface="Calibri" panose="020F0502020204030204" pitchFamily="34" charset="0"/>
                <a:cs typeface="Times New Roman" panose="02020603050405020304" pitchFamily="18" charset="0"/>
              </a:rPr>
              <a:t>Overview </a:t>
            </a:r>
          </a:p>
          <a:p>
            <a:pPr marL="292608" lvl="1" indent="0" algn="just">
              <a:lnSpc>
                <a:spcPct val="100000"/>
              </a:lnSpc>
              <a:spcAft>
                <a:spcPts val="200"/>
              </a:spcAft>
              <a:buNone/>
              <a:tabLst>
                <a:tab pos="3200400" algn="l"/>
              </a:tabLst>
            </a:pPr>
            <a:r>
              <a:rPr lang="en-AU" sz="1700" dirty="0">
                <a:effectLst/>
                <a:latin typeface="Calibri" panose="020F0502020204030204" pitchFamily="34" charset="0"/>
                <a:ea typeface="Calibri" panose="020F0502020204030204" pitchFamily="34" charset="0"/>
                <a:cs typeface="Times New Roman" panose="02020603050405020304" pitchFamily="18" charset="0"/>
              </a:rPr>
              <a:t>Warzone is a strategy game where each player tries to conquer all countries on a map based upon specific turns. </a:t>
            </a:r>
          </a:p>
          <a:p>
            <a:pPr marL="292608" lvl="1" indent="0" algn="just">
              <a:lnSpc>
                <a:spcPct val="100000"/>
              </a:lnSpc>
              <a:spcBef>
                <a:spcPts val="600"/>
              </a:spcBef>
              <a:spcAft>
                <a:spcPts val="800"/>
              </a:spcAft>
              <a:buNone/>
              <a:tabLst>
                <a:tab pos="3200400" algn="l"/>
              </a:tabLst>
            </a:pPr>
            <a:r>
              <a:rPr lang="en-AU" sz="1700" dirty="0">
                <a:effectLst/>
                <a:latin typeface="Calibri" panose="020F0502020204030204" pitchFamily="34" charset="0"/>
                <a:ea typeface="Calibri" panose="020F0502020204030204" pitchFamily="34" charset="0"/>
                <a:cs typeface="Times New Roman" panose="02020603050405020304" pitchFamily="18" charset="0"/>
              </a:rPr>
              <a:t>Warzone is categorized into two different phases:</a:t>
            </a:r>
          </a:p>
          <a:p>
            <a:pPr marL="635508" lvl="1" indent="-342900" algn="just">
              <a:lnSpc>
                <a:spcPct val="107000"/>
              </a:lnSpc>
              <a:spcAft>
                <a:spcPts val="0"/>
              </a:spcAft>
              <a:buFont typeface="+mj-lt"/>
              <a:buAutoNum type="arabicParenR"/>
              <a:tabLst>
                <a:tab pos="3200400" algn="l"/>
              </a:tabLst>
            </a:pPr>
            <a:r>
              <a:rPr lang="en-AU" sz="1500" dirty="0">
                <a:effectLst/>
                <a:latin typeface="Calibri" panose="020F0502020204030204" pitchFamily="34" charset="0"/>
                <a:ea typeface="Calibri" panose="020F0502020204030204" pitchFamily="34" charset="0"/>
                <a:cs typeface="Times New Roman" panose="02020603050405020304" pitchFamily="18" charset="0"/>
              </a:rPr>
              <a:t>Map Editor: - In this phase, map related activities such as create a new map, edit existing map, show map, save map, and validate map can be done.</a:t>
            </a:r>
          </a:p>
          <a:p>
            <a:pPr marL="635508" lvl="1" indent="-342900" algn="just">
              <a:lnSpc>
                <a:spcPct val="107000"/>
              </a:lnSpc>
              <a:spcBef>
                <a:spcPts val="600"/>
              </a:spcBef>
              <a:spcAft>
                <a:spcPts val="600"/>
              </a:spcAft>
              <a:buFont typeface="+mj-lt"/>
              <a:buAutoNum type="arabicParenR"/>
              <a:tabLst>
                <a:tab pos="3200400" algn="l"/>
              </a:tabLst>
            </a:pPr>
            <a:r>
              <a:rPr lang="en-AU" sz="1500" dirty="0">
                <a:effectLst/>
                <a:latin typeface="Calibri" panose="020F0502020204030204" pitchFamily="34" charset="0"/>
                <a:ea typeface="Calibri" panose="020F0502020204030204" pitchFamily="34" charset="0"/>
                <a:cs typeface="Times New Roman" panose="02020603050405020304" pitchFamily="18" charset="0"/>
              </a:rPr>
              <a:t>Game Play: - Gameplay consist of three sub phases.</a:t>
            </a:r>
          </a:p>
          <a:p>
            <a:pPr marL="818388" lvl="2" indent="-342900" algn="just">
              <a:lnSpc>
                <a:spcPct val="100000"/>
              </a:lnSpc>
              <a:spcBef>
                <a:spcPts val="0"/>
              </a:spcBef>
              <a:spcAft>
                <a:spcPts val="0"/>
              </a:spcAft>
              <a:buFont typeface="+mj-lt"/>
              <a:buAutoNum type="romanUcPeriod"/>
              <a:tabLst>
                <a:tab pos="3200400" algn="l"/>
              </a:tabLst>
            </a:pPr>
            <a:r>
              <a:rPr lang="en-AU" sz="1300" dirty="0">
                <a:effectLst/>
                <a:latin typeface="Calibri" panose="020F0502020204030204" pitchFamily="34" charset="0"/>
                <a:ea typeface="Calibri" panose="020F0502020204030204" pitchFamily="34" charset="0"/>
                <a:cs typeface="Times New Roman" panose="02020603050405020304" pitchFamily="18" charset="0"/>
              </a:rPr>
              <a:t>Start-up Phase</a:t>
            </a:r>
          </a:p>
          <a:p>
            <a:pPr marL="818388" lvl="2" indent="-342900" algn="just">
              <a:lnSpc>
                <a:spcPct val="100000"/>
              </a:lnSpc>
              <a:spcBef>
                <a:spcPts val="0"/>
              </a:spcBef>
              <a:spcAft>
                <a:spcPts val="0"/>
              </a:spcAft>
              <a:buFont typeface="+mj-lt"/>
              <a:buAutoNum type="romanUcPeriod"/>
              <a:tabLst>
                <a:tab pos="3200400" algn="l"/>
              </a:tabLst>
            </a:pPr>
            <a:r>
              <a:rPr lang="en-AU" sz="1300" dirty="0">
                <a:effectLst/>
                <a:latin typeface="Calibri" panose="020F0502020204030204" pitchFamily="34" charset="0"/>
                <a:ea typeface="Calibri" panose="020F0502020204030204" pitchFamily="34" charset="0"/>
                <a:cs typeface="Times New Roman" panose="02020603050405020304" pitchFamily="18" charset="0"/>
              </a:rPr>
              <a:t>Issue Order Phase</a:t>
            </a:r>
          </a:p>
          <a:p>
            <a:pPr marL="818388" lvl="2" indent="-342900" algn="just">
              <a:lnSpc>
                <a:spcPct val="100000"/>
              </a:lnSpc>
              <a:spcBef>
                <a:spcPts val="0"/>
              </a:spcBef>
              <a:spcAft>
                <a:spcPts val="600"/>
              </a:spcAft>
              <a:buFont typeface="+mj-lt"/>
              <a:buAutoNum type="romanUcPeriod"/>
              <a:tabLst>
                <a:tab pos="3200400" algn="l"/>
              </a:tabLst>
            </a:pPr>
            <a:r>
              <a:rPr lang="en-AU" sz="1300" dirty="0">
                <a:effectLst/>
                <a:latin typeface="Calibri" panose="020F0502020204030204" pitchFamily="34" charset="0"/>
                <a:ea typeface="Calibri" panose="020F0502020204030204" pitchFamily="34" charset="0"/>
                <a:cs typeface="Times New Roman" panose="02020603050405020304" pitchFamily="18" charset="0"/>
              </a:rPr>
              <a:t>Execute Order Phase</a:t>
            </a:r>
            <a:endParaRPr lang="en-AU" sz="1300" dirty="0">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0000"/>
              </a:lnSpc>
              <a:spcBef>
                <a:spcPts val="0"/>
              </a:spcBef>
              <a:spcAft>
                <a:spcPts val="600"/>
              </a:spcAft>
              <a:buFont typeface="Wingdings" panose="05000000000000000000" pitchFamily="2" charset="2"/>
              <a:buChar char="q"/>
              <a:tabLst>
                <a:tab pos="3200400" algn="l"/>
              </a:tabLst>
            </a:pPr>
            <a:r>
              <a:rPr lang="en-AU" sz="1900" dirty="0">
                <a:effectLst/>
                <a:latin typeface="Calibri" panose="020F0502020204030204" pitchFamily="34" charset="0"/>
                <a:ea typeface="Calibri" panose="020F0502020204030204" pitchFamily="34" charset="0"/>
                <a:cs typeface="Times New Roman" panose="02020603050405020304" pitchFamily="18" charset="0"/>
              </a:rPr>
              <a:t>Technologies Adapted</a:t>
            </a:r>
          </a:p>
          <a:p>
            <a:pPr marL="635508" lvl="1" indent="-342900" algn="just">
              <a:lnSpc>
                <a:spcPct val="100000"/>
              </a:lnSpc>
              <a:spcBef>
                <a:spcPts val="0"/>
              </a:spcBef>
              <a:spcAft>
                <a:spcPts val="0"/>
              </a:spcAft>
              <a:buFont typeface="Symbol" panose="05050102010706020507" pitchFamily="18" charset="2"/>
              <a:buChar char=""/>
              <a:tabLst>
                <a:tab pos="457200" algn="l"/>
                <a:tab pos="3200400" algn="l"/>
              </a:tabLst>
            </a:pPr>
            <a:r>
              <a:rPr lang="en-AU" sz="1600" dirty="0">
                <a:effectLst/>
                <a:latin typeface="Calibri" panose="020F0502020204030204" pitchFamily="34" charset="0"/>
                <a:ea typeface="Calibri" panose="020F0502020204030204" pitchFamily="34" charset="0"/>
                <a:cs typeface="Times New Roman" panose="02020603050405020304" pitchFamily="18" charset="0"/>
              </a:rPr>
              <a:t>Spring Framework - Development framework used for Java. </a:t>
            </a:r>
          </a:p>
          <a:p>
            <a:pPr marL="635508" lvl="1" indent="-342900" algn="just">
              <a:lnSpc>
                <a:spcPct val="100000"/>
              </a:lnSpc>
              <a:spcBef>
                <a:spcPts val="0"/>
              </a:spcBef>
              <a:spcAft>
                <a:spcPts val="0"/>
              </a:spcAft>
              <a:buFont typeface="Symbol" panose="05050102010706020507" pitchFamily="18" charset="2"/>
              <a:buChar char=""/>
              <a:tabLst>
                <a:tab pos="457200" algn="l"/>
                <a:tab pos="3200400" algn="l"/>
              </a:tabLst>
            </a:pPr>
            <a:r>
              <a:rPr lang="en-AU" sz="1600" dirty="0">
                <a:effectLst/>
                <a:latin typeface="Calibri" panose="020F0502020204030204" pitchFamily="34" charset="0"/>
                <a:ea typeface="Calibri" panose="020F0502020204030204" pitchFamily="34" charset="0"/>
                <a:cs typeface="Times New Roman" panose="02020603050405020304" pitchFamily="18" charset="0"/>
              </a:rPr>
              <a:t>-Xdoclint – To generate API document of java doc</a:t>
            </a:r>
          </a:p>
          <a:p>
            <a:pPr marL="635508" lvl="1" indent="-342900" algn="just">
              <a:lnSpc>
                <a:spcPct val="100000"/>
              </a:lnSpc>
              <a:spcBef>
                <a:spcPts val="0"/>
              </a:spcBef>
              <a:spcAft>
                <a:spcPts val="0"/>
              </a:spcAft>
              <a:buFont typeface="Symbol" panose="05050102010706020507" pitchFamily="18" charset="2"/>
              <a:buChar char=""/>
              <a:tabLst>
                <a:tab pos="457200" algn="l"/>
                <a:tab pos="3200400" algn="l"/>
              </a:tabLst>
            </a:pPr>
            <a:r>
              <a:rPr lang="en-AU" sz="1600" dirty="0">
                <a:effectLst/>
                <a:latin typeface="Calibri" panose="020F0502020204030204" pitchFamily="34" charset="0"/>
                <a:ea typeface="Calibri" panose="020F0502020204030204" pitchFamily="34" charset="0"/>
                <a:cs typeface="Times New Roman" panose="02020603050405020304" pitchFamily="18" charset="0"/>
              </a:rPr>
              <a:t>Java FX - Handling and rendering the User Interface elements. </a:t>
            </a:r>
          </a:p>
          <a:p>
            <a:pPr marL="635508" lvl="1" indent="-342900" algn="just">
              <a:lnSpc>
                <a:spcPct val="100000"/>
              </a:lnSpc>
              <a:spcBef>
                <a:spcPts val="0"/>
              </a:spcBef>
              <a:spcAft>
                <a:spcPts val="0"/>
              </a:spcAft>
              <a:buFont typeface="Symbol" panose="05050102010706020507" pitchFamily="18" charset="2"/>
              <a:buChar char=""/>
              <a:tabLst>
                <a:tab pos="457200" algn="l"/>
                <a:tab pos="3200400" algn="l"/>
              </a:tabLst>
            </a:pPr>
            <a:r>
              <a:rPr lang="en-AU" sz="1600" dirty="0">
                <a:effectLst/>
                <a:latin typeface="Calibri" panose="020F0502020204030204" pitchFamily="34" charset="0"/>
                <a:ea typeface="Calibri" panose="020F0502020204030204" pitchFamily="34" charset="0"/>
                <a:cs typeface="Times New Roman" panose="02020603050405020304" pitchFamily="18" charset="0"/>
              </a:rPr>
              <a:t>JUnit 4 - Unit testing framework used for testing unit test cases</a:t>
            </a:r>
          </a:p>
          <a:p>
            <a:pPr marL="635508" lvl="1" indent="-342900" algn="just">
              <a:lnSpc>
                <a:spcPct val="100000"/>
              </a:lnSpc>
              <a:spcBef>
                <a:spcPts val="0"/>
              </a:spcBef>
              <a:spcAft>
                <a:spcPts val="0"/>
              </a:spcAft>
              <a:buFont typeface="Symbol" panose="05050102010706020507" pitchFamily="18" charset="2"/>
              <a:buChar char=""/>
              <a:tabLst>
                <a:tab pos="457200" algn="l"/>
                <a:tab pos="3200400" algn="l"/>
              </a:tabLst>
            </a:pPr>
            <a:endParaRPr lang="en-AU"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spcAft>
                <a:spcPts val="0"/>
              </a:spcAft>
              <a:buNone/>
              <a:tabLst>
                <a:tab pos="3200400" algn="l"/>
              </a:tabLst>
            </a:pPr>
            <a:endParaRPr lang="en-AU" sz="165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0000"/>
              </a:lnSpc>
              <a:spcBef>
                <a:spcPts val="0"/>
              </a:spcBef>
              <a:spcAft>
                <a:spcPts val="0"/>
              </a:spcAft>
              <a:buNone/>
              <a:tabLst>
                <a:tab pos="3200400" algn="l"/>
              </a:tabLst>
            </a:pPr>
            <a:endParaRPr lang="en-AU" sz="165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6FF16C-BFBD-41A8-AA10-0FE395B2754B}"/>
              </a:ext>
            </a:extLst>
          </p:cNvPr>
          <p:cNvSpPr>
            <a:spLocks noGrp="1"/>
          </p:cNvSpPr>
          <p:nvPr>
            <p:ph type="sldNum" sz="quarter" idx="12"/>
          </p:nvPr>
        </p:nvSpPr>
        <p:spPr/>
        <p:txBody>
          <a:bodyPr/>
          <a:lstStyle/>
          <a:p>
            <a:fld id="{7B7E17E1-4597-4254-95D4-309B9CC1227F}" type="slidenum">
              <a:rPr lang="en-IN" smtClean="0"/>
              <a:t>2</a:t>
            </a:fld>
            <a:endParaRPr lang="en-IN" dirty="0"/>
          </a:p>
        </p:txBody>
      </p:sp>
    </p:spTree>
    <p:extLst>
      <p:ext uri="{BB962C8B-B14F-4D97-AF65-F5344CB8AC3E}">
        <p14:creationId xmlns:p14="http://schemas.microsoft.com/office/powerpoint/2010/main" val="141107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FB450F-E78A-48A5-8D56-1525D28BC6BB}"/>
              </a:ext>
            </a:extLst>
          </p:cNvPr>
          <p:cNvSpPr>
            <a:spLocks noGrp="1"/>
          </p:cNvSpPr>
          <p:nvPr>
            <p:ph type="sldNum" sz="quarter" idx="12"/>
          </p:nvPr>
        </p:nvSpPr>
        <p:spPr/>
        <p:txBody>
          <a:bodyPr/>
          <a:lstStyle/>
          <a:p>
            <a:fld id="{7B7E17E1-4597-4254-95D4-309B9CC1227F}" type="slidenum">
              <a:rPr lang="en-IN" smtClean="0"/>
              <a:t>20</a:t>
            </a:fld>
            <a:endParaRPr lang="en-IN" dirty="0"/>
          </a:p>
        </p:txBody>
      </p:sp>
      <p:sp>
        <p:nvSpPr>
          <p:cNvPr id="5" name="TextBox 4">
            <a:extLst>
              <a:ext uri="{FF2B5EF4-FFF2-40B4-BE49-F238E27FC236}">
                <a16:creationId xmlns:a16="http://schemas.microsoft.com/office/drawing/2014/main" id="{D7693975-93BB-413C-A032-30BFF1E37326}"/>
              </a:ext>
            </a:extLst>
          </p:cNvPr>
          <p:cNvSpPr txBox="1"/>
          <p:nvPr/>
        </p:nvSpPr>
        <p:spPr>
          <a:xfrm>
            <a:off x="3048000" y="1909516"/>
            <a:ext cx="6096000" cy="3046988"/>
          </a:xfrm>
          <a:prstGeom prst="rect">
            <a:avLst/>
          </a:prstGeom>
          <a:noFill/>
        </p:spPr>
        <p:txBody>
          <a:bodyPr wrap="square">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latin typeface="Stencil" panose="040409050D0802020404" pitchFamily="82" charset="0"/>
              </a:rPr>
              <a:t>Thank You</a:t>
            </a:r>
          </a:p>
        </p:txBody>
      </p:sp>
    </p:spTree>
    <p:extLst>
      <p:ext uri="{BB962C8B-B14F-4D97-AF65-F5344CB8AC3E}">
        <p14:creationId xmlns:p14="http://schemas.microsoft.com/office/powerpoint/2010/main" val="86366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C45B-C814-40C4-A5BE-D2FA7F15B47B}"/>
              </a:ext>
            </a:extLst>
          </p:cNvPr>
          <p:cNvSpPr>
            <a:spLocks noGrp="1"/>
          </p:cNvSpPr>
          <p:nvPr>
            <p:ph type="title"/>
          </p:nvPr>
        </p:nvSpPr>
        <p:spPr/>
        <p:txBody>
          <a:bodyPr/>
          <a:lstStyle/>
          <a:p>
            <a:r>
              <a:rPr lang="en-US" dirty="0"/>
              <a:t>Introduction</a:t>
            </a:r>
            <a:endParaRPr lang="en-AU" dirty="0"/>
          </a:p>
        </p:txBody>
      </p:sp>
      <p:sp>
        <p:nvSpPr>
          <p:cNvPr id="3" name="Content Placeholder 2">
            <a:extLst>
              <a:ext uri="{FF2B5EF4-FFF2-40B4-BE49-F238E27FC236}">
                <a16:creationId xmlns:a16="http://schemas.microsoft.com/office/drawing/2014/main" id="{8A6C9708-6026-4415-90F2-078E01F3B081}"/>
              </a:ext>
            </a:extLst>
          </p:cNvPr>
          <p:cNvSpPr>
            <a:spLocks noGrp="1"/>
          </p:cNvSpPr>
          <p:nvPr>
            <p:ph idx="1"/>
          </p:nvPr>
        </p:nvSpPr>
        <p:spPr/>
        <p:txBody>
          <a:bodyPr>
            <a:noAutofit/>
          </a:bodyPr>
          <a:lstStyle/>
          <a:p>
            <a:pPr lvl="0" algn="just">
              <a:lnSpc>
                <a:spcPct val="100000"/>
              </a:lnSpc>
              <a:spcBef>
                <a:spcPts val="600"/>
              </a:spcBef>
              <a:spcAft>
                <a:spcPts val="800"/>
              </a:spcAft>
              <a:buFont typeface="Wingdings" panose="05000000000000000000" pitchFamily="2" charset="2"/>
              <a:buChar char="q"/>
              <a:tabLst>
                <a:tab pos="32004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AU" sz="1900" dirty="0">
                <a:latin typeface="Calibri" panose="020F0502020204030204" pitchFamily="34" charset="0"/>
                <a:ea typeface="Calibri" panose="020F0502020204030204" pitchFamily="34" charset="0"/>
                <a:cs typeface="Times New Roman" panose="02020603050405020304" pitchFamily="18" charset="0"/>
              </a:rPr>
              <a:t>Architecture Design</a:t>
            </a:r>
          </a:p>
          <a:p>
            <a:pPr marL="226695" algn="just">
              <a:lnSpc>
                <a:spcPct val="100000"/>
              </a:lnSpc>
              <a:spcBef>
                <a:spcPts val="0"/>
              </a:spcBef>
              <a:spcAft>
                <a:spcPts val="0"/>
              </a:spcAft>
              <a:tabLst>
                <a:tab pos="3200400" algn="l"/>
              </a:tabLst>
            </a:pPr>
            <a:r>
              <a:rPr lang="en-AU" sz="1700" dirty="0">
                <a:effectLst/>
                <a:latin typeface="Calibri" panose="020F0502020204030204" pitchFamily="34" charset="0"/>
                <a:ea typeface="Calibri" panose="020F0502020204030204" pitchFamily="34" charset="0"/>
                <a:cs typeface="Times New Roman" panose="02020603050405020304" pitchFamily="18" charset="0"/>
              </a:rPr>
              <a:t>Goal and architectural design of Warzone is described in detail. </a:t>
            </a:r>
            <a:r>
              <a:rPr lang="en-US" sz="1700" dirty="0">
                <a:effectLst/>
                <a:latin typeface="Calibri" panose="020F0502020204030204" pitchFamily="34" charset="0"/>
                <a:ea typeface="Calibri" panose="020F0502020204030204" pitchFamily="34" charset="0"/>
                <a:cs typeface="Times New Roman" panose="02020603050405020304" pitchFamily="18" charset="0"/>
              </a:rPr>
              <a:t>In this project, we are developing Warzone. The Warzone is developed using Extreme Programming approach by following its features such as collective ownership, pair programming, continuous integration, and testing. Here, we are specifically following incremental development model and releasing build with small number of features in each iteration. Furthermore, this game is developed using MVC (Model, View, Controller) architecture with State Pattern, Command Pattern and Observer Pattern.</a:t>
            </a:r>
            <a:endParaRPr lang="en-AU" sz="1700" dirty="0">
              <a:effectLst/>
              <a:latin typeface="Calibri" panose="020F0502020204030204" pitchFamily="34" charset="0"/>
              <a:ea typeface="Calibri" panose="020F0502020204030204" pitchFamily="34" charset="0"/>
              <a:cs typeface="Times New Roman" panose="02020603050405020304" pitchFamily="18" charset="0"/>
            </a:endParaRPr>
          </a:p>
          <a:p>
            <a:pPr marL="226695" algn="just">
              <a:lnSpc>
                <a:spcPct val="150000"/>
              </a:lnSpc>
              <a:spcBef>
                <a:spcPts val="0"/>
              </a:spcBef>
              <a:spcAft>
                <a:spcPts val="0"/>
              </a:spcAft>
              <a:tabLst>
                <a:tab pos="3200400" algn="l"/>
              </a:tabLst>
            </a:pPr>
            <a:r>
              <a:rPr lang="en-AU" sz="1700" dirty="0">
                <a:effectLst/>
                <a:latin typeface="Calibri" panose="020F0502020204030204" pitchFamily="34" charset="0"/>
                <a:ea typeface="Calibri" panose="020F0502020204030204" pitchFamily="34" charset="0"/>
                <a:cs typeface="Times New Roman" panose="02020603050405020304" pitchFamily="18" charset="0"/>
              </a:rPr>
              <a:t>Reasons to include MVC (Model View Controller) design pattern in Warzone is described below: </a:t>
            </a:r>
          </a:p>
          <a:p>
            <a:pPr marL="635508" lvl="1" indent="-342900" algn="just">
              <a:lnSpc>
                <a:spcPct val="100000"/>
              </a:lnSpc>
              <a:spcBef>
                <a:spcPts val="0"/>
              </a:spcBef>
              <a:spcAft>
                <a:spcPts val="0"/>
              </a:spcAft>
              <a:buFont typeface="Symbol" panose="05050102010706020507" pitchFamily="18" charset="2"/>
              <a:buChar char=""/>
              <a:tabLst>
                <a:tab pos="3200400" algn="l"/>
              </a:tabLst>
            </a:pPr>
            <a:r>
              <a:rPr lang="en-AU" sz="1500" dirty="0">
                <a:effectLst/>
                <a:latin typeface="Calibri" panose="020F0502020204030204" pitchFamily="34" charset="0"/>
                <a:ea typeface="Calibri" panose="020F0502020204030204" pitchFamily="34" charset="0"/>
                <a:cs typeface="Times New Roman" panose="02020603050405020304" pitchFamily="18" charset="0"/>
              </a:rPr>
              <a:t>User interaction is high. </a:t>
            </a:r>
          </a:p>
          <a:p>
            <a:pPr marL="635508" lvl="1" indent="-342900" algn="just">
              <a:lnSpc>
                <a:spcPct val="100000"/>
              </a:lnSpc>
              <a:spcBef>
                <a:spcPts val="0"/>
              </a:spcBef>
              <a:spcAft>
                <a:spcPts val="0"/>
              </a:spcAft>
              <a:buFont typeface="Symbol" panose="05050102010706020507" pitchFamily="18" charset="2"/>
              <a:buChar char=""/>
              <a:tabLst>
                <a:tab pos="3200400" algn="l"/>
              </a:tabLst>
            </a:pPr>
            <a:r>
              <a:rPr lang="en-AU" sz="1500" dirty="0">
                <a:effectLst/>
                <a:latin typeface="Calibri" panose="020F0502020204030204" pitchFamily="34" charset="0"/>
                <a:ea typeface="Calibri" panose="020F0502020204030204" pitchFamily="34" charset="0"/>
                <a:cs typeface="Times New Roman" panose="02020603050405020304" pitchFamily="18" charset="0"/>
              </a:rPr>
              <a:t>Provides separation of concerns. </a:t>
            </a:r>
          </a:p>
          <a:p>
            <a:pPr marL="635508" lvl="1" indent="-342900" algn="just">
              <a:lnSpc>
                <a:spcPct val="100000"/>
              </a:lnSpc>
              <a:spcBef>
                <a:spcPts val="0"/>
              </a:spcBef>
              <a:spcAft>
                <a:spcPts val="0"/>
              </a:spcAft>
              <a:buFont typeface="Symbol" panose="05050102010706020507" pitchFamily="18" charset="2"/>
              <a:buChar char=""/>
              <a:tabLst>
                <a:tab pos="3200400" algn="l"/>
              </a:tabLst>
            </a:pPr>
            <a:r>
              <a:rPr lang="en-AU" sz="1500" dirty="0">
                <a:effectLst/>
                <a:latin typeface="Calibri" panose="020F0502020204030204" pitchFamily="34" charset="0"/>
                <a:ea typeface="Calibri" panose="020F0502020204030204" pitchFamily="34" charset="0"/>
                <a:cs typeface="Times New Roman" panose="02020603050405020304" pitchFamily="18" charset="0"/>
              </a:rPr>
              <a:t>Provides support for rapid and parallel development.</a:t>
            </a:r>
          </a:p>
          <a:p>
            <a:pPr marL="635508" lvl="1" indent="-342900" algn="just">
              <a:lnSpc>
                <a:spcPct val="100000"/>
              </a:lnSpc>
              <a:spcBef>
                <a:spcPts val="0"/>
              </a:spcBef>
              <a:spcAft>
                <a:spcPts val="0"/>
              </a:spcAft>
              <a:buFont typeface="Symbol" panose="05050102010706020507" pitchFamily="18" charset="2"/>
              <a:buChar char=""/>
              <a:tabLst>
                <a:tab pos="3200400" algn="l"/>
              </a:tabLst>
            </a:pPr>
            <a:r>
              <a:rPr lang="en-AU" sz="1500" dirty="0">
                <a:effectLst/>
                <a:latin typeface="Calibri" panose="020F0502020204030204" pitchFamily="34" charset="0"/>
                <a:ea typeface="Calibri" panose="020F0502020204030204" pitchFamily="34" charset="0"/>
                <a:cs typeface="Times New Roman" panose="02020603050405020304" pitchFamily="18" charset="0"/>
              </a:rPr>
              <a:t>Provides multiple view of model. </a:t>
            </a:r>
          </a:p>
          <a:p>
            <a:pPr marL="635508" lvl="1" indent="-342900" algn="just">
              <a:lnSpc>
                <a:spcPct val="100000"/>
              </a:lnSpc>
              <a:spcBef>
                <a:spcPts val="0"/>
              </a:spcBef>
              <a:spcAft>
                <a:spcPts val="0"/>
              </a:spcAft>
              <a:buFont typeface="Symbol" panose="05050102010706020507" pitchFamily="18" charset="2"/>
              <a:buChar char=""/>
              <a:tabLst>
                <a:tab pos="3200400" algn="l"/>
              </a:tabLst>
            </a:pPr>
            <a:r>
              <a:rPr lang="en-AU" sz="1500" dirty="0">
                <a:effectLst/>
                <a:latin typeface="Calibri" panose="020F0502020204030204" pitchFamily="34" charset="0"/>
                <a:ea typeface="Calibri" panose="020F0502020204030204" pitchFamily="34" charset="0"/>
                <a:cs typeface="Times New Roman" panose="02020603050405020304" pitchFamily="18" charset="0"/>
              </a:rPr>
              <a:t>Modification in model does not affect entire architecture and views</a:t>
            </a:r>
            <a:endParaRPr lang="en-AU" sz="15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06FF16C-BFBD-41A8-AA10-0FE395B2754B}"/>
              </a:ext>
            </a:extLst>
          </p:cNvPr>
          <p:cNvSpPr>
            <a:spLocks noGrp="1"/>
          </p:cNvSpPr>
          <p:nvPr>
            <p:ph type="sldNum" sz="quarter" idx="12"/>
          </p:nvPr>
        </p:nvSpPr>
        <p:spPr/>
        <p:txBody>
          <a:bodyPr/>
          <a:lstStyle/>
          <a:p>
            <a:fld id="{7B7E17E1-4597-4254-95D4-309B9CC1227F}" type="slidenum">
              <a:rPr lang="en-IN" smtClean="0"/>
              <a:t>3</a:t>
            </a:fld>
            <a:endParaRPr lang="en-IN" dirty="0"/>
          </a:p>
        </p:txBody>
      </p:sp>
    </p:spTree>
    <p:extLst>
      <p:ext uri="{BB962C8B-B14F-4D97-AF65-F5344CB8AC3E}">
        <p14:creationId xmlns:p14="http://schemas.microsoft.com/office/powerpoint/2010/main" val="387155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EF1ED-9C2D-4878-9B9C-B2836AD4A305}"/>
              </a:ext>
            </a:extLst>
          </p:cNvPr>
          <p:cNvSpPr>
            <a:spLocks noGrp="1"/>
          </p:cNvSpPr>
          <p:nvPr>
            <p:ph type="title"/>
          </p:nvPr>
        </p:nvSpPr>
        <p:spPr/>
        <p:txBody>
          <a:bodyPr/>
          <a:lstStyle/>
          <a:p>
            <a:r>
              <a:rPr lang="en-US" dirty="0"/>
              <a:t>Objectives</a:t>
            </a:r>
            <a:endParaRPr lang="en-AU" dirty="0"/>
          </a:p>
        </p:txBody>
      </p:sp>
      <p:sp>
        <p:nvSpPr>
          <p:cNvPr id="3" name="Content Placeholder 2">
            <a:extLst>
              <a:ext uri="{FF2B5EF4-FFF2-40B4-BE49-F238E27FC236}">
                <a16:creationId xmlns:a16="http://schemas.microsoft.com/office/drawing/2014/main" id="{B181652A-981E-4810-A234-C32FD61287DB}"/>
              </a:ext>
            </a:extLst>
          </p:cNvPr>
          <p:cNvSpPr>
            <a:spLocks noGrp="1"/>
          </p:cNvSpPr>
          <p:nvPr>
            <p:ph idx="1"/>
          </p:nvPr>
        </p:nvSpPr>
        <p:spPr>
          <a:xfrm>
            <a:off x="1097280" y="1845734"/>
            <a:ext cx="10058400" cy="4342002"/>
          </a:xfrm>
        </p:spPr>
        <p:txBody>
          <a:bodyPr>
            <a:normAutofit fontScale="92500" lnSpcReduction="20000"/>
          </a:bodyPr>
          <a:lstStyle/>
          <a:p>
            <a:pPr marL="457200" indent="-457200">
              <a:buFont typeface="+mj-lt"/>
              <a:buAutoNum type="arabicPeriod"/>
            </a:pPr>
            <a:r>
              <a:rPr lang="en-US" dirty="0"/>
              <a:t>Map Editor</a:t>
            </a:r>
          </a:p>
          <a:p>
            <a:pPr lvl="1">
              <a:buFont typeface="Arial" panose="020B0604020202020204" pitchFamily="34" charset="0"/>
              <a:buChar char="•"/>
            </a:pPr>
            <a:r>
              <a:rPr lang="en-AU" dirty="0"/>
              <a:t>User Driven creation or deletion of map elements (country, continent, and connectivity between countries)</a:t>
            </a:r>
          </a:p>
          <a:p>
            <a:pPr lvl="1">
              <a:buFont typeface="Arial" panose="020B0604020202020204" pitchFamily="34" charset="0"/>
              <a:buChar char="•"/>
            </a:pPr>
            <a:r>
              <a:rPr lang="en-AU" dirty="0"/>
              <a:t>Create a new map</a:t>
            </a:r>
          </a:p>
          <a:p>
            <a:pPr lvl="1">
              <a:buFont typeface="Arial" panose="020B0604020202020204" pitchFamily="34" charset="0"/>
              <a:buChar char="•"/>
            </a:pPr>
            <a:r>
              <a:rPr lang="en-AU" dirty="0"/>
              <a:t>Edit an existing map</a:t>
            </a:r>
          </a:p>
          <a:p>
            <a:pPr lvl="1">
              <a:buFont typeface="Arial" panose="020B0604020202020204" pitchFamily="34" charset="0"/>
              <a:buChar char="•"/>
            </a:pPr>
            <a:r>
              <a:rPr lang="en-AU" dirty="0"/>
              <a:t>Show map</a:t>
            </a:r>
          </a:p>
          <a:p>
            <a:pPr lvl="1">
              <a:buFont typeface="Arial" panose="020B0604020202020204" pitchFamily="34" charset="0"/>
              <a:buChar char="•"/>
            </a:pPr>
            <a:r>
              <a:rPr lang="en-AU"/>
              <a:t>Save map</a:t>
            </a:r>
            <a:endParaRPr lang="en-AU" dirty="0"/>
          </a:p>
          <a:p>
            <a:pPr lvl="1">
              <a:buFont typeface="Arial" panose="020B0604020202020204" pitchFamily="34" charset="0"/>
              <a:buChar char="•"/>
            </a:pPr>
            <a:r>
              <a:rPr lang="en-AU" dirty="0"/>
              <a:t>Validate map</a:t>
            </a:r>
          </a:p>
          <a:p>
            <a:pPr marL="457200" indent="-457200">
              <a:buFont typeface="+mj-lt"/>
              <a:buAutoNum type="arabicPeriod"/>
            </a:pPr>
            <a:r>
              <a:rPr lang="en-AU" dirty="0"/>
              <a:t>Game Play</a:t>
            </a:r>
          </a:p>
          <a:p>
            <a:pPr marL="749808" lvl="1" indent="-457200">
              <a:buFont typeface="+mj-lt"/>
              <a:buAutoNum type="alphaLcParenR"/>
            </a:pPr>
            <a:r>
              <a:rPr lang="en-AU" sz="1600" dirty="0"/>
              <a:t>Start up Phase</a:t>
            </a:r>
          </a:p>
          <a:p>
            <a:pPr marL="1126998" lvl="4" indent="-285750">
              <a:buFont typeface="Arial" panose="020B0604020202020204" pitchFamily="34" charset="0"/>
              <a:buChar char="•"/>
            </a:pPr>
            <a:r>
              <a:rPr lang="en-AU" dirty="0"/>
              <a:t>Create and Add player</a:t>
            </a:r>
          </a:p>
          <a:p>
            <a:pPr marL="1126998" lvl="4" indent="-285750">
              <a:buFont typeface="Arial" panose="020B0604020202020204" pitchFamily="34" charset="0"/>
              <a:buChar char="•"/>
            </a:pPr>
            <a:r>
              <a:rPr lang="en-AU" dirty="0"/>
              <a:t>Assign countries to player</a:t>
            </a:r>
          </a:p>
          <a:p>
            <a:pPr marL="749808" lvl="1" indent="-457200">
              <a:buFont typeface="+mj-lt"/>
              <a:buAutoNum type="alphaLcParenR"/>
            </a:pPr>
            <a:r>
              <a:rPr lang="en-AU" sz="1600" dirty="0"/>
              <a:t>Issue Order Phase</a:t>
            </a:r>
          </a:p>
          <a:p>
            <a:pPr marL="1126998" lvl="4" indent="-285750">
              <a:buFont typeface="Arial" panose="020B0604020202020204" pitchFamily="34" charset="0"/>
              <a:buChar char="•"/>
            </a:pPr>
            <a:r>
              <a:rPr lang="en-AU" dirty="0"/>
              <a:t>Assign Reinforcements</a:t>
            </a:r>
          </a:p>
          <a:p>
            <a:pPr marL="1126998" lvl="4" indent="-285750">
              <a:buFont typeface="Arial" panose="020B0604020202020204" pitchFamily="34" charset="0"/>
              <a:buChar char="•"/>
            </a:pPr>
            <a:r>
              <a:rPr lang="en-AU" dirty="0"/>
              <a:t>Issue Orders</a:t>
            </a:r>
          </a:p>
          <a:p>
            <a:pPr marL="749808" lvl="1" indent="-457200">
              <a:buFont typeface="+mj-lt"/>
              <a:buAutoNum type="alphaLcParenR"/>
            </a:pPr>
            <a:r>
              <a:rPr lang="en-AU" sz="1600" dirty="0"/>
              <a:t>Execute Order Phase</a:t>
            </a:r>
            <a:endParaRPr lang="en-AU" dirty="0"/>
          </a:p>
          <a:p>
            <a:pPr marL="1126998" lvl="4" indent="-285750">
              <a:buFont typeface="Arial" panose="020B0604020202020204" pitchFamily="34" charset="0"/>
              <a:buChar char="•"/>
            </a:pPr>
            <a:r>
              <a:rPr lang="en-AU" dirty="0"/>
              <a:t>Execute Orders</a:t>
            </a:r>
          </a:p>
          <a:p>
            <a:pPr marL="251460" indent="-342900">
              <a:buFont typeface="+mj-lt"/>
              <a:buAutoNum type="arabicPeriod"/>
            </a:pPr>
            <a:endParaRPr lang="en-AU" dirty="0"/>
          </a:p>
        </p:txBody>
      </p:sp>
      <p:sp>
        <p:nvSpPr>
          <p:cNvPr id="4" name="Slide Number Placeholder 3">
            <a:extLst>
              <a:ext uri="{FF2B5EF4-FFF2-40B4-BE49-F238E27FC236}">
                <a16:creationId xmlns:a16="http://schemas.microsoft.com/office/drawing/2014/main" id="{BBE5E8C9-59F2-41F1-B40F-96C1025BAE0C}"/>
              </a:ext>
            </a:extLst>
          </p:cNvPr>
          <p:cNvSpPr>
            <a:spLocks noGrp="1"/>
          </p:cNvSpPr>
          <p:nvPr>
            <p:ph type="sldNum" sz="quarter" idx="12"/>
          </p:nvPr>
        </p:nvSpPr>
        <p:spPr/>
        <p:txBody>
          <a:bodyPr/>
          <a:lstStyle/>
          <a:p>
            <a:fld id="{7B7E17E1-4597-4254-95D4-309B9CC1227F}" type="slidenum">
              <a:rPr lang="en-IN" smtClean="0"/>
              <a:t>4</a:t>
            </a:fld>
            <a:endParaRPr lang="en-IN" dirty="0"/>
          </a:p>
        </p:txBody>
      </p:sp>
    </p:spTree>
    <p:extLst>
      <p:ext uri="{BB962C8B-B14F-4D97-AF65-F5344CB8AC3E}">
        <p14:creationId xmlns:p14="http://schemas.microsoft.com/office/powerpoint/2010/main" val="412177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0CC-CFEB-4BF1-8CF1-EF5581D38EA3}"/>
              </a:ext>
            </a:extLst>
          </p:cNvPr>
          <p:cNvSpPr>
            <a:spLocks noGrp="1"/>
          </p:cNvSpPr>
          <p:nvPr>
            <p:ph type="title"/>
          </p:nvPr>
        </p:nvSpPr>
        <p:spPr>
          <a:xfrm>
            <a:off x="1097280" y="286604"/>
            <a:ext cx="10058400" cy="1323122"/>
          </a:xfrm>
        </p:spPr>
        <p:txBody>
          <a:bodyPr/>
          <a:lstStyle/>
          <a:p>
            <a:r>
              <a:rPr lang="en-US"/>
              <a:t>MVC Architecture Design</a:t>
            </a:r>
            <a:endParaRPr lang="en-AU" dirty="0"/>
          </a:p>
        </p:txBody>
      </p:sp>
      <p:sp>
        <p:nvSpPr>
          <p:cNvPr id="4" name="Slide Number Placeholder 3">
            <a:extLst>
              <a:ext uri="{FF2B5EF4-FFF2-40B4-BE49-F238E27FC236}">
                <a16:creationId xmlns:a16="http://schemas.microsoft.com/office/drawing/2014/main" id="{92B4FA2E-5BA8-40CF-AFF3-DEE415850990}"/>
              </a:ext>
            </a:extLst>
          </p:cNvPr>
          <p:cNvSpPr>
            <a:spLocks noGrp="1"/>
          </p:cNvSpPr>
          <p:nvPr>
            <p:ph type="sldNum" sz="quarter" idx="12"/>
          </p:nvPr>
        </p:nvSpPr>
        <p:spPr/>
        <p:txBody>
          <a:bodyPr/>
          <a:lstStyle/>
          <a:p>
            <a:fld id="{7B7E17E1-4597-4254-95D4-309B9CC1227F}" type="slidenum">
              <a:rPr lang="en-IN" smtClean="0"/>
              <a:t>5</a:t>
            </a:fld>
            <a:endParaRPr lang="en-IN" dirty="0"/>
          </a:p>
        </p:txBody>
      </p:sp>
      <p:pic>
        <p:nvPicPr>
          <p:cNvPr id="7" name="Content Placeholder 6">
            <a:extLst>
              <a:ext uri="{FF2B5EF4-FFF2-40B4-BE49-F238E27FC236}">
                <a16:creationId xmlns:a16="http://schemas.microsoft.com/office/drawing/2014/main" id="{A9A80204-9ED0-477D-845E-441EFC7A29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6509" y="1846263"/>
            <a:ext cx="8866909" cy="4429846"/>
          </a:xfrm>
        </p:spPr>
      </p:pic>
    </p:spTree>
    <p:extLst>
      <p:ext uri="{BB962C8B-B14F-4D97-AF65-F5344CB8AC3E}">
        <p14:creationId xmlns:p14="http://schemas.microsoft.com/office/powerpoint/2010/main" val="186812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0CC-CFEB-4BF1-8CF1-EF5581D38EA3}"/>
              </a:ext>
            </a:extLst>
          </p:cNvPr>
          <p:cNvSpPr>
            <a:spLocks noGrp="1"/>
          </p:cNvSpPr>
          <p:nvPr>
            <p:ph type="title"/>
          </p:nvPr>
        </p:nvSpPr>
        <p:spPr>
          <a:xfrm>
            <a:off x="1097280" y="286604"/>
            <a:ext cx="10058400" cy="1323122"/>
          </a:xfrm>
        </p:spPr>
        <p:txBody>
          <a:bodyPr/>
          <a:lstStyle/>
          <a:p>
            <a:r>
              <a:rPr lang="en-US"/>
              <a:t>State Pattern Design</a:t>
            </a:r>
            <a:endParaRPr lang="en-AU" dirty="0"/>
          </a:p>
        </p:txBody>
      </p:sp>
      <p:sp>
        <p:nvSpPr>
          <p:cNvPr id="4" name="Slide Number Placeholder 3">
            <a:extLst>
              <a:ext uri="{FF2B5EF4-FFF2-40B4-BE49-F238E27FC236}">
                <a16:creationId xmlns:a16="http://schemas.microsoft.com/office/drawing/2014/main" id="{92B4FA2E-5BA8-40CF-AFF3-DEE415850990}"/>
              </a:ext>
            </a:extLst>
          </p:cNvPr>
          <p:cNvSpPr>
            <a:spLocks noGrp="1"/>
          </p:cNvSpPr>
          <p:nvPr>
            <p:ph type="sldNum" sz="quarter" idx="12"/>
          </p:nvPr>
        </p:nvSpPr>
        <p:spPr/>
        <p:txBody>
          <a:bodyPr/>
          <a:lstStyle/>
          <a:p>
            <a:fld id="{7B7E17E1-4597-4254-95D4-309B9CC1227F}" type="slidenum">
              <a:rPr lang="en-IN" smtClean="0"/>
              <a:t>6</a:t>
            </a:fld>
            <a:endParaRPr lang="en-IN" dirty="0"/>
          </a:p>
        </p:txBody>
      </p:sp>
      <p:pic>
        <p:nvPicPr>
          <p:cNvPr id="8" name="Content Placeholder 7" descr="Diagram&#10;&#10;Description automatically generated">
            <a:extLst>
              <a:ext uri="{FF2B5EF4-FFF2-40B4-BE49-F238E27FC236}">
                <a16:creationId xmlns:a16="http://schemas.microsoft.com/office/drawing/2014/main" id="{C8F36BDB-A442-41B0-8149-078908B8D4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5202" y="1846263"/>
            <a:ext cx="7061659" cy="4459287"/>
          </a:xfrm>
        </p:spPr>
      </p:pic>
    </p:spTree>
    <p:extLst>
      <p:ext uri="{BB962C8B-B14F-4D97-AF65-F5344CB8AC3E}">
        <p14:creationId xmlns:p14="http://schemas.microsoft.com/office/powerpoint/2010/main" val="386828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0CC-CFEB-4BF1-8CF1-EF5581D38EA3}"/>
              </a:ext>
            </a:extLst>
          </p:cNvPr>
          <p:cNvSpPr>
            <a:spLocks noGrp="1"/>
          </p:cNvSpPr>
          <p:nvPr>
            <p:ph type="title"/>
          </p:nvPr>
        </p:nvSpPr>
        <p:spPr>
          <a:xfrm>
            <a:off x="1097280" y="286604"/>
            <a:ext cx="10058400" cy="1323122"/>
          </a:xfrm>
        </p:spPr>
        <p:txBody>
          <a:bodyPr/>
          <a:lstStyle/>
          <a:p>
            <a:r>
              <a:rPr lang="en-US" dirty="0"/>
              <a:t>Command Pattern Design</a:t>
            </a:r>
            <a:endParaRPr lang="en-AU" dirty="0"/>
          </a:p>
        </p:txBody>
      </p:sp>
      <p:sp>
        <p:nvSpPr>
          <p:cNvPr id="4" name="Slide Number Placeholder 3">
            <a:extLst>
              <a:ext uri="{FF2B5EF4-FFF2-40B4-BE49-F238E27FC236}">
                <a16:creationId xmlns:a16="http://schemas.microsoft.com/office/drawing/2014/main" id="{92B4FA2E-5BA8-40CF-AFF3-DEE415850990}"/>
              </a:ext>
            </a:extLst>
          </p:cNvPr>
          <p:cNvSpPr>
            <a:spLocks noGrp="1"/>
          </p:cNvSpPr>
          <p:nvPr>
            <p:ph type="sldNum" sz="quarter" idx="12"/>
          </p:nvPr>
        </p:nvSpPr>
        <p:spPr/>
        <p:txBody>
          <a:bodyPr/>
          <a:lstStyle/>
          <a:p>
            <a:fld id="{7B7E17E1-4597-4254-95D4-309B9CC1227F}" type="slidenum">
              <a:rPr lang="en-IN" smtClean="0"/>
              <a:t>7</a:t>
            </a:fld>
            <a:endParaRPr lang="en-IN" dirty="0"/>
          </a:p>
        </p:txBody>
      </p:sp>
      <p:pic>
        <p:nvPicPr>
          <p:cNvPr id="7" name="Content Placeholder 6" descr="Diagram&#10;&#10;Description automatically generated">
            <a:extLst>
              <a:ext uri="{FF2B5EF4-FFF2-40B4-BE49-F238E27FC236}">
                <a16:creationId xmlns:a16="http://schemas.microsoft.com/office/drawing/2014/main" id="{97CD2E08-50DC-4FE4-A529-EBAD307F7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605" y="1846263"/>
            <a:ext cx="9491116" cy="4402137"/>
          </a:xfrm>
        </p:spPr>
      </p:pic>
    </p:spTree>
    <p:extLst>
      <p:ext uri="{BB962C8B-B14F-4D97-AF65-F5344CB8AC3E}">
        <p14:creationId xmlns:p14="http://schemas.microsoft.com/office/powerpoint/2010/main" val="347491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0CC-CFEB-4BF1-8CF1-EF5581D38EA3}"/>
              </a:ext>
            </a:extLst>
          </p:cNvPr>
          <p:cNvSpPr>
            <a:spLocks noGrp="1"/>
          </p:cNvSpPr>
          <p:nvPr>
            <p:ph type="title"/>
          </p:nvPr>
        </p:nvSpPr>
        <p:spPr>
          <a:xfrm>
            <a:off x="1097280" y="286604"/>
            <a:ext cx="10058400" cy="1323122"/>
          </a:xfrm>
        </p:spPr>
        <p:txBody>
          <a:bodyPr/>
          <a:lstStyle/>
          <a:p>
            <a:r>
              <a:rPr lang="en-US" dirty="0"/>
              <a:t>Observer Pattern Design</a:t>
            </a:r>
            <a:endParaRPr lang="en-AU" dirty="0"/>
          </a:p>
        </p:txBody>
      </p:sp>
      <p:sp>
        <p:nvSpPr>
          <p:cNvPr id="4" name="Slide Number Placeholder 3">
            <a:extLst>
              <a:ext uri="{FF2B5EF4-FFF2-40B4-BE49-F238E27FC236}">
                <a16:creationId xmlns:a16="http://schemas.microsoft.com/office/drawing/2014/main" id="{92B4FA2E-5BA8-40CF-AFF3-DEE415850990}"/>
              </a:ext>
            </a:extLst>
          </p:cNvPr>
          <p:cNvSpPr>
            <a:spLocks noGrp="1"/>
          </p:cNvSpPr>
          <p:nvPr>
            <p:ph type="sldNum" sz="quarter" idx="12"/>
          </p:nvPr>
        </p:nvSpPr>
        <p:spPr/>
        <p:txBody>
          <a:bodyPr/>
          <a:lstStyle/>
          <a:p>
            <a:fld id="{7B7E17E1-4597-4254-95D4-309B9CC1227F}" type="slidenum">
              <a:rPr lang="en-IN" smtClean="0"/>
              <a:t>8</a:t>
            </a:fld>
            <a:endParaRPr lang="en-IN" dirty="0"/>
          </a:p>
        </p:txBody>
      </p:sp>
      <p:pic>
        <p:nvPicPr>
          <p:cNvPr id="8" name="Content Placeholder 7" descr="Diagram&#10;&#10;Description automatically generated">
            <a:extLst>
              <a:ext uri="{FF2B5EF4-FFF2-40B4-BE49-F238E27FC236}">
                <a16:creationId xmlns:a16="http://schemas.microsoft.com/office/drawing/2014/main" id="{C97EF4F8-A0CB-42BB-B032-900FC496AC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885" y="1846263"/>
            <a:ext cx="8011469" cy="4259262"/>
          </a:xfrm>
        </p:spPr>
      </p:pic>
    </p:spTree>
    <p:extLst>
      <p:ext uri="{BB962C8B-B14F-4D97-AF65-F5344CB8AC3E}">
        <p14:creationId xmlns:p14="http://schemas.microsoft.com/office/powerpoint/2010/main" val="874604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0CC-CFEB-4BF1-8CF1-EF5581D38EA3}"/>
              </a:ext>
            </a:extLst>
          </p:cNvPr>
          <p:cNvSpPr>
            <a:spLocks noGrp="1"/>
          </p:cNvSpPr>
          <p:nvPr>
            <p:ph type="title"/>
          </p:nvPr>
        </p:nvSpPr>
        <p:spPr>
          <a:xfrm>
            <a:off x="1097280" y="286604"/>
            <a:ext cx="10058400" cy="1323122"/>
          </a:xfrm>
        </p:spPr>
        <p:txBody>
          <a:bodyPr/>
          <a:lstStyle/>
          <a:p>
            <a:r>
              <a:rPr lang="en-US" dirty="0"/>
              <a:t>Adapter Pattern Design</a:t>
            </a:r>
            <a:endParaRPr lang="en-AU" dirty="0"/>
          </a:p>
        </p:txBody>
      </p:sp>
      <p:sp>
        <p:nvSpPr>
          <p:cNvPr id="4" name="Slide Number Placeholder 3">
            <a:extLst>
              <a:ext uri="{FF2B5EF4-FFF2-40B4-BE49-F238E27FC236}">
                <a16:creationId xmlns:a16="http://schemas.microsoft.com/office/drawing/2014/main" id="{92B4FA2E-5BA8-40CF-AFF3-DEE415850990}"/>
              </a:ext>
            </a:extLst>
          </p:cNvPr>
          <p:cNvSpPr>
            <a:spLocks noGrp="1"/>
          </p:cNvSpPr>
          <p:nvPr>
            <p:ph type="sldNum" sz="quarter" idx="12"/>
          </p:nvPr>
        </p:nvSpPr>
        <p:spPr/>
        <p:txBody>
          <a:bodyPr/>
          <a:lstStyle/>
          <a:p>
            <a:fld id="{7B7E17E1-4597-4254-95D4-309B9CC1227F}" type="slidenum">
              <a:rPr lang="en-IN" smtClean="0"/>
              <a:t>9</a:t>
            </a:fld>
            <a:endParaRPr lang="en-IN" dirty="0"/>
          </a:p>
        </p:txBody>
      </p:sp>
      <p:pic>
        <p:nvPicPr>
          <p:cNvPr id="7" name="Content Placeholder 6" descr="Diagram&#10;&#10;Description automatically generated">
            <a:extLst>
              <a:ext uri="{FF2B5EF4-FFF2-40B4-BE49-F238E27FC236}">
                <a16:creationId xmlns:a16="http://schemas.microsoft.com/office/drawing/2014/main" id="{77D4A3E7-86D7-4256-AE4B-9E15177CA6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2093768"/>
            <a:ext cx="10058400" cy="3783157"/>
          </a:xfrm>
        </p:spPr>
      </p:pic>
    </p:spTree>
    <p:extLst>
      <p:ext uri="{BB962C8B-B14F-4D97-AF65-F5344CB8AC3E}">
        <p14:creationId xmlns:p14="http://schemas.microsoft.com/office/powerpoint/2010/main" val="42861111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1316</Words>
  <Application>Microsoft Office PowerPoint</Application>
  <PresentationFormat>Widescreen</PresentationFormat>
  <Paragraphs>203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Stencil</vt:lpstr>
      <vt:lpstr>Symbol</vt:lpstr>
      <vt:lpstr>Wingdings</vt:lpstr>
      <vt:lpstr>Retrospect</vt:lpstr>
      <vt:lpstr>         SOEN 6441 ADVANCED PROGRAMMING PRACTICES  </vt:lpstr>
      <vt:lpstr>Introduction</vt:lpstr>
      <vt:lpstr>Introduction</vt:lpstr>
      <vt:lpstr>Objectives</vt:lpstr>
      <vt:lpstr>MVC Architecture Design</vt:lpstr>
      <vt:lpstr>State Pattern Design</vt:lpstr>
      <vt:lpstr>Command Pattern Design</vt:lpstr>
      <vt:lpstr>Observer Pattern Design</vt:lpstr>
      <vt:lpstr>Adapter Pattern Design</vt:lpstr>
      <vt:lpstr>Strategy Pattern Design</vt:lpstr>
      <vt:lpstr>MODEL</vt:lpstr>
      <vt:lpstr>MODEL</vt:lpstr>
      <vt:lpstr>VIEW</vt:lpstr>
      <vt:lpstr>CONTROLLER</vt:lpstr>
      <vt:lpstr>SERVICES</vt:lpstr>
      <vt:lpstr>STATE</vt:lpstr>
      <vt:lpstr>OBSERVER</vt:lpstr>
      <vt:lpstr>ADAPTER</vt:lpstr>
      <vt:lpstr>STRATEGY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SOEN 6441 ADVANCED PROGRAMMING PRACTICES  </dc:title>
  <dc:creator>Vicky Bhupendrabhai</dc:creator>
  <cp:lastModifiedBy>Vicky Bhupendrabhai</cp:lastModifiedBy>
  <cp:revision>71</cp:revision>
  <dcterms:created xsi:type="dcterms:W3CDTF">2021-02-21T10:48:10Z</dcterms:created>
  <dcterms:modified xsi:type="dcterms:W3CDTF">2021-04-15T05:48:53Z</dcterms:modified>
</cp:coreProperties>
</file>