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357" r:id="rId3"/>
    <p:sldId id="764" r:id="rId4"/>
    <p:sldId id="1534" r:id="rId5"/>
    <p:sldId id="1535" r:id="rId6"/>
    <p:sldId id="1560" r:id="rId7"/>
    <p:sldId id="1561" r:id="rId8"/>
    <p:sldId id="1562" r:id="rId9"/>
    <p:sldId id="1536" r:id="rId10"/>
    <p:sldId id="1537" r:id="rId11"/>
    <p:sldId id="1538" r:id="rId12"/>
    <p:sldId id="1539" r:id="rId13"/>
    <p:sldId id="1540" r:id="rId14"/>
    <p:sldId id="1541" r:id="rId15"/>
    <p:sldId id="1559" r:id="rId16"/>
    <p:sldId id="1542" r:id="rId17"/>
    <p:sldId id="1543" r:id="rId18"/>
    <p:sldId id="1544" r:id="rId19"/>
    <p:sldId id="1545" r:id="rId20"/>
    <p:sldId id="1546" r:id="rId21"/>
    <p:sldId id="1547" r:id="rId22"/>
    <p:sldId id="1548" r:id="rId23"/>
    <p:sldId id="1549" r:id="rId24"/>
    <p:sldId id="1550" r:id="rId25"/>
    <p:sldId id="1551" r:id="rId26"/>
    <p:sldId id="1552" r:id="rId27"/>
    <p:sldId id="1553" r:id="rId28"/>
    <p:sldId id="1554" r:id="rId29"/>
    <p:sldId id="1555" r:id="rId30"/>
    <p:sldId id="748" r:id="rId31"/>
    <p:sldId id="506"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02"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0B3843-71DB-4933-96B2-5A286420EAED}" type="datetimeFigureOut">
              <a:rPr lang="en-IN" smtClean="0"/>
              <a:pPr/>
              <a:t>27-05-2022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051410-1A42-4CD9-9C94-19E4466B22C6}" type="slidenum">
              <a:rPr lang="en-IN" smtClean="0"/>
              <a:pPr/>
              <a:t>‹#›</a:t>
            </a:fld>
            <a:endParaRPr lang="en-IN"/>
          </a:p>
        </p:txBody>
      </p:sp>
    </p:spTree>
    <p:extLst>
      <p:ext uri="{BB962C8B-B14F-4D97-AF65-F5344CB8AC3E}">
        <p14:creationId xmlns:p14="http://schemas.microsoft.com/office/powerpoint/2010/main" val="17646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3</a:t>
            </a:fld>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16</a:t>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17</a:t>
            </a:fld>
            <a:endParaRPr lang="en-I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18</a:t>
            </a:fld>
            <a:endParaRPr lang="en-I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19</a:t>
            </a:fld>
            <a:endParaRPr lang="en-I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20</a:t>
            </a:fld>
            <a:endParaRPr lang="en-I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21</a:t>
            </a:fld>
            <a:endParaRPr lang="en-I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22</a:t>
            </a:fld>
            <a:endParaRPr lang="en-I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23</a:t>
            </a:fld>
            <a:endParaRPr lang="en-I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24</a:t>
            </a:fld>
            <a:endParaRPr lang="en-I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25</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4</a:t>
            </a:fld>
            <a:endParaRPr lang="en-I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26</a:t>
            </a:fld>
            <a:endParaRPr lang="en-I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27</a:t>
            </a:fld>
            <a:endParaRPr lang="en-I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28</a:t>
            </a:fld>
            <a:endParaRPr lang="en-I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29</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5</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10</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11</a:t>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12</a:t>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Harness-Control</a:t>
            </a:r>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13</a:t>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4051410-1A42-4CD9-9C94-19E4466B22C6}"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9A367AF-31F5-40B7-BE09-D0B060B4A053}" type="datetimeFigureOut">
              <a:rPr lang="en-US" smtClean="0"/>
              <a:pPr/>
              <a:t>5/27/2022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A367AF-31F5-40B7-BE09-D0B060B4A053}" type="datetimeFigureOut">
              <a:rPr lang="en-US" smtClean="0"/>
              <a:pPr/>
              <a:t>5/27/2022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9A367AF-31F5-40B7-BE09-D0B060B4A053}" type="datetimeFigureOut">
              <a:rPr lang="en-US" smtClean="0"/>
              <a:pPr/>
              <a:t>5/27/2022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9A367AF-31F5-40B7-BE09-D0B060B4A053}" type="datetimeFigureOut">
              <a:rPr lang="en-US" smtClean="0"/>
              <a:pPr/>
              <a:t>5/27/2022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9A367AF-31F5-40B7-BE09-D0B060B4A053}" type="datetimeFigureOut">
              <a:rPr lang="en-US" smtClean="0"/>
              <a:pPr/>
              <a:t>5/27/2022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367AF-31F5-40B7-BE09-D0B060B4A053}" type="datetimeFigureOut">
              <a:rPr lang="en-US" smtClean="0"/>
              <a:pPr/>
              <a:t>5/27/2022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A367AF-31F5-40B7-BE09-D0B060B4A053}" type="datetimeFigureOut">
              <a:rPr lang="en-US" smtClean="0"/>
              <a:pPr/>
              <a:t>5/27/2022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8C9B245-E05F-45BE-B7A4-197150CC347C}"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367AF-31F5-40B7-BE09-D0B060B4A053}" type="datetimeFigureOut">
              <a:rPr lang="en-US" smtClean="0"/>
              <a:pPr/>
              <a:t>5/27/2022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9B245-E05F-45BE-B7A4-197150CC347C}"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perforce.com/resources/qac/how-comply-iec-61508-standard" TargetMode="External"/><Relationship Id="rId2" Type="http://schemas.openxmlformats.org/officeDocument/2006/relationships/hyperlink" Target="https://www.perforce.com/resources/qac/what-is-functional-safety" TargetMode="External"/><Relationship Id="rId1" Type="http://schemas.openxmlformats.org/officeDocument/2006/relationships/slideLayout" Target="../slideLayouts/slideLayout2.xml"/><Relationship Id="rId6" Type="http://schemas.openxmlformats.org/officeDocument/2006/relationships/hyperlink" Target="https://www.perforce.com/resources/qac/why-functional-safety-critical-embedded-software" TargetMode="External"/><Relationship Id="rId5" Type="http://schemas.openxmlformats.org/officeDocument/2006/relationships/hyperlink" Target="https://www.perforce.com/resources/qac/how-achieve-en-50128-compliance" TargetMode="External"/><Relationship Id="rId4" Type="http://schemas.openxmlformats.org/officeDocument/2006/relationships/hyperlink" Target="https://www.perforce.com/blog/qac/what-iso-26262-overview"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UNIT - </a:t>
            </a:r>
            <a:r>
              <a:rPr lang="en-US" dirty="0" smtClean="0"/>
              <a:t>III</a:t>
            </a:r>
            <a:r>
              <a:rPr lang="en-IN" dirty="0"/>
              <a:t/>
            </a:r>
            <a:br>
              <a:rPr lang="en-IN" dirty="0"/>
            </a:br>
            <a:endParaRPr lang="en-IN" dirty="0"/>
          </a:p>
        </p:txBody>
      </p:sp>
      <p:sp>
        <p:nvSpPr>
          <p:cNvPr id="3" name="Subtitle 2"/>
          <p:cNvSpPr>
            <a:spLocks noGrp="1"/>
          </p:cNvSpPr>
          <p:nvPr>
            <p:ph type="subTitle" idx="1"/>
          </p:nvPr>
        </p:nvSpPr>
        <p:spPr/>
        <p:txBody>
          <a:bodyPr>
            <a:normAutofit/>
          </a:bodyPr>
          <a:lstStyle/>
          <a:p>
            <a:r>
              <a:rPr lang="en-US" sz="4800" b="1" dirty="0" smtClean="0">
                <a:solidFill>
                  <a:schemeClr val="tx1"/>
                </a:solidFill>
              </a:rPr>
              <a:t>Software Construction</a:t>
            </a:r>
          </a:p>
          <a:p>
            <a:endParaRPr lang="en-IN" dirty="0"/>
          </a:p>
        </p:txBody>
      </p:sp>
      <p:sp>
        <p:nvSpPr>
          <p:cNvPr id="4" name="Subtitle 2"/>
          <p:cNvSpPr txBox="1">
            <a:spLocks/>
          </p:cNvSpPr>
          <p:nvPr/>
        </p:nvSpPr>
        <p:spPr>
          <a:xfrm>
            <a:off x="152400" y="6096000"/>
            <a:ext cx="8763000" cy="762000"/>
          </a:xfrm>
          <a:prstGeom prst="rect">
            <a:avLst/>
          </a:prstGeom>
        </p:spPr>
        <p:txBody>
          <a:bodyPr vert="horz" lIns="91440" tIns="45720" rIns="91440" bIns="45720" rtlCol="0">
            <a:normAutofit/>
          </a:bodyPr>
          <a:lstStyle/>
          <a:p>
            <a:pPr lvl="0" algn="ctr">
              <a:spcBef>
                <a:spcPct val="20000"/>
              </a:spcBef>
            </a:pPr>
            <a:r>
              <a:rPr lang="en-US" sz="1200" b="1" dirty="0" smtClean="0"/>
              <a:t>Disclaimer:</a:t>
            </a:r>
          </a:p>
          <a:p>
            <a:pPr lvl="0" algn="ctr">
              <a:spcBef>
                <a:spcPct val="20000"/>
              </a:spcBef>
            </a:pPr>
            <a:r>
              <a:rPr lang="en-US" sz="1200" b="1" dirty="0" smtClean="0"/>
              <a:t>The lecture notes have been prepared by referring to many books and notes prepared by the teachers. This document does not claim any originality and cannot be used as a substitute for prescribed textbooks.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Modularity</a:t>
            </a:r>
          </a:p>
          <a:p>
            <a:r>
              <a:rPr lang="en-US" sz="2000" dirty="0" smtClean="0"/>
              <a:t>The produced software code should be modular in nature. </a:t>
            </a:r>
          </a:p>
          <a:p>
            <a:r>
              <a:rPr lang="en-US" sz="2000" dirty="0" smtClean="0"/>
              <a:t>Each major function should be contained inside a software code module. </a:t>
            </a:r>
          </a:p>
          <a:p>
            <a:r>
              <a:rPr lang="en-US" sz="2000" dirty="0" smtClean="0"/>
              <a:t>The module should contain not only structure, but it should also process data.</a:t>
            </a:r>
          </a:p>
          <a:p>
            <a:r>
              <a:rPr lang="en-US" sz="2000" dirty="0" smtClean="0"/>
              <a:t>Each time a particular functionality is needed in the software construction, it can be implemented using that particular module of software code. </a:t>
            </a:r>
          </a:p>
          <a:p>
            <a:r>
              <a:rPr lang="en-US" sz="2000" dirty="0" smtClean="0"/>
              <a:t>This increases software code reuse and thus enhances productivity of developers and code readability.</a:t>
            </a:r>
          </a:p>
          <a:p>
            <a:endParaRPr lang="en-US" sz="2000" dirty="0" smtClean="0"/>
          </a:p>
          <a:p>
            <a:pPr>
              <a:buNone/>
            </a:pPr>
            <a:r>
              <a:rPr lang="en-US" sz="2000" b="1" dirty="0" smtClean="0"/>
              <a:t>Coding Standards – Clarity</a:t>
            </a:r>
          </a:p>
          <a:p>
            <a:r>
              <a:rPr lang="en-US" sz="2000" dirty="0" smtClean="0"/>
              <a:t>The produced code should be clear for any person who would read the source code. </a:t>
            </a:r>
          </a:p>
          <a:p>
            <a:r>
              <a:rPr lang="en-US" sz="2000" dirty="0" smtClean="0"/>
              <a:t>Standard naming conventions should be used so that the code has ample clarity.</a:t>
            </a:r>
          </a:p>
          <a:p>
            <a:r>
              <a:rPr lang="en-US" sz="2000" dirty="0" smtClean="0"/>
              <a:t>There should be sufficient documentation inside the code block, so that anybody reading the code could understand what a piece of code is supposed to do. </a:t>
            </a:r>
          </a:p>
          <a:p>
            <a:r>
              <a:rPr lang="en-US" sz="2000" dirty="0" smtClean="0"/>
              <a:t>There should also be ample white spaces in the code blocks, so that no piece of code should look crammed. White spaces enhance readability of written code.</a:t>
            </a:r>
          </a:p>
          <a:p>
            <a:endParaRPr lang="en-US" sz="2000" dirty="0" smtClean="0"/>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Simplicity</a:t>
            </a:r>
          </a:p>
          <a:p>
            <a:r>
              <a:rPr lang="en-US" sz="2000" dirty="0" smtClean="0"/>
              <a:t>The source code should have simplicity and no unnecessary complex logic; improvisation should be involved, if the same functionality can be achieved by a simpler piece of source code. </a:t>
            </a:r>
          </a:p>
          <a:p>
            <a:r>
              <a:rPr lang="en-US" sz="2000" dirty="0" smtClean="0"/>
              <a:t>Simplicity makes the code readable and will help in removing any defects found in the source code.</a:t>
            </a:r>
          </a:p>
          <a:p>
            <a:r>
              <a:rPr lang="en-US" sz="2000" dirty="0" smtClean="0"/>
              <a:t>Simplicity of written code can be enhanced by adopting best practices for many programming paradigms. </a:t>
            </a:r>
          </a:p>
          <a:p>
            <a:r>
              <a:rPr lang="en-US" sz="2000" dirty="0" smtClean="0"/>
              <a:t>For instance, in the case of object-oriented programming, abstraction and information hiding add a great degree of simplicity. </a:t>
            </a:r>
          </a:p>
          <a:p>
            <a:r>
              <a:rPr lang="en-US" sz="2000" dirty="0" smtClean="0"/>
              <a:t>Similarly, breaking the product to be developed into meaningful pieces that mimic real life parts makes the software product simple.</a:t>
            </a:r>
          </a:p>
          <a:p>
            <a:endParaRPr lang="en-US" sz="2000" dirty="0" smtClean="0"/>
          </a:p>
          <a:p>
            <a:pPr>
              <a:buNone/>
            </a:pPr>
            <a:r>
              <a:rPr lang="en-US" sz="2000" b="1" dirty="0" smtClean="0"/>
              <a:t>Coding Standards – Reliability</a:t>
            </a:r>
          </a:p>
          <a:p>
            <a:r>
              <a:rPr lang="en-US" sz="2000" dirty="0" smtClean="0"/>
              <a:t>Reliability is one of the most important aspects of industry strength software products. </a:t>
            </a:r>
          </a:p>
          <a:p>
            <a:r>
              <a:rPr lang="en-US" sz="2000" dirty="0" smtClean="0"/>
              <a:t>If the software product is not reliable and contains critical defects, then it will not be of much use for end users.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 – Reliability</a:t>
            </a:r>
          </a:p>
          <a:p>
            <a:r>
              <a:rPr lang="en-US" sz="2000" dirty="0" smtClean="0"/>
              <a:t>Reliability of source code can be increased by sticking to the standard processes for software construction. </a:t>
            </a:r>
          </a:p>
          <a:p>
            <a:r>
              <a:rPr lang="en-US" sz="2000" dirty="0" smtClean="0"/>
              <a:t>During reviews, if any defects are found, they can be fixed easily if the source code is neat, simple, and clear.</a:t>
            </a:r>
          </a:p>
          <a:p>
            <a:r>
              <a:rPr lang="en-US" sz="2000" dirty="0" smtClean="0"/>
              <a:t>Reliable source code can be achieved by first designing the software product with future enhancement in consideration as well as by having a solid structure on which the software product is to be built. </a:t>
            </a:r>
          </a:p>
          <a:p>
            <a:r>
              <a:rPr lang="en-US" sz="2000" dirty="0" smtClean="0"/>
              <a:t>When writing pieces of source code based on this structure, there will be little chance of defects entering into the source code. </a:t>
            </a:r>
          </a:p>
          <a:p>
            <a:r>
              <a:rPr lang="en-US" sz="2000" dirty="0" smtClean="0"/>
              <a:t>Generally during enhancements, the existing structure is not able to take load of additional source code and thus the structure becomes shaky. </a:t>
            </a:r>
          </a:p>
          <a:p>
            <a:r>
              <a:rPr lang="en-US" sz="2000" dirty="0" smtClean="0"/>
              <a:t>If the development team feels that this is the case, then it is far better to restructure the software design and then write a code based on the new structure than to add a spaghetti code on top of a crumbling structure.</a:t>
            </a:r>
          </a:p>
          <a:p>
            <a:endParaRPr lang="en-US" sz="20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481080"/>
            <a:ext cx="8839200" cy="6172200"/>
          </a:xfrm>
        </p:spPr>
        <p:txBody>
          <a:bodyPr>
            <a:noAutofit/>
          </a:bodyPr>
          <a:lstStyle/>
          <a:p>
            <a:pPr>
              <a:buNone/>
            </a:pPr>
            <a:r>
              <a:rPr lang="en-US" sz="2000" b="1" dirty="0" smtClean="0"/>
              <a:t>Coding Standards – Safety</a:t>
            </a:r>
          </a:p>
          <a:p>
            <a:r>
              <a:rPr lang="en-US" sz="2000" dirty="0" smtClean="0"/>
              <a:t>Safety is important, considering that software products are used by many industries where human lives are concerned and that human lives could be in danger because of faulty machine operation or exposure to a harmful environment. </a:t>
            </a:r>
          </a:p>
          <a:p>
            <a:r>
              <a:rPr lang="en-US" sz="2000" dirty="0" smtClean="0"/>
              <a:t>In these industries, the software product must be ensured to operate correctly and chances of error are less than 0.00001%. </a:t>
            </a:r>
          </a:p>
          <a:p>
            <a:r>
              <a:rPr lang="en-US" sz="2000" dirty="0" smtClean="0"/>
              <a:t>Industries like medicine and healthcare, road safety, hazardous material handling need foolproof software products to ensure that either human lives are saved (in case of medicine and healthcare) or human lives are not in danger.</a:t>
            </a:r>
          </a:p>
          <a:p>
            <a:r>
              <a:rPr lang="en-US" sz="2000" dirty="0" smtClean="0"/>
              <a:t>Here the software code must have inbuilt safety harnesses.</a:t>
            </a:r>
          </a:p>
          <a:p>
            <a:endParaRPr lang="en-US" sz="2000" dirty="0" smtClean="0"/>
          </a:p>
          <a:p>
            <a:pPr>
              <a:buNone/>
            </a:pPr>
            <a:r>
              <a:rPr lang="en-US" sz="2000" b="1" dirty="0" smtClean="0"/>
              <a:t>Coding Standards – Maintainability</a:t>
            </a:r>
          </a:p>
          <a:p>
            <a:r>
              <a:rPr lang="en-US" sz="2000" dirty="0" smtClean="0"/>
              <a:t>As it has been pointed out after several studies, maintenance costs are more than 70% of all costs including software development, implementation, and maintenance. </a:t>
            </a:r>
          </a:p>
          <a:p>
            <a:r>
              <a:rPr lang="en-US" sz="2000" dirty="0" smtClean="0"/>
              <a:t>To make sure that maintenance costs are under limit during software construction, it should be made sure that the source code is maintainable. </a:t>
            </a:r>
          </a:p>
          <a:p>
            <a:r>
              <a:rPr lang="en-US" sz="2000" dirty="0" smtClean="0"/>
              <a:t>It will be easy to change the source code for fixing defects during maintenance.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Framework</a:t>
            </a:r>
          </a:p>
          <a:p>
            <a:r>
              <a:rPr lang="en-US" sz="2000" dirty="0" smtClean="0"/>
              <a:t>Like most construction work, you need to set up an infrastructure based on which construction can take place. </a:t>
            </a:r>
          </a:p>
          <a:p>
            <a:r>
              <a:rPr lang="en-US" sz="2000" dirty="0" smtClean="0"/>
              <a:t>For software construction, you need to have a coding framework that will ensure a consistent coding production with standard code that will be easy to debug and test. </a:t>
            </a:r>
          </a:p>
          <a:p>
            <a:r>
              <a:rPr lang="en-US" sz="2000" dirty="0" smtClean="0"/>
              <a:t>In object oriented programming, what base classes are to be made, which will be used throughout construction, is a subject that is part of the coding framework. </a:t>
            </a:r>
          </a:p>
          <a:p>
            <a:r>
              <a:rPr lang="en-US" sz="2000" dirty="0" smtClean="0"/>
              <a:t>In general, coding frameworks allow construction of the common infrastructure of basic functionality which can be extended later by the developers. </a:t>
            </a:r>
          </a:p>
          <a:p>
            <a:r>
              <a:rPr lang="en-US" sz="2000" dirty="0" smtClean="0"/>
              <a:t>This way of working increases productivity and allows for a robust and well structured software product. </a:t>
            </a:r>
          </a:p>
          <a:p>
            <a:r>
              <a:rPr lang="en-US" sz="2000" dirty="0" smtClean="0"/>
              <a:t>It is similar in approach to house building where a structure is built based on a solid foundation.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Advantages of using a software </a:t>
            </a:r>
            <a:r>
              <a:rPr lang="en-US" dirty="0" smtClean="0"/>
              <a:t>framework</a:t>
            </a:r>
            <a:endParaRPr lang="en-IN" dirty="0"/>
          </a:p>
        </p:txBody>
      </p:sp>
      <p:sp>
        <p:nvSpPr>
          <p:cNvPr id="3" name="Content Placeholder 2"/>
          <p:cNvSpPr>
            <a:spLocks noGrp="1"/>
          </p:cNvSpPr>
          <p:nvPr>
            <p:ph idx="1"/>
          </p:nvPr>
        </p:nvSpPr>
        <p:spPr/>
        <p:txBody>
          <a:bodyPr>
            <a:normAutofit fontScale="70000" lnSpcReduction="20000"/>
          </a:bodyPr>
          <a:lstStyle/>
          <a:p>
            <a:r>
              <a:rPr lang="en-US" dirty="0"/>
              <a:t>Assists in establishing better programming practices and fitting use of design patterns</a:t>
            </a:r>
          </a:p>
          <a:p>
            <a:r>
              <a:rPr lang="en-US" dirty="0"/>
              <a:t>Code is more secure</a:t>
            </a:r>
          </a:p>
          <a:p>
            <a:r>
              <a:rPr lang="en-US" dirty="0"/>
              <a:t>Duplicate and redundant code can be avoided</a:t>
            </a:r>
          </a:p>
          <a:p>
            <a:r>
              <a:rPr lang="en-US" dirty="0"/>
              <a:t>Helps consistent developing code with fewer bugs</a:t>
            </a:r>
          </a:p>
          <a:p>
            <a:r>
              <a:rPr lang="en-US" dirty="0"/>
              <a:t>Makes it easier to work on sophisticated technologies</a:t>
            </a:r>
          </a:p>
          <a:p>
            <a:r>
              <a:rPr lang="en-US" dirty="0"/>
              <a:t>One could create their software framework or contribute to open-source frameworks. Hence, there is a continuous improvement in the functionality</a:t>
            </a:r>
          </a:p>
          <a:p>
            <a:r>
              <a:rPr lang="en-US" dirty="0"/>
              <a:t>Several code segments and functionalities are pre-built and pre-tested. This makes applications more reliable</a:t>
            </a:r>
          </a:p>
          <a:p>
            <a:r>
              <a:rPr lang="en-US" dirty="0"/>
              <a:t>Testing and debugging the code is a lot easier and can be done even by developers who do not own the code</a:t>
            </a:r>
          </a:p>
          <a:p>
            <a:r>
              <a:rPr lang="en-US" dirty="0"/>
              <a:t>The time required to develop an application is reduced significantly</a:t>
            </a:r>
          </a:p>
          <a:p>
            <a:endParaRPr lang="en-IN" dirty="0"/>
          </a:p>
        </p:txBody>
      </p:sp>
    </p:spTree>
    <p:extLst>
      <p:ext uri="{BB962C8B-B14F-4D97-AF65-F5344CB8AC3E}">
        <p14:creationId xmlns:p14="http://schemas.microsoft.com/office/powerpoint/2010/main" val="18721022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Reviews (Quality Control)</a:t>
            </a:r>
          </a:p>
          <a:p>
            <a:r>
              <a:rPr lang="en-US" sz="2000" dirty="0" smtClean="0"/>
              <a:t>It is estimated that almost 70% of software defects arise from faulty software code. </a:t>
            </a:r>
          </a:p>
          <a:p>
            <a:r>
              <a:rPr lang="en-US" sz="2000" dirty="0" smtClean="0"/>
              <a:t>To compound this problem, software construction is the most labor intensive phase in software development. </a:t>
            </a:r>
          </a:p>
          <a:p>
            <a:r>
              <a:rPr lang="en-US" sz="2000" dirty="0" smtClean="0"/>
              <a:t>Any construction rework means wasting a lot of effort already put in. </a:t>
            </a:r>
          </a:p>
          <a:p>
            <a:r>
              <a:rPr lang="en-US" sz="2000" dirty="0" smtClean="0"/>
              <a:t>Moreover, it is also a fact that it is cheaper to fix any defects found during construction at the phase level itself. </a:t>
            </a:r>
          </a:p>
          <a:p>
            <a:r>
              <a:rPr lang="en-US" sz="2000" dirty="0" smtClean="0"/>
              <a:t>If those defects are allowed to go in software testing (which is the next phase), then fixing those defects will become costlier. </a:t>
            </a:r>
          </a:p>
          <a:p>
            <a:r>
              <a:rPr lang="en-US" sz="2000" dirty="0" smtClean="0"/>
              <a:t>That is why review of the software code and fixing defects is very important.</a:t>
            </a:r>
          </a:p>
          <a:p>
            <a:r>
              <a:rPr lang="en-US" sz="2000" dirty="0" smtClean="0"/>
              <a:t>There are some techniques available like deskchecks, walkthroughs, code reviews, inspections, etc. that ensure quality of the written code (Figure below-Source code review methods and their operation sequence).</a:t>
            </a:r>
          </a:p>
        </p:txBody>
      </p:sp>
      <p:pic>
        <p:nvPicPr>
          <p:cNvPr id="3074" name="Picture 2"/>
          <p:cNvPicPr>
            <a:picLocks noChangeAspect="1" noChangeArrowheads="1"/>
          </p:cNvPicPr>
          <p:nvPr/>
        </p:nvPicPr>
        <p:blipFill>
          <a:blip r:embed="rId3"/>
          <a:srcRect/>
          <a:stretch>
            <a:fillRect/>
          </a:stretch>
        </p:blipFill>
        <p:spPr bwMode="auto">
          <a:xfrm>
            <a:off x="1971675" y="5143500"/>
            <a:ext cx="5200650" cy="17145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453784"/>
            <a:ext cx="8839200" cy="6172200"/>
          </a:xfrm>
        </p:spPr>
        <p:txBody>
          <a:bodyPr>
            <a:noAutofit/>
          </a:bodyPr>
          <a:lstStyle/>
          <a:p>
            <a:pPr>
              <a:buNone/>
            </a:pPr>
            <a:r>
              <a:rPr lang="en-US" sz="2000" b="1" dirty="0" smtClean="0"/>
              <a:t>Reviews (Quality Control)</a:t>
            </a:r>
          </a:p>
          <a:p>
            <a:r>
              <a:rPr lang="en-US" sz="2000" dirty="0" smtClean="0"/>
              <a:t>These different kinds of reviews are done at different stages in software code writing. </a:t>
            </a:r>
          </a:p>
          <a:p>
            <a:r>
              <a:rPr lang="en-US" sz="2000" dirty="0" smtClean="0"/>
              <a:t>They also serve different purposes. </a:t>
            </a:r>
          </a:p>
          <a:p>
            <a:r>
              <a:rPr lang="en-US" sz="2000" dirty="0" smtClean="0"/>
              <a:t>While inspections provide the final go/no go decision for approval of a piece of code, other methods are less formal and are meant for removing defects instead of deciding whether a piece of code is good enough or not.</a:t>
            </a:r>
          </a:p>
          <a:p>
            <a:endParaRPr lang="en-US" sz="2000" dirty="0" smtClean="0"/>
          </a:p>
          <a:p>
            <a:pPr>
              <a:buNone/>
            </a:pPr>
            <a:r>
              <a:rPr lang="en-US" sz="2000" b="1" dirty="0" smtClean="0"/>
              <a:t>Reviews – Deskchecks (Peer Reviews)</a:t>
            </a:r>
          </a:p>
          <a:p>
            <a:r>
              <a:rPr lang="en-US" sz="2000" dirty="0" smtClean="0"/>
              <a:t>Deskchecks are employed when a complete review of the source code is not important. </a:t>
            </a:r>
          </a:p>
          <a:p>
            <a:r>
              <a:rPr lang="en-US" sz="2000" dirty="0" smtClean="0"/>
              <a:t>Here, the developer sends his piece of code to the designated team members.</a:t>
            </a:r>
          </a:p>
          <a:p>
            <a:r>
              <a:rPr lang="en-US" sz="2000" dirty="0" smtClean="0"/>
              <a:t>These team members review the code and send feedback and comments to the developer as suggestions for improvement in the code. </a:t>
            </a:r>
          </a:p>
          <a:p>
            <a:r>
              <a:rPr lang="en-US" sz="2000" dirty="0" smtClean="0"/>
              <a:t>The developer reads those feedbacks and may decide to incorporate or to discard those suggestions. </a:t>
            </a:r>
          </a:p>
          <a:p>
            <a:r>
              <a:rPr lang="en-US" sz="2000" dirty="0" smtClean="0"/>
              <a:t>So this form of review is totally voluntary. </a:t>
            </a:r>
          </a:p>
          <a:p>
            <a:r>
              <a:rPr lang="en-US" sz="2000" dirty="0" smtClean="0"/>
              <a:t>Still, it is a powerful tool to eliminate defects or improve software code.</a:t>
            </a:r>
          </a:p>
          <a:p>
            <a:endParaRPr lang="en-US" sz="20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a:t>
            </a:r>
            <a:r>
              <a:rPr lang="en-US" sz="3200" dirty="0" smtClean="0"/>
              <a:t>Construction</a:t>
            </a: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Reviews – Walkthroughs</a:t>
            </a:r>
          </a:p>
          <a:p>
            <a:r>
              <a:rPr lang="en-US" sz="2000" dirty="0" smtClean="0"/>
              <a:t>Walkthroughs are formal code reviews initiated by the developer. The developer sends an invitation for walkthrough to team members. </a:t>
            </a:r>
          </a:p>
          <a:p>
            <a:r>
              <a:rPr lang="en-US" sz="2000" dirty="0" smtClean="0"/>
              <a:t>At the meeting, the developer presents his method of coding and walks through his piece of code. </a:t>
            </a:r>
          </a:p>
          <a:p>
            <a:r>
              <a:rPr lang="en-US" sz="2000" dirty="0" smtClean="0"/>
              <a:t>The team members then make suggestions for improvement, if any. </a:t>
            </a:r>
          </a:p>
          <a:p>
            <a:r>
              <a:rPr lang="en-US" sz="2000" dirty="0" smtClean="0"/>
              <a:t>The developer then can decide to incorporate those suggestions or discard them.</a:t>
            </a:r>
          </a:p>
          <a:p>
            <a:endParaRPr lang="en-US" sz="2000" dirty="0" smtClean="0"/>
          </a:p>
          <a:p>
            <a:pPr>
              <a:buNone/>
            </a:pPr>
            <a:r>
              <a:rPr lang="en-US" sz="2000" b="1" dirty="0" smtClean="0"/>
              <a:t>Reviews – Code Reviews</a:t>
            </a:r>
          </a:p>
          <a:p>
            <a:r>
              <a:rPr lang="en-US" sz="2000" dirty="0" smtClean="0"/>
              <a:t>Code reviews are one of the most formal methods of reviews. The project manager calls for a meeting for code review of a developer. </a:t>
            </a:r>
          </a:p>
          <a:p>
            <a:r>
              <a:rPr lang="en-US" sz="2000" dirty="0" smtClean="0"/>
              <a:t>At the meeting, team members review the code and point out any code errors, defects, or improper code logic for likely defects. An error log is also generated and is reviewed by the entire team.</a:t>
            </a:r>
          </a:p>
          <a:p>
            <a:endParaRPr lang="en-US" sz="2000" dirty="0" smtClean="0"/>
          </a:p>
          <a:p>
            <a:pPr>
              <a:buNone/>
            </a:pPr>
            <a:r>
              <a:rPr lang="en-US" sz="2000" b="1" dirty="0" smtClean="0"/>
              <a:t>Reviews – Inspections</a:t>
            </a:r>
          </a:p>
          <a:p>
            <a:r>
              <a:rPr lang="en-US" sz="2000" dirty="0" smtClean="0"/>
              <a:t>Code inspections are final reviews of software code in which it is decided whether to pass a piece of code for inclusion into the main software build.</a:t>
            </a:r>
          </a:p>
          <a:p>
            <a:endParaRPr lang="en-US" sz="2000"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200" dirty="0" smtClean="0"/>
              <a:t>Software </a:t>
            </a:r>
            <a:r>
              <a:rPr lang="en-US" sz="3200" dirty="0" smtClean="0"/>
              <a:t>Construction</a:t>
            </a:r>
            <a:br>
              <a:rPr lang="en-US" sz="3200" dirty="0" smtClean="0"/>
            </a:br>
            <a:endParaRPr lang="en-IN" sz="3200" dirty="0"/>
          </a:p>
        </p:txBody>
      </p:sp>
      <p:sp>
        <p:nvSpPr>
          <p:cNvPr id="3" name="Content Placeholder 2"/>
          <p:cNvSpPr>
            <a:spLocks noGrp="1"/>
          </p:cNvSpPr>
          <p:nvPr>
            <p:ph idx="1"/>
          </p:nvPr>
        </p:nvSpPr>
        <p:spPr>
          <a:xfrm>
            <a:off x="152400" y="412840"/>
            <a:ext cx="8839200" cy="6172200"/>
          </a:xfrm>
        </p:spPr>
        <p:txBody>
          <a:bodyPr>
            <a:noAutofit/>
          </a:bodyPr>
          <a:lstStyle/>
          <a:p>
            <a:pPr>
              <a:buNone/>
            </a:pPr>
            <a:r>
              <a:rPr lang="en-US" sz="2000" b="1" dirty="0" smtClean="0"/>
              <a:t>Coding Methods</a:t>
            </a:r>
          </a:p>
          <a:p>
            <a:r>
              <a:rPr lang="en-US" sz="2000" dirty="0" smtClean="0"/>
              <a:t>Converting design into optimal software construction is a very serious topic that has generated tremendous interest over the years. </a:t>
            </a:r>
          </a:p>
          <a:p>
            <a:r>
              <a:rPr lang="en-US" sz="2000" dirty="0" smtClean="0"/>
              <a:t>Many programming and coding methods were devised and evolved as a result.</a:t>
            </a:r>
          </a:p>
          <a:p>
            <a:r>
              <a:rPr lang="en-US" sz="2000" dirty="0" smtClean="0"/>
              <a:t>As it is well known in the industry, the early software products were of small size due to limited hardware capacity. </a:t>
            </a:r>
          </a:p>
          <a:p>
            <a:r>
              <a:rPr lang="en-US" sz="2000" dirty="0" smtClean="0"/>
              <a:t>With increasing hardware capacity, the size of software products has been increasing. </a:t>
            </a:r>
          </a:p>
          <a:p>
            <a:r>
              <a:rPr lang="en-US" sz="2000" dirty="0" smtClean="0"/>
              <a:t>Software product size affects the methods that can be used to construct specific sized software products. </a:t>
            </a:r>
          </a:p>
          <a:p>
            <a:r>
              <a:rPr lang="en-US" sz="2000" dirty="0" smtClean="0"/>
              <a:t>Advancement in the field of computer science also allows discovery of better construction methods. </a:t>
            </a:r>
          </a:p>
          <a:p>
            <a:r>
              <a:rPr lang="en-US" sz="2000" dirty="0" smtClean="0"/>
              <a:t>To address needs of different sized software products in tandem with advancement in computer science, different programming techniques evolved.</a:t>
            </a:r>
          </a:p>
          <a:p>
            <a:r>
              <a:rPr lang="en-US" sz="2000" dirty="0" smtClean="0"/>
              <a:t>These include structured programming, object-oriented programming, automatic code generation, test-driven development, pair programming, etc.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
            <a:ext cx="8229600" cy="762024"/>
          </a:xfrm>
        </p:spPr>
        <p:txBody>
          <a:bodyPr/>
          <a:lstStyle/>
          <a:p>
            <a:r>
              <a:rPr lang="en-GB" sz="4000" dirty="0" smtClean="0"/>
              <a:t>Topics</a:t>
            </a:r>
            <a:endParaRPr lang="en-GB" sz="4000" dirty="0"/>
          </a:p>
        </p:txBody>
      </p:sp>
      <p:sp>
        <p:nvSpPr>
          <p:cNvPr id="3" name="Content Placeholder 2"/>
          <p:cNvSpPr>
            <a:spLocks noGrp="1"/>
          </p:cNvSpPr>
          <p:nvPr>
            <p:ph idx="1"/>
          </p:nvPr>
        </p:nvSpPr>
        <p:spPr>
          <a:xfrm>
            <a:off x="214282" y="685800"/>
            <a:ext cx="8786874" cy="5957910"/>
          </a:xfrm>
        </p:spPr>
        <p:txBody>
          <a:bodyPr>
            <a:normAutofit fontScale="85000" lnSpcReduction="20000"/>
          </a:bodyPr>
          <a:lstStyle/>
          <a:p>
            <a:r>
              <a:rPr lang="en-GB" sz="2800" dirty="0" smtClean="0"/>
              <a:t>Software Construction</a:t>
            </a:r>
          </a:p>
          <a:p>
            <a:r>
              <a:rPr lang="en-GB" sz="2800" dirty="0" smtClean="0"/>
              <a:t>Coding Standards</a:t>
            </a:r>
          </a:p>
          <a:p>
            <a:r>
              <a:rPr lang="en-GB" sz="2800" dirty="0" smtClean="0"/>
              <a:t>Coding Framework</a:t>
            </a:r>
          </a:p>
          <a:p>
            <a:r>
              <a:rPr lang="en-GB" sz="2800" dirty="0" smtClean="0"/>
              <a:t>Reviews – Desk Checks (Peer Reviews)</a:t>
            </a:r>
          </a:p>
          <a:p>
            <a:r>
              <a:rPr lang="en-GB" sz="2800" dirty="0" smtClean="0"/>
              <a:t>Walkthroughs</a:t>
            </a:r>
          </a:p>
          <a:p>
            <a:r>
              <a:rPr lang="en-GB" sz="2800" dirty="0" smtClean="0"/>
              <a:t>Code Reviews, Inspections</a:t>
            </a:r>
          </a:p>
          <a:p>
            <a:r>
              <a:rPr lang="en-GB" sz="2800" dirty="0" smtClean="0"/>
              <a:t>Coding Methods</a:t>
            </a:r>
          </a:p>
          <a:p>
            <a:r>
              <a:rPr lang="en-GB" sz="2800" dirty="0" smtClean="0"/>
              <a:t>Structured Programming</a:t>
            </a:r>
          </a:p>
          <a:p>
            <a:r>
              <a:rPr lang="en-GB" sz="2800" dirty="0" smtClean="0"/>
              <a:t>Object-Oriented Programming</a:t>
            </a:r>
          </a:p>
          <a:p>
            <a:r>
              <a:rPr lang="en-GB" sz="2800" dirty="0" smtClean="0"/>
              <a:t>Automatic Code Generation</a:t>
            </a:r>
          </a:p>
          <a:p>
            <a:r>
              <a:rPr lang="en-GB" sz="2800" dirty="0" smtClean="0"/>
              <a:t>Software Code Reuse</a:t>
            </a:r>
          </a:p>
          <a:p>
            <a:r>
              <a:rPr lang="en-GB" sz="2800" dirty="0" smtClean="0"/>
              <a:t>Pair Programming</a:t>
            </a:r>
          </a:p>
          <a:p>
            <a:r>
              <a:rPr lang="en-GB" sz="2800" dirty="0" smtClean="0"/>
              <a:t>Test-Driven Development</a:t>
            </a:r>
          </a:p>
          <a:p>
            <a:r>
              <a:rPr lang="en-GB" sz="2800" dirty="0" smtClean="0"/>
              <a:t>Configuration Management</a:t>
            </a:r>
          </a:p>
          <a:p>
            <a:r>
              <a:rPr lang="en-GB" sz="2800" dirty="0" smtClean="0"/>
              <a:t>Software Construction Artefacts</a:t>
            </a:r>
          </a:p>
        </p:txBody>
      </p:sp>
      <p:sp>
        <p:nvSpPr>
          <p:cNvPr id="5" name="Slide Number Placeholder 4"/>
          <p:cNvSpPr>
            <a:spLocks noGrp="1"/>
          </p:cNvSpPr>
          <p:nvPr>
            <p:ph type="sldNum" sz="quarter" idx="12"/>
          </p:nvPr>
        </p:nvSpPr>
        <p:spPr/>
        <p:txBody>
          <a:bodyPr/>
          <a:lstStyle/>
          <a:p>
            <a:fld id="{ABDB15A2-8A53-4E77-B586-D04D0B92E1B5}" type="slidenum">
              <a:rPr lang="en-GB" smtClean="0"/>
              <a:pPr/>
              <a:t>2</a:t>
            </a:fld>
            <a:endParaRPr lang="en-GB"/>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Construction3, 11,13,21,46,</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Coding Methods – Structured Programming</a:t>
            </a:r>
          </a:p>
          <a:p>
            <a:r>
              <a:rPr lang="en-US" sz="2000" dirty="0" smtClean="0"/>
              <a:t>Structured programming evolved after mainframe computers became popular.</a:t>
            </a:r>
          </a:p>
          <a:p>
            <a:r>
              <a:rPr lang="en-US" sz="2000" dirty="0" smtClean="0"/>
              <a:t>Mainframe computers offered vast availability of computing power compared to primitive computers that existed before. </a:t>
            </a:r>
          </a:p>
          <a:p>
            <a:r>
              <a:rPr lang="en-US" sz="2000" dirty="0" smtClean="0"/>
              <a:t>Using structured programming, large programs could be constructed that could be used for making large commercial and business applications. </a:t>
            </a:r>
          </a:p>
          <a:p>
            <a:r>
              <a:rPr lang="en-US" sz="2000" dirty="0" smtClean="0"/>
              <a:t>Structured programming enabled programmers to store large pieces of code inside procedures and functions. </a:t>
            </a:r>
          </a:p>
          <a:p>
            <a:r>
              <a:rPr lang="en-US" sz="2000" dirty="0" smtClean="0"/>
              <a:t>These pieces of code could be called by any other procedures or functions. </a:t>
            </a:r>
          </a:p>
          <a:p>
            <a:r>
              <a:rPr lang="en-US" sz="2000" dirty="0" smtClean="0"/>
              <a:t>This enabled programmers to structure their code in an efficient way. </a:t>
            </a:r>
          </a:p>
          <a:p>
            <a:r>
              <a:rPr lang="en-US" sz="2000" dirty="0" smtClean="0"/>
              <a:t>Code stored inside procedures could be reused anywhere in the application by calling it.</a:t>
            </a:r>
          </a:p>
          <a:p>
            <a:endParaRPr lang="en-US" sz="20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609600"/>
            <a:ext cx="8839200" cy="6172200"/>
          </a:xfrm>
        </p:spPr>
        <p:txBody>
          <a:bodyPr>
            <a:noAutofit/>
          </a:bodyPr>
          <a:lstStyle/>
          <a:p>
            <a:pPr>
              <a:buNone/>
            </a:pPr>
            <a:r>
              <a:rPr lang="en-US" sz="2000" b="1" dirty="0" smtClean="0"/>
              <a:t>Coding Methods – Object-Oriented Programming</a:t>
            </a:r>
          </a:p>
          <a:p>
            <a:r>
              <a:rPr lang="en-US" sz="2000" dirty="0" smtClean="0"/>
              <a:t>In structured programming, data and structured code are separate and accordingly they are modeled separately. </a:t>
            </a:r>
          </a:p>
          <a:p>
            <a:r>
              <a:rPr lang="en-US" sz="2000" dirty="0" smtClean="0"/>
              <a:t>This is an unnatural way of converting real life objects into software code because objects contain both data and structure. </a:t>
            </a:r>
          </a:p>
          <a:p>
            <a:r>
              <a:rPr lang="en-US" sz="2000" dirty="0" smtClean="0"/>
              <a:t>Widely used as an example in object-oriented programming books, a car consists of a chassis, an engine, four wheels, body, and transmission. </a:t>
            </a:r>
          </a:p>
          <a:p>
            <a:r>
              <a:rPr lang="en-US" sz="2000" dirty="0" smtClean="0"/>
              <a:t>Each of these objects has some specific properties and specific functions.</a:t>
            </a:r>
          </a:p>
          <a:p>
            <a:r>
              <a:rPr lang="en-US" sz="2000" dirty="0" smtClean="0"/>
              <a:t>When a software system is modeled to represent real-world objects, both data and structure are taken care of in object-oriented programming. </a:t>
            </a:r>
          </a:p>
          <a:p>
            <a:r>
              <a:rPr lang="en-US" sz="2000" dirty="0" smtClean="0"/>
              <a:t>From outside of a class that is made to represent an object, only the behavior of the object is visible or perceived. </a:t>
            </a:r>
          </a:p>
          <a:p>
            <a:r>
              <a:rPr lang="en-US" sz="2000" dirty="0" smtClean="0"/>
              <a:t>Unnecessary details about the object are hidden and in fact are not available from outside. </a:t>
            </a:r>
          </a:p>
          <a:p>
            <a:r>
              <a:rPr lang="en-US" sz="2000" dirty="0" smtClean="0"/>
              <a:t>This kind of representation of objects makes them robust and a system built on using them has relatively few problems.</a:t>
            </a:r>
          </a:p>
          <a:p>
            <a:endParaRPr lang="en-US" sz="20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Coding Methods – Automatic Code Generation</a:t>
            </a:r>
          </a:p>
          <a:p>
            <a:r>
              <a:rPr lang="en-US" sz="2000" dirty="0" smtClean="0"/>
              <a:t>Constructing and generating software code is very labor intensive work. So there has always been fascination about automatic generation of software code. </a:t>
            </a:r>
          </a:p>
          <a:p>
            <a:r>
              <a:rPr lang="en-US" sz="2000" dirty="0" smtClean="0"/>
              <a:t>Unfortunately, this is still a dream. Some CASE and modeling tools are available that generate software code. But they are not sophisticated. They are also not complete. </a:t>
            </a:r>
          </a:p>
          <a:p>
            <a:r>
              <a:rPr lang="en-US" sz="2000" dirty="0" smtClean="0"/>
              <a:t>Then there are business analyst platforms developed by many ERP software vendors that generate code automatically when analysts configure the product.</a:t>
            </a:r>
          </a:p>
          <a:p>
            <a:r>
              <a:rPr lang="en-US" sz="2000" dirty="0" smtClean="0"/>
              <a:t>These analyst platforms are first built using any of the software product development methodologies. </a:t>
            </a:r>
          </a:p>
          <a:p>
            <a:r>
              <a:rPr lang="en-US" sz="2000" dirty="0" smtClean="0"/>
              <a:t>The generated code is specific to the platform and runs on the device (hardware and software environment) for which the code is generated.</a:t>
            </a:r>
          </a:p>
          <a:p>
            <a:r>
              <a:rPr lang="en-US" sz="2000" dirty="0" smtClean="0"/>
              <a:t> Generally, any code consists of many construction unit types. </a:t>
            </a:r>
          </a:p>
          <a:p>
            <a:r>
              <a:rPr lang="en-US" sz="2000" dirty="0" smtClean="0"/>
              <a:t>Some of these code types include control statements such as loop statements, if statements, etc., and database access, etc. </a:t>
            </a:r>
          </a:p>
          <a:p>
            <a:r>
              <a:rPr lang="en-US" sz="2000" dirty="0" smtClean="0"/>
              <a:t>Generating all of the software code required to build a software application is still difficult.</a:t>
            </a:r>
          </a:p>
          <a:p>
            <a:r>
              <a:rPr lang="en-US" sz="2000" dirty="0" smtClean="0"/>
              <a:t>But some companies like Sun Microsystems are working to develop such a system.</a:t>
            </a:r>
          </a:p>
          <a:p>
            <a:endParaRPr lang="en-US" sz="20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Coding Methods – Software Code Reuse</a:t>
            </a:r>
          </a:p>
          <a:p>
            <a:r>
              <a:rPr lang="en-US" sz="2000" dirty="0" smtClean="0"/>
              <a:t>Many techniques have evolved to reduce the labor intensive nature of writing source code. </a:t>
            </a:r>
          </a:p>
          <a:p>
            <a:r>
              <a:rPr lang="en-US" sz="2000" dirty="0" smtClean="0"/>
              <a:t>Software code reuse is one such technique. </a:t>
            </a:r>
          </a:p>
          <a:p>
            <a:r>
              <a:rPr lang="en-US" sz="2000" dirty="0" smtClean="0"/>
              <a:t>Making a block of source code to create a functionality or general utility library and using it at all places in the source code wherever this kind of functionality or utility is required is an example of code reuse. </a:t>
            </a:r>
          </a:p>
          <a:p>
            <a:r>
              <a:rPr lang="en-US" sz="2000" dirty="0" smtClean="0"/>
              <a:t>Code reuse in procedural programming techniques is achieved by creating special functions and utility libraries then using them in the source code. </a:t>
            </a:r>
          </a:p>
          <a:p>
            <a:r>
              <a:rPr lang="en-US" sz="2000" dirty="0" smtClean="0"/>
              <a:t>In object-oriented programming, code reuse is done at a more advanced level.</a:t>
            </a:r>
          </a:p>
          <a:p>
            <a:endParaRPr lang="en-US" sz="2000" dirty="0" smtClean="0"/>
          </a:p>
          <a:p>
            <a:endParaRPr lang="en-US" sz="2000" dirty="0" smtClean="0"/>
          </a:p>
          <a:p>
            <a:endParaRPr lang="en-US" sz="2000" dirty="0" smtClean="0"/>
          </a:p>
        </p:txBody>
      </p:sp>
      <p:pic>
        <p:nvPicPr>
          <p:cNvPr id="1026" name="Picture 2"/>
          <p:cNvPicPr>
            <a:picLocks noChangeAspect="1" noChangeArrowheads="1"/>
          </p:cNvPicPr>
          <p:nvPr/>
        </p:nvPicPr>
        <p:blipFill>
          <a:blip r:embed="rId3"/>
          <a:srcRect/>
          <a:stretch>
            <a:fillRect/>
          </a:stretch>
        </p:blipFill>
        <p:spPr bwMode="auto">
          <a:xfrm>
            <a:off x="1457325" y="4267200"/>
            <a:ext cx="6229350" cy="236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Coding Methods – Software Code Reuse</a:t>
            </a:r>
          </a:p>
          <a:p>
            <a:r>
              <a:rPr lang="en-US" sz="2000" dirty="0" smtClean="0"/>
              <a:t>The classes containing functions and data themselves can not only be reused in the same way as functions and libraries but the classes can also be modified by way of creating child classes and using them in the source code (Figure above – Code reuse methods).</a:t>
            </a:r>
          </a:p>
          <a:p>
            <a:r>
              <a:rPr lang="en-US" sz="2000" dirty="0" smtClean="0"/>
              <a:t> Apart from creating and using libraries and general purpose classes for code reuse, a more potent code reuse source has evolved recently. </a:t>
            </a:r>
          </a:p>
          <a:p>
            <a:r>
              <a:rPr lang="en-US" sz="2000" dirty="0" smtClean="0"/>
              <a:t>It is known as “service oriented architecture” (SOA). </a:t>
            </a:r>
          </a:p>
          <a:p>
            <a:pPr>
              <a:buNone/>
            </a:pPr>
            <a:endParaRPr lang="en-US" sz="2000" b="1"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Coding Methods – Pair Programming</a:t>
            </a:r>
          </a:p>
          <a:p>
            <a:r>
              <a:rPr lang="en-US" sz="2000" dirty="0" smtClean="0"/>
              <a:t>Pair programming is a quality driven development technique employed in the eXtreme Programming development model. </a:t>
            </a:r>
          </a:p>
          <a:p>
            <a:r>
              <a:rPr lang="en-US" sz="2000" dirty="0" smtClean="0"/>
              <a:t>Here, each development task is assigned to two developers. </a:t>
            </a:r>
          </a:p>
          <a:p>
            <a:r>
              <a:rPr lang="en-US" sz="2000" dirty="0" smtClean="0"/>
              <a:t>While one developer writes the code, the other developer sits behind him and guides him through the requirements (functional, nonfunctional). </a:t>
            </a:r>
          </a:p>
          <a:p>
            <a:r>
              <a:rPr lang="en-US" sz="2000" dirty="0" smtClean="0"/>
              <a:t>When it is the turn of the other developer to write the code, the first developer sits behind him and guides him on the requirements. </a:t>
            </a:r>
          </a:p>
          <a:p>
            <a:r>
              <a:rPr lang="en-US" sz="2000" dirty="0" smtClean="0"/>
              <a:t>So developers take turns for the coding and coaching work. </a:t>
            </a:r>
          </a:p>
          <a:p>
            <a:r>
              <a:rPr lang="en-US" sz="2000" dirty="0" smtClean="0"/>
              <a:t>This makes sure that each developer understands the big picture and helps them to write better code with lesser defects.</a:t>
            </a:r>
          </a:p>
          <a:p>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Coding Methods – Test-Driven Development</a:t>
            </a:r>
          </a:p>
          <a:p>
            <a:r>
              <a:rPr lang="en-US" sz="2000" dirty="0" smtClean="0"/>
              <a:t>This concept is used with iteration-based projects especially with eXtreme Programming technique. </a:t>
            </a:r>
          </a:p>
          <a:p>
            <a:r>
              <a:rPr lang="en-US" sz="2000" dirty="0" smtClean="0"/>
              <a:t>Before developers start writing source code, they create test cases and run the tests to see if they run properly and their logic is working. </a:t>
            </a:r>
          </a:p>
          <a:p>
            <a:r>
              <a:rPr lang="en-US" sz="2000" dirty="0" smtClean="0"/>
              <a:t>Once it is proved that their logic is perfect, only then they write the source code.</a:t>
            </a:r>
          </a:p>
          <a:p>
            <a:r>
              <a:rPr lang="en-US" sz="2000" dirty="0" smtClean="0"/>
              <a:t>So here, tests drive software development, and hence it is appropriately named test-driven development.</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Configuration Management</a:t>
            </a:r>
          </a:p>
          <a:p>
            <a:r>
              <a:rPr lang="en-US" sz="2000" dirty="0" smtClean="0"/>
              <a:t>Configuration management plays an important role in the construction phase.</a:t>
            </a:r>
          </a:p>
          <a:p>
            <a:r>
              <a:rPr lang="en-US" sz="2000" dirty="0" smtClean="0"/>
              <a:t>Due to changes in requirements and design, an already developed source code needs to be changed. </a:t>
            </a:r>
          </a:p>
          <a:p>
            <a:r>
              <a:rPr lang="en-US" sz="2000" dirty="0" smtClean="0"/>
              <a:t>So it happens that the development team ends up with many versions of a source code during the project. </a:t>
            </a:r>
          </a:p>
          <a:p>
            <a:r>
              <a:rPr lang="en-US" sz="2000" dirty="0" smtClean="0"/>
              <a:t>If the version control management is not handled properly, then many developers may start working on a wrong version of source code, and thus a lot of rework may be needed in the end. </a:t>
            </a:r>
          </a:p>
          <a:p>
            <a:r>
              <a:rPr lang="en-US" sz="2000" dirty="0" smtClean="0"/>
              <a:t>There is one more dimension to configuration management for the construction phase. </a:t>
            </a:r>
          </a:p>
          <a:p>
            <a:r>
              <a:rPr lang="en-US" sz="2000" dirty="0" smtClean="0"/>
              <a:t>During construction, many software builds are maintained for different versions of the product being developed. </a:t>
            </a:r>
          </a:p>
          <a:p>
            <a:r>
              <a:rPr lang="en-US" sz="2000" dirty="0" smtClean="0"/>
              <a:t>These builds can break if a bad piece of code is checked into the build by any developer. </a:t>
            </a:r>
          </a:p>
          <a:p>
            <a:r>
              <a:rPr lang="en-US" sz="2000" dirty="0" smtClean="0"/>
              <a:t>When the build is broken, then no other developer can check in his code. </a:t>
            </a:r>
          </a:p>
          <a:p>
            <a:r>
              <a:rPr lang="en-US" sz="2000" dirty="0" smtClean="0"/>
              <a:t>Thus, development is halted until the build is rebuilt with the correct code.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Configuration Management</a:t>
            </a:r>
          </a:p>
          <a:p>
            <a:r>
              <a:rPr lang="en-US" sz="2000" dirty="0" smtClean="0"/>
              <a:t>Imagine what may happen in the case of distributed teams located at far-flung locations with different time zones and a central build is being maintained. </a:t>
            </a:r>
          </a:p>
          <a:p>
            <a:r>
              <a:rPr lang="en-US" sz="2000" dirty="0" smtClean="0"/>
              <a:t>It will be difficult to communicate and manage the build process in such a scenario. </a:t>
            </a:r>
          </a:p>
          <a:p>
            <a:r>
              <a:rPr lang="en-US" sz="2000" dirty="0" smtClean="0"/>
              <a:t>In such scenarios, smoke test application can be deployed, which can run whenever a new code is checked-in in the build. </a:t>
            </a:r>
          </a:p>
          <a:p>
            <a:r>
              <a:rPr lang="en-US" sz="2000" dirty="0" smtClean="0"/>
              <a:t>If the smoke test fails, that means the build has failed and thus the automated system can e-mail the build information to concerned people. </a:t>
            </a:r>
          </a:p>
          <a:p>
            <a:r>
              <a:rPr lang="en-US" sz="2000" dirty="0" smtClean="0"/>
              <a:t>If the build fails, then the developer who had checked-in in the code gets the message and immediately tries to fix the build. </a:t>
            </a:r>
          </a:p>
          <a:p>
            <a:r>
              <a:rPr lang="en-US" sz="2000" dirty="0" smtClean="0"/>
              <a:t>Once the build is fixed, then other developers can check-in their code. </a:t>
            </a:r>
          </a:p>
          <a:p>
            <a:r>
              <a:rPr lang="en-US" sz="2000" dirty="0" smtClean="0"/>
              <a:t>Thus, configuration management plays an important role in construction phase.</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00416"/>
            <a:ext cx="8839200" cy="6172200"/>
          </a:xfrm>
        </p:spPr>
        <p:txBody>
          <a:bodyPr>
            <a:noAutofit/>
          </a:bodyPr>
          <a:lstStyle/>
          <a:p>
            <a:pPr>
              <a:buNone/>
            </a:pPr>
            <a:r>
              <a:rPr lang="en-US" sz="2000" b="1" dirty="0" smtClean="0"/>
              <a:t>Software Construction Artifacts</a:t>
            </a:r>
          </a:p>
          <a:p>
            <a:r>
              <a:rPr lang="en-US" sz="2000" dirty="0" smtClean="0"/>
              <a:t>The software construction phase is one of the most labor intensive phases in software development cycle. </a:t>
            </a:r>
          </a:p>
          <a:p>
            <a:r>
              <a:rPr lang="en-US" sz="2000" dirty="0" smtClean="0"/>
              <a:t>This phase generates the complete source code of the application. </a:t>
            </a:r>
          </a:p>
          <a:p>
            <a:r>
              <a:rPr lang="en-US" sz="2000" dirty="0" smtClean="0"/>
              <a:t>Apart from source code, documentation is also made so that when any maintenance is required on the built application, the source code could be well understood, and changing any source code will be easy. </a:t>
            </a:r>
          </a:p>
          <a:p>
            <a:r>
              <a:rPr lang="en-US" sz="2000" dirty="0" smtClean="0"/>
              <a:t>Review reports are also generated after reviews are conducted.</a:t>
            </a:r>
          </a:p>
          <a:p>
            <a:endParaRPr lang="en-US" sz="20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A layman believes that software construction is the entire software development process. </a:t>
            </a:r>
          </a:p>
          <a:p>
            <a:r>
              <a:rPr lang="en-US" sz="2000" dirty="0" smtClean="0"/>
              <a:t>But, in fact, it is just one of the crucial tasks in software development; software requirement management, software design, software testing and software deployment are all equally crucial tasks. </a:t>
            </a:r>
          </a:p>
          <a:p>
            <a:r>
              <a:rPr lang="en-US" sz="2000" dirty="0" smtClean="0"/>
              <a:t>Furthermore, the process of software construction itself consists of many tasks; it not only includes </a:t>
            </a:r>
            <a:r>
              <a:rPr lang="en-US" sz="2000" b="1" dirty="0" smtClean="0"/>
              <a:t>software coding but also unit testing, integration testing, reviews and analysis</a:t>
            </a:r>
            <a:r>
              <a:rPr lang="en-US" sz="2000" dirty="0" smtClean="0"/>
              <a:t>.</a:t>
            </a:r>
          </a:p>
          <a:p>
            <a:r>
              <a:rPr lang="en-US" sz="2000" dirty="0" smtClean="0"/>
              <a:t>Construction is one of the most labor intensive phases in the software development life cycle. </a:t>
            </a:r>
          </a:p>
          <a:p>
            <a:r>
              <a:rPr lang="en-US" sz="2000" dirty="0" smtClean="0"/>
              <a:t>It comprises 30% or more of the total effort in software development. </a:t>
            </a:r>
          </a:p>
          <a:p>
            <a:r>
              <a:rPr lang="en-US" sz="2000" dirty="0" smtClean="0"/>
              <a:t>What a user sees as the product at the end of the software development life cycle is merely the result of the software code that was written during software construction.</a:t>
            </a:r>
          </a:p>
          <a:p>
            <a:r>
              <a:rPr lang="en-US" sz="2000" dirty="0" smtClean="0"/>
              <a:t>Due to the labor intensive nature of the software construction phase, the work is divided not only among developers, but also small teams are formed to work on parts of the software build.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REFERENCES</a:t>
            </a:r>
            <a:endParaRPr lang="en-US" dirty="0"/>
          </a:p>
        </p:txBody>
      </p:sp>
      <p:sp>
        <p:nvSpPr>
          <p:cNvPr id="3" name="Content Placeholder 2"/>
          <p:cNvSpPr>
            <a:spLocks noGrp="1"/>
          </p:cNvSpPr>
          <p:nvPr>
            <p:ph idx="1"/>
          </p:nvPr>
        </p:nvSpPr>
        <p:spPr>
          <a:xfrm>
            <a:off x="152400" y="914400"/>
            <a:ext cx="8839200" cy="5791200"/>
          </a:xfrm>
        </p:spPr>
        <p:txBody>
          <a:bodyPr>
            <a:normAutofit/>
          </a:bodyPr>
          <a:lstStyle/>
          <a:p>
            <a:r>
              <a:rPr lang="en-US" sz="2000" dirty="0" smtClean="0"/>
              <a:t>Ashfaque Ahmed, Software Project Management: A Process-driven approach, Boca Raton, Fla: CRC Press, 2012.</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2819400"/>
            <a:ext cx="7498080" cy="1143000"/>
          </a:xfrm>
        </p:spPr>
        <p:txBody>
          <a:bodyPr/>
          <a:lstStyle/>
          <a:p>
            <a:r>
              <a:rPr lang="en-US" dirty="0" smtClean="0"/>
              <a:t>THANK YOU</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Introduction</a:t>
            </a:r>
          </a:p>
          <a:p>
            <a:r>
              <a:rPr lang="en-US" sz="2000" dirty="0" smtClean="0"/>
              <a:t>In fact, to shrink the construction time, many distributed teams, either internal or through contractors are deployed. </a:t>
            </a:r>
          </a:p>
          <a:p>
            <a:r>
              <a:rPr lang="en-US" sz="2000" dirty="0" smtClean="0"/>
              <a:t>The advantage to this is that these project teams do the software coding and other construction work in parallel with each other and thus the construction phase can be collapsed. </a:t>
            </a:r>
          </a:p>
          <a:p>
            <a:r>
              <a:rPr lang="en-US" sz="2000" dirty="0" smtClean="0"/>
              <a:t>This parallel development is known as </a:t>
            </a:r>
            <a:r>
              <a:rPr lang="en-US" sz="2000" b="1" dirty="0" smtClean="0"/>
              <a:t>concurrent engineering</a:t>
            </a:r>
            <a:r>
              <a:rPr lang="en-US" sz="2000" dirty="0" smtClean="0"/>
              <a:t>.</a:t>
            </a:r>
          </a:p>
          <a:p>
            <a:r>
              <a:rPr lang="en-US" sz="2000" dirty="0" smtClean="0"/>
              <a:t> Constructing an industry strength software product of a large size requires stringent coding standards. </a:t>
            </a:r>
          </a:p>
          <a:p>
            <a:r>
              <a:rPr lang="en-US" sz="2000" dirty="0" smtClean="0"/>
              <a:t>The whole process of construction should follow a proven process so that the produced code is </a:t>
            </a:r>
            <a:r>
              <a:rPr lang="en-US" sz="2000" b="1" dirty="0" smtClean="0"/>
              <a:t>maintainable, testable and reliable</a:t>
            </a:r>
            <a:r>
              <a:rPr lang="en-US" sz="2000" dirty="0" smtClean="0"/>
              <a:t>. </a:t>
            </a:r>
          </a:p>
          <a:p>
            <a:r>
              <a:rPr lang="en-US" sz="2000" dirty="0" smtClean="0"/>
              <a:t>The process itself should be efficient so that resource utilization can be optimized and thus cost of construction can be kept at a minimum.</a:t>
            </a:r>
          </a:p>
          <a:p>
            <a:endParaRPr lang="en-US" sz="2000" dirty="0" smtClean="0"/>
          </a:p>
          <a:p>
            <a:endParaRPr lang="en-US" sz="20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pPr>
              <a:buNone/>
            </a:pPr>
            <a:r>
              <a:rPr lang="en-US" sz="2000" b="1" dirty="0" smtClean="0"/>
              <a:t>Coding Standards</a:t>
            </a:r>
          </a:p>
          <a:p>
            <a:r>
              <a:rPr lang="en-US" sz="2000" dirty="0" smtClean="0"/>
              <a:t>Developers are given software design specifications in the form of use cases, flow diagrams, UI mock ups, etc., and they are supposed to write a code so that the built software matches these specifications. </a:t>
            </a:r>
          </a:p>
          <a:p>
            <a:r>
              <a:rPr lang="en-US" sz="2000" dirty="0" smtClean="0"/>
              <a:t>Converting the specifications into software code is totally dependent on the construction team. </a:t>
            </a:r>
          </a:p>
          <a:p>
            <a:r>
              <a:rPr lang="en-US" sz="2000" dirty="0" smtClean="0"/>
              <a:t>How well they do it depends on their experience, skills and the process they follow to do their job. </a:t>
            </a:r>
          </a:p>
          <a:p>
            <a:r>
              <a:rPr lang="en-US" sz="2000" dirty="0" smtClean="0"/>
              <a:t>Apart from these facilities, they also need some standards in their coding so that the work is fast as well as has other benefits like maintainability, readability and reusability (Figure-Source Code Production (Conversion) from Software Design).</a:t>
            </a:r>
          </a:p>
          <a:p>
            <a:pPr>
              <a:buNone/>
            </a:pPr>
            <a:r>
              <a:rPr lang="en-US" sz="2000" dirty="0" smtClean="0"/>
              <a:t> </a:t>
            </a:r>
          </a:p>
        </p:txBody>
      </p:sp>
      <p:pic>
        <p:nvPicPr>
          <p:cNvPr id="1026" name="Picture 2"/>
          <p:cNvPicPr>
            <a:picLocks noChangeAspect="1" noChangeArrowheads="1"/>
          </p:cNvPicPr>
          <p:nvPr/>
        </p:nvPicPr>
        <p:blipFill>
          <a:blip r:embed="rId3"/>
          <a:srcRect/>
          <a:stretch>
            <a:fillRect/>
          </a:stretch>
        </p:blipFill>
        <p:spPr bwMode="auto">
          <a:xfrm>
            <a:off x="1447800" y="4194746"/>
            <a:ext cx="6248400" cy="26632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There are four key benefits of using coding standards</a:t>
            </a:r>
            <a:r>
              <a:rPr lang="en-US" dirty="0" smtClean="0"/>
              <a:t>:</a:t>
            </a:r>
            <a:endParaRPr lang="en-IN" dirty="0"/>
          </a:p>
        </p:txBody>
      </p:sp>
      <p:sp>
        <p:nvSpPr>
          <p:cNvPr id="3" name="Content Placeholder 2"/>
          <p:cNvSpPr>
            <a:spLocks noGrp="1"/>
          </p:cNvSpPr>
          <p:nvPr>
            <p:ph idx="1"/>
          </p:nvPr>
        </p:nvSpPr>
        <p:spPr/>
        <p:txBody>
          <a:bodyPr/>
          <a:lstStyle/>
          <a:p>
            <a:pPr lvl="1"/>
            <a:r>
              <a:rPr lang="en-US" dirty="0" smtClean="0"/>
              <a:t>1</a:t>
            </a:r>
            <a:r>
              <a:rPr lang="en-US" dirty="0"/>
              <a:t>. Compliance with industry standards (e.g., ISO).</a:t>
            </a:r>
          </a:p>
          <a:p>
            <a:pPr lvl="1"/>
            <a:r>
              <a:rPr lang="en-US" dirty="0"/>
              <a:t>2. Consistent code quality — no matter who writes the code.</a:t>
            </a:r>
          </a:p>
          <a:p>
            <a:pPr lvl="1"/>
            <a:r>
              <a:rPr lang="en-US" dirty="0"/>
              <a:t>3. Software security from the start.</a:t>
            </a:r>
          </a:p>
          <a:p>
            <a:pPr lvl="1"/>
            <a:r>
              <a:rPr lang="en-US" dirty="0"/>
              <a:t>4. Reduced development costs and accelerated time to market.</a:t>
            </a:r>
          </a:p>
          <a:p>
            <a:endParaRPr lang="en-IN" dirty="0"/>
          </a:p>
        </p:txBody>
      </p:sp>
    </p:spTree>
    <p:extLst>
      <p:ext uri="{BB962C8B-B14F-4D97-AF65-F5344CB8AC3E}">
        <p14:creationId xmlns:p14="http://schemas.microsoft.com/office/powerpoint/2010/main" val="866206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 of the coding standards are given below</a:t>
            </a:r>
            <a:endParaRPr lang="en-IN" dirty="0"/>
          </a:p>
        </p:txBody>
      </p:sp>
      <p:sp>
        <p:nvSpPr>
          <p:cNvPr id="3" name="Content Placeholder 2"/>
          <p:cNvSpPr>
            <a:spLocks noGrp="1"/>
          </p:cNvSpPr>
          <p:nvPr>
            <p:ph idx="1"/>
          </p:nvPr>
        </p:nvSpPr>
        <p:spPr>
          <a:xfrm>
            <a:off x="457200" y="1600200"/>
            <a:ext cx="5791200" cy="4525963"/>
          </a:xfrm>
        </p:spPr>
        <p:txBody>
          <a:bodyPr>
            <a:normAutofit fontScale="70000" lnSpcReduction="20000"/>
          </a:bodyPr>
          <a:lstStyle/>
          <a:p>
            <a:r>
              <a:rPr lang="en-IN" b="1" dirty="0"/>
              <a:t>Limited use of global variables</a:t>
            </a:r>
          </a:p>
          <a:p>
            <a:r>
              <a:rPr lang="en-US" b="1" dirty="0"/>
              <a:t>Standard header files</a:t>
            </a:r>
          </a:p>
          <a:p>
            <a:r>
              <a:rPr lang="en-US" b="1" dirty="0"/>
              <a:t>Naming conventions for local variables, global variables, constants and functions for different modules</a:t>
            </a:r>
          </a:p>
          <a:p>
            <a:r>
              <a:rPr lang="en-IN" b="1" dirty="0"/>
              <a:t>Indentation</a:t>
            </a:r>
          </a:p>
          <a:p>
            <a:r>
              <a:rPr lang="en-US" b="1" dirty="0"/>
              <a:t>Error return values and exception handling conventions</a:t>
            </a:r>
          </a:p>
          <a:p>
            <a:r>
              <a:rPr lang="en-US" b="1" dirty="0"/>
              <a:t>Avoid using an identifier for multiple purposes</a:t>
            </a:r>
          </a:p>
          <a:p>
            <a:r>
              <a:rPr lang="en-US" b="1" dirty="0"/>
              <a:t>Code should be well documented</a:t>
            </a:r>
          </a:p>
          <a:p>
            <a:r>
              <a:rPr lang="en-US" b="1" dirty="0"/>
              <a:t>Length of functions should not be very large</a:t>
            </a:r>
          </a:p>
          <a:p>
            <a:r>
              <a:rPr lang="en-US" b="1" dirty="0"/>
              <a:t>Try not to use GOTO statement</a:t>
            </a:r>
            <a:endParaRPr lang="en-IN" dirty="0"/>
          </a:p>
          <a:p>
            <a:pPr marL="0" indent="0">
              <a:buNone/>
            </a:pPr>
            <a:endParaRPr lang="en-IN" dirty="0"/>
          </a:p>
        </p:txBody>
      </p:sp>
      <p:pic>
        <p:nvPicPr>
          <p:cNvPr id="1026" name="Picture 2" descr="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906588"/>
            <a:ext cx="2505075" cy="4037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4275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 Standards</a:t>
            </a:r>
            <a:endParaRPr lang="en-IN" dirty="0"/>
          </a:p>
        </p:txBody>
      </p:sp>
      <p:sp>
        <p:nvSpPr>
          <p:cNvPr id="3" name="Content Placeholder 2"/>
          <p:cNvSpPr>
            <a:spLocks noGrp="1"/>
          </p:cNvSpPr>
          <p:nvPr>
            <p:ph idx="1"/>
          </p:nvPr>
        </p:nvSpPr>
        <p:spPr/>
        <p:txBody>
          <a:bodyPr>
            <a:normAutofit fontScale="70000" lnSpcReduction="20000"/>
          </a:bodyPr>
          <a:lstStyle/>
          <a:p>
            <a:r>
              <a:rPr lang="en-US" sz="3300" dirty="0"/>
              <a:t>In embedded systems industries, these standards are required (or highly recommended) for compliance. This is especially true for </a:t>
            </a:r>
            <a:r>
              <a:rPr lang="en-US" sz="3300" dirty="0">
                <a:hlinkClick r:id="rId2"/>
              </a:rPr>
              <a:t>functional safety standards</a:t>
            </a:r>
            <a:r>
              <a:rPr lang="en-US" sz="3300" dirty="0"/>
              <a:t>, including:</a:t>
            </a:r>
          </a:p>
          <a:p>
            <a:pPr lvl="1"/>
            <a:r>
              <a:rPr lang="en-US" sz="3300" dirty="0">
                <a:hlinkClick r:id="rId3"/>
              </a:rPr>
              <a:t>IEC 61508</a:t>
            </a:r>
            <a:r>
              <a:rPr lang="en-US" sz="3300" dirty="0"/>
              <a:t>: “Functional safety of electrical/electronic/programmable electronic safety-related systems”</a:t>
            </a:r>
          </a:p>
          <a:p>
            <a:pPr lvl="1"/>
            <a:r>
              <a:rPr lang="en-US" sz="3300" dirty="0">
                <a:hlinkClick r:id="rId4"/>
              </a:rPr>
              <a:t>ISO 26262</a:t>
            </a:r>
            <a:r>
              <a:rPr lang="en-US" sz="3300" dirty="0"/>
              <a:t>: “Road vehicles — functional safety”</a:t>
            </a:r>
          </a:p>
          <a:p>
            <a:pPr lvl="1"/>
            <a:r>
              <a:rPr lang="en-US" sz="3300" dirty="0">
                <a:hlinkClick r:id="rId5"/>
              </a:rPr>
              <a:t>EN 50128</a:t>
            </a:r>
            <a:r>
              <a:rPr lang="en-US" sz="3300" dirty="0"/>
              <a:t>: “Railway applications — Communication, signaling, and processing systems — Software for railway control and protection systems”</a:t>
            </a:r>
          </a:p>
          <a:p>
            <a:pPr lvl="1"/>
            <a:r>
              <a:rPr lang="en-US" sz="3300" dirty="0">
                <a:hlinkClick r:id="rId6"/>
              </a:rPr>
              <a:t>IEC 62061</a:t>
            </a:r>
            <a:r>
              <a:rPr lang="en-US" sz="3300" dirty="0"/>
              <a:t>: "Safety of machinery: Functional safety of electrical, electronic and programmable electronic control systems</a:t>
            </a:r>
            <a:r>
              <a:rPr lang="en-US" sz="3300" dirty="0" smtClean="0"/>
              <a:t>"</a:t>
            </a:r>
            <a:endParaRPr lang="en-US" sz="3300" dirty="0"/>
          </a:p>
        </p:txBody>
      </p:sp>
    </p:spTree>
    <p:extLst>
      <p:ext uri="{BB962C8B-B14F-4D97-AF65-F5344CB8AC3E}">
        <p14:creationId xmlns:p14="http://schemas.microsoft.com/office/powerpoint/2010/main" val="3041125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200" dirty="0" smtClean="0"/>
              <a:t>Software Construction</a:t>
            </a:r>
            <a:endParaRPr lang="en-IN" sz="3200" dirty="0"/>
          </a:p>
        </p:txBody>
      </p:sp>
      <p:sp>
        <p:nvSpPr>
          <p:cNvPr id="3" name="Content Placeholder 2"/>
          <p:cNvSpPr>
            <a:spLocks noGrp="1"/>
          </p:cNvSpPr>
          <p:nvPr>
            <p:ph idx="1"/>
          </p:nvPr>
        </p:nvSpPr>
        <p:spPr>
          <a:xfrm>
            <a:off x="152400" y="522024"/>
            <a:ext cx="8839200" cy="6172200"/>
          </a:xfrm>
        </p:spPr>
        <p:txBody>
          <a:bodyPr>
            <a:noAutofit/>
          </a:bodyPr>
          <a:lstStyle/>
          <a:p>
            <a:r>
              <a:rPr lang="en-US" sz="2000" dirty="0" smtClean="0"/>
              <a:t>At any time, a code written by a developer will always be different from that written by any other developer. </a:t>
            </a:r>
          </a:p>
          <a:p>
            <a:r>
              <a:rPr lang="en-US" sz="2000" dirty="0" smtClean="0"/>
              <a:t>This poses a challenge in terms of comprehending the code while reusing the code, maintaining it, or simply reviewing it. </a:t>
            </a:r>
          </a:p>
          <a:p>
            <a:r>
              <a:rPr lang="en-US" sz="2000" dirty="0" smtClean="0"/>
              <a:t>A uniform coding standard across all construction teams working on the same project will make sure that these issues can be minimized if not eliminated (Figure below - Software Construction Characteristics).</a:t>
            </a:r>
          </a:p>
          <a:p>
            <a:r>
              <a:rPr lang="en-US" sz="2000" dirty="0" smtClean="0"/>
              <a:t>Some of the coding standards include standards for code modularity, clarity, simplicity, reliability, safety and maintainability.</a:t>
            </a:r>
          </a:p>
          <a:p>
            <a:endParaRPr lang="en-US" sz="2000" dirty="0" smtClean="0"/>
          </a:p>
          <a:p>
            <a:endParaRPr lang="en-US" sz="2000" dirty="0" smtClean="0"/>
          </a:p>
          <a:p>
            <a:endParaRPr lang="en-US" sz="2000" dirty="0" smtClean="0"/>
          </a:p>
        </p:txBody>
      </p:sp>
      <p:pic>
        <p:nvPicPr>
          <p:cNvPr id="2050" name="Picture 2"/>
          <p:cNvPicPr>
            <a:picLocks noChangeAspect="1" noChangeArrowheads="1"/>
          </p:cNvPicPr>
          <p:nvPr/>
        </p:nvPicPr>
        <p:blipFill>
          <a:blip r:embed="rId3"/>
          <a:srcRect/>
          <a:stretch>
            <a:fillRect/>
          </a:stretch>
        </p:blipFill>
        <p:spPr bwMode="auto">
          <a:xfrm>
            <a:off x="990600" y="4343400"/>
            <a:ext cx="7219950" cy="20288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71197</TotalTime>
  <Words>3390</Words>
  <Application>Microsoft Office PowerPoint</Application>
  <PresentationFormat>On-screen Show (4:3)</PresentationFormat>
  <Paragraphs>289</Paragraphs>
  <Slides>31</Slides>
  <Notes>23</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UNIT - III </vt:lpstr>
      <vt:lpstr>Topics</vt:lpstr>
      <vt:lpstr>Software Construction</vt:lpstr>
      <vt:lpstr>Software Construction</vt:lpstr>
      <vt:lpstr>Software Construction</vt:lpstr>
      <vt:lpstr>There are four key benefits of using coding standards:</vt:lpstr>
      <vt:lpstr>Some of the coding standards are given below</vt:lpstr>
      <vt:lpstr>ISO Standards</vt:lpstr>
      <vt:lpstr>Software Construction</vt:lpstr>
      <vt:lpstr>Software Construction</vt:lpstr>
      <vt:lpstr>Software Construction</vt:lpstr>
      <vt:lpstr>Software Construction</vt:lpstr>
      <vt:lpstr>Software Construction</vt:lpstr>
      <vt:lpstr>Software Construction</vt:lpstr>
      <vt:lpstr>Advantages of using a software framework</vt:lpstr>
      <vt:lpstr>Software Construction</vt:lpstr>
      <vt:lpstr>Software Construction</vt:lpstr>
      <vt:lpstr>Software Construction</vt:lpstr>
      <vt:lpstr>Software Construction </vt:lpstr>
      <vt:lpstr>Software Construction3, 11,13,21,46,</vt:lpstr>
      <vt:lpstr>Software Construction</vt:lpstr>
      <vt:lpstr>Software Construction</vt:lpstr>
      <vt:lpstr>Software Construction</vt:lpstr>
      <vt:lpstr>Software Construction</vt:lpstr>
      <vt:lpstr>Software Construction</vt:lpstr>
      <vt:lpstr>Software Construction</vt:lpstr>
      <vt:lpstr>Software Construction</vt:lpstr>
      <vt:lpstr>Software Construction</vt:lpstr>
      <vt:lpstr>Software Construction</vt:lpstr>
      <vt:lpstr>REFERENCES</vt:lpstr>
      <vt:lpstr>THANK YOU</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IV</dc:title>
  <dc:creator>Gouthaman P</dc:creator>
  <cp:lastModifiedBy>Dell</cp:lastModifiedBy>
  <cp:revision>1579</cp:revision>
  <dcterms:created xsi:type="dcterms:W3CDTF">2017-03-21T16:05:31Z</dcterms:created>
  <dcterms:modified xsi:type="dcterms:W3CDTF">2022-05-27T10:12:26Z</dcterms:modified>
</cp:coreProperties>
</file>