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78" r:id="rId2"/>
    <p:sldId id="260" r:id="rId3"/>
    <p:sldId id="279" r:id="rId4"/>
    <p:sldId id="261" r:id="rId5"/>
    <p:sldId id="262" r:id="rId6"/>
    <p:sldId id="263" r:id="rId7"/>
    <p:sldId id="264" r:id="rId8"/>
    <p:sldId id="280" r:id="rId9"/>
    <p:sldId id="265" r:id="rId10"/>
    <p:sldId id="267" r:id="rId11"/>
    <p:sldId id="266" r:id="rId12"/>
    <p:sldId id="268" r:id="rId13"/>
    <p:sldId id="272" r:id="rId14"/>
    <p:sldId id="273" r:id="rId15"/>
    <p:sldId id="269" r:id="rId16"/>
    <p:sldId id="270" r:id="rId17"/>
    <p:sldId id="330" r:id="rId18"/>
    <p:sldId id="271" r:id="rId19"/>
    <p:sldId id="274" r:id="rId20"/>
    <p:sldId id="275" r:id="rId21"/>
    <p:sldId id="276" r:id="rId22"/>
    <p:sldId id="277"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7" r:id="rId58"/>
    <p:sldId id="316" r:id="rId59"/>
    <p:sldId id="315"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1"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081"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BDD52-3E08-4D59-97A5-536B0845B872}"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89A00-8D1F-4393-AFF5-73044FB41839}" type="slidenum">
              <a:rPr lang="en-US" smtClean="0"/>
              <a:t>‹#›</a:t>
            </a:fld>
            <a:endParaRPr lang="en-US"/>
          </a:p>
        </p:txBody>
      </p:sp>
    </p:spTree>
    <p:extLst>
      <p:ext uri="{BB962C8B-B14F-4D97-AF65-F5344CB8AC3E}">
        <p14:creationId xmlns:p14="http://schemas.microsoft.com/office/powerpoint/2010/main" val="3974578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E978-D855-4515-A480-CF5963C1BD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721020-581B-46E6-8F0C-9E26F00353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6F5DEA-3824-4979-97B7-D9CAD9C01E52}"/>
              </a:ext>
            </a:extLst>
          </p:cNvPr>
          <p:cNvSpPr>
            <a:spLocks noGrp="1"/>
          </p:cNvSpPr>
          <p:nvPr>
            <p:ph type="dt" sz="half" idx="10"/>
          </p:nvPr>
        </p:nvSpPr>
        <p:spPr/>
        <p:txBody>
          <a:bodyPr/>
          <a:lstStyle/>
          <a:p>
            <a:fld id="{C52DCA21-9AE0-4644-BC4F-E98A3A216D1B}" type="datetime1">
              <a:rPr lang="en-US" smtClean="0"/>
              <a:t>9/19/2023</a:t>
            </a:fld>
            <a:endParaRPr lang="en-US"/>
          </a:p>
        </p:txBody>
      </p:sp>
      <p:sp>
        <p:nvSpPr>
          <p:cNvPr id="5" name="Footer Placeholder 4">
            <a:extLst>
              <a:ext uri="{FF2B5EF4-FFF2-40B4-BE49-F238E27FC236}">
                <a16:creationId xmlns:a16="http://schemas.microsoft.com/office/drawing/2014/main" id="{7DB30468-1C89-4E69-878C-A30EE71E0D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26C49-8EF6-4DA3-960F-5065AB4B0EE5}"/>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221819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878D-C5A0-4FAC-B1CD-D10BF43382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F6E203-1F81-4556-97B5-14C9B069E5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A1CAA-32A7-4453-BD26-48A763D552D3}"/>
              </a:ext>
            </a:extLst>
          </p:cNvPr>
          <p:cNvSpPr>
            <a:spLocks noGrp="1"/>
          </p:cNvSpPr>
          <p:nvPr>
            <p:ph type="dt" sz="half" idx="10"/>
          </p:nvPr>
        </p:nvSpPr>
        <p:spPr/>
        <p:txBody>
          <a:bodyPr/>
          <a:lstStyle/>
          <a:p>
            <a:fld id="{C6A910BB-E7D6-41BF-ADCC-33F4AD94E9F3}" type="datetime1">
              <a:rPr lang="en-US" smtClean="0"/>
              <a:t>9/19/2023</a:t>
            </a:fld>
            <a:endParaRPr lang="en-US"/>
          </a:p>
        </p:txBody>
      </p:sp>
      <p:sp>
        <p:nvSpPr>
          <p:cNvPr id="5" name="Footer Placeholder 4">
            <a:extLst>
              <a:ext uri="{FF2B5EF4-FFF2-40B4-BE49-F238E27FC236}">
                <a16:creationId xmlns:a16="http://schemas.microsoft.com/office/drawing/2014/main" id="{BDCF2F0B-75E6-4D19-9108-0017D660E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A10BA-C772-4345-97EE-FD961F14876C}"/>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2683801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9CE99E-1969-45FE-B4BC-1557171706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AE5B84-0DC7-4329-97CB-F15BB81A22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30165-794B-4DD6-B449-57D9544AED25}"/>
              </a:ext>
            </a:extLst>
          </p:cNvPr>
          <p:cNvSpPr>
            <a:spLocks noGrp="1"/>
          </p:cNvSpPr>
          <p:nvPr>
            <p:ph type="dt" sz="half" idx="10"/>
          </p:nvPr>
        </p:nvSpPr>
        <p:spPr/>
        <p:txBody>
          <a:bodyPr/>
          <a:lstStyle/>
          <a:p>
            <a:fld id="{52A1502B-256C-4243-B67B-8054B94C6B95}" type="datetime1">
              <a:rPr lang="en-US" smtClean="0"/>
              <a:t>9/19/2023</a:t>
            </a:fld>
            <a:endParaRPr lang="en-US"/>
          </a:p>
        </p:txBody>
      </p:sp>
      <p:sp>
        <p:nvSpPr>
          <p:cNvPr id="5" name="Footer Placeholder 4">
            <a:extLst>
              <a:ext uri="{FF2B5EF4-FFF2-40B4-BE49-F238E27FC236}">
                <a16:creationId xmlns:a16="http://schemas.microsoft.com/office/drawing/2014/main" id="{A7B016F4-CAD9-4FAA-B1FA-59FE6CF9A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7D5B7-C589-494E-BD18-C65415C5D3B1}"/>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376717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440C-3DD1-43B5-845D-472AD6A980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1C3FD2-4235-4B59-BF16-E2DD89A4DD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B3A3F-9649-4FC9-B28E-D69B7A05CEF3}"/>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699DAF33-F8EC-4BCC-A462-CF152C48A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0C2EC-CFB5-4F56-8BC6-2B4874F064C5}"/>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154490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E5A4A-F0A0-43E4-8C1A-C0CD669907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AE441F-194A-48C3-865D-884198A15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72C6F-0FE7-4F5A-8A86-B8E4A9F92266}"/>
              </a:ext>
            </a:extLst>
          </p:cNvPr>
          <p:cNvSpPr>
            <a:spLocks noGrp="1"/>
          </p:cNvSpPr>
          <p:nvPr>
            <p:ph type="dt" sz="half" idx="10"/>
          </p:nvPr>
        </p:nvSpPr>
        <p:spPr/>
        <p:txBody>
          <a:bodyPr/>
          <a:lstStyle/>
          <a:p>
            <a:fld id="{AF03008E-6D4F-4954-B482-942766B7CE68}" type="datetime1">
              <a:rPr lang="en-US" smtClean="0"/>
              <a:t>9/19/2023</a:t>
            </a:fld>
            <a:endParaRPr lang="en-US"/>
          </a:p>
        </p:txBody>
      </p:sp>
      <p:sp>
        <p:nvSpPr>
          <p:cNvPr id="5" name="Footer Placeholder 4">
            <a:extLst>
              <a:ext uri="{FF2B5EF4-FFF2-40B4-BE49-F238E27FC236}">
                <a16:creationId xmlns:a16="http://schemas.microsoft.com/office/drawing/2014/main" id="{1520580F-A2F5-46E1-A09A-C460C0EAF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5F151-64DE-416D-BABA-E9B3EED681B4}"/>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344857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D5FF-EDFA-44CA-8F3E-245EAB4CE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9A8C8-F25D-4CD0-8B1F-0A06D03EE4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DB6186-2613-4FD2-96A6-D785E4E36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59AD6D-85D5-4DDE-BE49-EF4A95A0A14B}"/>
              </a:ext>
            </a:extLst>
          </p:cNvPr>
          <p:cNvSpPr>
            <a:spLocks noGrp="1"/>
          </p:cNvSpPr>
          <p:nvPr>
            <p:ph type="dt" sz="half" idx="10"/>
          </p:nvPr>
        </p:nvSpPr>
        <p:spPr/>
        <p:txBody>
          <a:bodyPr/>
          <a:lstStyle/>
          <a:p>
            <a:fld id="{D8BB61AA-6B26-4E77-8748-A29F081BE80A}" type="datetime1">
              <a:rPr lang="en-US" smtClean="0"/>
              <a:t>9/19/2023</a:t>
            </a:fld>
            <a:endParaRPr lang="en-US"/>
          </a:p>
        </p:txBody>
      </p:sp>
      <p:sp>
        <p:nvSpPr>
          <p:cNvPr id="6" name="Footer Placeholder 5">
            <a:extLst>
              <a:ext uri="{FF2B5EF4-FFF2-40B4-BE49-F238E27FC236}">
                <a16:creationId xmlns:a16="http://schemas.microsoft.com/office/drawing/2014/main" id="{D16D1D8A-0906-4AF3-A93E-B6ED4EC66B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8255D-57ED-4BFF-B295-DA25E513E446}"/>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226344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9CEB-52F4-4543-B99D-D2F4674C02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73F95-7EC3-4556-AD61-CDBA7611A8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0BC656-CEBE-4C41-8EFB-35E7648D19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17B724-A4C0-425B-8C7B-BEDBCE6CDA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EA47B5-AD94-4073-A4D0-42F2695DB6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87AA29-683D-423B-A5C6-513A26993453}"/>
              </a:ext>
            </a:extLst>
          </p:cNvPr>
          <p:cNvSpPr>
            <a:spLocks noGrp="1"/>
          </p:cNvSpPr>
          <p:nvPr>
            <p:ph type="dt" sz="half" idx="10"/>
          </p:nvPr>
        </p:nvSpPr>
        <p:spPr/>
        <p:txBody>
          <a:bodyPr/>
          <a:lstStyle/>
          <a:p>
            <a:fld id="{75A774B8-FB97-4450-8D5A-532261E1E2BA}" type="datetime1">
              <a:rPr lang="en-US" smtClean="0"/>
              <a:t>9/19/2023</a:t>
            </a:fld>
            <a:endParaRPr lang="en-US"/>
          </a:p>
        </p:txBody>
      </p:sp>
      <p:sp>
        <p:nvSpPr>
          <p:cNvPr id="8" name="Footer Placeholder 7">
            <a:extLst>
              <a:ext uri="{FF2B5EF4-FFF2-40B4-BE49-F238E27FC236}">
                <a16:creationId xmlns:a16="http://schemas.microsoft.com/office/drawing/2014/main" id="{582DA0E2-232A-4094-90A0-AD5F530D3C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BB6D2C-0813-43B6-833A-6A9B55007726}"/>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305667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5582-E216-4774-B22F-7DA87C6674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58D26E-111C-4BF9-9316-18B7A510183A}"/>
              </a:ext>
            </a:extLst>
          </p:cNvPr>
          <p:cNvSpPr>
            <a:spLocks noGrp="1"/>
          </p:cNvSpPr>
          <p:nvPr>
            <p:ph type="dt" sz="half" idx="10"/>
          </p:nvPr>
        </p:nvSpPr>
        <p:spPr/>
        <p:txBody>
          <a:bodyPr/>
          <a:lstStyle/>
          <a:p>
            <a:fld id="{4B917D9E-22B3-406C-A119-95E8072DF935}" type="datetime1">
              <a:rPr lang="en-US" smtClean="0"/>
              <a:t>9/19/2023</a:t>
            </a:fld>
            <a:endParaRPr lang="en-US"/>
          </a:p>
        </p:txBody>
      </p:sp>
      <p:sp>
        <p:nvSpPr>
          <p:cNvPr id="4" name="Footer Placeholder 3">
            <a:extLst>
              <a:ext uri="{FF2B5EF4-FFF2-40B4-BE49-F238E27FC236}">
                <a16:creationId xmlns:a16="http://schemas.microsoft.com/office/drawing/2014/main" id="{3E42F486-2A66-4DA8-BB98-E5D1D67C6B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EDE92F-B020-4658-A0DA-280C7FB004F9}"/>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4081753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ACC5A-71B4-450A-B0EF-55B0DE4AF03B}"/>
              </a:ext>
            </a:extLst>
          </p:cNvPr>
          <p:cNvSpPr>
            <a:spLocks noGrp="1"/>
          </p:cNvSpPr>
          <p:nvPr>
            <p:ph type="dt" sz="half" idx="10"/>
          </p:nvPr>
        </p:nvSpPr>
        <p:spPr/>
        <p:txBody>
          <a:bodyPr/>
          <a:lstStyle/>
          <a:p>
            <a:fld id="{41C323CF-8CE3-4B37-984E-7943D3C21105}" type="datetime1">
              <a:rPr lang="en-US" smtClean="0"/>
              <a:t>9/19/2023</a:t>
            </a:fld>
            <a:endParaRPr lang="en-US"/>
          </a:p>
        </p:txBody>
      </p:sp>
      <p:sp>
        <p:nvSpPr>
          <p:cNvPr id="3" name="Footer Placeholder 2">
            <a:extLst>
              <a:ext uri="{FF2B5EF4-FFF2-40B4-BE49-F238E27FC236}">
                <a16:creationId xmlns:a16="http://schemas.microsoft.com/office/drawing/2014/main" id="{8323FE1D-F386-4FD3-A5A7-8A88C354ED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9A1F5F-ACD5-41B2-AC51-57C91704FADF}"/>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131802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90F2-2C95-45E4-95F2-BAF88B35A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FD840B-2BEB-43F3-B398-6729170799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E909C8-342B-4F1B-BFD6-3E3D29ABD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BE2CC9-69A1-45A5-90EE-C702393CEA6F}"/>
              </a:ext>
            </a:extLst>
          </p:cNvPr>
          <p:cNvSpPr>
            <a:spLocks noGrp="1"/>
          </p:cNvSpPr>
          <p:nvPr>
            <p:ph type="dt" sz="half" idx="10"/>
          </p:nvPr>
        </p:nvSpPr>
        <p:spPr/>
        <p:txBody>
          <a:bodyPr/>
          <a:lstStyle/>
          <a:p>
            <a:fld id="{0996E4AB-B61C-4362-974C-8776BC1FF06D}" type="datetime1">
              <a:rPr lang="en-US" smtClean="0"/>
              <a:t>9/19/2023</a:t>
            </a:fld>
            <a:endParaRPr lang="en-US"/>
          </a:p>
        </p:txBody>
      </p:sp>
      <p:sp>
        <p:nvSpPr>
          <p:cNvPr id="6" name="Footer Placeholder 5">
            <a:extLst>
              <a:ext uri="{FF2B5EF4-FFF2-40B4-BE49-F238E27FC236}">
                <a16:creationId xmlns:a16="http://schemas.microsoft.com/office/drawing/2014/main" id="{DF360DAA-FE19-4940-A960-D77879DC9B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0CA778-8CF8-4489-BDD5-60B4E3215000}"/>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31201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4EA1-A510-483F-A3C3-A63CC8DE8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776686-AD31-43C4-8888-FA8EE8BBB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9657E6-5347-492F-A476-F4E455252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D1BA9-471D-47CC-B4D5-E857B7F5769F}"/>
              </a:ext>
            </a:extLst>
          </p:cNvPr>
          <p:cNvSpPr>
            <a:spLocks noGrp="1"/>
          </p:cNvSpPr>
          <p:nvPr>
            <p:ph type="dt" sz="half" idx="10"/>
          </p:nvPr>
        </p:nvSpPr>
        <p:spPr/>
        <p:txBody>
          <a:bodyPr/>
          <a:lstStyle/>
          <a:p>
            <a:fld id="{8615FB21-A980-4525-BFA2-C82ED9DDBC6B}" type="datetime1">
              <a:rPr lang="en-US" smtClean="0"/>
              <a:t>9/19/2023</a:t>
            </a:fld>
            <a:endParaRPr lang="en-US"/>
          </a:p>
        </p:txBody>
      </p:sp>
      <p:sp>
        <p:nvSpPr>
          <p:cNvPr id="6" name="Footer Placeholder 5">
            <a:extLst>
              <a:ext uri="{FF2B5EF4-FFF2-40B4-BE49-F238E27FC236}">
                <a16:creationId xmlns:a16="http://schemas.microsoft.com/office/drawing/2014/main" id="{0440D88E-0D42-4A16-A500-7FC34DEDD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E6E561-FECB-4D30-848F-249E8760D9A9}"/>
              </a:ext>
            </a:extLst>
          </p:cNvPr>
          <p:cNvSpPr>
            <a:spLocks noGrp="1"/>
          </p:cNvSpPr>
          <p:nvPr>
            <p:ph type="sldNum" sz="quarter" idx="12"/>
          </p:nvPr>
        </p:nvSpPr>
        <p:spPr/>
        <p:txBody>
          <a:bodyPr/>
          <a:lstStyle/>
          <a:p>
            <a:fld id="{23305676-A525-44F0-943E-FE252ECA109C}" type="slidenum">
              <a:rPr lang="en-US" smtClean="0"/>
              <a:t>‹#›</a:t>
            </a:fld>
            <a:endParaRPr lang="en-US"/>
          </a:p>
        </p:txBody>
      </p:sp>
    </p:spTree>
    <p:extLst>
      <p:ext uri="{BB962C8B-B14F-4D97-AF65-F5344CB8AC3E}">
        <p14:creationId xmlns:p14="http://schemas.microsoft.com/office/powerpoint/2010/main" val="420239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05AA38-4172-43E2-B2C9-9F44CE38C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1E07A2-D8D1-424F-BF0A-C5508BC4E0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26DF5-E285-4E7D-AA7A-5A45FB502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41A0D-EE52-4FAC-B4D6-AAFC4112FB2C}" type="datetime1">
              <a:rPr lang="en-US" smtClean="0"/>
              <a:t>9/19/2023</a:t>
            </a:fld>
            <a:endParaRPr lang="en-US"/>
          </a:p>
        </p:txBody>
      </p:sp>
      <p:sp>
        <p:nvSpPr>
          <p:cNvPr id="5" name="Footer Placeholder 4">
            <a:extLst>
              <a:ext uri="{FF2B5EF4-FFF2-40B4-BE49-F238E27FC236}">
                <a16:creationId xmlns:a16="http://schemas.microsoft.com/office/drawing/2014/main" id="{4672C7D0-400B-4D83-8F2A-0B95C8D522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80C825-BE05-488B-9D56-4FAB9C35F9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5676-A525-44F0-943E-FE252ECA109C}" type="slidenum">
              <a:rPr lang="en-US" smtClean="0"/>
              <a:t>‹#›</a:t>
            </a:fld>
            <a:endParaRPr lang="en-US"/>
          </a:p>
        </p:txBody>
      </p:sp>
    </p:spTree>
    <p:extLst>
      <p:ext uri="{BB962C8B-B14F-4D97-AF65-F5344CB8AC3E}">
        <p14:creationId xmlns:p14="http://schemas.microsoft.com/office/powerpoint/2010/main" val="2231615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r-tutoria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cuemath.com/data/measures-of-central-tendenc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06B0-6096-432F-ABD9-8746CACADD51}"/>
              </a:ext>
            </a:extLst>
          </p:cNvPr>
          <p:cNvSpPr>
            <a:spLocks noGrp="1"/>
          </p:cNvSpPr>
          <p:nvPr>
            <p:ph type="title"/>
          </p:nvPr>
        </p:nvSpPr>
        <p:spPr>
          <a:xfrm>
            <a:off x="731520" y="628650"/>
            <a:ext cx="10812780" cy="4772025"/>
          </a:xfrm>
        </p:spPr>
        <p:txBody>
          <a:bodyPr>
            <a:normAutofit fontScale="90000"/>
          </a:bodyPr>
          <a:lstStyle/>
          <a:p>
            <a:pPr algn="just"/>
            <a:r>
              <a:rPr lang="en-US" dirty="0"/>
              <a:t>Unit-2</a:t>
            </a:r>
            <a:br>
              <a:rPr lang="en-US" dirty="0"/>
            </a:br>
            <a:br>
              <a:rPr lang="en-US" dirty="0"/>
            </a:br>
            <a:r>
              <a:rPr lang="en-US" sz="3100" b="1" dirty="0">
                <a:latin typeface="+mn-lt"/>
                <a:ea typeface="+mn-ea"/>
                <a:cs typeface="+mn-cs"/>
              </a:rPr>
              <a:t>First Half: </a:t>
            </a:r>
            <a:r>
              <a:rPr lang="en-US" sz="3100" dirty="0">
                <a:latin typeface="+mn-lt"/>
                <a:ea typeface="+mn-ea"/>
                <a:cs typeface="+mn-cs"/>
              </a:rPr>
              <a:t>Understanding Your Data Using R, explores the idea of adding context to the big data you are working on with R.</a:t>
            </a:r>
            <a:br>
              <a:rPr lang="en-US" sz="3100" dirty="0">
                <a:latin typeface="+mn-lt"/>
                <a:ea typeface="+mn-ea"/>
                <a:cs typeface="+mn-cs"/>
              </a:rPr>
            </a:br>
            <a:r>
              <a:rPr lang="en-US" sz="3100" dirty="0">
                <a:latin typeface="+mn-lt"/>
                <a:ea typeface="+mn-ea"/>
                <a:cs typeface="+mn-cs"/>
              </a:rPr>
              <a:t> </a:t>
            </a:r>
            <a:br>
              <a:rPr lang="en-US" sz="3100" dirty="0">
                <a:latin typeface="+mn-lt"/>
                <a:ea typeface="+mn-ea"/>
                <a:cs typeface="+mn-cs"/>
              </a:rPr>
            </a:br>
            <a:r>
              <a:rPr lang="en-US" sz="3100" b="1" dirty="0">
                <a:latin typeface="+mn-lt"/>
                <a:ea typeface="+mn-ea"/>
                <a:cs typeface="+mn-cs"/>
              </a:rPr>
              <a:t>Second Half: </a:t>
            </a:r>
            <a:r>
              <a:rPr lang="en-US" sz="3100" dirty="0">
                <a:latin typeface="+mn-lt"/>
                <a:ea typeface="+mn-ea"/>
                <a:cs typeface="+mn-cs"/>
              </a:rPr>
              <a:t>Addressing Big Data Quality, talks about categorized data quality and the Challenges big data brings to them. In addition, examples demonstrating concepts for effectively addressing these areas are covered </a:t>
            </a:r>
            <a:br>
              <a:rPr lang="en-US" dirty="0"/>
            </a:br>
            <a:br>
              <a:rPr lang="en-US" dirty="0"/>
            </a:br>
            <a:endParaRPr lang="en-IN" dirty="0"/>
          </a:p>
        </p:txBody>
      </p:sp>
      <p:sp>
        <p:nvSpPr>
          <p:cNvPr id="4" name="Date Placeholder 3">
            <a:extLst>
              <a:ext uri="{FF2B5EF4-FFF2-40B4-BE49-F238E27FC236}">
                <a16:creationId xmlns:a16="http://schemas.microsoft.com/office/drawing/2014/main" id="{01B4A16F-ED63-4415-BFB5-BD2BC6339C1B}"/>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0F00F584-0C14-4774-838B-273AEAB0D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8FEFE-E98F-4900-BE54-45CC601476F5}"/>
              </a:ext>
            </a:extLst>
          </p:cNvPr>
          <p:cNvSpPr>
            <a:spLocks noGrp="1"/>
          </p:cNvSpPr>
          <p:nvPr>
            <p:ph type="sldNum" sz="quarter" idx="12"/>
          </p:nvPr>
        </p:nvSpPr>
        <p:spPr/>
        <p:txBody>
          <a:bodyPr/>
          <a:lstStyle/>
          <a:p>
            <a:fld id="{23305676-A525-44F0-943E-FE252ECA109C}" type="slidenum">
              <a:rPr lang="en-US" smtClean="0"/>
              <a:t>1</a:t>
            </a:fld>
            <a:endParaRPr lang="en-US"/>
          </a:p>
        </p:txBody>
      </p:sp>
    </p:spTree>
    <p:extLst>
      <p:ext uri="{BB962C8B-B14F-4D97-AF65-F5344CB8AC3E}">
        <p14:creationId xmlns:p14="http://schemas.microsoft.com/office/powerpoint/2010/main" val="1183040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82DD-C415-4FAF-AD20-659523F2CBD2}"/>
              </a:ext>
            </a:extLst>
          </p:cNvPr>
          <p:cNvSpPr>
            <a:spLocks noGrp="1"/>
          </p:cNvSpPr>
          <p:nvPr>
            <p:ph type="title"/>
          </p:nvPr>
        </p:nvSpPr>
        <p:spPr/>
        <p:txBody>
          <a:bodyPr/>
          <a:lstStyle/>
          <a:p>
            <a:r>
              <a:rPr lang="en-US" dirty="0"/>
              <a:t>Dispersion    (Con.)</a:t>
            </a:r>
            <a:endParaRPr lang="en-US" sz="3200" dirty="0"/>
          </a:p>
        </p:txBody>
      </p:sp>
      <p:sp>
        <p:nvSpPr>
          <p:cNvPr id="3" name="Content Placeholder 2">
            <a:extLst>
              <a:ext uri="{FF2B5EF4-FFF2-40B4-BE49-F238E27FC236}">
                <a16:creationId xmlns:a16="http://schemas.microsoft.com/office/drawing/2014/main" id="{19FF6BF7-41F5-456C-9CE9-8B48E3E378EC}"/>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04466E3-7636-4EF2-848A-E1966D2DA075}"/>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5C3CD2E1-46A9-4C49-887E-0EAA7414C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8AC2B-2B9F-4F4A-A082-1915C52B6B7F}"/>
              </a:ext>
            </a:extLst>
          </p:cNvPr>
          <p:cNvSpPr>
            <a:spLocks noGrp="1"/>
          </p:cNvSpPr>
          <p:nvPr>
            <p:ph type="sldNum" sz="quarter" idx="12"/>
          </p:nvPr>
        </p:nvSpPr>
        <p:spPr/>
        <p:txBody>
          <a:bodyPr/>
          <a:lstStyle/>
          <a:p>
            <a:fld id="{23305676-A525-44F0-943E-FE252ECA109C}" type="slidenum">
              <a:rPr lang="en-US" smtClean="0"/>
              <a:t>10</a:t>
            </a:fld>
            <a:endParaRPr lang="en-US"/>
          </a:p>
        </p:txBody>
      </p:sp>
      <p:pic>
        <p:nvPicPr>
          <p:cNvPr id="8" name="Picture 7">
            <a:extLst>
              <a:ext uri="{FF2B5EF4-FFF2-40B4-BE49-F238E27FC236}">
                <a16:creationId xmlns:a16="http://schemas.microsoft.com/office/drawing/2014/main" id="{DE56BBAA-696F-4C11-9A9D-6D861153373F}"/>
              </a:ext>
            </a:extLst>
          </p:cNvPr>
          <p:cNvPicPr>
            <a:picLocks noChangeAspect="1"/>
          </p:cNvPicPr>
          <p:nvPr/>
        </p:nvPicPr>
        <p:blipFill>
          <a:blip r:embed="rId2"/>
          <a:stretch>
            <a:fillRect/>
          </a:stretch>
        </p:blipFill>
        <p:spPr>
          <a:xfrm>
            <a:off x="3214102" y="2302556"/>
            <a:ext cx="5763796" cy="3526533"/>
          </a:xfrm>
          <a:prstGeom prst="rect">
            <a:avLst/>
          </a:prstGeom>
        </p:spPr>
      </p:pic>
    </p:spTree>
    <p:extLst>
      <p:ext uri="{BB962C8B-B14F-4D97-AF65-F5344CB8AC3E}">
        <p14:creationId xmlns:p14="http://schemas.microsoft.com/office/powerpoint/2010/main" val="243700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72B7-7A83-4149-B41E-44B9DA4E5E3D}"/>
              </a:ext>
            </a:extLst>
          </p:cNvPr>
          <p:cNvSpPr>
            <a:spLocks noGrp="1"/>
          </p:cNvSpPr>
          <p:nvPr>
            <p:ph type="title"/>
          </p:nvPr>
        </p:nvSpPr>
        <p:spPr/>
        <p:txBody>
          <a:bodyPr/>
          <a:lstStyle/>
          <a:p>
            <a:r>
              <a:rPr lang="en-US" dirty="0"/>
              <a:t>Dispersion (Con..)</a:t>
            </a:r>
            <a:endParaRPr lang="en-US" sz="3200" dirty="0"/>
          </a:p>
        </p:txBody>
      </p:sp>
      <p:sp>
        <p:nvSpPr>
          <p:cNvPr id="3" name="Content Placeholder 2">
            <a:extLst>
              <a:ext uri="{FF2B5EF4-FFF2-40B4-BE49-F238E27FC236}">
                <a16:creationId xmlns:a16="http://schemas.microsoft.com/office/drawing/2014/main" id="{8AFA8FA7-77B0-4AE7-8BE6-1285FECF60D7}"/>
              </a:ext>
            </a:extLst>
          </p:cNvPr>
          <p:cNvSpPr>
            <a:spLocks noGrp="1"/>
          </p:cNvSpPr>
          <p:nvPr>
            <p:ph idx="1"/>
          </p:nvPr>
        </p:nvSpPr>
        <p:spPr/>
        <p:txBody>
          <a:bodyPr/>
          <a:lstStyle/>
          <a:p>
            <a:pPr algn="just"/>
            <a:r>
              <a:rPr lang="en-US" dirty="0"/>
              <a:t>The art of profiling data to add context and identify new and interesting perspectives for visualization is still and ever evolving</a:t>
            </a:r>
          </a:p>
          <a:p>
            <a:pPr algn="just"/>
            <a:r>
              <a:rPr lang="en-US" dirty="0"/>
              <a:t>no doubt there are additional contextual categories existing today</a:t>
            </a:r>
          </a:p>
          <a:p>
            <a:pPr algn="just"/>
            <a:r>
              <a:rPr lang="en-US" dirty="0"/>
              <a:t>That can be investigated as you continue your work with big data visualization projects.</a:t>
            </a:r>
          </a:p>
        </p:txBody>
      </p:sp>
      <p:sp>
        <p:nvSpPr>
          <p:cNvPr id="4" name="Date Placeholder 3">
            <a:extLst>
              <a:ext uri="{FF2B5EF4-FFF2-40B4-BE49-F238E27FC236}">
                <a16:creationId xmlns:a16="http://schemas.microsoft.com/office/drawing/2014/main" id="{0205318E-C90E-47C7-A082-6C414F5DC9B3}"/>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3035B933-968E-48C5-9645-C83D4DBBD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8B4-B88E-443F-B1CA-62C65401CCAF}"/>
              </a:ext>
            </a:extLst>
          </p:cNvPr>
          <p:cNvSpPr>
            <a:spLocks noGrp="1"/>
          </p:cNvSpPr>
          <p:nvPr>
            <p:ph type="sldNum" sz="quarter" idx="12"/>
          </p:nvPr>
        </p:nvSpPr>
        <p:spPr/>
        <p:txBody>
          <a:bodyPr/>
          <a:lstStyle/>
          <a:p>
            <a:fld id="{23305676-A525-44F0-943E-FE252ECA109C}" type="slidenum">
              <a:rPr lang="en-US" smtClean="0"/>
              <a:t>11</a:t>
            </a:fld>
            <a:endParaRPr lang="en-US"/>
          </a:p>
        </p:txBody>
      </p:sp>
    </p:spTree>
    <p:extLst>
      <p:ext uri="{BB962C8B-B14F-4D97-AF65-F5344CB8AC3E}">
        <p14:creationId xmlns:p14="http://schemas.microsoft.com/office/powerpoint/2010/main" val="4150454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9A0F-F2B8-4337-A02A-7B9EADF9D48F}"/>
              </a:ext>
            </a:extLst>
          </p:cNvPr>
          <p:cNvSpPr>
            <a:spLocks noGrp="1"/>
          </p:cNvSpPr>
          <p:nvPr>
            <p:ph type="title"/>
          </p:nvPr>
        </p:nvSpPr>
        <p:spPr/>
        <p:txBody>
          <a:bodyPr/>
          <a:lstStyle/>
          <a:p>
            <a:r>
              <a:rPr lang="en-US" dirty="0"/>
              <a:t>Adding context</a:t>
            </a:r>
          </a:p>
        </p:txBody>
      </p:sp>
      <p:sp>
        <p:nvSpPr>
          <p:cNvPr id="3" name="Content Placeholder 2">
            <a:extLst>
              <a:ext uri="{FF2B5EF4-FFF2-40B4-BE49-F238E27FC236}">
                <a16:creationId xmlns:a16="http://schemas.microsoft.com/office/drawing/2014/main" id="{CEAEAE61-83B3-4923-95A4-0AD2E19DEB33}"/>
              </a:ext>
            </a:extLst>
          </p:cNvPr>
          <p:cNvSpPr>
            <a:spLocks noGrp="1"/>
          </p:cNvSpPr>
          <p:nvPr>
            <p:ph idx="1"/>
          </p:nvPr>
        </p:nvSpPr>
        <p:spPr/>
        <p:txBody>
          <a:bodyPr/>
          <a:lstStyle/>
          <a:p>
            <a:r>
              <a:rPr lang="en-US" dirty="0"/>
              <a:t>So, how do we add context to data? Is it merely select Insert, then Data Context?</a:t>
            </a:r>
          </a:p>
          <a:p>
            <a:endParaRPr lang="en-US" dirty="0"/>
          </a:p>
          <a:p>
            <a:endParaRPr lang="en-US" dirty="0"/>
          </a:p>
          <a:p>
            <a:endParaRPr lang="en-US" dirty="0"/>
          </a:p>
          <a:p>
            <a:r>
              <a:rPr lang="en-US" dirty="0"/>
              <a:t>No, it's not that easy (but it's not impossible either)</a:t>
            </a:r>
          </a:p>
          <a:p>
            <a:endParaRPr lang="en-US" dirty="0"/>
          </a:p>
        </p:txBody>
      </p:sp>
      <p:sp>
        <p:nvSpPr>
          <p:cNvPr id="4" name="Date Placeholder 3">
            <a:extLst>
              <a:ext uri="{FF2B5EF4-FFF2-40B4-BE49-F238E27FC236}">
                <a16:creationId xmlns:a16="http://schemas.microsoft.com/office/drawing/2014/main" id="{D37B3604-21A2-4E89-BEB4-8A00EF473871}"/>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6E4B5069-7339-4108-A3A1-2E3BE3047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B4466-04A9-41EB-90CA-B972E1265B9F}"/>
              </a:ext>
            </a:extLst>
          </p:cNvPr>
          <p:cNvSpPr>
            <a:spLocks noGrp="1"/>
          </p:cNvSpPr>
          <p:nvPr>
            <p:ph type="sldNum" sz="quarter" idx="12"/>
          </p:nvPr>
        </p:nvSpPr>
        <p:spPr/>
        <p:txBody>
          <a:bodyPr/>
          <a:lstStyle/>
          <a:p>
            <a:fld id="{23305676-A525-44F0-943E-FE252ECA109C}" type="slidenum">
              <a:rPr lang="en-US" smtClean="0"/>
              <a:t>12</a:t>
            </a:fld>
            <a:endParaRPr lang="en-US"/>
          </a:p>
        </p:txBody>
      </p:sp>
      <p:pic>
        <p:nvPicPr>
          <p:cNvPr id="8" name="Picture 7">
            <a:extLst>
              <a:ext uri="{FF2B5EF4-FFF2-40B4-BE49-F238E27FC236}">
                <a16:creationId xmlns:a16="http://schemas.microsoft.com/office/drawing/2014/main" id="{064298D7-A320-405F-A215-FE9386AF7E91}"/>
              </a:ext>
            </a:extLst>
          </p:cNvPr>
          <p:cNvPicPr>
            <a:picLocks noChangeAspect="1"/>
          </p:cNvPicPr>
          <p:nvPr/>
        </p:nvPicPr>
        <p:blipFill>
          <a:blip r:embed="rId2"/>
          <a:stretch>
            <a:fillRect/>
          </a:stretch>
        </p:blipFill>
        <p:spPr>
          <a:xfrm>
            <a:off x="3895950" y="2287008"/>
            <a:ext cx="3600000" cy="1714286"/>
          </a:xfrm>
          <a:prstGeom prst="rect">
            <a:avLst/>
          </a:prstGeom>
        </p:spPr>
      </p:pic>
    </p:spTree>
    <p:extLst>
      <p:ext uri="{BB962C8B-B14F-4D97-AF65-F5344CB8AC3E}">
        <p14:creationId xmlns:p14="http://schemas.microsoft.com/office/powerpoint/2010/main" val="406641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BDA6-A5D2-4D6A-BBFB-9E8A81973B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E3F2A2-0075-4135-966D-30BEC9BF8862}"/>
              </a:ext>
            </a:extLst>
          </p:cNvPr>
          <p:cNvSpPr>
            <a:spLocks noGrp="1"/>
          </p:cNvSpPr>
          <p:nvPr>
            <p:ph idx="1"/>
          </p:nvPr>
        </p:nvSpPr>
        <p:spPr/>
        <p:txBody>
          <a:bodyPr/>
          <a:lstStyle/>
          <a:p>
            <a:pPr algn="just"/>
            <a:r>
              <a:rPr lang="en-US" dirty="0"/>
              <a:t>Once you have identified (or pulled together) your big data source (or at least a significant amount of data)</a:t>
            </a:r>
          </a:p>
          <a:p>
            <a:pPr algn="just"/>
            <a:r>
              <a:rPr lang="en-US" dirty="0"/>
              <a:t>how do you go from mountains of raw big data to summarizations that can be used as input to create valuable data visualizations, helping you to further analyze that data and support your conclusions?</a:t>
            </a:r>
          </a:p>
          <a:p>
            <a:pPr lvl="1"/>
            <a:r>
              <a:rPr lang="en-US" dirty="0"/>
              <a:t>The answer is through </a:t>
            </a:r>
            <a:r>
              <a:rPr lang="en-US" b="1" dirty="0"/>
              <a:t>data profiling</a:t>
            </a:r>
            <a:r>
              <a:rPr lang="en-US" dirty="0"/>
              <a:t>.</a:t>
            </a:r>
          </a:p>
          <a:p>
            <a:endParaRPr lang="en-US" dirty="0"/>
          </a:p>
        </p:txBody>
      </p:sp>
      <p:sp>
        <p:nvSpPr>
          <p:cNvPr id="4" name="Date Placeholder 3">
            <a:extLst>
              <a:ext uri="{FF2B5EF4-FFF2-40B4-BE49-F238E27FC236}">
                <a16:creationId xmlns:a16="http://schemas.microsoft.com/office/drawing/2014/main" id="{88499E2C-E5B2-4352-BCD3-1A7FADD90250}"/>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6BE2771E-9B70-4347-A2C8-C48E65053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FF637-0478-44ED-B208-94ADD1137593}"/>
              </a:ext>
            </a:extLst>
          </p:cNvPr>
          <p:cNvSpPr>
            <a:spLocks noGrp="1"/>
          </p:cNvSpPr>
          <p:nvPr>
            <p:ph type="sldNum" sz="quarter" idx="12"/>
          </p:nvPr>
        </p:nvSpPr>
        <p:spPr/>
        <p:txBody>
          <a:bodyPr/>
          <a:lstStyle/>
          <a:p>
            <a:fld id="{23305676-A525-44F0-943E-FE252ECA109C}" type="slidenum">
              <a:rPr lang="en-US" smtClean="0"/>
              <a:t>13</a:t>
            </a:fld>
            <a:endParaRPr lang="en-US"/>
          </a:p>
        </p:txBody>
      </p:sp>
    </p:spTree>
    <p:extLst>
      <p:ext uri="{BB962C8B-B14F-4D97-AF65-F5344CB8AC3E}">
        <p14:creationId xmlns:p14="http://schemas.microsoft.com/office/powerpoint/2010/main" val="2871578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7FEBD-DB97-4015-B949-BA630E8E2C05}"/>
              </a:ext>
            </a:extLst>
          </p:cNvPr>
          <p:cNvSpPr>
            <a:spLocks noGrp="1"/>
          </p:cNvSpPr>
          <p:nvPr>
            <p:ph idx="1"/>
          </p:nvPr>
        </p:nvSpPr>
        <p:spPr>
          <a:xfrm>
            <a:off x="838200" y="1200150"/>
            <a:ext cx="10515600" cy="4976813"/>
          </a:xfrm>
        </p:spPr>
        <p:txBody>
          <a:bodyPr>
            <a:normAutofit/>
          </a:bodyPr>
          <a:lstStyle/>
          <a:p>
            <a:r>
              <a:rPr lang="en-US" dirty="0"/>
              <a:t>Data profiling involves logically getting to know the data you think you may want to visualize through </a:t>
            </a:r>
            <a:r>
              <a:rPr lang="en-US" b="1" dirty="0"/>
              <a:t>query, experimentation, and review</a:t>
            </a:r>
            <a:r>
              <a:rPr lang="en-US" dirty="0"/>
              <a:t>.</a:t>
            </a:r>
          </a:p>
          <a:p>
            <a:r>
              <a:rPr lang="en-US" dirty="0"/>
              <a:t>Adding </a:t>
            </a:r>
            <a:r>
              <a:rPr lang="en-US" b="1" dirty="0"/>
              <a:t>context to data requires </a:t>
            </a:r>
            <a:r>
              <a:rPr lang="en-US" dirty="0"/>
              <a:t>the manipulation of data to perhaps </a:t>
            </a:r>
            <a:r>
              <a:rPr lang="en-US" b="1" dirty="0"/>
              <a:t>reformat, adding calculations, aggregations, or additional columns or re-ordering, and so on. </a:t>
            </a:r>
          </a:p>
          <a:p>
            <a:r>
              <a:rPr lang="en-US" dirty="0"/>
              <a:t>Complete profiling process is as follows:</a:t>
            </a:r>
          </a:p>
          <a:p>
            <a:pPr marL="971550" lvl="1" indent="-514350">
              <a:buFont typeface="+mj-lt"/>
              <a:buAutoNum type="arabicPeriod"/>
            </a:pPr>
            <a:r>
              <a:rPr lang="en-US" dirty="0"/>
              <a:t>Pull together the data or enough of the data.</a:t>
            </a:r>
          </a:p>
          <a:p>
            <a:pPr marL="971550" lvl="1" indent="-514350">
              <a:buFont typeface="+mj-lt"/>
              <a:buAutoNum type="arabicPeriod"/>
            </a:pPr>
            <a:r>
              <a:rPr lang="en-US" dirty="0"/>
              <a:t>Profile the data through query, experimentation, and review.</a:t>
            </a:r>
          </a:p>
          <a:p>
            <a:pPr marL="971550" lvl="1" indent="-514350">
              <a:buFont typeface="+mj-lt"/>
              <a:buAutoNum type="arabicPeriod"/>
            </a:pPr>
            <a:r>
              <a:rPr lang="en-US" dirty="0"/>
              <a:t>Add Perspective(s) or context.</a:t>
            </a:r>
          </a:p>
          <a:p>
            <a:pPr marL="971550" lvl="1" indent="-514350">
              <a:buFont typeface="+mj-lt"/>
              <a:buAutoNum type="arabicPeriod"/>
            </a:pPr>
            <a:r>
              <a:rPr lang="en-US" dirty="0"/>
              <a:t>Picture (visualize) the data.</a:t>
            </a:r>
          </a:p>
          <a:p>
            <a:endParaRPr lang="en-US" dirty="0"/>
          </a:p>
        </p:txBody>
      </p:sp>
      <p:sp>
        <p:nvSpPr>
          <p:cNvPr id="4" name="Date Placeholder 3">
            <a:extLst>
              <a:ext uri="{FF2B5EF4-FFF2-40B4-BE49-F238E27FC236}">
                <a16:creationId xmlns:a16="http://schemas.microsoft.com/office/drawing/2014/main" id="{B7CD0097-39A1-45F5-A5C7-C5A1EBE325FB}"/>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173043D5-0219-41C1-AD6E-23D4BAFAD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E38DB-FD99-4558-B175-B076DF75FBFF}"/>
              </a:ext>
            </a:extLst>
          </p:cNvPr>
          <p:cNvSpPr>
            <a:spLocks noGrp="1"/>
          </p:cNvSpPr>
          <p:nvPr>
            <p:ph type="sldNum" sz="quarter" idx="12"/>
          </p:nvPr>
        </p:nvSpPr>
        <p:spPr/>
        <p:txBody>
          <a:bodyPr/>
          <a:lstStyle/>
          <a:p>
            <a:fld id="{23305676-A525-44F0-943E-FE252ECA109C}" type="slidenum">
              <a:rPr lang="en-US" smtClean="0"/>
              <a:t>14</a:t>
            </a:fld>
            <a:endParaRPr lang="en-US"/>
          </a:p>
        </p:txBody>
      </p:sp>
      <p:pic>
        <p:nvPicPr>
          <p:cNvPr id="8" name="Picture 7">
            <a:extLst>
              <a:ext uri="{FF2B5EF4-FFF2-40B4-BE49-F238E27FC236}">
                <a16:creationId xmlns:a16="http://schemas.microsoft.com/office/drawing/2014/main" id="{56AA5204-1942-4DCA-A005-E472CBBE185D}"/>
              </a:ext>
            </a:extLst>
          </p:cNvPr>
          <p:cNvPicPr>
            <a:picLocks noChangeAspect="1"/>
          </p:cNvPicPr>
          <p:nvPr/>
        </p:nvPicPr>
        <p:blipFill>
          <a:blip r:embed="rId2"/>
          <a:stretch>
            <a:fillRect/>
          </a:stretch>
        </p:blipFill>
        <p:spPr>
          <a:xfrm>
            <a:off x="6011330" y="5113338"/>
            <a:ext cx="5571070" cy="1243012"/>
          </a:xfrm>
          <a:prstGeom prst="rect">
            <a:avLst/>
          </a:prstGeom>
        </p:spPr>
      </p:pic>
    </p:spTree>
    <p:extLst>
      <p:ext uri="{BB962C8B-B14F-4D97-AF65-F5344CB8AC3E}">
        <p14:creationId xmlns:p14="http://schemas.microsoft.com/office/powerpoint/2010/main" val="1567662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64996-8994-446A-9225-3098AD4C150F}"/>
              </a:ext>
            </a:extLst>
          </p:cNvPr>
          <p:cNvSpPr>
            <a:spLocks noGrp="1"/>
          </p:cNvSpPr>
          <p:nvPr>
            <p:ph type="title"/>
          </p:nvPr>
        </p:nvSpPr>
        <p:spPr/>
        <p:txBody>
          <a:bodyPr/>
          <a:lstStyle/>
          <a:p>
            <a:r>
              <a:rPr lang="en-US" dirty="0"/>
              <a:t>About R</a:t>
            </a:r>
          </a:p>
        </p:txBody>
      </p:sp>
      <p:sp>
        <p:nvSpPr>
          <p:cNvPr id="3" name="Content Placeholder 2">
            <a:extLst>
              <a:ext uri="{FF2B5EF4-FFF2-40B4-BE49-F238E27FC236}">
                <a16:creationId xmlns:a16="http://schemas.microsoft.com/office/drawing/2014/main" id="{509F101A-1C44-40E1-8001-5D6C8C818747}"/>
              </a:ext>
            </a:extLst>
          </p:cNvPr>
          <p:cNvSpPr>
            <a:spLocks noGrp="1"/>
          </p:cNvSpPr>
          <p:nvPr>
            <p:ph idx="1"/>
          </p:nvPr>
        </p:nvSpPr>
        <p:spPr/>
        <p:txBody>
          <a:bodyPr/>
          <a:lstStyle/>
          <a:p>
            <a:r>
              <a:rPr lang="en-US" dirty="0"/>
              <a:t>R is a language and environment easy to learn, very flexible in nature,</a:t>
            </a:r>
          </a:p>
          <a:p>
            <a:r>
              <a:rPr lang="en-US" dirty="0"/>
              <a:t>also very focused on statistical computing thus making it great for </a:t>
            </a:r>
            <a:r>
              <a:rPr lang="en-US" dirty="0">
                <a:solidFill>
                  <a:schemeClr val="accent2">
                    <a:lumMod val="75000"/>
                  </a:schemeClr>
                </a:solidFill>
              </a:rPr>
              <a:t>manipulating, </a:t>
            </a:r>
            <a:r>
              <a:rPr lang="en-US" dirty="0">
                <a:solidFill>
                  <a:srgbClr val="0070C0"/>
                </a:solidFill>
              </a:rPr>
              <a:t>cleaning</a:t>
            </a:r>
            <a:r>
              <a:rPr lang="en-US" dirty="0">
                <a:solidFill>
                  <a:schemeClr val="accent2">
                    <a:lumMod val="75000"/>
                  </a:schemeClr>
                </a:solidFill>
              </a:rPr>
              <a:t>, summarizing, </a:t>
            </a:r>
            <a:r>
              <a:rPr lang="en-US" dirty="0">
                <a:solidFill>
                  <a:srgbClr val="0070C0"/>
                </a:solidFill>
              </a:rPr>
              <a:t>producing probability statistics</a:t>
            </a:r>
            <a:r>
              <a:rPr lang="en-US" dirty="0">
                <a:solidFill>
                  <a:schemeClr val="accent2">
                    <a:lumMod val="75000"/>
                  </a:schemeClr>
                </a:solidFill>
              </a:rPr>
              <a:t>, and so on (as well as </a:t>
            </a:r>
            <a:r>
              <a:rPr lang="en-US" dirty="0">
                <a:solidFill>
                  <a:srgbClr val="0070C0"/>
                </a:solidFill>
              </a:rPr>
              <a:t>actually creating visualizations </a:t>
            </a:r>
            <a:r>
              <a:rPr lang="en-US" dirty="0">
                <a:solidFill>
                  <a:schemeClr val="accent2">
                    <a:lumMod val="75000"/>
                  </a:schemeClr>
                </a:solidFill>
              </a:rPr>
              <a:t>with your data)</a:t>
            </a:r>
            <a:r>
              <a:rPr lang="en-US" dirty="0"/>
              <a:t>, </a:t>
            </a:r>
          </a:p>
          <a:p>
            <a:r>
              <a:rPr lang="en-US" dirty="0"/>
              <a:t>so it's a great choice for the exercises required for profiling,</a:t>
            </a:r>
          </a:p>
          <a:p>
            <a:r>
              <a:rPr lang="en-US" dirty="0"/>
              <a:t>establishing context, and identifying additional perspectives.</a:t>
            </a:r>
          </a:p>
        </p:txBody>
      </p:sp>
      <p:sp>
        <p:nvSpPr>
          <p:cNvPr id="4" name="Date Placeholder 3">
            <a:extLst>
              <a:ext uri="{FF2B5EF4-FFF2-40B4-BE49-F238E27FC236}">
                <a16:creationId xmlns:a16="http://schemas.microsoft.com/office/drawing/2014/main" id="{1443DD0D-954E-48B9-8B2D-494AAC8AB887}"/>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04ACEFE1-C3F6-4EF7-A281-5FA3837B0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CD974-0555-4DA5-B201-C4E92713CE37}"/>
              </a:ext>
            </a:extLst>
          </p:cNvPr>
          <p:cNvSpPr>
            <a:spLocks noGrp="1"/>
          </p:cNvSpPr>
          <p:nvPr>
            <p:ph type="sldNum" sz="quarter" idx="12"/>
          </p:nvPr>
        </p:nvSpPr>
        <p:spPr/>
        <p:txBody>
          <a:bodyPr/>
          <a:lstStyle/>
          <a:p>
            <a:fld id="{23305676-A525-44F0-943E-FE252ECA109C}" type="slidenum">
              <a:rPr lang="en-US" smtClean="0"/>
              <a:t>15</a:t>
            </a:fld>
            <a:endParaRPr lang="en-US"/>
          </a:p>
        </p:txBody>
      </p:sp>
    </p:spTree>
    <p:extLst>
      <p:ext uri="{BB962C8B-B14F-4D97-AF65-F5344CB8AC3E}">
        <p14:creationId xmlns:p14="http://schemas.microsoft.com/office/powerpoint/2010/main" val="1552743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B9FB-B6C3-458F-95CE-AC2EF9074481}"/>
              </a:ext>
            </a:extLst>
          </p:cNvPr>
          <p:cNvSpPr>
            <a:spLocks noGrp="1"/>
          </p:cNvSpPr>
          <p:nvPr>
            <p:ph type="title"/>
          </p:nvPr>
        </p:nvSpPr>
        <p:spPr/>
        <p:txBody>
          <a:bodyPr/>
          <a:lstStyle/>
          <a:p>
            <a:r>
              <a:rPr lang="en-US" b="1" dirty="0"/>
              <a:t>Few More reasons to use R when profiling your big data</a:t>
            </a:r>
          </a:p>
        </p:txBody>
      </p:sp>
      <p:sp>
        <p:nvSpPr>
          <p:cNvPr id="3" name="Content Placeholder 2">
            <a:extLst>
              <a:ext uri="{FF2B5EF4-FFF2-40B4-BE49-F238E27FC236}">
                <a16:creationId xmlns:a16="http://schemas.microsoft.com/office/drawing/2014/main" id="{ABD1A596-8435-4BD7-AD62-01858FFDCEFA}"/>
              </a:ext>
            </a:extLst>
          </p:cNvPr>
          <p:cNvSpPr>
            <a:spLocks noGrp="1"/>
          </p:cNvSpPr>
          <p:nvPr>
            <p:ph idx="1"/>
          </p:nvPr>
        </p:nvSpPr>
        <p:spPr/>
        <p:txBody>
          <a:bodyPr>
            <a:normAutofit/>
          </a:bodyPr>
          <a:lstStyle/>
          <a:p>
            <a:pPr marL="228600" lvl="0" indent="-228600" algn="just" rtl="0">
              <a:lnSpc>
                <a:spcPct val="90000"/>
              </a:lnSpc>
              <a:spcBef>
                <a:spcPts val="0"/>
              </a:spcBef>
              <a:spcAft>
                <a:spcPts val="0"/>
              </a:spcAft>
              <a:buClr>
                <a:schemeClr val="dk1"/>
              </a:buClr>
              <a:buSzPts val="2800"/>
              <a:buChar char="•"/>
            </a:pPr>
            <a:r>
              <a:rPr lang="en-US" dirty="0"/>
              <a:t>R is used by a large number of academic statisticians, so it's a tool that is not going away.</a:t>
            </a:r>
          </a:p>
          <a:p>
            <a:pPr marL="228600" lvl="0" indent="-228600" algn="just" rtl="0">
              <a:lnSpc>
                <a:spcPct val="90000"/>
              </a:lnSpc>
              <a:spcBef>
                <a:spcPts val="1000"/>
              </a:spcBef>
              <a:spcAft>
                <a:spcPts val="0"/>
              </a:spcAft>
              <a:buClr>
                <a:schemeClr val="dk1"/>
              </a:buClr>
              <a:buSzPts val="2800"/>
              <a:buChar char="•"/>
            </a:pPr>
            <a:r>
              <a:rPr lang="en-US" dirty="0"/>
              <a:t>R is pretty much </a:t>
            </a:r>
            <a:r>
              <a:rPr lang="en-US" dirty="0">
                <a:solidFill>
                  <a:srgbClr val="FF0000"/>
                </a:solidFill>
              </a:rPr>
              <a:t>platform-independent</a:t>
            </a:r>
            <a:r>
              <a:rPr lang="en-US" dirty="0"/>
              <a:t>, what you develop will run almost anywhere.</a:t>
            </a:r>
          </a:p>
          <a:p>
            <a:pPr marL="228600" lvl="0" indent="-228600" algn="just" rtl="0">
              <a:lnSpc>
                <a:spcPct val="90000"/>
              </a:lnSpc>
              <a:spcBef>
                <a:spcPts val="1000"/>
              </a:spcBef>
              <a:spcAft>
                <a:spcPts val="0"/>
              </a:spcAft>
              <a:buClr>
                <a:schemeClr val="dk1"/>
              </a:buClr>
              <a:buSzPts val="2800"/>
              <a:buChar char="•"/>
            </a:pPr>
            <a:r>
              <a:rPr lang="en-US" dirty="0"/>
              <a:t>R has awesome </a:t>
            </a:r>
            <a:r>
              <a:rPr lang="en-US" dirty="0">
                <a:solidFill>
                  <a:srgbClr val="FF0000"/>
                </a:solidFill>
              </a:rPr>
              <a:t>help resources</a:t>
            </a:r>
            <a:r>
              <a:rPr lang="en-US" dirty="0"/>
              <a:t>–just Google it; you'll see!</a:t>
            </a:r>
          </a:p>
          <a:p>
            <a:pPr marL="228600" lvl="0" indent="-228600" algn="just" rtl="0">
              <a:lnSpc>
                <a:spcPct val="90000"/>
              </a:lnSpc>
              <a:spcBef>
                <a:spcPts val="1000"/>
              </a:spcBef>
              <a:spcAft>
                <a:spcPts val="0"/>
              </a:spcAft>
              <a:buClr>
                <a:schemeClr val="dk1"/>
              </a:buClr>
              <a:buSzPts val="2800"/>
              <a:buChar char="•"/>
            </a:pPr>
            <a:r>
              <a:rPr lang="en-US" dirty="0"/>
              <a:t>R is </a:t>
            </a:r>
            <a:r>
              <a:rPr lang="en-US" dirty="0">
                <a:solidFill>
                  <a:srgbClr val="FF0000"/>
                </a:solidFill>
              </a:rPr>
              <a:t>free (open sourced), </a:t>
            </a:r>
            <a:r>
              <a:rPr lang="en-US" dirty="0"/>
              <a:t>super flexible, and feature-rich</a:t>
            </a:r>
          </a:p>
          <a:p>
            <a:pPr marL="228600" lvl="0" indent="-228600" algn="just" rtl="0">
              <a:lnSpc>
                <a:spcPct val="90000"/>
              </a:lnSpc>
              <a:spcBef>
                <a:spcPts val="1000"/>
              </a:spcBef>
              <a:spcAft>
                <a:spcPts val="0"/>
              </a:spcAft>
              <a:buClr>
                <a:schemeClr val="dk1"/>
              </a:buClr>
              <a:buSzPts val="2800"/>
              <a:buChar char="•"/>
            </a:pPr>
            <a:r>
              <a:rPr lang="en-US" dirty="0"/>
              <a:t>R libraries have been developed and introduced that can </a:t>
            </a:r>
            <a:r>
              <a:rPr lang="en-US" dirty="0">
                <a:solidFill>
                  <a:srgbClr val="FF0000"/>
                </a:solidFill>
              </a:rPr>
              <a:t>leverage hard drive space</a:t>
            </a:r>
            <a:r>
              <a:rPr lang="en-US" dirty="0"/>
              <a:t> (as sort of a virtual extension of your machine's memory)</a:t>
            </a:r>
          </a:p>
        </p:txBody>
      </p:sp>
      <p:sp>
        <p:nvSpPr>
          <p:cNvPr id="4" name="Date Placeholder 3">
            <a:extLst>
              <a:ext uri="{FF2B5EF4-FFF2-40B4-BE49-F238E27FC236}">
                <a16:creationId xmlns:a16="http://schemas.microsoft.com/office/drawing/2014/main" id="{79655EFC-C194-40E6-8318-A422EA58E6C7}"/>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B13713E3-D10D-431C-812A-659B322C9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A83A1-A666-4526-899F-343C620CF51D}"/>
              </a:ext>
            </a:extLst>
          </p:cNvPr>
          <p:cNvSpPr>
            <a:spLocks noGrp="1"/>
          </p:cNvSpPr>
          <p:nvPr>
            <p:ph type="sldNum" sz="quarter" idx="12"/>
          </p:nvPr>
        </p:nvSpPr>
        <p:spPr/>
        <p:txBody>
          <a:bodyPr/>
          <a:lstStyle/>
          <a:p>
            <a:fld id="{23305676-A525-44F0-943E-FE252ECA109C}" type="slidenum">
              <a:rPr lang="en-US" smtClean="0"/>
              <a:t>16</a:t>
            </a:fld>
            <a:endParaRPr lang="en-US"/>
          </a:p>
        </p:txBody>
      </p:sp>
    </p:spTree>
    <p:extLst>
      <p:ext uri="{BB962C8B-B14F-4D97-AF65-F5344CB8AC3E}">
        <p14:creationId xmlns:p14="http://schemas.microsoft.com/office/powerpoint/2010/main" val="2214034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C86-2DB4-E45C-832E-0FED64973920}"/>
              </a:ext>
            </a:extLst>
          </p:cNvPr>
          <p:cNvSpPr>
            <a:spLocks noGrp="1"/>
          </p:cNvSpPr>
          <p:nvPr>
            <p:ph type="title"/>
          </p:nvPr>
        </p:nvSpPr>
        <p:spPr/>
        <p:txBody>
          <a:bodyPr/>
          <a:lstStyle/>
          <a:p>
            <a:r>
              <a:rPr lang="en-US" dirty="0"/>
              <a:t>R Programming Basics </a:t>
            </a:r>
            <a:endParaRPr lang="en-IN" dirty="0"/>
          </a:p>
        </p:txBody>
      </p:sp>
      <p:sp>
        <p:nvSpPr>
          <p:cNvPr id="3" name="Content Placeholder 2">
            <a:extLst>
              <a:ext uri="{FF2B5EF4-FFF2-40B4-BE49-F238E27FC236}">
                <a16:creationId xmlns:a16="http://schemas.microsoft.com/office/drawing/2014/main" id="{8F543459-8F85-A018-E1F6-8680F0A8C94F}"/>
              </a:ext>
            </a:extLst>
          </p:cNvPr>
          <p:cNvSpPr>
            <a:spLocks noGrp="1"/>
          </p:cNvSpPr>
          <p:nvPr>
            <p:ph idx="1"/>
          </p:nvPr>
        </p:nvSpPr>
        <p:spPr/>
        <p:txBody>
          <a:bodyPr/>
          <a:lstStyle/>
          <a:p>
            <a:r>
              <a:rPr lang="en-US" dirty="0"/>
              <a:t>Kindly Click below link to Learn R Programming basics </a:t>
            </a:r>
          </a:p>
          <a:p>
            <a:pPr marL="0" indent="0">
              <a:buNone/>
            </a:pPr>
            <a:r>
              <a:rPr lang="en-IN" dirty="0"/>
              <a:t>	</a:t>
            </a:r>
            <a:r>
              <a:rPr lang="en-IN" dirty="0">
                <a:hlinkClick r:id="rId2"/>
              </a:rPr>
              <a:t>https://www.geeksforgeeks.org/r-tutorial/</a:t>
            </a:r>
            <a:endParaRPr lang="en-IN" dirty="0"/>
          </a:p>
          <a:p>
            <a:pPr marL="0" indent="0">
              <a:buNone/>
            </a:pPr>
            <a:endParaRPr lang="en-IN" dirty="0"/>
          </a:p>
        </p:txBody>
      </p:sp>
      <p:sp>
        <p:nvSpPr>
          <p:cNvPr id="4" name="Date Placeholder 3">
            <a:extLst>
              <a:ext uri="{FF2B5EF4-FFF2-40B4-BE49-F238E27FC236}">
                <a16:creationId xmlns:a16="http://schemas.microsoft.com/office/drawing/2014/main" id="{6980433E-410B-8BB9-E092-43A33DD6642D}"/>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FDF210EE-4956-3569-998C-7B02371A0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67BD4-8556-971D-A9A2-A75558C5BBD1}"/>
              </a:ext>
            </a:extLst>
          </p:cNvPr>
          <p:cNvSpPr>
            <a:spLocks noGrp="1"/>
          </p:cNvSpPr>
          <p:nvPr>
            <p:ph type="sldNum" sz="quarter" idx="12"/>
          </p:nvPr>
        </p:nvSpPr>
        <p:spPr/>
        <p:txBody>
          <a:bodyPr/>
          <a:lstStyle/>
          <a:p>
            <a:fld id="{23305676-A525-44F0-943E-FE252ECA109C}" type="slidenum">
              <a:rPr lang="en-US" smtClean="0"/>
              <a:t>17</a:t>
            </a:fld>
            <a:endParaRPr lang="en-US"/>
          </a:p>
        </p:txBody>
      </p:sp>
    </p:spTree>
    <p:extLst>
      <p:ext uri="{BB962C8B-B14F-4D97-AF65-F5344CB8AC3E}">
        <p14:creationId xmlns:p14="http://schemas.microsoft.com/office/powerpoint/2010/main" val="3009167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CF98-2BF6-4EB8-AD12-668FA3614069}"/>
              </a:ext>
            </a:extLst>
          </p:cNvPr>
          <p:cNvSpPr>
            <a:spLocks noGrp="1"/>
          </p:cNvSpPr>
          <p:nvPr>
            <p:ph type="title"/>
          </p:nvPr>
        </p:nvSpPr>
        <p:spPr/>
        <p:txBody>
          <a:bodyPr/>
          <a:lstStyle/>
          <a:p>
            <a:r>
              <a:rPr lang="en-IN" b="1" dirty="0"/>
              <a:t>R</a:t>
            </a:r>
            <a:r>
              <a:rPr lang="en-IN" sz="1800" b="1" dirty="0">
                <a:solidFill>
                  <a:srgbClr val="000000"/>
                </a:solidFill>
                <a:latin typeface="Arial-BoldMT"/>
              </a:rPr>
              <a:t> </a:t>
            </a:r>
            <a:r>
              <a:rPr lang="en-IN" b="1" dirty="0"/>
              <a:t>and big data </a:t>
            </a:r>
            <a:endParaRPr lang="en-US" b="1" dirty="0"/>
          </a:p>
        </p:txBody>
      </p:sp>
      <p:sp>
        <p:nvSpPr>
          <p:cNvPr id="3" name="Content Placeholder 2">
            <a:extLst>
              <a:ext uri="{FF2B5EF4-FFF2-40B4-BE49-F238E27FC236}">
                <a16:creationId xmlns:a16="http://schemas.microsoft.com/office/drawing/2014/main" id="{6842E6E3-CF4F-4462-BD8B-E2091F8DD75E}"/>
              </a:ext>
            </a:extLst>
          </p:cNvPr>
          <p:cNvSpPr>
            <a:spLocks noGrp="1"/>
          </p:cNvSpPr>
          <p:nvPr>
            <p:ph idx="1"/>
          </p:nvPr>
        </p:nvSpPr>
        <p:spPr/>
        <p:txBody>
          <a:bodyPr>
            <a:normAutofit/>
          </a:bodyPr>
          <a:lstStyle/>
          <a:p>
            <a:r>
              <a:rPr lang="en-US" dirty="0"/>
              <a:t>You must keep in mind that R preserves everything in your machine's memory and this can become problematic when you are working with big data</a:t>
            </a:r>
          </a:p>
          <a:p>
            <a:r>
              <a:rPr lang="en-US" dirty="0"/>
              <a:t>Thankfully, there are various options and strategies to work with this limitation,</a:t>
            </a:r>
          </a:p>
          <a:p>
            <a:r>
              <a:rPr lang="en-US" dirty="0"/>
              <a:t>such as imploring a sort of pseudo-sampling technique</a:t>
            </a:r>
          </a:p>
          <a:p>
            <a:r>
              <a:rPr lang="en-US" dirty="0"/>
              <a:t>Additionally, R libraries have been developed and introduced that can leverage hard drive space (as sort of a virtual extension of your machine's memory)</a:t>
            </a:r>
          </a:p>
        </p:txBody>
      </p:sp>
      <p:sp>
        <p:nvSpPr>
          <p:cNvPr id="4" name="Date Placeholder 3">
            <a:extLst>
              <a:ext uri="{FF2B5EF4-FFF2-40B4-BE49-F238E27FC236}">
                <a16:creationId xmlns:a16="http://schemas.microsoft.com/office/drawing/2014/main" id="{E7EBF6EA-07EA-4C3C-9E86-067E8AAE66A6}"/>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DF65656B-EF28-456A-AF15-15FBB6276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57B87-CA9B-4C0E-A6EB-2F3FE73633B9}"/>
              </a:ext>
            </a:extLst>
          </p:cNvPr>
          <p:cNvSpPr>
            <a:spLocks noGrp="1"/>
          </p:cNvSpPr>
          <p:nvPr>
            <p:ph type="sldNum" sz="quarter" idx="12"/>
          </p:nvPr>
        </p:nvSpPr>
        <p:spPr/>
        <p:txBody>
          <a:bodyPr/>
          <a:lstStyle/>
          <a:p>
            <a:fld id="{23305676-A525-44F0-943E-FE252ECA109C}" type="slidenum">
              <a:rPr lang="en-US" smtClean="0"/>
              <a:t>18</a:t>
            </a:fld>
            <a:endParaRPr lang="en-US"/>
          </a:p>
        </p:txBody>
      </p:sp>
    </p:spTree>
    <p:extLst>
      <p:ext uri="{BB962C8B-B14F-4D97-AF65-F5344CB8AC3E}">
        <p14:creationId xmlns:p14="http://schemas.microsoft.com/office/powerpoint/2010/main" val="835282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3A2D-4D43-4D8A-9946-5084272C25E9}"/>
              </a:ext>
            </a:extLst>
          </p:cNvPr>
          <p:cNvSpPr>
            <a:spLocks noGrp="1"/>
          </p:cNvSpPr>
          <p:nvPr>
            <p:ph type="title"/>
          </p:nvPr>
        </p:nvSpPr>
        <p:spPr>
          <a:xfrm>
            <a:off x="838200" y="50794"/>
            <a:ext cx="10515600" cy="1325563"/>
          </a:xfrm>
        </p:spPr>
        <p:txBody>
          <a:bodyPr/>
          <a:lstStyle/>
          <a:p>
            <a:r>
              <a:rPr lang="en-US" b="1" dirty="0"/>
              <a:t>Example 1</a:t>
            </a:r>
          </a:p>
        </p:txBody>
      </p:sp>
      <p:sp>
        <p:nvSpPr>
          <p:cNvPr id="3" name="Content Placeholder 2">
            <a:extLst>
              <a:ext uri="{FF2B5EF4-FFF2-40B4-BE49-F238E27FC236}">
                <a16:creationId xmlns:a16="http://schemas.microsoft.com/office/drawing/2014/main" id="{AF1EFCBC-BD37-4011-BEE4-8AD8CDF5699A}"/>
              </a:ext>
            </a:extLst>
          </p:cNvPr>
          <p:cNvSpPr>
            <a:spLocks noGrp="1"/>
          </p:cNvSpPr>
          <p:nvPr>
            <p:ph idx="1"/>
          </p:nvPr>
        </p:nvSpPr>
        <p:spPr>
          <a:xfrm>
            <a:off x="838200" y="1114425"/>
            <a:ext cx="10515600" cy="5062538"/>
          </a:xfrm>
        </p:spPr>
        <p:txBody>
          <a:bodyPr>
            <a:normAutofit fontScale="92500" lnSpcReduction="20000"/>
          </a:bodyPr>
          <a:lstStyle/>
          <a:p>
            <a:endParaRPr lang="en-US" dirty="0"/>
          </a:p>
          <a:p>
            <a:r>
              <a:rPr lang="en-US" dirty="0"/>
              <a:t>Defining new data points based upon the existing data, </a:t>
            </a:r>
            <a:r>
              <a:rPr lang="en-US" b="1" dirty="0"/>
              <a:t>performing comparisons</a:t>
            </a:r>
            <a:r>
              <a:rPr lang="en-US" dirty="0"/>
              <a:t>, looking at </a:t>
            </a:r>
            <a:r>
              <a:rPr lang="en-US" b="1" dirty="0"/>
              <a:t>contrasts</a:t>
            </a:r>
            <a:r>
              <a:rPr lang="en-US" dirty="0"/>
              <a:t> (between data points), identifying </a:t>
            </a:r>
            <a:r>
              <a:rPr lang="en-US" b="1" dirty="0"/>
              <a:t>tendencies</a:t>
            </a:r>
            <a:r>
              <a:rPr lang="en-US" dirty="0"/>
              <a:t>, and using </a:t>
            </a:r>
            <a:r>
              <a:rPr lang="en-US" b="1" dirty="0"/>
              <a:t>dispersions</a:t>
            </a:r>
            <a:r>
              <a:rPr lang="en-US" dirty="0"/>
              <a:t> to establish the variability of the data.</a:t>
            </a:r>
          </a:p>
          <a:p>
            <a:r>
              <a:rPr lang="en-US" dirty="0"/>
              <a:t>upon admission, information about a patient's medical history is collected through an online survey</a:t>
            </a:r>
          </a:p>
          <a:p>
            <a:r>
              <a:rPr lang="en-US" dirty="0"/>
              <a:t>Information is also added to a patient's file as treatment is provided.</a:t>
            </a:r>
          </a:p>
          <a:p>
            <a:r>
              <a:rPr lang="en-US" dirty="0"/>
              <a:t>Patient’s basic data 	– 	</a:t>
            </a:r>
            <a:r>
              <a:rPr lang="en-US" sz="2000" i="1" dirty="0">
                <a:solidFill>
                  <a:srgbClr val="0070C0"/>
                </a:solidFill>
              </a:rPr>
              <a:t>sex, </a:t>
            </a:r>
            <a:r>
              <a:rPr lang="en-US" sz="2000" i="1" dirty="0" err="1">
                <a:solidFill>
                  <a:srgbClr val="0070C0"/>
                </a:solidFill>
              </a:rPr>
              <a:t>DOBMonth</a:t>
            </a:r>
            <a:r>
              <a:rPr lang="en-US" sz="2000" i="1" dirty="0">
                <a:solidFill>
                  <a:srgbClr val="0070C0"/>
                </a:solidFill>
              </a:rPr>
              <a:t>, </a:t>
            </a:r>
            <a:r>
              <a:rPr lang="en-US" sz="2000" i="1" dirty="0" err="1">
                <a:solidFill>
                  <a:srgbClr val="0070C0"/>
                </a:solidFill>
              </a:rPr>
              <a:t>DOBDay</a:t>
            </a:r>
            <a:r>
              <a:rPr lang="en-US" sz="2000" i="1" dirty="0">
                <a:solidFill>
                  <a:srgbClr val="0070C0"/>
                </a:solidFill>
              </a:rPr>
              <a:t>, </a:t>
            </a:r>
            <a:r>
              <a:rPr lang="en-US" sz="2000" i="1" dirty="0" err="1">
                <a:solidFill>
                  <a:srgbClr val="0070C0"/>
                </a:solidFill>
              </a:rPr>
              <a:t>DOBYear</a:t>
            </a:r>
            <a:endParaRPr lang="en-US" sz="2000" i="1" dirty="0">
              <a:solidFill>
                <a:srgbClr val="0070C0"/>
              </a:solidFill>
            </a:endParaRPr>
          </a:p>
          <a:p>
            <a:r>
              <a:rPr lang="en-US" dirty="0"/>
              <a:t>Vital statistics 		– 	</a:t>
            </a:r>
            <a:r>
              <a:rPr lang="en-US" sz="2000" i="1" dirty="0" err="1">
                <a:solidFill>
                  <a:srgbClr val="0070C0"/>
                </a:solidFill>
              </a:rPr>
              <a:t>blood_pressure</a:t>
            </a:r>
            <a:r>
              <a:rPr lang="en-US" sz="2000" i="1" dirty="0">
                <a:solidFill>
                  <a:srgbClr val="0070C0"/>
                </a:solidFill>
              </a:rPr>
              <a:t>, heartrate</a:t>
            </a:r>
          </a:p>
          <a:p>
            <a:r>
              <a:rPr lang="en-US" dirty="0"/>
              <a:t>Medical history 		– 	</a:t>
            </a:r>
            <a:r>
              <a:rPr lang="en-US" sz="2000" i="1" dirty="0" err="1">
                <a:solidFill>
                  <a:srgbClr val="0070C0"/>
                </a:solidFill>
              </a:rPr>
              <a:t>no_hospital_visits</a:t>
            </a:r>
            <a:r>
              <a:rPr lang="en-US" sz="2000" i="1" dirty="0">
                <a:solidFill>
                  <a:srgbClr val="0070C0"/>
                </a:solidFill>
              </a:rPr>
              <a:t>, surgeries, Major illness or 						conditions, Whether currently under a doctor's care</a:t>
            </a:r>
          </a:p>
          <a:p>
            <a:r>
              <a:rPr lang="en-US" dirty="0"/>
              <a:t>Demographical statistics – 	</a:t>
            </a:r>
            <a:r>
              <a:rPr lang="en-US" sz="2000" i="1" dirty="0">
                <a:solidFill>
                  <a:srgbClr val="0070C0"/>
                </a:solidFill>
              </a:rPr>
              <a:t>Occupation, Home state, Educational background</a:t>
            </a:r>
            <a:endParaRPr lang="en-US" sz="2000" dirty="0"/>
          </a:p>
          <a:p>
            <a:r>
              <a:rPr lang="en-US" dirty="0"/>
              <a:t> others like or Additional Information  – </a:t>
            </a:r>
            <a:r>
              <a:rPr lang="en-US" sz="2000" i="1" dirty="0">
                <a:solidFill>
                  <a:srgbClr val="0070C0"/>
                </a:solidFill>
              </a:rPr>
              <a:t>inclusion of beef, pork, fowl, butter in diet</a:t>
            </a:r>
            <a:endParaRPr lang="en-US" sz="2000" i="1" dirty="0">
              <a:solidFill>
                <a:srgbClr val="0070C0"/>
              </a:solidFill>
              <a:latin typeface="Comic Sans MS" panose="030F0702030302020204" pitchFamily="66" charset="0"/>
            </a:endParaRPr>
          </a:p>
          <a:p>
            <a:endParaRPr lang="en-US" sz="2000" i="1" dirty="0">
              <a:solidFill>
                <a:srgbClr val="0070C0"/>
              </a:solidFill>
              <a:latin typeface="Comic Sans MS" panose="030F0702030302020204" pitchFamily="66" charset="0"/>
            </a:endParaRPr>
          </a:p>
          <a:p>
            <a:endParaRPr lang="en-US" dirty="0"/>
          </a:p>
        </p:txBody>
      </p:sp>
      <p:sp>
        <p:nvSpPr>
          <p:cNvPr id="4" name="Date Placeholder 3">
            <a:extLst>
              <a:ext uri="{FF2B5EF4-FFF2-40B4-BE49-F238E27FC236}">
                <a16:creationId xmlns:a16="http://schemas.microsoft.com/office/drawing/2014/main" id="{EC5F5916-37A8-49B5-AD71-738E3809DECB}"/>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92ADDAB2-A77E-42B4-A19B-C3D319A57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D4EE9-5226-4137-92C7-35134D95B34A}"/>
              </a:ext>
            </a:extLst>
          </p:cNvPr>
          <p:cNvSpPr>
            <a:spLocks noGrp="1"/>
          </p:cNvSpPr>
          <p:nvPr>
            <p:ph type="sldNum" sz="quarter" idx="12"/>
          </p:nvPr>
        </p:nvSpPr>
        <p:spPr/>
        <p:txBody>
          <a:bodyPr/>
          <a:lstStyle/>
          <a:p>
            <a:fld id="{23305676-A525-44F0-943E-FE252ECA109C}" type="slidenum">
              <a:rPr lang="en-US" smtClean="0"/>
              <a:t>19</a:t>
            </a:fld>
            <a:endParaRPr lang="en-US"/>
          </a:p>
        </p:txBody>
      </p:sp>
    </p:spTree>
    <p:extLst>
      <p:ext uri="{BB962C8B-B14F-4D97-AF65-F5344CB8AC3E}">
        <p14:creationId xmlns:p14="http://schemas.microsoft.com/office/powerpoint/2010/main" val="368590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7434-787C-40BE-9008-7ACE6C75B4D8}"/>
              </a:ext>
            </a:extLst>
          </p:cNvPr>
          <p:cNvSpPr>
            <a:spLocks noGrp="1"/>
          </p:cNvSpPr>
          <p:nvPr>
            <p:ph type="title"/>
          </p:nvPr>
        </p:nvSpPr>
        <p:spPr/>
        <p:txBody>
          <a:bodyPr/>
          <a:lstStyle/>
          <a:p>
            <a:r>
              <a:rPr lang="en-US" dirty="0"/>
              <a:t>Understanding Your Data Using R</a:t>
            </a:r>
          </a:p>
        </p:txBody>
      </p:sp>
      <p:sp>
        <p:nvSpPr>
          <p:cNvPr id="3" name="Content Placeholder 2">
            <a:extLst>
              <a:ext uri="{FF2B5EF4-FFF2-40B4-BE49-F238E27FC236}">
                <a16:creationId xmlns:a16="http://schemas.microsoft.com/office/drawing/2014/main" id="{F423892B-82AC-4B49-932B-9387DC82CA05}"/>
              </a:ext>
            </a:extLst>
          </p:cNvPr>
          <p:cNvSpPr>
            <a:spLocks noGrp="1"/>
          </p:cNvSpPr>
          <p:nvPr>
            <p:ph idx="1"/>
          </p:nvPr>
        </p:nvSpPr>
        <p:spPr/>
        <p:txBody>
          <a:bodyPr>
            <a:normAutofit/>
          </a:bodyPr>
          <a:lstStyle/>
          <a:p>
            <a:r>
              <a:rPr lang="en-US" dirty="0"/>
              <a:t>In this session we will explore the idea of adding context to the data you are working with</a:t>
            </a:r>
          </a:p>
          <a:p>
            <a:r>
              <a:rPr lang="en-US" dirty="0"/>
              <a:t>We’ll discuss the importance of establishing data context, as well as the practice of profiling your data for context discovery and how big data affects this effort</a:t>
            </a:r>
          </a:p>
          <a:p>
            <a:r>
              <a:rPr lang="en-US" dirty="0"/>
              <a:t>Bigdata sources have the potential to positively impact your </a:t>
            </a:r>
            <a:r>
              <a:rPr lang="en-US" dirty="0">
                <a:solidFill>
                  <a:schemeClr val="accent2">
                    <a:lumMod val="75000"/>
                  </a:schemeClr>
                </a:solidFill>
              </a:rPr>
              <a:t>marketing efforts, profitability, decision making, </a:t>
            </a:r>
            <a:r>
              <a:rPr lang="en-US" dirty="0"/>
              <a:t>or even </a:t>
            </a:r>
            <a:r>
              <a:rPr lang="en-US" dirty="0">
                <a:solidFill>
                  <a:schemeClr val="accent2">
                    <a:lumMod val="75000"/>
                  </a:schemeClr>
                </a:solidFill>
              </a:rPr>
              <a:t>your life</a:t>
            </a:r>
            <a:r>
              <a:rPr lang="en-US" dirty="0"/>
              <a:t>, there also exists the </a:t>
            </a:r>
            <a:r>
              <a:rPr lang="en-US" dirty="0">
                <a:solidFill>
                  <a:schemeClr val="accent2">
                    <a:lumMod val="75000"/>
                  </a:schemeClr>
                </a:solidFill>
              </a:rPr>
              <a:t>risk of drawing incorrect conclusions </a:t>
            </a:r>
            <a:r>
              <a:rPr lang="en-US" dirty="0"/>
              <a:t>from that same data</a:t>
            </a:r>
          </a:p>
        </p:txBody>
      </p:sp>
      <p:sp>
        <p:nvSpPr>
          <p:cNvPr id="4" name="Date Placeholder 3">
            <a:extLst>
              <a:ext uri="{FF2B5EF4-FFF2-40B4-BE49-F238E27FC236}">
                <a16:creationId xmlns:a16="http://schemas.microsoft.com/office/drawing/2014/main" id="{DC387450-0B9A-484D-9C52-3A8E5E1989F0}"/>
              </a:ext>
            </a:extLst>
          </p:cNvPr>
          <p:cNvSpPr>
            <a:spLocks noGrp="1"/>
          </p:cNvSpPr>
          <p:nvPr>
            <p:ph type="dt" sz="half" idx="10"/>
          </p:nvPr>
        </p:nvSpPr>
        <p:spPr/>
        <p:txBody>
          <a:bodyPr/>
          <a:lstStyle/>
          <a:p>
            <a:fld id="{C777A357-BEE9-4891-8D73-0411D2FF9000}" type="datetime1">
              <a:rPr lang="en-US" smtClean="0"/>
              <a:t>9/19/2023</a:t>
            </a:fld>
            <a:endParaRPr lang="en-US"/>
          </a:p>
        </p:txBody>
      </p:sp>
      <p:sp>
        <p:nvSpPr>
          <p:cNvPr id="5" name="Footer Placeholder 4">
            <a:extLst>
              <a:ext uri="{FF2B5EF4-FFF2-40B4-BE49-F238E27FC236}">
                <a16:creationId xmlns:a16="http://schemas.microsoft.com/office/drawing/2014/main" id="{A2B4D3BB-63F2-4267-81B5-B612535BD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E7D8A-62BE-4F01-8442-CE476189B726}"/>
              </a:ext>
            </a:extLst>
          </p:cNvPr>
          <p:cNvSpPr>
            <a:spLocks noGrp="1"/>
          </p:cNvSpPr>
          <p:nvPr>
            <p:ph type="sldNum" sz="quarter" idx="12"/>
          </p:nvPr>
        </p:nvSpPr>
        <p:spPr/>
        <p:txBody>
          <a:bodyPr/>
          <a:lstStyle/>
          <a:p>
            <a:fld id="{23305676-A525-44F0-943E-FE252ECA109C}" type="slidenum">
              <a:rPr lang="en-US" smtClean="0"/>
              <a:t>2</a:t>
            </a:fld>
            <a:endParaRPr lang="en-US"/>
          </a:p>
        </p:txBody>
      </p:sp>
    </p:spTree>
    <p:extLst>
      <p:ext uri="{BB962C8B-B14F-4D97-AF65-F5344CB8AC3E}">
        <p14:creationId xmlns:p14="http://schemas.microsoft.com/office/powerpoint/2010/main" val="309749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1AEF-0581-425B-A538-76C918BF46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79A345-56B3-4B5D-9EDD-24481C4B6AF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D7A0100-E29C-412A-ADA8-D8B717C4B329}"/>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F1B72E64-3721-4294-895D-41748C70A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6665B-A060-46B1-A6A4-81C7A8EC730F}"/>
              </a:ext>
            </a:extLst>
          </p:cNvPr>
          <p:cNvSpPr>
            <a:spLocks noGrp="1"/>
          </p:cNvSpPr>
          <p:nvPr>
            <p:ph type="sldNum" sz="quarter" idx="12"/>
          </p:nvPr>
        </p:nvSpPr>
        <p:spPr/>
        <p:txBody>
          <a:bodyPr/>
          <a:lstStyle/>
          <a:p>
            <a:fld id="{23305676-A525-44F0-943E-FE252ECA109C}" type="slidenum">
              <a:rPr lang="en-US" smtClean="0"/>
              <a:t>20</a:t>
            </a:fld>
            <a:endParaRPr lang="en-US"/>
          </a:p>
        </p:txBody>
      </p:sp>
      <p:pic>
        <p:nvPicPr>
          <p:cNvPr id="8" name="Picture 7">
            <a:extLst>
              <a:ext uri="{FF2B5EF4-FFF2-40B4-BE49-F238E27FC236}">
                <a16:creationId xmlns:a16="http://schemas.microsoft.com/office/drawing/2014/main" id="{DFD3BB5E-63C2-4A5F-A49D-CEFE97B31FE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1000"/>
                    </a14:imgEffect>
                    <a14:imgEffect>
                      <a14:brightnessContrast bright="-3000" contrast="-10000"/>
                    </a14:imgEffect>
                  </a14:imgLayer>
                </a14:imgProps>
              </a:ext>
            </a:extLst>
          </a:blip>
          <a:stretch>
            <a:fillRect/>
          </a:stretch>
        </p:blipFill>
        <p:spPr>
          <a:xfrm>
            <a:off x="0" y="0"/>
            <a:ext cx="12192000" cy="6946348"/>
          </a:xfrm>
          <a:prstGeom prst="rect">
            <a:avLst/>
          </a:prstGeom>
        </p:spPr>
      </p:pic>
    </p:spTree>
    <p:extLst>
      <p:ext uri="{BB962C8B-B14F-4D97-AF65-F5344CB8AC3E}">
        <p14:creationId xmlns:p14="http://schemas.microsoft.com/office/powerpoint/2010/main" val="1392923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B5E9E-DCA7-49BF-8E36-55F27F7FE40D}"/>
              </a:ext>
            </a:extLst>
          </p:cNvPr>
          <p:cNvSpPr>
            <a:spLocks noGrp="1"/>
          </p:cNvSpPr>
          <p:nvPr>
            <p:ph idx="1"/>
          </p:nvPr>
        </p:nvSpPr>
        <p:spPr>
          <a:xfrm>
            <a:off x="718930" y="606425"/>
            <a:ext cx="10515600" cy="4351338"/>
          </a:xfrm>
        </p:spPr>
        <p:txBody>
          <a:bodyPr/>
          <a:lstStyle/>
          <a:p>
            <a:pPr marL="0" indent="0">
              <a:buNone/>
            </a:pPr>
            <a:r>
              <a:rPr lang="en-US" dirty="0"/>
              <a:t>Screenshot showing a portion of the file (displayed in MS Windows Notepad):</a:t>
            </a:r>
          </a:p>
        </p:txBody>
      </p:sp>
      <p:sp>
        <p:nvSpPr>
          <p:cNvPr id="4" name="Date Placeholder 3">
            <a:extLst>
              <a:ext uri="{FF2B5EF4-FFF2-40B4-BE49-F238E27FC236}">
                <a16:creationId xmlns:a16="http://schemas.microsoft.com/office/drawing/2014/main" id="{88E3302B-E747-4439-AB14-17DF4B7CE0CF}"/>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B6361522-9B08-46A8-9C40-11A39ED5F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FA655-E1DD-4ED8-869C-152AE3C49846}"/>
              </a:ext>
            </a:extLst>
          </p:cNvPr>
          <p:cNvSpPr>
            <a:spLocks noGrp="1"/>
          </p:cNvSpPr>
          <p:nvPr>
            <p:ph type="sldNum" sz="quarter" idx="12"/>
          </p:nvPr>
        </p:nvSpPr>
        <p:spPr/>
        <p:txBody>
          <a:bodyPr/>
          <a:lstStyle/>
          <a:p>
            <a:fld id="{23305676-A525-44F0-943E-FE252ECA109C}" type="slidenum">
              <a:rPr lang="en-US" smtClean="0"/>
              <a:t>21</a:t>
            </a:fld>
            <a:endParaRPr lang="en-US"/>
          </a:p>
        </p:txBody>
      </p:sp>
      <p:pic>
        <p:nvPicPr>
          <p:cNvPr id="8" name="Picture 7">
            <a:extLst>
              <a:ext uri="{FF2B5EF4-FFF2-40B4-BE49-F238E27FC236}">
                <a16:creationId xmlns:a16="http://schemas.microsoft.com/office/drawing/2014/main" id="{7868A2F1-B6E5-4BA1-B99F-CDB6A202A943}"/>
              </a:ext>
            </a:extLst>
          </p:cNvPr>
          <p:cNvPicPr>
            <a:picLocks noChangeAspect="1"/>
          </p:cNvPicPr>
          <p:nvPr/>
        </p:nvPicPr>
        <p:blipFill>
          <a:blip r:embed="rId2"/>
          <a:stretch>
            <a:fillRect/>
          </a:stretch>
        </p:blipFill>
        <p:spPr>
          <a:xfrm>
            <a:off x="134229" y="1861989"/>
            <a:ext cx="11923541" cy="2908793"/>
          </a:xfrm>
          <a:prstGeom prst="rect">
            <a:avLst/>
          </a:prstGeom>
        </p:spPr>
      </p:pic>
    </p:spTree>
    <p:extLst>
      <p:ext uri="{BB962C8B-B14F-4D97-AF65-F5344CB8AC3E}">
        <p14:creationId xmlns:p14="http://schemas.microsoft.com/office/powerpoint/2010/main" val="491967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F277-8BDA-4797-BEFB-EFF7691E2739}"/>
              </a:ext>
            </a:extLst>
          </p:cNvPr>
          <p:cNvSpPr>
            <a:spLocks noGrp="1"/>
          </p:cNvSpPr>
          <p:nvPr>
            <p:ph type="title"/>
          </p:nvPr>
        </p:nvSpPr>
        <p:spPr>
          <a:xfrm>
            <a:off x="626168" y="351873"/>
            <a:ext cx="10515600" cy="1039605"/>
          </a:xfrm>
        </p:spPr>
        <p:txBody>
          <a:bodyPr/>
          <a:lstStyle/>
          <a:p>
            <a:r>
              <a:rPr lang="en-US" b="1" dirty="0"/>
              <a:t>How to proceed</a:t>
            </a:r>
          </a:p>
        </p:txBody>
      </p:sp>
      <p:sp>
        <p:nvSpPr>
          <p:cNvPr id="3" name="Content Placeholder 2">
            <a:extLst>
              <a:ext uri="{FF2B5EF4-FFF2-40B4-BE49-F238E27FC236}">
                <a16:creationId xmlns:a16="http://schemas.microsoft.com/office/drawing/2014/main" id="{434D4974-FD16-4F19-A09C-A94451F07DBD}"/>
              </a:ext>
            </a:extLst>
          </p:cNvPr>
          <p:cNvSpPr>
            <a:spLocks noGrp="1"/>
          </p:cNvSpPr>
          <p:nvPr>
            <p:ph idx="1"/>
          </p:nvPr>
        </p:nvSpPr>
        <p:spPr/>
        <p:txBody>
          <a:bodyPr>
            <a:normAutofit/>
          </a:bodyPr>
          <a:lstStyle/>
          <a:p>
            <a:r>
              <a:rPr lang="en-US" dirty="0"/>
              <a:t>Can we start grouping the data using fields such as sex, age, and state?</a:t>
            </a:r>
          </a:p>
          <a:p>
            <a:r>
              <a:rPr lang="en-US" dirty="0"/>
              <a:t>what we should be asking is, what can we learn from visualizing the data?</a:t>
            </a:r>
          </a:p>
          <a:p>
            <a:r>
              <a:rPr lang="en-US" dirty="0"/>
              <a:t>What is the breakdown of those currently smoking by age group?</a:t>
            </a:r>
          </a:p>
          <a:p>
            <a:r>
              <a:rPr lang="en-US" dirty="0"/>
              <a:t>What is the ratio of those currently smoking to the number of hospital visits?</a:t>
            </a:r>
          </a:p>
          <a:p>
            <a:r>
              <a:rPr lang="en-US" dirty="0"/>
              <a:t>Do the patients currently under a doctor's care, on an average, have better BMI ratios?</a:t>
            </a:r>
          </a:p>
        </p:txBody>
      </p:sp>
      <p:sp>
        <p:nvSpPr>
          <p:cNvPr id="4" name="Date Placeholder 3">
            <a:extLst>
              <a:ext uri="{FF2B5EF4-FFF2-40B4-BE49-F238E27FC236}">
                <a16:creationId xmlns:a16="http://schemas.microsoft.com/office/drawing/2014/main" id="{160D6418-73FF-4C06-84B7-295AF2786BBD}"/>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41D17ECE-6E4B-4930-8615-911D0EC42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569F2-5503-44B0-A003-617A644230F2}"/>
              </a:ext>
            </a:extLst>
          </p:cNvPr>
          <p:cNvSpPr>
            <a:spLocks noGrp="1"/>
          </p:cNvSpPr>
          <p:nvPr>
            <p:ph type="sldNum" sz="quarter" idx="12"/>
          </p:nvPr>
        </p:nvSpPr>
        <p:spPr/>
        <p:txBody>
          <a:bodyPr/>
          <a:lstStyle/>
          <a:p>
            <a:fld id="{23305676-A525-44F0-943E-FE252ECA109C}" type="slidenum">
              <a:rPr lang="en-US" smtClean="0"/>
              <a:t>22</a:t>
            </a:fld>
            <a:endParaRPr lang="en-US"/>
          </a:p>
        </p:txBody>
      </p:sp>
    </p:spTree>
    <p:extLst>
      <p:ext uri="{BB962C8B-B14F-4D97-AF65-F5344CB8AC3E}">
        <p14:creationId xmlns:p14="http://schemas.microsoft.com/office/powerpoint/2010/main" val="2501100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98B4C-1881-4E6C-148F-B414E2D2FA66}"/>
              </a:ext>
            </a:extLst>
          </p:cNvPr>
          <p:cNvSpPr>
            <a:spLocks noGrp="1"/>
          </p:cNvSpPr>
          <p:nvPr>
            <p:ph type="title"/>
          </p:nvPr>
        </p:nvSpPr>
        <p:spPr/>
        <p:txBody>
          <a:bodyPr/>
          <a:lstStyle/>
          <a:p>
            <a:r>
              <a:rPr lang="en-IN" b="1" dirty="0"/>
              <a:t>Digging in with R</a:t>
            </a:r>
          </a:p>
        </p:txBody>
      </p:sp>
      <p:sp>
        <p:nvSpPr>
          <p:cNvPr id="3" name="Content Placeholder 2">
            <a:extLst>
              <a:ext uri="{FF2B5EF4-FFF2-40B4-BE49-F238E27FC236}">
                <a16:creationId xmlns:a16="http://schemas.microsoft.com/office/drawing/2014/main" id="{92911DD7-BBF6-9CC3-9A56-A480F721BF7C}"/>
              </a:ext>
            </a:extLst>
          </p:cNvPr>
          <p:cNvSpPr>
            <a:spLocks noGrp="1"/>
          </p:cNvSpPr>
          <p:nvPr>
            <p:ph idx="1"/>
          </p:nvPr>
        </p:nvSpPr>
        <p:spPr/>
        <p:txBody>
          <a:bodyPr/>
          <a:lstStyle/>
          <a:p>
            <a:r>
              <a:rPr lang="en-US" dirty="0"/>
              <a:t>Using the power of R programming, we can run various queries on the data.</a:t>
            </a:r>
          </a:p>
          <a:p>
            <a:r>
              <a:rPr lang="en-US" dirty="0"/>
              <a:t>If noting that the results of these queries may spawn additional questions and queries and eventually, yield data ready for visualizing</a:t>
            </a:r>
            <a:endParaRPr lang="en-IN" dirty="0"/>
          </a:p>
        </p:txBody>
      </p:sp>
      <p:sp>
        <p:nvSpPr>
          <p:cNvPr id="4" name="Date Placeholder 3">
            <a:extLst>
              <a:ext uri="{FF2B5EF4-FFF2-40B4-BE49-F238E27FC236}">
                <a16:creationId xmlns:a16="http://schemas.microsoft.com/office/drawing/2014/main" id="{AD646197-ADFB-2FC0-29D2-FB78023CB5A5}"/>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CA6B0EDD-ED26-C9EF-2FD7-FB488416C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931BD3-3A93-E7B4-3540-273EC08D5955}"/>
              </a:ext>
            </a:extLst>
          </p:cNvPr>
          <p:cNvSpPr>
            <a:spLocks noGrp="1"/>
          </p:cNvSpPr>
          <p:nvPr>
            <p:ph type="sldNum" sz="quarter" idx="12"/>
          </p:nvPr>
        </p:nvSpPr>
        <p:spPr/>
        <p:txBody>
          <a:bodyPr/>
          <a:lstStyle/>
          <a:p>
            <a:fld id="{23305676-A525-44F0-943E-FE252ECA109C}" type="slidenum">
              <a:rPr lang="en-US" smtClean="0"/>
              <a:t>23</a:t>
            </a:fld>
            <a:endParaRPr lang="en-US"/>
          </a:p>
        </p:txBody>
      </p:sp>
    </p:spTree>
    <p:extLst>
      <p:ext uri="{BB962C8B-B14F-4D97-AF65-F5344CB8AC3E}">
        <p14:creationId xmlns:p14="http://schemas.microsoft.com/office/powerpoint/2010/main" val="4257032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1984-15FA-D97A-ACA0-1D95082F86DF}"/>
              </a:ext>
            </a:extLst>
          </p:cNvPr>
          <p:cNvSpPr>
            <a:spLocks noGrp="1"/>
          </p:cNvSpPr>
          <p:nvPr>
            <p:ph type="title"/>
          </p:nvPr>
        </p:nvSpPr>
        <p:spPr/>
        <p:txBody>
          <a:bodyPr>
            <a:noAutofit/>
          </a:bodyPr>
          <a:lstStyle/>
          <a:p>
            <a:r>
              <a:rPr lang="en-US" sz="3200" dirty="0"/>
              <a:t>Let's start with a few simple profile queries. I always start my data profiling by time boxing the data.</a:t>
            </a:r>
            <a:endParaRPr lang="en-IN" sz="3200" dirty="0"/>
          </a:p>
        </p:txBody>
      </p:sp>
      <p:pic>
        <p:nvPicPr>
          <p:cNvPr id="8" name="Content Placeholder 7">
            <a:extLst>
              <a:ext uri="{FF2B5EF4-FFF2-40B4-BE49-F238E27FC236}">
                <a16:creationId xmlns:a16="http://schemas.microsoft.com/office/drawing/2014/main" id="{A5F03A56-D8F1-5180-4589-C5481CD4C9F0}"/>
              </a:ext>
            </a:extLst>
          </p:cNvPr>
          <p:cNvPicPr>
            <a:picLocks noGrp="1" noChangeAspect="1"/>
          </p:cNvPicPr>
          <p:nvPr>
            <p:ph idx="1"/>
          </p:nvPr>
        </p:nvPicPr>
        <p:blipFill>
          <a:blip r:embed="rId2"/>
          <a:stretch>
            <a:fillRect/>
          </a:stretch>
        </p:blipFill>
        <p:spPr>
          <a:xfrm>
            <a:off x="1128275" y="1802296"/>
            <a:ext cx="10079780" cy="4226434"/>
          </a:xfrm>
        </p:spPr>
      </p:pic>
      <p:sp>
        <p:nvSpPr>
          <p:cNvPr id="4" name="Date Placeholder 3">
            <a:extLst>
              <a:ext uri="{FF2B5EF4-FFF2-40B4-BE49-F238E27FC236}">
                <a16:creationId xmlns:a16="http://schemas.microsoft.com/office/drawing/2014/main" id="{14D1AA51-92E3-5FF7-6BD2-A6C7C0D68A91}"/>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AF6E9910-53C8-1061-0F42-DE5168663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A1E6E-4F26-235D-9673-0246ED0949D5}"/>
              </a:ext>
            </a:extLst>
          </p:cNvPr>
          <p:cNvSpPr>
            <a:spLocks noGrp="1"/>
          </p:cNvSpPr>
          <p:nvPr>
            <p:ph type="sldNum" sz="quarter" idx="12"/>
          </p:nvPr>
        </p:nvSpPr>
        <p:spPr/>
        <p:txBody>
          <a:bodyPr/>
          <a:lstStyle/>
          <a:p>
            <a:fld id="{23305676-A525-44F0-943E-FE252ECA109C}" type="slidenum">
              <a:rPr lang="en-US" smtClean="0"/>
              <a:t>24</a:t>
            </a:fld>
            <a:endParaRPr lang="en-US"/>
          </a:p>
        </p:txBody>
      </p:sp>
    </p:spTree>
    <p:extLst>
      <p:ext uri="{BB962C8B-B14F-4D97-AF65-F5344CB8AC3E}">
        <p14:creationId xmlns:p14="http://schemas.microsoft.com/office/powerpoint/2010/main" val="2865539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E2BC-817C-4AFE-C8EE-7EB0614EDE28}"/>
              </a:ext>
            </a:extLst>
          </p:cNvPr>
          <p:cNvSpPr>
            <a:spLocks noGrp="1"/>
          </p:cNvSpPr>
          <p:nvPr>
            <p:ph type="title"/>
          </p:nvPr>
        </p:nvSpPr>
        <p:spPr/>
        <p:txBody>
          <a:bodyPr>
            <a:noAutofit/>
          </a:bodyPr>
          <a:lstStyle/>
          <a:p>
            <a:r>
              <a:rPr lang="en-US" sz="3200" dirty="0"/>
              <a:t>The preceding simple R script provides a sorted list file (ListofYears.txt shown in the following screenshot) containing the years found in the data we are profiling:</a:t>
            </a:r>
            <a:endParaRPr lang="en-IN" sz="3200" dirty="0"/>
          </a:p>
        </p:txBody>
      </p:sp>
      <p:pic>
        <p:nvPicPr>
          <p:cNvPr id="8" name="Content Placeholder 7">
            <a:extLst>
              <a:ext uri="{FF2B5EF4-FFF2-40B4-BE49-F238E27FC236}">
                <a16:creationId xmlns:a16="http://schemas.microsoft.com/office/drawing/2014/main" id="{5269E95E-85D9-0682-2602-9681F59C556B}"/>
              </a:ext>
            </a:extLst>
          </p:cNvPr>
          <p:cNvPicPr>
            <a:picLocks noGrp="1" noChangeAspect="1"/>
          </p:cNvPicPr>
          <p:nvPr>
            <p:ph idx="1"/>
          </p:nvPr>
        </p:nvPicPr>
        <p:blipFill>
          <a:blip r:embed="rId2"/>
          <a:stretch>
            <a:fillRect/>
          </a:stretch>
        </p:blipFill>
        <p:spPr>
          <a:xfrm>
            <a:off x="402432" y="1914470"/>
            <a:ext cx="6212681" cy="3756432"/>
          </a:xfrm>
        </p:spPr>
      </p:pic>
      <p:sp>
        <p:nvSpPr>
          <p:cNvPr id="4" name="Date Placeholder 3">
            <a:extLst>
              <a:ext uri="{FF2B5EF4-FFF2-40B4-BE49-F238E27FC236}">
                <a16:creationId xmlns:a16="http://schemas.microsoft.com/office/drawing/2014/main" id="{2E8EAD18-74C4-531F-8D02-03CDFCA3AAAA}"/>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37F07CBA-ED57-EBEA-5E68-6F5A35A96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A8BC9-B98C-0FDB-6736-3CEAE1F7F30B}"/>
              </a:ext>
            </a:extLst>
          </p:cNvPr>
          <p:cNvSpPr>
            <a:spLocks noGrp="1"/>
          </p:cNvSpPr>
          <p:nvPr>
            <p:ph type="sldNum" sz="quarter" idx="12"/>
          </p:nvPr>
        </p:nvSpPr>
        <p:spPr/>
        <p:txBody>
          <a:bodyPr/>
          <a:lstStyle/>
          <a:p>
            <a:fld id="{23305676-A525-44F0-943E-FE252ECA109C}" type="slidenum">
              <a:rPr lang="en-US" smtClean="0"/>
              <a:t>25</a:t>
            </a:fld>
            <a:endParaRPr lang="en-US"/>
          </a:p>
        </p:txBody>
      </p:sp>
      <p:sp>
        <p:nvSpPr>
          <p:cNvPr id="10" name="TextBox 9">
            <a:extLst>
              <a:ext uri="{FF2B5EF4-FFF2-40B4-BE49-F238E27FC236}">
                <a16:creationId xmlns:a16="http://schemas.microsoft.com/office/drawing/2014/main" id="{2B95E2C0-CBEA-72D2-08EA-52123BDC493D}"/>
              </a:ext>
            </a:extLst>
          </p:cNvPr>
          <p:cNvSpPr txBox="1"/>
          <p:nvPr/>
        </p:nvSpPr>
        <p:spPr>
          <a:xfrm>
            <a:off x="6761559" y="1914470"/>
            <a:ext cx="4482703" cy="3539430"/>
          </a:xfrm>
          <a:prstGeom prst="rect">
            <a:avLst/>
          </a:prstGeom>
          <a:noFill/>
        </p:spPr>
        <p:txBody>
          <a:bodyPr wrap="square">
            <a:spAutoFit/>
          </a:bodyPr>
          <a:lstStyle/>
          <a:p>
            <a:r>
              <a:rPr lang="en-US" sz="2800" dirty="0"/>
              <a:t>Now we can see that our patient survey data covers patient survey data collected during the years 1999 through 2016 and with this information, we start to add context (or allow us to gain a perspective) on our data</a:t>
            </a:r>
            <a:endParaRPr lang="en-IN" sz="2800" dirty="0"/>
          </a:p>
        </p:txBody>
      </p:sp>
      <p:sp>
        <p:nvSpPr>
          <p:cNvPr id="12" name="TextBox 11">
            <a:extLst>
              <a:ext uri="{FF2B5EF4-FFF2-40B4-BE49-F238E27FC236}">
                <a16:creationId xmlns:a16="http://schemas.microsoft.com/office/drawing/2014/main" id="{9508826A-85C3-2774-AA86-60C419C83E0B}"/>
              </a:ext>
            </a:extLst>
          </p:cNvPr>
          <p:cNvSpPr txBox="1"/>
          <p:nvPr/>
        </p:nvSpPr>
        <p:spPr>
          <a:xfrm>
            <a:off x="200025" y="5677683"/>
            <a:ext cx="11991975" cy="892552"/>
          </a:xfrm>
          <a:prstGeom prst="rect">
            <a:avLst/>
          </a:prstGeom>
          <a:noFill/>
        </p:spPr>
        <p:txBody>
          <a:bodyPr wrap="square">
            <a:spAutoFit/>
          </a:bodyPr>
          <a:lstStyle/>
          <a:p>
            <a:r>
              <a:rPr lang="en-US" sz="2600" b="1" i="0" dirty="0">
                <a:solidFill>
                  <a:srgbClr val="000000"/>
                </a:solidFill>
                <a:effectLst/>
                <a:latin typeface="PalatinoLinotype-Roman"/>
              </a:rPr>
              <a:t>We could further time-box the data by perhaps breaking the years into months</a:t>
            </a:r>
            <a:r>
              <a:rPr lang="en-US" sz="2600" b="1" dirty="0"/>
              <a:t> </a:t>
            </a:r>
            <a:br>
              <a:rPr lang="en-US" sz="2600" b="1" dirty="0"/>
            </a:br>
            <a:endParaRPr lang="en-IN" sz="2600" b="1" dirty="0"/>
          </a:p>
        </p:txBody>
      </p:sp>
    </p:spTree>
    <p:extLst>
      <p:ext uri="{BB962C8B-B14F-4D97-AF65-F5344CB8AC3E}">
        <p14:creationId xmlns:p14="http://schemas.microsoft.com/office/powerpoint/2010/main" val="4257102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9864-848E-0EA7-21FA-2071445CB1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2592ED-7DBF-0488-7EF4-84301B0E0B0D}"/>
              </a:ext>
            </a:extLst>
          </p:cNvPr>
          <p:cNvSpPr>
            <a:spLocks noGrp="1"/>
          </p:cNvSpPr>
          <p:nvPr>
            <p:ph idx="1"/>
          </p:nvPr>
        </p:nvSpPr>
        <p:spPr/>
        <p:txBody>
          <a:bodyPr/>
          <a:lstStyle/>
          <a:p>
            <a:r>
              <a:rPr lang="en-US" dirty="0"/>
              <a:t>Simple R functions that are valuable to know are </a:t>
            </a:r>
            <a:r>
              <a:rPr lang="en-US" dirty="0" err="1"/>
              <a:t>nrow</a:t>
            </a:r>
            <a:r>
              <a:rPr lang="en-US" dirty="0"/>
              <a:t> and head. These simple commands can be used to count the total rows in a file:</a:t>
            </a:r>
          </a:p>
          <a:p>
            <a:endParaRPr lang="en-US" dirty="0"/>
          </a:p>
          <a:p>
            <a:endParaRPr lang="en-US" dirty="0"/>
          </a:p>
          <a:p>
            <a:endParaRPr lang="en-US" dirty="0"/>
          </a:p>
          <a:p>
            <a:r>
              <a:rPr lang="en-US" dirty="0"/>
              <a:t>To view the first n number of rows of data, use the following code:</a:t>
            </a:r>
          </a:p>
          <a:p>
            <a:pPr marL="0" indent="0">
              <a:buNone/>
            </a:pPr>
            <a:endParaRPr lang="en-IN" dirty="0"/>
          </a:p>
        </p:txBody>
      </p:sp>
      <p:sp>
        <p:nvSpPr>
          <p:cNvPr id="4" name="Date Placeholder 3">
            <a:extLst>
              <a:ext uri="{FF2B5EF4-FFF2-40B4-BE49-F238E27FC236}">
                <a16:creationId xmlns:a16="http://schemas.microsoft.com/office/drawing/2014/main" id="{3D6E434E-FD8E-3AA1-50EA-E89E1662D5AE}"/>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DF3B8518-536E-C925-A2C9-32BB9061C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39494-3146-F375-C4B3-5EFE3F30F8E5}"/>
              </a:ext>
            </a:extLst>
          </p:cNvPr>
          <p:cNvSpPr>
            <a:spLocks noGrp="1"/>
          </p:cNvSpPr>
          <p:nvPr>
            <p:ph type="sldNum" sz="quarter" idx="12"/>
          </p:nvPr>
        </p:nvSpPr>
        <p:spPr/>
        <p:txBody>
          <a:bodyPr/>
          <a:lstStyle/>
          <a:p>
            <a:fld id="{23305676-A525-44F0-943E-FE252ECA109C}" type="slidenum">
              <a:rPr lang="en-US" smtClean="0"/>
              <a:t>26</a:t>
            </a:fld>
            <a:endParaRPr lang="en-US"/>
          </a:p>
        </p:txBody>
      </p:sp>
      <p:pic>
        <p:nvPicPr>
          <p:cNvPr id="8" name="Picture 7">
            <a:extLst>
              <a:ext uri="{FF2B5EF4-FFF2-40B4-BE49-F238E27FC236}">
                <a16:creationId xmlns:a16="http://schemas.microsoft.com/office/drawing/2014/main" id="{5ED9484C-E121-10B7-6259-1B6C1D76A887}"/>
              </a:ext>
            </a:extLst>
          </p:cNvPr>
          <p:cNvPicPr>
            <a:picLocks noChangeAspect="1"/>
          </p:cNvPicPr>
          <p:nvPr/>
        </p:nvPicPr>
        <p:blipFill>
          <a:blip r:embed="rId2"/>
          <a:stretch>
            <a:fillRect/>
          </a:stretch>
        </p:blipFill>
        <p:spPr>
          <a:xfrm>
            <a:off x="3836985" y="3101228"/>
            <a:ext cx="3800476" cy="1006008"/>
          </a:xfrm>
          <a:prstGeom prst="rect">
            <a:avLst/>
          </a:prstGeom>
        </p:spPr>
      </p:pic>
      <p:pic>
        <p:nvPicPr>
          <p:cNvPr id="10" name="Picture 9">
            <a:extLst>
              <a:ext uri="{FF2B5EF4-FFF2-40B4-BE49-F238E27FC236}">
                <a16:creationId xmlns:a16="http://schemas.microsoft.com/office/drawing/2014/main" id="{E7EB0F98-F7B9-E637-073D-444643420BCB}"/>
              </a:ext>
            </a:extLst>
          </p:cNvPr>
          <p:cNvPicPr>
            <a:picLocks noChangeAspect="1"/>
          </p:cNvPicPr>
          <p:nvPr/>
        </p:nvPicPr>
        <p:blipFill>
          <a:blip r:embed="rId3"/>
          <a:stretch>
            <a:fillRect/>
          </a:stretch>
        </p:blipFill>
        <p:spPr>
          <a:xfrm>
            <a:off x="3836985" y="5012532"/>
            <a:ext cx="4214660" cy="759619"/>
          </a:xfrm>
          <a:prstGeom prst="rect">
            <a:avLst/>
          </a:prstGeom>
        </p:spPr>
      </p:pic>
    </p:spTree>
    <p:extLst>
      <p:ext uri="{BB962C8B-B14F-4D97-AF65-F5344CB8AC3E}">
        <p14:creationId xmlns:p14="http://schemas.microsoft.com/office/powerpoint/2010/main" val="1871608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0AC1-11F3-694E-C594-A84EA3D7738F}"/>
              </a:ext>
            </a:extLst>
          </p:cNvPr>
          <p:cNvSpPr>
            <a:spLocks noGrp="1"/>
          </p:cNvSpPr>
          <p:nvPr>
            <p:ph type="title"/>
          </p:nvPr>
        </p:nvSpPr>
        <p:spPr>
          <a:xfrm>
            <a:off x="685800" y="342901"/>
            <a:ext cx="10668000" cy="1347788"/>
          </a:xfrm>
        </p:spPr>
        <p:txBody>
          <a:bodyPr>
            <a:noAutofit/>
          </a:bodyPr>
          <a:lstStyle/>
          <a:p>
            <a:r>
              <a:rPr lang="en-US" sz="2800" b="1" dirty="0"/>
              <a:t>write a R script to load the data into a table, convert it to a data frame,</a:t>
            </a:r>
            <a:br>
              <a:rPr lang="en-US" sz="2800" b="1" dirty="0"/>
            </a:br>
            <a:r>
              <a:rPr lang="en-US" sz="2800" b="1" dirty="0"/>
              <a:t>and then read through all the records in the file and count up or tally the number of hospital visits (the number of records) for males and females</a:t>
            </a:r>
            <a:endParaRPr lang="en-IN" sz="2800" b="1" dirty="0"/>
          </a:p>
        </p:txBody>
      </p:sp>
      <p:pic>
        <p:nvPicPr>
          <p:cNvPr id="8" name="Content Placeholder 7">
            <a:extLst>
              <a:ext uri="{FF2B5EF4-FFF2-40B4-BE49-F238E27FC236}">
                <a16:creationId xmlns:a16="http://schemas.microsoft.com/office/drawing/2014/main" id="{3F643179-1005-023E-BF65-78AB22A935D4}"/>
              </a:ext>
            </a:extLst>
          </p:cNvPr>
          <p:cNvPicPr>
            <a:picLocks noGrp="1" noChangeAspect="1"/>
          </p:cNvPicPr>
          <p:nvPr>
            <p:ph idx="1"/>
          </p:nvPr>
        </p:nvPicPr>
        <p:blipFill>
          <a:blip r:embed="rId2"/>
          <a:stretch>
            <a:fillRect/>
          </a:stretch>
        </p:blipFill>
        <p:spPr>
          <a:xfrm>
            <a:off x="2638425" y="1537737"/>
            <a:ext cx="6024101" cy="3991519"/>
          </a:xfrm>
        </p:spPr>
      </p:pic>
      <p:sp>
        <p:nvSpPr>
          <p:cNvPr id="4" name="Date Placeholder 3">
            <a:extLst>
              <a:ext uri="{FF2B5EF4-FFF2-40B4-BE49-F238E27FC236}">
                <a16:creationId xmlns:a16="http://schemas.microsoft.com/office/drawing/2014/main" id="{C926CB14-7A68-FD09-BFF0-813A51DBF737}"/>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87C24E1B-86A2-2E11-8834-85CD96FB2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876B6-47B5-295C-04AF-BCE3A02B6381}"/>
              </a:ext>
            </a:extLst>
          </p:cNvPr>
          <p:cNvSpPr>
            <a:spLocks noGrp="1"/>
          </p:cNvSpPr>
          <p:nvPr>
            <p:ph type="sldNum" sz="quarter" idx="12"/>
          </p:nvPr>
        </p:nvSpPr>
        <p:spPr/>
        <p:txBody>
          <a:bodyPr/>
          <a:lstStyle/>
          <a:p>
            <a:fld id="{23305676-A525-44F0-943E-FE252ECA109C}" type="slidenum">
              <a:rPr lang="en-US" smtClean="0"/>
              <a:t>27</a:t>
            </a:fld>
            <a:endParaRPr lang="en-US"/>
          </a:p>
        </p:txBody>
      </p:sp>
      <p:pic>
        <p:nvPicPr>
          <p:cNvPr id="10" name="Picture 9">
            <a:extLst>
              <a:ext uri="{FF2B5EF4-FFF2-40B4-BE49-F238E27FC236}">
                <a16:creationId xmlns:a16="http://schemas.microsoft.com/office/drawing/2014/main" id="{FCEC8AF8-BA28-FE49-0F07-754AD1F99E0E}"/>
              </a:ext>
            </a:extLst>
          </p:cNvPr>
          <p:cNvPicPr>
            <a:picLocks noChangeAspect="1"/>
          </p:cNvPicPr>
          <p:nvPr/>
        </p:nvPicPr>
        <p:blipFill>
          <a:blip r:embed="rId3"/>
          <a:stretch>
            <a:fillRect/>
          </a:stretch>
        </p:blipFill>
        <p:spPr>
          <a:xfrm>
            <a:off x="2724150" y="5514177"/>
            <a:ext cx="5676900" cy="1293471"/>
          </a:xfrm>
          <a:prstGeom prst="rect">
            <a:avLst/>
          </a:prstGeom>
        </p:spPr>
      </p:pic>
    </p:spTree>
    <p:extLst>
      <p:ext uri="{BB962C8B-B14F-4D97-AF65-F5344CB8AC3E}">
        <p14:creationId xmlns:p14="http://schemas.microsoft.com/office/powerpoint/2010/main" val="3608191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4623E-E0C6-6B68-5C19-269C22E5EF48}"/>
              </a:ext>
            </a:extLst>
          </p:cNvPr>
          <p:cNvSpPr>
            <a:spLocks noGrp="1"/>
          </p:cNvSpPr>
          <p:nvPr>
            <p:ph idx="1"/>
          </p:nvPr>
        </p:nvSpPr>
        <p:spPr>
          <a:xfrm>
            <a:off x="838200" y="339725"/>
            <a:ext cx="10515600" cy="4351338"/>
          </a:xfrm>
        </p:spPr>
        <p:txBody>
          <a:bodyPr/>
          <a:lstStyle/>
          <a:p>
            <a:r>
              <a:rPr lang="en-US" dirty="0"/>
              <a:t>The following script assumes that our data is already in an R data frame (named </a:t>
            </a:r>
            <a:r>
              <a:rPr lang="en-US" dirty="0" err="1"/>
              <a:t>datas.df</a:t>
            </a:r>
            <a:r>
              <a:rPr lang="en-US" dirty="0"/>
              <a:t>), so using the sequence number of the field in the file, if we want to see the number of hospital visits for males and the number of hospital visits for females, we can</a:t>
            </a:r>
          </a:p>
          <a:p>
            <a:r>
              <a:rPr lang="en-US" dirty="0"/>
              <a:t>write the following:</a:t>
            </a:r>
            <a:endParaRPr lang="en-IN" dirty="0"/>
          </a:p>
        </p:txBody>
      </p:sp>
      <p:sp>
        <p:nvSpPr>
          <p:cNvPr id="4" name="Date Placeholder 3">
            <a:extLst>
              <a:ext uri="{FF2B5EF4-FFF2-40B4-BE49-F238E27FC236}">
                <a16:creationId xmlns:a16="http://schemas.microsoft.com/office/drawing/2014/main" id="{245661E6-7AC0-40EE-824A-6E17380BDAA3}"/>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A99CD003-E5A6-222C-0450-95772E825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DA037-412A-0A35-2EF6-DB2BEB094E2E}"/>
              </a:ext>
            </a:extLst>
          </p:cNvPr>
          <p:cNvSpPr>
            <a:spLocks noGrp="1"/>
          </p:cNvSpPr>
          <p:nvPr>
            <p:ph type="sldNum" sz="quarter" idx="12"/>
          </p:nvPr>
        </p:nvSpPr>
        <p:spPr/>
        <p:txBody>
          <a:bodyPr/>
          <a:lstStyle/>
          <a:p>
            <a:fld id="{23305676-A525-44F0-943E-FE252ECA109C}" type="slidenum">
              <a:rPr lang="en-US" smtClean="0"/>
              <a:t>28</a:t>
            </a:fld>
            <a:endParaRPr lang="en-US"/>
          </a:p>
        </p:txBody>
      </p:sp>
      <p:pic>
        <p:nvPicPr>
          <p:cNvPr id="8" name="Picture 7">
            <a:extLst>
              <a:ext uri="{FF2B5EF4-FFF2-40B4-BE49-F238E27FC236}">
                <a16:creationId xmlns:a16="http://schemas.microsoft.com/office/drawing/2014/main" id="{593A6DD8-803C-291A-4C61-CF466637499D}"/>
              </a:ext>
            </a:extLst>
          </p:cNvPr>
          <p:cNvPicPr>
            <a:picLocks noChangeAspect="1"/>
          </p:cNvPicPr>
          <p:nvPr/>
        </p:nvPicPr>
        <p:blipFill>
          <a:blip r:embed="rId2"/>
          <a:stretch>
            <a:fillRect/>
          </a:stretch>
        </p:blipFill>
        <p:spPr>
          <a:xfrm>
            <a:off x="6122194" y="2020118"/>
            <a:ext cx="4976812" cy="4336232"/>
          </a:xfrm>
          <a:prstGeom prst="rect">
            <a:avLst/>
          </a:prstGeom>
        </p:spPr>
      </p:pic>
      <p:pic>
        <p:nvPicPr>
          <p:cNvPr id="10" name="Picture 9">
            <a:extLst>
              <a:ext uri="{FF2B5EF4-FFF2-40B4-BE49-F238E27FC236}">
                <a16:creationId xmlns:a16="http://schemas.microsoft.com/office/drawing/2014/main" id="{3E2EB0B5-F835-C0BA-3330-6315A2C56243}"/>
              </a:ext>
            </a:extLst>
          </p:cNvPr>
          <p:cNvPicPr>
            <a:picLocks noChangeAspect="1"/>
          </p:cNvPicPr>
          <p:nvPr/>
        </p:nvPicPr>
        <p:blipFill>
          <a:blip r:embed="rId3"/>
          <a:stretch>
            <a:fillRect/>
          </a:stretch>
        </p:blipFill>
        <p:spPr>
          <a:xfrm>
            <a:off x="1092994" y="3605211"/>
            <a:ext cx="9178465" cy="1438275"/>
          </a:xfrm>
          <a:prstGeom prst="rect">
            <a:avLst/>
          </a:prstGeom>
        </p:spPr>
      </p:pic>
    </p:spTree>
    <p:extLst>
      <p:ext uri="{BB962C8B-B14F-4D97-AF65-F5344CB8AC3E}">
        <p14:creationId xmlns:p14="http://schemas.microsoft.com/office/powerpoint/2010/main" val="860618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70EA-D52D-2605-9E88-F6F6289C7BA4}"/>
              </a:ext>
            </a:extLst>
          </p:cNvPr>
          <p:cNvSpPr>
            <a:spLocks noGrp="1"/>
          </p:cNvSpPr>
          <p:nvPr>
            <p:ph type="title"/>
          </p:nvPr>
        </p:nvSpPr>
        <p:spPr/>
        <p:txBody>
          <a:bodyPr>
            <a:normAutofit/>
          </a:bodyPr>
          <a:lstStyle/>
          <a:p>
            <a:r>
              <a:rPr lang="en-US" sz="2800" b="1" dirty="0"/>
              <a:t>Age (or the fourth field in the file) can also be studied using the R functions Sort and table:</a:t>
            </a:r>
            <a:endParaRPr lang="en-IN" sz="2800" b="1" dirty="0"/>
          </a:p>
        </p:txBody>
      </p:sp>
      <p:pic>
        <p:nvPicPr>
          <p:cNvPr id="8" name="Content Placeholder 7">
            <a:extLst>
              <a:ext uri="{FF2B5EF4-FFF2-40B4-BE49-F238E27FC236}">
                <a16:creationId xmlns:a16="http://schemas.microsoft.com/office/drawing/2014/main" id="{082D78F6-3C83-1490-D1BF-20C1316C7C44}"/>
              </a:ext>
            </a:extLst>
          </p:cNvPr>
          <p:cNvPicPr>
            <a:picLocks noGrp="1" noChangeAspect="1"/>
          </p:cNvPicPr>
          <p:nvPr>
            <p:ph idx="1"/>
          </p:nvPr>
        </p:nvPicPr>
        <p:blipFill>
          <a:blip r:embed="rId2"/>
          <a:stretch>
            <a:fillRect/>
          </a:stretch>
        </p:blipFill>
        <p:spPr>
          <a:xfrm>
            <a:off x="1033462" y="1514475"/>
            <a:ext cx="3788891" cy="628650"/>
          </a:xfrm>
        </p:spPr>
      </p:pic>
      <p:sp>
        <p:nvSpPr>
          <p:cNvPr id="4" name="Date Placeholder 3">
            <a:extLst>
              <a:ext uri="{FF2B5EF4-FFF2-40B4-BE49-F238E27FC236}">
                <a16:creationId xmlns:a16="http://schemas.microsoft.com/office/drawing/2014/main" id="{F0CF6CEE-72C2-F30D-9EC8-14132E8FB49E}"/>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C5FE83FA-7670-1B33-D23C-30C20CBF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9BAEC-C282-44C3-11E6-58CB58E0323B}"/>
              </a:ext>
            </a:extLst>
          </p:cNvPr>
          <p:cNvSpPr>
            <a:spLocks noGrp="1"/>
          </p:cNvSpPr>
          <p:nvPr>
            <p:ph type="sldNum" sz="quarter" idx="12"/>
          </p:nvPr>
        </p:nvSpPr>
        <p:spPr/>
        <p:txBody>
          <a:bodyPr/>
          <a:lstStyle/>
          <a:p>
            <a:fld id="{23305676-A525-44F0-943E-FE252ECA109C}" type="slidenum">
              <a:rPr lang="en-US" smtClean="0"/>
              <a:t>29</a:t>
            </a:fld>
            <a:endParaRPr lang="en-US"/>
          </a:p>
        </p:txBody>
      </p:sp>
      <p:pic>
        <p:nvPicPr>
          <p:cNvPr id="10" name="Picture 9">
            <a:extLst>
              <a:ext uri="{FF2B5EF4-FFF2-40B4-BE49-F238E27FC236}">
                <a16:creationId xmlns:a16="http://schemas.microsoft.com/office/drawing/2014/main" id="{AF830DAC-F0C0-F63D-55FA-C6FE10564B4D}"/>
              </a:ext>
            </a:extLst>
          </p:cNvPr>
          <p:cNvPicPr>
            <a:picLocks noChangeAspect="1"/>
          </p:cNvPicPr>
          <p:nvPr/>
        </p:nvPicPr>
        <p:blipFill>
          <a:blip r:embed="rId3"/>
          <a:stretch>
            <a:fillRect/>
          </a:stretch>
        </p:blipFill>
        <p:spPr>
          <a:xfrm>
            <a:off x="1917227" y="2143125"/>
            <a:ext cx="8806737" cy="3760788"/>
          </a:xfrm>
          <a:prstGeom prst="rect">
            <a:avLst/>
          </a:prstGeom>
        </p:spPr>
      </p:pic>
    </p:spTree>
    <p:extLst>
      <p:ext uri="{BB962C8B-B14F-4D97-AF65-F5344CB8AC3E}">
        <p14:creationId xmlns:p14="http://schemas.microsoft.com/office/powerpoint/2010/main" val="56321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0860-8B56-0EFA-3EFE-7CC1573D6B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0223EF-DC63-7664-40D5-C28FFE1B485A}"/>
              </a:ext>
            </a:extLst>
          </p:cNvPr>
          <p:cNvSpPr>
            <a:spLocks noGrp="1"/>
          </p:cNvSpPr>
          <p:nvPr>
            <p:ph idx="1"/>
          </p:nvPr>
        </p:nvSpPr>
        <p:spPr/>
        <p:txBody>
          <a:bodyPr>
            <a:normAutofit/>
          </a:bodyPr>
          <a:lstStyle/>
          <a:p>
            <a:pPr marL="0" indent="0">
              <a:buNone/>
            </a:pPr>
            <a:r>
              <a:rPr lang="en-US" sz="1800" b="0" i="0" dirty="0">
                <a:solidFill>
                  <a:srgbClr val="000000"/>
                </a:solidFill>
                <a:effectLst/>
                <a:latin typeface="PalatinoLinotype-Roman"/>
              </a:rPr>
              <a:t> </a:t>
            </a:r>
            <a:r>
              <a:rPr lang="en-US" dirty="0"/>
              <a:t>There are several contextual visualization categories, which can be used to augment or increase the value and understanding of data for visualization. These include the following:</a:t>
            </a:r>
          </a:p>
          <a:p>
            <a:pPr lvl="1"/>
            <a:r>
              <a:rPr lang="en-US" dirty="0"/>
              <a:t>Definitions and explanations</a:t>
            </a:r>
          </a:p>
          <a:p>
            <a:pPr lvl="2"/>
            <a:r>
              <a:rPr lang="en-US" sz="2400" dirty="0"/>
              <a:t>Comparisons </a:t>
            </a:r>
          </a:p>
          <a:p>
            <a:pPr lvl="2"/>
            <a:r>
              <a:rPr lang="en-US" sz="2400" dirty="0"/>
              <a:t>Contrasts</a:t>
            </a:r>
          </a:p>
          <a:p>
            <a:pPr lvl="2"/>
            <a:r>
              <a:rPr lang="en-US" sz="2400" dirty="0"/>
              <a:t>Tendencies</a:t>
            </a:r>
          </a:p>
          <a:p>
            <a:pPr lvl="2"/>
            <a:r>
              <a:rPr lang="en-US" sz="2400" dirty="0"/>
              <a:t>Dispersion </a:t>
            </a:r>
            <a:br>
              <a:rPr lang="en-US" dirty="0"/>
            </a:br>
            <a:endParaRPr lang="en-IN" dirty="0"/>
          </a:p>
        </p:txBody>
      </p:sp>
      <p:sp>
        <p:nvSpPr>
          <p:cNvPr id="4" name="Date Placeholder 3">
            <a:extLst>
              <a:ext uri="{FF2B5EF4-FFF2-40B4-BE49-F238E27FC236}">
                <a16:creationId xmlns:a16="http://schemas.microsoft.com/office/drawing/2014/main" id="{F463DE07-38D1-0212-29EF-D3FE595ECB0A}"/>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47FE37EA-B3A6-256B-970B-30A2D313B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32CA2-08CE-C59F-BDEE-CCF4B0E5D127}"/>
              </a:ext>
            </a:extLst>
          </p:cNvPr>
          <p:cNvSpPr>
            <a:spLocks noGrp="1"/>
          </p:cNvSpPr>
          <p:nvPr>
            <p:ph type="sldNum" sz="quarter" idx="12"/>
          </p:nvPr>
        </p:nvSpPr>
        <p:spPr/>
        <p:txBody>
          <a:bodyPr/>
          <a:lstStyle/>
          <a:p>
            <a:fld id="{23305676-A525-44F0-943E-FE252ECA109C}" type="slidenum">
              <a:rPr lang="en-US" smtClean="0"/>
              <a:t>3</a:t>
            </a:fld>
            <a:endParaRPr lang="en-US"/>
          </a:p>
        </p:txBody>
      </p:sp>
    </p:spTree>
    <p:extLst>
      <p:ext uri="{BB962C8B-B14F-4D97-AF65-F5344CB8AC3E}">
        <p14:creationId xmlns:p14="http://schemas.microsoft.com/office/powerpoint/2010/main" val="743751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4AF7-E73F-6315-BAB8-924CDACB34F0}"/>
              </a:ext>
            </a:extLst>
          </p:cNvPr>
          <p:cNvSpPr>
            <a:spLocks noGrp="1"/>
          </p:cNvSpPr>
          <p:nvPr>
            <p:ph type="title"/>
          </p:nvPr>
        </p:nvSpPr>
        <p:spPr>
          <a:xfrm>
            <a:off x="838200" y="365125"/>
            <a:ext cx="10515600" cy="1606550"/>
          </a:xfrm>
        </p:spPr>
        <p:txBody>
          <a:bodyPr>
            <a:noAutofit/>
          </a:bodyPr>
          <a:lstStyle/>
          <a:p>
            <a:r>
              <a:rPr lang="en-US" sz="2800" b="1" dirty="0"/>
              <a:t>let's see if there is a difference between the number of hospital visits for patients who are current smokers (field name </a:t>
            </a:r>
            <a:r>
              <a:rPr lang="en-US" sz="2800" b="1" dirty="0" err="1"/>
              <a:t>current_smoker</a:t>
            </a:r>
            <a:r>
              <a:rPr lang="en-US" sz="2800" b="1" dirty="0"/>
              <a:t> and is field number 16 in the file) and those indicating that they are noncurrent smokers.</a:t>
            </a:r>
            <a:endParaRPr lang="en-IN" sz="2800" b="1" dirty="0"/>
          </a:p>
        </p:txBody>
      </p:sp>
      <p:pic>
        <p:nvPicPr>
          <p:cNvPr id="8" name="Content Placeholder 7">
            <a:extLst>
              <a:ext uri="{FF2B5EF4-FFF2-40B4-BE49-F238E27FC236}">
                <a16:creationId xmlns:a16="http://schemas.microsoft.com/office/drawing/2014/main" id="{1D804ECE-1E64-FC18-37BE-C8DDF55971E0}"/>
              </a:ext>
            </a:extLst>
          </p:cNvPr>
          <p:cNvPicPr>
            <a:picLocks noGrp="1" noChangeAspect="1"/>
          </p:cNvPicPr>
          <p:nvPr>
            <p:ph idx="1"/>
          </p:nvPr>
        </p:nvPicPr>
        <p:blipFill>
          <a:blip r:embed="rId2"/>
          <a:stretch>
            <a:fillRect/>
          </a:stretch>
        </p:blipFill>
        <p:spPr>
          <a:xfrm>
            <a:off x="503583" y="2563773"/>
            <a:ext cx="5023655" cy="1043647"/>
          </a:xfrm>
        </p:spPr>
      </p:pic>
      <p:sp>
        <p:nvSpPr>
          <p:cNvPr id="4" name="Date Placeholder 3">
            <a:extLst>
              <a:ext uri="{FF2B5EF4-FFF2-40B4-BE49-F238E27FC236}">
                <a16:creationId xmlns:a16="http://schemas.microsoft.com/office/drawing/2014/main" id="{433A1D33-AA5C-64A4-36C7-9AB2672078D0}"/>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D9F9BF63-4773-0D55-0F84-C49DBAAF9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6F106-D399-9009-5CF7-55EB0CDBE5EA}"/>
              </a:ext>
            </a:extLst>
          </p:cNvPr>
          <p:cNvSpPr>
            <a:spLocks noGrp="1"/>
          </p:cNvSpPr>
          <p:nvPr>
            <p:ph type="sldNum" sz="quarter" idx="12"/>
          </p:nvPr>
        </p:nvSpPr>
        <p:spPr/>
        <p:txBody>
          <a:bodyPr/>
          <a:lstStyle/>
          <a:p>
            <a:fld id="{23305676-A525-44F0-943E-FE252ECA109C}" type="slidenum">
              <a:rPr lang="en-US" smtClean="0"/>
              <a:t>30</a:t>
            </a:fld>
            <a:endParaRPr lang="en-US"/>
          </a:p>
        </p:txBody>
      </p:sp>
      <p:pic>
        <p:nvPicPr>
          <p:cNvPr id="10" name="Picture 9">
            <a:extLst>
              <a:ext uri="{FF2B5EF4-FFF2-40B4-BE49-F238E27FC236}">
                <a16:creationId xmlns:a16="http://schemas.microsoft.com/office/drawing/2014/main" id="{29360440-5CFB-4DAD-9D84-480782E1C92B}"/>
              </a:ext>
            </a:extLst>
          </p:cNvPr>
          <p:cNvPicPr>
            <a:picLocks noChangeAspect="1"/>
          </p:cNvPicPr>
          <p:nvPr/>
        </p:nvPicPr>
        <p:blipFill>
          <a:blip r:embed="rId3"/>
          <a:stretch>
            <a:fillRect/>
          </a:stretch>
        </p:blipFill>
        <p:spPr>
          <a:xfrm>
            <a:off x="5431631" y="1647826"/>
            <a:ext cx="5443538" cy="4267372"/>
          </a:xfrm>
          <a:prstGeom prst="rect">
            <a:avLst/>
          </a:prstGeom>
        </p:spPr>
      </p:pic>
    </p:spTree>
    <p:extLst>
      <p:ext uri="{BB962C8B-B14F-4D97-AF65-F5344CB8AC3E}">
        <p14:creationId xmlns:p14="http://schemas.microsoft.com/office/powerpoint/2010/main" val="2870443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31CD-F322-1D98-F985-A7BD2EA90B24}"/>
              </a:ext>
            </a:extLst>
          </p:cNvPr>
          <p:cNvSpPr>
            <a:spLocks noGrp="1"/>
          </p:cNvSpPr>
          <p:nvPr>
            <p:ph type="title"/>
          </p:nvPr>
        </p:nvSpPr>
        <p:spPr>
          <a:xfrm>
            <a:off x="838200" y="-106363"/>
            <a:ext cx="10515600" cy="1325563"/>
          </a:xfrm>
        </p:spPr>
        <p:txBody>
          <a:bodyPr>
            <a:normAutofit/>
          </a:bodyPr>
          <a:lstStyle/>
          <a:p>
            <a:r>
              <a:rPr lang="en-US" sz="2800" b="1" dirty="0"/>
              <a:t>Another interesting R script to continue profiling our data might be:</a:t>
            </a:r>
            <a:endParaRPr lang="en-IN" sz="2800" b="1" dirty="0"/>
          </a:p>
        </p:txBody>
      </p:sp>
      <p:sp>
        <p:nvSpPr>
          <p:cNvPr id="3" name="Content Placeholder 2">
            <a:extLst>
              <a:ext uri="{FF2B5EF4-FFF2-40B4-BE49-F238E27FC236}">
                <a16:creationId xmlns:a16="http://schemas.microsoft.com/office/drawing/2014/main" id="{71A5E0D7-BB63-314B-314D-FE9CD4025CCC}"/>
              </a:ext>
            </a:extLst>
          </p:cNvPr>
          <p:cNvSpPr>
            <a:spLocks noGrp="1"/>
          </p:cNvSpPr>
          <p:nvPr>
            <p:ph idx="1"/>
          </p:nvPr>
        </p:nvSpPr>
        <p:spPr>
          <a:xfrm>
            <a:off x="838200" y="1296985"/>
            <a:ext cx="10515600" cy="4351338"/>
          </a:xfrm>
        </p:spPr>
        <p:txBody>
          <a:bodyPr/>
          <a:lstStyle/>
          <a:p>
            <a:pPr marL="0" indent="0">
              <a:buNone/>
            </a:pPr>
            <a:endParaRPr lang="en-US" dirty="0"/>
          </a:p>
          <a:p>
            <a:pPr marL="0" indent="0" algn="just">
              <a:buNone/>
            </a:pPr>
            <a:r>
              <a:rPr lang="en-US" dirty="0"/>
              <a:t>The preceding script again uses the R table function to group data, but shows how we can group within a group, in other words, using this script we can get totals for current and noncurrent smokers, grouped by sex.</a:t>
            </a:r>
            <a:endParaRPr lang="en-IN" dirty="0"/>
          </a:p>
        </p:txBody>
      </p:sp>
      <p:sp>
        <p:nvSpPr>
          <p:cNvPr id="4" name="Date Placeholder 3">
            <a:extLst>
              <a:ext uri="{FF2B5EF4-FFF2-40B4-BE49-F238E27FC236}">
                <a16:creationId xmlns:a16="http://schemas.microsoft.com/office/drawing/2014/main" id="{831C18D4-467F-A775-BD08-5C86719318AB}"/>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014D20D7-421E-1F5B-36CC-C42884053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DDD00-0664-956F-A182-1577987F2D46}"/>
              </a:ext>
            </a:extLst>
          </p:cNvPr>
          <p:cNvSpPr>
            <a:spLocks noGrp="1"/>
          </p:cNvSpPr>
          <p:nvPr>
            <p:ph type="sldNum" sz="quarter" idx="12"/>
          </p:nvPr>
        </p:nvSpPr>
        <p:spPr/>
        <p:txBody>
          <a:bodyPr/>
          <a:lstStyle/>
          <a:p>
            <a:fld id="{23305676-A525-44F0-943E-FE252ECA109C}" type="slidenum">
              <a:rPr lang="en-US" smtClean="0"/>
              <a:t>31</a:t>
            </a:fld>
            <a:endParaRPr lang="en-US"/>
          </a:p>
        </p:txBody>
      </p:sp>
      <p:pic>
        <p:nvPicPr>
          <p:cNvPr id="10" name="Picture 9">
            <a:extLst>
              <a:ext uri="{FF2B5EF4-FFF2-40B4-BE49-F238E27FC236}">
                <a16:creationId xmlns:a16="http://schemas.microsoft.com/office/drawing/2014/main" id="{A57253B9-5214-5D73-1898-C36F99B2D8B5}"/>
              </a:ext>
            </a:extLst>
          </p:cNvPr>
          <p:cNvPicPr>
            <a:picLocks noChangeAspect="1"/>
          </p:cNvPicPr>
          <p:nvPr/>
        </p:nvPicPr>
        <p:blipFill>
          <a:blip r:embed="rId2"/>
          <a:stretch>
            <a:fillRect/>
          </a:stretch>
        </p:blipFill>
        <p:spPr>
          <a:xfrm>
            <a:off x="2195520" y="1039808"/>
            <a:ext cx="7064508" cy="604838"/>
          </a:xfrm>
          <a:prstGeom prst="rect">
            <a:avLst/>
          </a:prstGeom>
        </p:spPr>
      </p:pic>
      <p:pic>
        <p:nvPicPr>
          <p:cNvPr id="12" name="Picture 11">
            <a:extLst>
              <a:ext uri="{FF2B5EF4-FFF2-40B4-BE49-F238E27FC236}">
                <a16:creationId xmlns:a16="http://schemas.microsoft.com/office/drawing/2014/main" id="{92030249-341D-15C5-D930-3F6D95FA7F5B}"/>
              </a:ext>
            </a:extLst>
          </p:cNvPr>
          <p:cNvPicPr>
            <a:picLocks noChangeAspect="1"/>
          </p:cNvPicPr>
          <p:nvPr/>
        </p:nvPicPr>
        <p:blipFill>
          <a:blip r:embed="rId3"/>
          <a:stretch>
            <a:fillRect/>
          </a:stretch>
        </p:blipFill>
        <p:spPr>
          <a:xfrm>
            <a:off x="2900362" y="3260719"/>
            <a:ext cx="6701812" cy="2946400"/>
          </a:xfrm>
          <a:prstGeom prst="rect">
            <a:avLst/>
          </a:prstGeom>
        </p:spPr>
      </p:pic>
    </p:spTree>
    <p:extLst>
      <p:ext uri="{BB962C8B-B14F-4D97-AF65-F5344CB8AC3E}">
        <p14:creationId xmlns:p14="http://schemas.microsoft.com/office/powerpoint/2010/main" val="2376588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4F5A-8B34-C083-0F04-C664C45B0F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001AD3-5CDC-23CA-7361-7D3FEB964669}"/>
              </a:ext>
            </a:extLst>
          </p:cNvPr>
          <p:cNvSpPr>
            <a:spLocks noGrp="1"/>
          </p:cNvSpPr>
          <p:nvPr>
            <p:ph idx="1"/>
          </p:nvPr>
        </p:nvSpPr>
        <p:spPr/>
        <p:txBody>
          <a:bodyPr/>
          <a:lstStyle/>
          <a:p>
            <a:r>
              <a:rPr lang="en-US" dirty="0"/>
              <a:t>we've been able to add some context to our healthcare survey data.</a:t>
            </a:r>
          </a:p>
          <a:p>
            <a:r>
              <a:rPr lang="en-US" dirty="0"/>
              <a:t>By reviewing the list of fields provided in the file, we can come up with the R profiling queries shown (and many others) without much effort</a:t>
            </a:r>
            <a:endParaRPr lang="en-IN" dirty="0"/>
          </a:p>
        </p:txBody>
      </p:sp>
      <p:sp>
        <p:nvSpPr>
          <p:cNvPr id="4" name="Date Placeholder 3">
            <a:extLst>
              <a:ext uri="{FF2B5EF4-FFF2-40B4-BE49-F238E27FC236}">
                <a16:creationId xmlns:a16="http://schemas.microsoft.com/office/drawing/2014/main" id="{D78F7B66-18BA-C13E-6611-39FD66A6A023}"/>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65FD093C-258C-2A66-5620-D699AB37C1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32AF7E-354C-DC2F-D74B-E2C08853C7DE}"/>
              </a:ext>
            </a:extLst>
          </p:cNvPr>
          <p:cNvSpPr>
            <a:spLocks noGrp="1"/>
          </p:cNvSpPr>
          <p:nvPr>
            <p:ph type="sldNum" sz="quarter" idx="12"/>
          </p:nvPr>
        </p:nvSpPr>
        <p:spPr/>
        <p:txBody>
          <a:bodyPr/>
          <a:lstStyle/>
          <a:p>
            <a:fld id="{23305676-A525-44F0-943E-FE252ECA109C}" type="slidenum">
              <a:rPr lang="en-US" smtClean="0"/>
              <a:t>32</a:t>
            </a:fld>
            <a:endParaRPr lang="en-US"/>
          </a:p>
        </p:txBody>
      </p:sp>
    </p:spTree>
    <p:extLst>
      <p:ext uri="{BB962C8B-B14F-4D97-AF65-F5344CB8AC3E}">
        <p14:creationId xmlns:p14="http://schemas.microsoft.com/office/powerpoint/2010/main" val="873732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25A2-69D6-3CF1-2A13-26479BFEA190}"/>
              </a:ext>
            </a:extLst>
          </p:cNvPr>
          <p:cNvSpPr>
            <a:spLocks noGrp="1"/>
          </p:cNvSpPr>
          <p:nvPr>
            <p:ph type="title"/>
          </p:nvPr>
        </p:nvSpPr>
        <p:spPr>
          <a:xfrm>
            <a:off x="838200" y="179385"/>
            <a:ext cx="10515600" cy="1325563"/>
          </a:xfrm>
        </p:spPr>
        <p:txBody>
          <a:bodyPr>
            <a:noAutofit/>
          </a:bodyPr>
          <a:lstStyle/>
          <a:p>
            <a:r>
              <a:rPr lang="en-US" sz="3200" dirty="0"/>
              <a:t>let’s use R to </a:t>
            </a:r>
            <a:r>
              <a:rPr lang="en-US" sz="3200" b="1" dirty="0"/>
              <a:t>create a few data visualizations </a:t>
            </a:r>
            <a:r>
              <a:rPr lang="en-US" sz="3200" dirty="0"/>
              <a:t>based upon what we've learned so far through our profiling</a:t>
            </a:r>
            <a:endParaRPr lang="en-IN" sz="3200" dirty="0"/>
          </a:p>
        </p:txBody>
      </p:sp>
      <p:sp>
        <p:nvSpPr>
          <p:cNvPr id="3" name="Content Placeholder 2">
            <a:extLst>
              <a:ext uri="{FF2B5EF4-FFF2-40B4-BE49-F238E27FC236}">
                <a16:creationId xmlns:a16="http://schemas.microsoft.com/office/drawing/2014/main" id="{DAE8F873-F8B3-F532-ACC9-1E9D1F8E5335}"/>
              </a:ext>
            </a:extLst>
          </p:cNvPr>
          <p:cNvSpPr>
            <a:spLocks noGrp="1"/>
          </p:cNvSpPr>
          <p:nvPr>
            <p:ph idx="1"/>
          </p:nvPr>
        </p:nvSpPr>
        <p:spPr>
          <a:xfrm>
            <a:off x="838200" y="1311269"/>
            <a:ext cx="10515600" cy="4351338"/>
          </a:xfrm>
        </p:spPr>
        <p:txBody>
          <a:bodyPr/>
          <a:lstStyle/>
          <a:p>
            <a:r>
              <a:rPr lang="en-US" dirty="0"/>
              <a:t>The number of hospital visits by sex, We can use the R function </a:t>
            </a:r>
            <a:r>
              <a:rPr lang="en-US" dirty="0" err="1"/>
              <a:t>barplot</a:t>
            </a:r>
            <a:r>
              <a:rPr lang="en-US" dirty="0"/>
              <a:t> to a </a:t>
            </a:r>
            <a:r>
              <a:rPr lang="en-US" dirty="0" err="1"/>
              <a:t>visualisation</a:t>
            </a:r>
            <a:r>
              <a:rPr lang="en-US" dirty="0"/>
              <a:t> of visits by sex.</a:t>
            </a:r>
            <a:endParaRPr lang="en-IN" dirty="0"/>
          </a:p>
        </p:txBody>
      </p:sp>
      <p:sp>
        <p:nvSpPr>
          <p:cNvPr id="4" name="Date Placeholder 3">
            <a:extLst>
              <a:ext uri="{FF2B5EF4-FFF2-40B4-BE49-F238E27FC236}">
                <a16:creationId xmlns:a16="http://schemas.microsoft.com/office/drawing/2014/main" id="{58701EA5-7EA5-CDD6-7694-3C7D20A3D6E8}"/>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1746D7AF-D24B-E8B2-627E-A9748BBC4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F2C60-8ACC-14B2-228F-09CD2A061947}"/>
              </a:ext>
            </a:extLst>
          </p:cNvPr>
          <p:cNvSpPr>
            <a:spLocks noGrp="1"/>
          </p:cNvSpPr>
          <p:nvPr>
            <p:ph type="sldNum" sz="quarter" idx="12"/>
          </p:nvPr>
        </p:nvSpPr>
        <p:spPr/>
        <p:txBody>
          <a:bodyPr/>
          <a:lstStyle/>
          <a:p>
            <a:fld id="{23305676-A525-44F0-943E-FE252ECA109C}" type="slidenum">
              <a:rPr lang="en-US" smtClean="0"/>
              <a:t>33</a:t>
            </a:fld>
            <a:endParaRPr lang="en-US"/>
          </a:p>
        </p:txBody>
      </p:sp>
      <p:pic>
        <p:nvPicPr>
          <p:cNvPr id="8" name="Picture 7">
            <a:extLst>
              <a:ext uri="{FF2B5EF4-FFF2-40B4-BE49-F238E27FC236}">
                <a16:creationId xmlns:a16="http://schemas.microsoft.com/office/drawing/2014/main" id="{F50897C6-322F-D2CC-DB05-3B8C83049119}"/>
              </a:ext>
            </a:extLst>
          </p:cNvPr>
          <p:cNvPicPr>
            <a:picLocks noChangeAspect="1"/>
          </p:cNvPicPr>
          <p:nvPr/>
        </p:nvPicPr>
        <p:blipFill>
          <a:blip r:embed="rId2"/>
          <a:stretch>
            <a:fillRect/>
          </a:stretch>
        </p:blipFill>
        <p:spPr>
          <a:xfrm>
            <a:off x="-55960" y="2636832"/>
            <a:ext cx="8189120" cy="2582869"/>
          </a:xfrm>
          <a:prstGeom prst="rect">
            <a:avLst/>
          </a:prstGeom>
        </p:spPr>
      </p:pic>
      <p:pic>
        <p:nvPicPr>
          <p:cNvPr id="10" name="Picture 9">
            <a:extLst>
              <a:ext uri="{FF2B5EF4-FFF2-40B4-BE49-F238E27FC236}">
                <a16:creationId xmlns:a16="http://schemas.microsoft.com/office/drawing/2014/main" id="{14CDFD42-49AB-29BE-5787-676DB4A6519A}"/>
              </a:ext>
            </a:extLst>
          </p:cNvPr>
          <p:cNvPicPr>
            <a:picLocks noChangeAspect="1"/>
          </p:cNvPicPr>
          <p:nvPr/>
        </p:nvPicPr>
        <p:blipFill>
          <a:blip r:embed="rId3"/>
          <a:stretch>
            <a:fillRect/>
          </a:stretch>
        </p:blipFill>
        <p:spPr>
          <a:xfrm>
            <a:off x="8133160" y="2260604"/>
            <a:ext cx="3952773" cy="4095746"/>
          </a:xfrm>
          <a:prstGeom prst="rect">
            <a:avLst/>
          </a:prstGeom>
        </p:spPr>
      </p:pic>
    </p:spTree>
    <p:extLst>
      <p:ext uri="{BB962C8B-B14F-4D97-AF65-F5344CB8AC3E}">
        <p14:creationId xmlns:p14="http://schemas.microsoft.com/office/powerpoint/2010/main" val="2712071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F87C-BD25-278B-DBC8-D3D5C463E2B2}"/>
              </a:ext>
            </a:extLst>
          </p:cNvPr>
          <p:cNvSpPr>
            <a:spLocks noGrp="1"/>
          </p:cNvSpPr>
          <p:nvPr>
            <p:ph type="title"/>
          </p:nvPr>
        </p:nvSpPr>
        <p:spPr/>
        <p:txBody>
          <a:bodyPr>
            <a:normAutofit/>
          </a:bodyPr>
          <a:lstStyle/>
          <a:p>
            <a:r>
              <a:rPr lang="en-US" sz="3200" dirty="0"/>
              <a:t>The same logic for creating a similar </a:t>
            </a:r>
            <a:r>
              <a:rPr lang="en-US" sz="3200" b="1" dirty="0"/>
              <a:t>visualization of hospital visits by state</a:t>
            </a:r>
            <a:endParaRPr lang="en-IN" sz="3200" dirty="0"/>
          </a:p>
        </p:txBody>
      </p:sp>
      <p:pic>
        <p:nvPicPr>
          <p:cNvPr id="8" name="Content Placeholder 7">
            <a:extLst>
              <a:ext uri="{FF2B5EF4-FFF2-40B4-BE49-F238E27FC236}">
                <a16:creationId xmlns:a16="http://schemas.microsoft.com/office/drawing/2014/main" id="{753877D8-47AB-E9CC-A78D-1FD373BFAEB2}"/>
              </a:ext>
            </a:extLst>
          </p:cNvPr>
          <p:cNvPicPr>
            <a:picLocks noGrp="1" noChangeAspect="1"/>
          </p:cNvPicPr>
          <p:nvPr>
            <p:ph idx="1"/>
          </p:nvPr>
        </p:nvPicPr>
        <p:blipFill>
          <a:blip r:embed="rId2"/>
          <a:stretch>
            <a:fillRect/>
          </a:stretch>
        </p:blipFill>
        <p:spPr>
          <a:xfrm>
            <a:off x="2205037" y="1560510"/>
            <a:ext cx="7781925" cy="964701"/>
          </a:xfrm>
        </p:spPr>
      </p:pic>
      <p:sp>
        <p:nvSpPr>
          <p:cNvPr id="4" name="Date Placeholder 3">
            <a:extLst>
              <a:ext uri="{FF2B5EF4-FFF2-40B4-BE49-F238E27FC236}">
                <a16:creationId xmlns:a16="http://schemas.microsoft.com/office/drawing/2014/main" id="{12841A57-CD91-3BDD-95D7-0FBF960333EE}"/>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B0E99B9B-61E0-8798-E8D0-A6461AF4D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B71B7-19CA-CE68-0E10-0CA11891FC41}"/>
              </a:ext>
            </a:extLst>
          </p:cNvPr>
          <p:cNvSpPr>
            <a:spLocks noGrp="1"/>
          </p:cNvSpPr>
          <p:nvPr>
            <p:ph type="sldNum" sz="quarter" idx="12"/>
          </p:nvPr>
        </p:nvSpPr>
        <p:spPr/>
        <p:txBody>
          <a:bodyPr/>
          <a:lstStyle/>
          <a:p>
            <a:fld id="{23305676-A525-44F0-943E-FE252ECA109C}" type="slidenum">
              <a:rPr lang="en-US" smtClean="0"/>
              <a:t>34</a:t>
            </a:fld>
            <a:endParaRPr lang="en-US"/>
          </a:p>
        </p:txBody>
      </p:sp>
      <p:pic>
        <p:nvPicPr>
          <p:cNvPr id="10" name="Picture 9">
            <a:extLst>
              <a:ext uri="{FF2B5EF4-FFF2-40B4-BE49-F238E27FC236}">
                <a16:creationId xmlns:a16="http://schemas.microsoft.com/office/drawing/2014/main" id="{5016A461-5EFF-A701-F284-34CFDAC6B2AD}"/>
              </a:ext>
            </a:extLst>
          </p:cNvPr>
          <p:cNvPicPr>
            <a:picLocks noChangeAspect="1"/>
          </p:cNvPicPr>
          <p:nvPr/>
        </p:nvPicPr>
        <p:blipFill>
          <a:blip r:embed="rId3"/>
          <a:stretch>
            <a:fillRect/>
          </a:stretch>
        </p:blipFill>
        <p:spPr>
          <a:xfrm>
            <a:off x="1962150" y="2574925"/>
            <a:ext cx="9124950" cy="3781425"/>
          </a:xfrm>
          <a:prstGeom prst="rect">
            <a:avLst/>
          </a:prstGeom>
        </p:spPr>
      </p:pic>
    </p:spTree>
    <p:extLst>
      <p:ext uri="{BB962C8B-B14F-4D97-AF65-F5344CB8AC3E}">
        <p14:creationId xmlns:p14="http://schemas.microsoft.com/office/powerpoint/2010/main" val="2480365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9692-EF74-148C-35F7-285F60CB89C2}"/>
              </a:ext>
            </a:extLst>
          </p:cNvPr>
          <p:cNvSpPr>
            <a:spLocks noGrp="1"/>
          </p:cNvSpPr>
          <p:nvPr>
            <p:ph type="title"/>
          </p:nvPr>
        </p:nvSpPr>
        <p:spPr>
          <a:xfrm>
            <a:off x="700088" y="250821"/>
            <a:ext cx="10653712" cy="1620838"/>
          </a:xfrm>
        </p:spPr>
        <p:txBody>
          <a:bodyPr>
            <a:noAutofit/>
          </a:bodyPr>
          <a:lstStyle/>
          <a:p>
            <a:r>
              <a:rPr lang="en-US" sz="2800" b="1" dirty="0"/>
              <a:t>Using the R functions </a:t>
            </a:r>
            <a:r>
              <a:rPr lang="en-US" sz="2800" b="1" dirty="0" err="1"/>
              <a:t>substr</a:t>
            </a:r>
            <a:r>
              <a:rPr lang="en-US" sz="2800" b="1" dirty="0"/>
              <a:t> and </a:t>
            </a:r>
            <a:r>
              <a:rPr lang="en-US" sz="2800" b="1" dirty="0" err="1"/>
              <a:t>regexpr</a:t>
            </a:r>
            <a:r>
              <a:rPr lang="en-US" sz="2800" b="1" dirty="0"/>
              <a:t>, we can create an R data frame that contains a record for each Hospital Visits by State within each year in the file. Then we can use the function plot (rather than the </a:t>
            </a:r>
            <a:r>
              <a:rPr lang="en-US" sz="2800" b="1" dirty="0" err="1"/>
              <a:t>barplot</a:t>
            </a:r>
            <a:r>
              <a:rPr lang="en-US" sz="2800" b="1" dirty="0"/>
              <a:t> function) to generate the visualization</a:t>
            </a:r>
            <a:endParaRPr lang="en-IN" sz="2800" b="1" dirty="0"/>
          </a:p>
        </p:txBody>
      </p:sp>
      <p:pic>
        <p:nvPicPr>
          <p:cNvPr id="8" name="Content Placeholder 7">
            <a:extLst>
              <a:ext uri="{FF2B5EF4-FFF2-40B4-BE49-F238E27FC236}">
                <a16:creationId xmlns:a16="http://schemas.microsoft.com/office/drawing/2014/main" id="{88FBD0C8-A339-1CF8-93C1-7D7C78A0E654}"/>
              </a:ext>
            </a:extLst>
          </p:cNvPr>
          <p:cNvPicPr>
            <a:picLocks noGrp="1" noChangeAspect="1"/>
          </p:cNvPicPr>
          <p:nvPr>
            <p:ph idx="1"/>
          </p:nvPr>
        </p:nvPicPr>
        <p:blipFill>
          <a:blip r:embed="rId2"/>
          <a:stretch>
            <a:fillRect/>
          </a:stretch>
        </p:blipFill>
        <p:spPr>
          <a:xfrm>
            <a:off x="1209675" y="2199483"/>
            <a:ext cx="8934450" cy="1739574"/>
          </a:xfrm>
        </p:spPr>
      </p:pic>
      <p:sp>
        <p:nvSpPr>
          <p:cNvPr id="4" name="Date Placeholder 3">
            <a:extLst>
              <a:ext uri="{FF2B5EF4-FFF2-40B4-BE49-F238E27FC236}">
                <a16:creationId xmlns:a16="http://schemas.microsoft.com/office/drawing/2014/main" id="{C21C1E42-6033-F592-E198-C469C81F2481}"/>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2F4B0D49-82AC-201A-950A-B83DCF7F3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544F7-CBBC-0523-C87D-F151A9F113D3}"/>
              </a:ext>
            </a:extLst>
          </p:cNvPr>
          <p:cNvSpPr>
            <a:spLocks noGrp="1"/>
          </p:cNvSpPr>
          <p:nvPr>
            <p:ph type="sldNum" sz="quarter" idx="12"/>
          </p:nvPr>
        </p:nvSpPr>
        <p:spPr/>
        <p:txBody>
          <a:bodyPr/>
          <a:lstStyle/>
          <a:p>
            <a:fld id="{23305676-A525-44F0-943E-FE252ECA109C}" type="slidenum">
              <a:rPr lang="en-US" smtClean="0"/>
              <a:t>35</a:t>
            </a:fld>
            <a:endParaRPr lang="en-US"/>
          </a:p>
        </p:txBody>
      </p:sp>
      <p:pic>
        <p:nvPicPr>
          <p:cNvPr id="10" name="Picture 9">
            <a:extLst>
              <a:ext uri="{FF2B5EF4-FFF2-40B4-BE49-F238E27FC236}">
                <a16:creationId xmlns:a16="http://schemas.microsoft.com/office/drawing/2014/main" id="{3D995937-AAA8-16E3-28D2-158918110B3F}"/>
              </a:ext>
            </a:extLst>
          </p:cNvPr>
          <p:cNvPicPr>
            <a:picLocks noChangeAspect="1"/>
          </p:cNvPicPr>
          <p:nvPr/>
        </p:nvPicPr>
        <p:blipFill>
          <a:blip r:embed="rId3"/>
          <a:stretch>
            <a:fillRect/>
          </a:stretch>
        </p:blipFill>
        <p:spPr>
          <a:xfrm>
            <a:off x="1209675" y="4039069"/>
            <a:ext cx="8976202" cy="1739574"/>
          </a:xfrm>
          <a:prstGeom prst="rect">
            <a:avLst/>
          </a:prstGeom>
        </p:spPr>
      </p:pic>
    </p:spTree>
    <p:extLst>
      <p:ext uri="{BB962C8B-B14F-4D97-AF65-F5344CB8AC3E}">
        <p14:creationId xmlns:p14="http://schemas.microsoft.com/office/powerpoint/2010/main" val="738137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09D8-288E-4F42-CA33-A7638C502B93}"/>
              </a:ext>
            </a:extLst>
          </p:cNvPr>
          <p:cNvSpPr>
            <a:spLocks noGrp="1"/>
          </p:cNvSpPr>
          <p:nvPr>
            <p:ph type="title"/>
          </p:nvPr>
        </p:nvSpPr>
        <p:spPr>
          <a:xfrm>
            <a:off x="838200" y="193672"/>
            <a:ext cx="10515600" cy="1325563"/>
          </a:xfrm>
        </p:spPr>
        <p:txBody>
          <a:bodyPr/>
          <a:lstStyle/>
          <a:p>
            <a:r>
              <a:rPr lang="en-US" dirty="0"/>
              <a:t>Output</a:t>
            </a:r>
            <a:endParaRPr lang="en-IN" dirty="0"/>
          </a:p>
        </p:txBody>
      </p:sp>
      <p:sp>
        <p:nvSpPr>
          <p:cNvPr id="4" name="Date Placeholder 3">
            <a:extLst>
              <a:ext uri="{FF2B5EF4-FFF2-40B4-BE49-F238E27FC236}">
                <a16:creationId xmlns:a16="http://schemas.microsoft.com/office/drawing/2014/main" id="{99F8F1FE-8490-9AF3-764D-00ED4C9CD375}"/>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1FCFC25B-F8D0-36BF-837E-7CB9093E6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5E260-337C-F424-CBFA-CAA054B693DE}"/>
              </a:ext>
            </a:extLst>
          </p:cNvPr>
          <p:cNvSpPr>
            <a:spLocks noGrp="1"/>
          </p:cNvSpPr>
          <p:nvPr>
            <p:ph type="sldNum" sz="quarter" idx="12"/>
          </p:nvPr>
        </p:nvSpPr>
        <p:spPr/>
        <p:txBody>
          <a:bodyPr/>
          <a:lstStyle/>
          <a:p>
            <a:fld id="{23305676-A525-44F0-943E-FE252ECA109C}" type="slidenum">
              <a:rPr lang="en-US" smtClean="0"/>
              <a:t>36</a:t>
            </a:fld>
            <a:endParaRPr lang="en-US"/>
          </a:p>
        </p:txBody>
      </p:sp>
      <p:pic>
        <p:nvPicPr>
          <p:cNvPr id="8" name="Picture 7">
            <a:extLst>
              <a:ext uri="{FF2B5EF4-FFF2-40B4-BE49-F238E27FC236}">
                <a16:creationId xmlns:a16="http://schemas.microsoft.com/office/drawing/2014/main" id="{52B3885A-7634-C4CE-ED32-716B08607E80}"/>
              </a:ext>
            </a:extLst>
          </p:cNvPr>
          <p:cNvPicPr>
            <a:picLocks noChangeAspect="1"/>
          </p:cNvPicPr>
          <p:nvPr/>
        </p:nvPicPr>
        <p:blipFill>
          <a:blip r:embed="rId2"/>
          <a:stretch>
            <a:fillRect/>
          </a:stretch>
        </p:blipFill>
        <p:spPr>
          <a:xfrm>
            <a:off x="1859467" y="1171576"/>
            <a:ext cx="7384546" cy="5162449"/>
          </a:xfrm>
          <a:prstGeom prst="rect">
            <a:avLst/>
          </a:prstGeom>
        </p:spPr>
      </p:pic>
    </p:spTree>
    <p:extLst>
      <p:ext uri="{BB962C8B-B14F-4D97-AF65-F5344CB8AC3E}">
        <p14:creationId xmlns:p14="http://schemas.microsoft.com/office/powerpoint/2010/main" val="150091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F917-1FBA-D18E-69F4-DB0EEC4F66D0}"/>
              </a:ext>
            </a:extLst>
          </p:cNvPr>
          <p:cNvSpPr>
            <a:spLocks noGrp="1"/>
          </p:cNvSpPr>
          <p:nvPr>
            <p:ph type="title"/>
          </p:nvPr>
        </p:nvSpPr>
        <p:spPr>
          <a:xfrm>
            <a:off x="838200" y="730250"/>
            <a:ext cx="10515600" cy="4792663"/>
          </a:xfrm>
        </p:spPr>
        <p:txBody>
          <a:bodyPr>
            <a:noAutofit/>
          </a:bodyPr>
          <a:lstStyle/>
          <a:p>
            <a:r>
              <a:rPr lang="en-US" sz="2800" dirty="0"/>
              <a:t>Another earlier </a:t>
            </a:r>
            <a:r>
              <a:rPr lang="en-US" sz="2800" b="1" dirty="0"/>
              <a:t>perspective on the data was concerning Age</a:t>
            </a:r>
            <a:r>
              <a:rPr lang="en-US" sz="2800" dirty="0"/>
              <a:t>. We grouped the hospital visits by the age of the patients (using the R table function). Since there are many different patient ages, a common practice is to establish age ranges, such as the following:</a:t>
            </a:r>
            <a:br>
              <a:rPr lang="en-US" sz="2800" dirty="0"/>
            </a:br>
            <a:r>
              <a:rPr lang="en-US" sz="2800" b="1" dirty="0"/>
              <a:t>	21 and under</a:t>
            </a:r>
            <a:br>
              <a:rPr lang="en-US" sz="2800" b="1" dirty="0"/>
            </a:br>
            <a:r>
              <a:rPr lang="en-US" sz="2800" b="1" dirty="0"/>
              <a:t>	22 to 34</a:t>
            </a:r>
            <a:br>
              <a:rPr lang="en-US" sz="2800" b="1" dirty="0"/>
            </a:br>
            <a:r>
              <a:rPr lang="en-US" sz="2800" b="1" dirty="0"/>
              <a:t>	35 to 44</a:t>
            </a:r>
            <a:br>
              <a:rPr lang="en-US" sz="2800" b="1" dirty="0"/>
            </a:br>
            <a:r>
              <a:rPr lang="en-US" sz="2800" b="1" dirty="0"/>
              <a:t>	</a:t>
            </a:r>
            <a:r>
              <a:rPr lang="en-US" sz="2800" b="1" i="0" dirty="0">
                <a:solidFill>
                  <a:srgbClr val="000000"/>
                </a:solidFill>
                <a:effectLst/>
                <a:latin typeface="PalatinoLinotype-Roman"/>
              </a:rPr>
              <a:t>45 to 54</a:t>
            </a:r>
            <a:br>
              <a:rPr lang="en-US" sz="2800" b="1" i="0" dirty="0">
                <a:solidFill>
                  <a:srgbClr val="000000"/>
                </a:solidFill>
                <a:effectLst/>
                <a:latin typeface="PalatinoLinotype-Roman"/>
              </a:rPr>
            </a:br>
            <a:r>
              <a:rPr lang="en-US" sz="2800" b="1" i="0" dirty="0">
                <a:solidFill>
                  <a:srgbClr val="000000"/>
                </a:solidFill>
                <a:effectLst/>
                <a:latin typeface="PalatinoLinotype-Roman"/>
              </a:rPr>
              <a:t>	55 to 64</a:t>
            </a:r>
            <a:br>
              <a:rPr lang="en-US" sz="2800" b="1" i="0" dirty="0">
                <a:solidFill>
                  <a:srgbClr val="000000"/>
                </a:solidFill>
                <a:effectLst/>
                <a:latin typeface="PalatinoLinotype-Roman"/>
              </a:rPr>
            </a:br>
            <a:r>
              <a:rPr lang="en-US" sz="2800" b="1" i="0" dirty="0">
                <a:solidFill>
                  <a:srgbClr val="000000"/>
                </a:solidFill>
                <a:effectLst/>
                <a:latin typeface="PalatinoLinotype-Roman"/>
              </a:rPr>
              <a:t>	65 and over</a:t>
            </a:r>
            <a:r>
              <a:rPr lang="en-US" sz="2800" b="1" dirty="0"/>
              <a:t> </a:t>
            </a:r>
            <a:br>
              <a:rPr lang="en-US" sz="2800" dirty="0"/>
            </a:br>
            <a:br>
              <a:rPr lang="en-US" sz="2800" dirty="0"/>
            </a:br>
            <a:endParaRPr lang="en-IN" sz="2800" dirty="0"/>
          </a:p>
        </p:txBody>
      </p:sp>
      <p:sp>
        <p:nvSpPr>
          <p:cNvPr id="4" name="Date Placeholder 3">
            <a:extLst>
              <a:ext uri="{FF2B5EF4-FFF2-40B4-BE49-F238E27FC236}">
                <a16:creationId xmlns:a16="http://schemas.microsoft.com/office/drawing/2014/main" id="{670EFA40-0CD9-3A42-E517-A0DE27EBEE32}"/>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28BA172B-3B4B-9CF0-FA7F-7F1112E84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C04E3-A545-CCEB-339D-79B39C4BA69E}"/>
              </a:ext>
            </a:extLst>
          </p:cNvPr>
          <p:cNvSpPr>
            <a:spLocks noGrp="1"/>
          </p:cNvSpPr>
          <p:nvPr>
            <p:ph type="sldNum" sz="quarter" idx="12"/>
          </p:nvPr>
        </p:nvSpPr>
        <p:spPr/>
        <p:txBody>
          <a:bodyPr/>
          <a:lstStyle/>
          <a:p>
            <a:fld id="{23305676-A525-44F0-943E-FE252ECA109C}" type="slidenum">
              <a:rPr lang="en-US" smtClean="0"/>
              <a:t>37</a:t>
            </a:fld>
            <a:endParaRPr lang="en-US"/>
          </a:p>
        </p:txBody>
      </p:sp>
    </p:spTree>
    <p:extLst>
      <p:ext uri="{BB962C8B-B14F-4D97-AF65-F5344CB8AC3E}">
        <p14:creationId xmlns:p14="http://schemas.microsoft.com/office/powerpoint/2010/main" val="1715789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DA7C6F2-25DD-3AD0-07AB-651379A04076}"/>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4CAE38CC-CBD3-3F02-C107-1CDF9EBF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D7C6-079A-F84D-5D46-2F10222EACBE}"/>
              </a:ext>
            </a:extLst>
          </p:cNvPr>
          <p:cNvSpPr>
            <a:spLocks noGrp="1"/>
          </p:cNvSpPr>
          <p:nvPr>
            <p:ph type="sldNum" sz="quarter" idx="12"/>
          </p:nvPr>
        </p:nvSpPr>
        <p:spPr/>
        <p:txBody>
          <a:bodyPr/>
          <a:lstStyle/>
          <a:p>
            <a:fld id="{23305676-A525-44F0-943E-FE252ECA109C}" type="slidenum">
              <a:rPr lang="en-US" smtClean="0"/>
              <a:t>38</a:t>
            </a:fld>
            <a:endParaRPr lang="en-US"/>
          </a:p>
        </p:txBody>
      </p:sp>
      <p:pic>
        <p:nvPicPr>
          <p:cNvPr id="8" name="Picture 7">
            <a:extLst>
              <a:ext uri="{FF2B5EF4-FFF2-40B4-BE49-F238E27FC236}">
                <a16:creationId xmlns:a16="http://schemas.microsoft.com/office/drawing/2014/main" id="{AE22FD41-E578-80B8-E63E-22EAE5C78C22}"/>
              </a:ext>
            </a:extLst>
          </p:cNvPr>
          <p:cNvPicPr>
            <a:picLocks noChangeAspect="1"/>
          </p:cNvPicPr>
          <p:nvPr/>
        </p:nvPicPr>
        <p:blipFill>
          <a:blip r:embed="rId2"/>
          <a:stretch>
            <a:fillRect/>
          </a:stretch>
        </p:blipFill>
        <p:spPr>
          <a:xfrm>
            <a:off x="1328737" y="294481"/>
            <a:ext cx="8149948" cy="5972175"/>
          </a:xfrm>
          <a:prstGeom prst="rect">
            <a:avLst/>
          </a:prstGeom>
        </p:spPr>
      </p:pic>
    </p:spTree>
    <p:extLst>
      <p:ext uri="{BB962C8B-B14F-4D97-AF65-F5344CB8AC3E}">
        <p14:creationId xmlns:p14="http://schemas.microsoft.com/office/powerpoint/2010/main" val="961054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5043FB7-E978-DEF6-D2A8-2202B4DF0E6B}"/>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70FF563D-13B6-BA25-478A-B21BF14BE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988E1-2156-0983-CE82-B7210BD6C0CB}"/>
              </a:ext>
            </a:extLst>
          </p:cNvPr>
          <p:cNvSpPr>
            <a:spLocks noGrp="1"/>
          </p:cNvSpPr>
          <p:nvPr>
            <p:ph type="sldNum" sz="quarter" idx="12"/>
          </p:nvPr>
        </p:nvSpPr>
        <p:spPr/>
        <p:txBody>
          <a:bodyPr/>
          <a:lstStyle/>
          <a:p>
            <a:fld id="{23305676-A525-44F0-943E-FE252ECA109C}" type="slidenum">
              <a:rPr lang="en-US" smtClean="0"/>
              <a:t>39</a:t>
            </a:fld>
            <a:endParaRPr lang="en-US"/>
          </a:p>
        </p:txBody>
      </p:sp>
      <p:pic>
        <p:nvPicPr>
          <p:cNvPr id="8" name="Picture 7">
            <a:extLst>
              <a:ext uri="{FF2B5EF4-FFF2-40B4-BE49-F238E27FC236}">
                <a16:creationId xmlns:a16="http://schemas.microsoft.com/office/drawing/2014/main" id="{3A0B39A2-FBD8-5F45-5E7E-7E2CAF2DBCE1}"/>
              </a:ext>
            </a:extLst>
          </p:cNvPr>
          <p:cNvPicPr>
            <a:picLocks noChangeAspect="1"/>
          </p:cNvPicPr>
          <p:nvPr/>
        </p:nvPicPr>
        <p:blipFill>
          <a:blip r:embed="rId2"/>
          <a:stretch>
            <a:fillRect/>
          </a:stretch>
        </p:blipFill>
        <p:spPr>
          <a:xfrm>
            <a:off x="838200" y="276225"/>
            <a:ext cx="9634538" cy="1413680"/>
          </a:xfrm>
          <a:prstGeom prst="rect">
            <a:avLst/>
          </a:prstGeom>
        </p:spPr>
      </p:pic>
      <p:pic>
        <p:nvPicPr>
          <p:cNvPr id="10" name="Picture 9">
            <a:extLst>
              <a:ext uri="{FF2B5EF4-FFF2-40B4-BE49-F238E27FC236}">
                <a16:creationId xmlns:a16="http://schemas.microsoft.com/office/drawing/2014/main" id="{1B7A0842-4704-BD26-A4A5-7C0054210479}"/>
              </a:ext>
            </a:extLst>
          </p:cNvPr>
          <p:cNvPicPr>
            <a:picLocks noChangeAspect="1"/>
          </p:cNvPicPr>
          <p:nvPr/>
        </p:nvPicPr>
        <p:blipFill>
          <a:blip r:embed="rId3"/>
          <a:stretch>
            <a:fillRect/>
          </a:stretch>
        </p:blipFill>
        <p:spPr>
          <a:xfrm>
            <a:off x="3000375" y="1689905"/>
            <a:ext cx="4643438" cy="4411266"/>
          </a:xfrm>
          <a:prstGeom prst="rect">
            <a:avLst/>
          </a:prstGeom>
        </p:spPr>
      </p:pic>
    </p:spTree>
    <p:extLst>
      <p:ext uri="{BB962C8B-B14F-4D97-AF65-F5344CB8AC3E}">
        <p14:creationId xmlns:p14="http://schemas.microsoft.com/office/powerpoint/2010/main" val="360728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00BA-EC11-4EBF-AF1B-2318BF8B0D19}"/>
              </a:ext>
            </a:extLst>
          </p:cNvPr>
          <p:cNvSpPr>
            <a:spLocks noGrp="1"/>
          </p:cNvSpPr>
          <p:nvPr>
            <p:ph type="title"/>
          </p:nvPr>
        </p:nvSpPr>
        <p:spPr/>
        <p:txBody>
          <a:bodyPr/>
          <a:lstStyle/>
          <a:p>
            <a:r>
              <a:rPr lang="en-US" dirty="0"/>
              <a:t>Definitions and explanations</a:t>
            </a:r>
          </a:p>
        </p:txBody>
      </p:sp>
      <p:sp>
        <p:nvSpPr>
          <p:cNvPr id="3" name="Content Placeholder 2">
            <a:extLst>
              <a:ext uri="{FF2B5EF4-FFF2-40B4-BE49-F238E27FC236}">
                <a16:creationId xmlns:a16="http://schemas.microsoft.com/office/drawing/2014/main" id="{D78B4E08-CF05-41DB-9429-E8A52EEE1432}"/>
              </a:ext>
            </a:extLst>
          </p:cNvPr>
          <p:cNvSpPr>
            <a:spLocks noGrp="1"/>
          </p:cNvSpPr>
          <p:nvPr>
            <p:ph idx="1"/>
          </p:nvPr>
        </p:nvSpPr>
        <p:spPr/>
        <p:txBody>
          <a:bodyPr/>
          <a:lstStyle/>
          <a:p>
            <a:r>
              <a:rPr lang="en-US" dirty="0"/>
              <a:t>This is </a:t>
            </a:r>
            <a:r>
              <a:rPr lang="en-US" b="1" dirty="0"/>
              <a:t>providing additional information or attributes </a:t>
            </a:r>
            <a:r>
              <a:rPr lang="en-US" dirty="0"/>
              <a:t>about a data point.</a:t>
            </a:r>
          </a:p>
        </p:txBody>
      </p:sp>
      <p:sp>
        <p:nvSpPr>
          <p:cNvPr id="4" name="Date Placeholder 3">
            <a:extLst>
              <a:ext uri="{FF2B5EF4-FFF2-40B4-BE49-F238E27FC236}">
                <a16:creationId xmlns:a16="http://schemas.microsoft.com/office/drawing/2014/main" id="{589CC769-996D-4E05-9A79-DADDAE0703A6}"/>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13882640-2583-4B3E-9616-9C34DD6E8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13940-13DD-4317-A7B1-6F50F28EDA34}"/>
              </a:ext>
            </a:extLst>
          </p:cNvPr>
          <p:cNvSpPr>
            <a:spLocks noGrp="1"/>
          </p:cNvSpPr>
          <p:nvPr>
            <p:ph type="sldNum" sz="quarter" idx="12"/>
          </p:nvPr>
        </p:nvSpPr>
        <p:spPr/>
        <p:txBody>
          <a:bodyPr/>
          <a:lstStyle/>
          <a:p>
            <a:fld id="{23305676-A525-44F0-943E-FE252ECA109C}" type="slidenum">
              <a:rPr lang="en-US" smtClean="0"/>
              <a:t>4</a:t>
            </a:fld>
            <a:endParaRPr lang="en-US"/>
          </a:p>
        </p:txBody>
      </p:sp>
      <p:pic>
        <p:nvPicPr>
          <p:cNvPr id="8" name="Picture 7">
            <a:extLst>
              <a:ext uri="{FF2B5EF4-FFF2-40B4-BE49-F238E27FC236}">
                <a16:creationId xmlns:a16="http://schemas.microsoft.com/office/drawing/2014/main" id="{FED1D5BA-AFF9-4205-9B71-ED4FEE279FB5}"/>
              </a:ext>
            </a:extLst>
          </p:cNvPr>
          <p:cNvPicPr>
            <a:picLocks noChangeAspect="1"/>
          </p:cNvPicPr>
          <p:nvPr/>
        </p:nvPicPr>
        <p:blipFill>
          <a:blip r:embed="rId2"/>
          <a:stretch>
            <a:fillRect/>
          </a:stretch>
        </p:blipFill>
        <p:spPr>
          <a:xfrm>
            <a:off x="2691632" y="2774990"/>
            <a:ext cx="6808735" cy="2452608"/>
          </a:xfrm>
          <a:prstGeom prst="rect">
            <a:avLst/>
          </a:prstGeom>
        </p:spPr>
      </p:pic>
    </p:spTree>
    <p:extLst>
      <p:ext uri="{BB962C8B-B14F-4D97-AF65-F5344CB8AC3E}">
        <p14:creationId xmlns:p14="http://schemas.microsoft.com/office/powerpoint/2010/main" val="2397917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9CE8-E1F2-B359-8B8A-4EC9A682FE96}"/>
              </a:ext>
            </a:extLst>
          </p:cNvPr>
          <p:cNvSpPr>
            <a:spLocks noGrp="1"/>
          </p:cNvSpPr>
          <p:nvPr>
            <p:ph type="title"/>
          </p:nvPr>
        </p:nvSpPr>
        <p:spPr/>
        <p:txBody>
          <a:bodyPr/>
          <a:lstStyle/>
          <a:p>
            <a:r>
              <a:rPr lang="en-IN" b="1" dirty="0"/>
              <a:t>Example – 2 (Continue with the same data Set)</a:t>
            </a:r>
          </a:p>
        </p:txBody>
      </p:sp>
      <p:sp>
        <p:nvSpPr>
          <p:cNvPr id="3" name="Content Placeholder 2">
            <a:extLst>
              <a:ext uri="{FF2B5EF4-FFF2-40B4-BE49-F238E27FC236}">
                <a16:creationId xmlns:a16="http://schemas.microsoft.com/office/drawing/2014/main" id="{57F430FA-6FCB-67CB-7BCD-7167F24B3051}"/>
              </a:ext>
            </a:extLst>
          </p:cNvPr>
          <p:cNvSpPr>
            <a:spLocks noGrp="1"/>
          </p:cNvSpPr>
          <p:nvPr>
            <p:ph idx="1"/>
          </p:nvPr>
        </p:nvSpPr>
        <p:spPr/>
        <p:txBody>
          <a:bodyPr/>
          <a:lstStyle/>
          <a:p>
            <a:r>
              <a:rPr lang="en-US" dirty="0"/>
              <a:t>Defining new data points based upon the existing data, </a:t>
            </a:r>
            <a:r>
              <a:rPr lang="en-US" b="1" dirty="0"/>
              <a:t>performing comparisons</a:t>
            </a:r>
            <a:r>
              <a:rPr lang="en-US" dirty="0"/>
              <a:t>, looking at </a:t>
            </a:r>
            <a:r>
              <a:rPr lang="en-US" b="1" dirty="0"/>
              <a:t>contrasts</a:t>
            </a:r>
            <a:r>
              <a:rPr lang="en-US" dirty="0"/>
              <a:t> (between data points), identifying </a:t>
            </a:r>
            <a:r>
              <a:rPr lang="en-US" b="1" dirty="0"/>
              <a:t>tendencies</a:t>
            </a:r>
            <a:r>
              <a:rPr lang="en-US" dirty="0"/>
              <a:t>, and using </a:t>
            </a:r>
            <a:r>
              <a:rPr lang="en-US" b="1" dirty="0"/>
              <a:t>dispersions</a:t>
            </a:r>
            <a:r>
              <a:rPr lang="en-US" dirty="0"/>
              <a:t> to establish the variability of the data.</a:t>
            </a:r>
          </a:p>
          <a:p>
            <a:r>
              <a:rPr lang="en-US" dirty="0"/>
              <a:t>Let's now review some of these options for extended profiling using simple examples as well as the same source data that was used in the previous section examples.</a:t>
            </a:r>
            <a:endParaRPr lang="en-IN" dirty="0"/>
          </a:p>
        </p:txBody>
      </p:sp>
      <p:sp>
        <p:nvSpPr>
          <p:cNvPr id="4" name="Date Placeholder 3">
            <a:extLst>
              <a:ext uri="{FF2B5EF4-FFF2-40B4-BE49-F238E27FC236}">
                <a16:creationId xmlns:a16="http://schemas.microsoft.com/office/drawing/2014/main" id="{DC78011D-EE80-B5FC-A805-188232238F5E}"/>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7328C90E-7D7C-5CD4-C677-EA0EF8E36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E6194-020C-2544-6D0D-989542D71BAF}"/>
              </a:ext>
            </a:extLst>
          </p:cNvPr>
          <p:cNvSpPr>
            <a:spLocks noGrp="1"/>
          </p:cNvSpPr>
          <p:nvPr>
            <p:ph type="sldNum" sz="quarter" idx="12"/>
          </p:nvPr>
        </p:nvSpPr>
        <p:spPr/>
        <p:txBody>
          <a:bodyPr/>
          <a:lstStyle/>
          <a:p>
            <a:fld id="{23305676-A525-44F0-943E-FE252ECA109C}" type="slidenum">
              <a:rPr lang="en-US" smtClean="0"/>
              <a:t>40</a:t>
            </a:fld>
            <a:endParaRPr lang="en-US"/>
          </a:p>
        </p:txBody>
      </p:sp>
    </p:spTree>
    <p:extLst>
      <p:ext uri="{BB962C8B-B14F-4D97-AF65-F5344CB8AC3E}">
        <p14:creationId xmlns:p14="http://schemas.microsoft.com/office/powerpoint/2010/main" val="864177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09C4-B081-C935-07C3-CDCB011E4975}"/>
              </a:ext>
            </a:extLst>
          </p:cNvPr>
          <p:cNvSpPr>
            <a:spLocks noGrp="1"/>
          </p:cNvSpPr>
          <p:nvPr>
            <p:ph type="title"/>
          </p:nvPr>
        </p:nvSpPr>
        <p:spPr/>
        <p:txBody>
          <a:bodyPr/>
          <a:lstStyle/>
          <a:p>
            <a:r>
              <a:rPr lang="en-IN" b="1" dirty="0"/>
              <a:t>Definitions and explanations</a:t>
            </a:r>
          </a:p>
        </p:txBody>
      </p:sp>
      <p:sp>
        <p:nvSpPr>
          <p:cNvPr id="3" name="Content Placeholder 2">
            <a:extLst>
              <a:ext uri="{FF2B5EF4-FFF2-40B4-BE49-F238E27FC236}">
                <a16:creationId xmlns:a16="http://schemas.microsoft.com/office/drawing/2014/main" id="{833C11E1-4344-1561-C3AA-0AE9D38EC3B2}"/>
              </a:ext>
            </a:extLst>
          </p:cNvPr>
          <p:cNvSpPr>
            <a:spLocks noGrp="1"/>
          </p:cNvSpPr>
          <p:nvPr>
            <p:ph idx="1"/>
          </p:nvPr>
        </p:nvSpPr>
        <p:spPr/>
        <p:txBody>
          <a:bodyPr/>
          <a:lstStyle/>
          <a:p>
            <a:r>
              <a:rPr lang="en-US" dirty="0"/>
              <a:t>One method of extending your data profiling is to add to the existing data by creating additional definition or explanatory attributes (in other words, add new fields to the file).</a:t>
            </a:r>
          </a:p>
          <a:p>
            <a:r>
              <a:rPr lang="en-US" dirty="0"/>
              <a:t>This means that you use existing data points found in the data to create (hopefully new and interesting) perspectives on the data.</a:t>
            </a:r>
            <a:endParaRPr lang="en-IN" dirty="0"/>
          </a:p>
        </p:txBody>
      </p:sp>
      <p:sp>
        <p:nvSpPr>
          <p:cNvPr id="4" name="Date Placeholder 3">
            <a:extLst>
              <a:ext uri="{FF2B5EF4-FFF2-40B4-BE49-F238E27FC236}">
                <a16:creationId xmlns:a16="http://schemas.microsoft.com/office/drawing/2014/main" id="{C29A9B62-BD61-61F9-52A7-2EABBBE0F9D2}"/>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0F614DAB-D258-9C0F-0D91-4880CF219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D83B8-7CFD-08E5-EE62-67CCDC18D6C3}"/>
              </a:ext>
            </a:extLst>
          </p:cNvPr>
          <p:cNvSpPr>
            <a:spLocks noGrp="1"/>
          </p:cNvSpPr>
          <p:nvPr>
            <p:ph type="sldNum" sz="quarter" idx="12"/>
          </p:nvPr>
        </p:nvSpPr>
        <p:spPr/>
        <p:txBody>
          <a:bodyPr/>
          <a:lstStyle/>
          <a:p>
            <a:fld id="{23305676-A525-44F0-943E-FE252ECA109C}" type="slidenum">
              <a:rPr lang="en-US" smtClean="0"/>
              <a:t>41</a:t>
            </a:fld>
            <a:endParaRPr lang="en-US"/>
          </a:p>
        </p:txBody>
      </p:sp>
    </p:spTree>
    <p:extLst>
      <p:ext uri="{BB962C8B-B14F-4D97-AF65-F5344CB8AC3E}">
        <p14:creationId xmlns:p14="http://schemas.microsoft.com/office/powerpoint/2010/main" val="3664705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2D89-84DA-4E02-C51E-559F94D4F077}"/>
              </a:ext>
            </a:extLst>
          </p:cNvPr>
          <p:cNvSpPr>
            <a:spLocks noGrp="1"/>
          </p:cNvSpPr>
          <p:nvPr>
            <p:ph type="title"/>
          </p:nvPr>
        </p:nvSpPr>
        <p:spPr/>
        <p:txBody>
          <a:bodyPr/>
          <a:lstStyle/>
          <a:p>
            <a:r>
              <a:rPr lang="en-IN" b="1" dirty="0"/>
              <a:t>Definitions and explanations (Con..)</a:t>
            </a:r>
            <a:endParaRPr lang="en-IN" dirty="0"/>
          </a:p>
        </p:txBody>
      </p:sp>
      <p:sp>
        <p:nvSpPr>
          <p:cNvPr id="3" name="Content Placeholder 2">
            <a:extLst>
              <a:ext uri="{FF2B5EF4-FFF2-40B4-BE49-F238E27FC236}">
                <a16:creationId xmlns:a16="http://schemas.microsoft.com/office/drawing/2014/main" id="{CB89F2D6-D347-82D2-1718-417F8A1A6259}"/>
              </a:ext>
            </a:extLst>
          </p:cNvPr>
          <p:cNvSpPr>
            <a:spLocks noGrp="1"/>
          </p:cNvSpPr>
          <p:nvPr>
            <p:ph idx="1"/>
          </p:nvPr>
        </p:nvSpPr>
        <p:spPr/>
        <p:txBody>
          <a:bodyPr/>
          <a:lstStyle/>
          <a:p>
            <a:r>
              <a:rPr lang="en-US" dirty="0"/>
              <a:t>To use the existing patient information (such as the patient's weight and height) to </a:t>
            </a:r>
            <a:r>
              <a:rPr lang="en-US" b="1" dirty="0"/>
              <a:t>calculate a new point of data: Body Mass Index (BMI) information.</a:t>
            </a:r>
          </a:p>
          <a:p>
            <a:r>
              <a:rPr lang="en-US" dirty="0"/>
              <a:t>A generally accepted formula for calculating a patient's body mass index is:</a:t>
            </a:r>
          </a:p>
          <a:p>
            <a:pPr lvl="1"/>
            <a:r>
              <a:rPr lang="en-US" dirty="0"/>
              <a:t>BMI = (Weight (lbs.) / (Height (in))2) x 703</a:t>
            </a:r>
          </a:p>
          <a:p>
            <a:pPr lvl="1"/>
            <a:r>
              <a:rPr lang="en-US" dirty="0"/>
              <a:t>Consider this example: (165 lbs.) / (702) x 703 = 23.67 BMI</a:t>
            </a:r>
            <a:endParaRPr lang="en-IN" dirty="0"/>
          </a:p>
        </p:txBody>
      </p:sp>
      <p:sp>
        <p:nvSpPr>
          <p:cNvPr id="4" name="Date Placeholder 3">
            <a:extLst>
              <a:ext uri="{FF2B5EF4-FFF2-40B4-BE49-F238E27FC236}">
                <a16:creationId xmlns:a16="http://schemas.microsoft.com/office/drawing/2014/main" id="{EE7C10A8-A677-5419-F5B0-E3709805C313}"/>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D66A1181-F77B-2479-019A-A5E995B53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A6919-2BF3-7F4C-85C7-6FCF483BE943}"/>
              </a:ext>
            </a:extLst>
          </p:cNvPr>
          <p:cNvSpPr>
            <a:spLocks noGrp="1"/>
          </p:cNvSpPr>
          <p:nvPr>
            <p:ph type="sldNum" sz="quarter" idx="12"/>
          </p:nvPr>
        </p:nvSpPr>
        <p:spPr/>
        <p:txBody>
          <a:bodyPr/>
          <a:lstStyle/>
          <a:p>
            <a:fld id="{23305676-A525-44F0-943E-FE252ECA109C}" type="slidenum">
              <a:rPr lang="en-US" smtClean="0"/>
              <a:t>42</a:t>
            </a:fld>
            <a:endParaRPr lang="en-US"/>
          </a:p>
        </p:txBody>
      </p:sp>
    </p:spTree>
    <p:extLst>
      <p:ext uri="{BB962C8B-B14F-4D97-AF65-F5344CB8AC3E}">
        <p14:creationId xmlns:p14="http://schemas.microsoft.com/office/powerpoint/2010/main" val="840930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E424-96C3-0BED-8CE5-289400B4E1BD}"/>
              </a:ext>
            </a:extLst>
          </p:cNvPr>
          <p:cNvSpPr>
            <a:spLocks noGrp="1"/>
          </p:cNvSpPr>
          <p:nvPr>
            <p:ph type="title"/>
          </p:nvPr>
        </p:nvSpPr>
        <p:spPr>
          <a:xfrm>
            <a:off x="838200" y="-34929"/>
            <a:ext cx="10515600" cy="1325563"/>
          </a:xfrm>
        </p:spPr>
        <p:txBody>
          <a:bodyPr/>
          <a:lstStyle/>
          <a:p>
            <a:r>
              <a:rPr lang="en-IN" b="1" dirty="0"/>
              <a:t>Definitions and explanations (Con..)</a:t>
            </a:r>
          </a:p>
        </p:txBody>
      </p:sp>
      <p:sp>
        <p:nvSpPr>
          <p:cNvPr id="3" name="Content Placeholder 2">
            <a:extLst>
              <a:ext uri="{FF2B5EF4-FFF2-40B4-BE49-F238E27FC236}">
                <a16:creationId xmlns:a16="http://schemas.microsoft.com/office/drawing/2014/main" id="{6B2D3593-0DD9-4582-F6B5-60DD036AE404}"/>
              </a:ext>
            </a:extLst>
          </p:cNvPr>
          <p:cNvSpPr>
            <a:spLocks noGrp="1"/>
          </p:cNvSpPr>
          <p:nvPr>
            <p:ph idx="1"/>
          </p:nvPr>
        </p:nvSpPr>
        <p:spPr>
          <a:xfrm>
            <a:off x="838200" y="1268401"/>
            <a:ext cx="10515600" cy="4351338"/>
          </a:xfrm>
        </p:spPr>
        <p:txBody>
          <a:bodyPr/>
          <a:lstStyle/>
          <a:p>
            <a:r>
              <a:rPr lang="en-US" dirty="0"/>
              <a:t>we've already loaded the R object named </a:t>
            </a:r>
            <a:r>
              <a:rPr lang="en-US" dirty="0" err="1"/>
              <a:t>tmpRTable</a:t>
            </a:r>
            <a:r>
              <a:rPr lang="en-US" dirty="0"/>
              <a:t> with our file data.</a:t>
            </a:r>
          </a:p>
          <a:p>
            <a:endParaRPr lang="en-IN" dirty="0"/>
          </a:p>
        </p:txBody>
      </p:sp>
      <p:sp>
        <p:nvSpPr>
          <p:cNvPr id="4" name="Date Placeholder 3">
            <a:extLst>
              <a:ext uri="{FF2B5EF4-FFF2-40B4-BE49-F238E27FC236}">
                <a16:creationId xmlns:a16="http://schemas.microsoft.com/office/drawing/2014/main" id="{45621E90-187B-6BDC-771B-691D7A8E2341}"/>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9BE7C9A5-F090-D841-6D72-58DB3EA15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CA482-266C-CC97-4D9F-B4525610B584}"/>
              </a:ext>
            </a:extLst>
          </p:cNvPr>
          <p:cNvSpPr>
            <a:spLocks noGrp="1"/>
          </p:cNvSpPr>
          <p:nvPr>
            <p:ph type="sldNum" sz="quarter" idx="12"/>
          </p:nvPr>
        </p:nvSpPr>
        <p:spPr/>
        <p:txBody>
          <a:bodyPr/>
          <a:lstStyle/>
          <a:p>
            <a:fld id="{23305676-A525-44F0-943E-FE252ECA109C}" type="slidenum">
              <a:rPr lang="en-US" smtClean="0"/>
              <a:t>43</a:t>
            </a:fld>
            <a:endParaRPr lang="en-US"/>
          </a:p>
        </p:txBody>
      </p:sp>
      <p:pic>
        <p:nvPicPr>
          <p:cNvPr id="8" name="Picture 7">
            <a:extLst>
              <a:ext uri="{FF2B5EF4-FFF2-40B4-BE49-F238E27FC236}">
                <a16:creationId xmlns:a16="http://schemas.microsoft.com/office/drawing/2014/main" id="{681120BD-2F7E-06B4-8E4D-38B8791D120A}"/>
              </a:ext>
            </a:extLst>
          </p:cNvPr>
          <p:cNvPicPr>
            <a:picLocks noChangeAspect="1"/>
          </p:cNvPicPr>
          <p:nvPr/>
        </p:nvPicPr>
        <p:blipFill>
          <a:blip r:embed="rId2"/>
          <a:stretch>
            <a:fillRect/>
          </a:stretch>
        </p:blipFill>
        <p:spPr>
          <a:xfrm>
            <a:off x="2172912" y="1891521"/>
            <a:ext cx="6374592" cy="2141272"/>
          </a:xfrm>
          <a:prstGeom prst="rect">
            <a:avLst/>
          </a:prstGeom>
        </p:spPr>
      </p:pic>
      <p:pic>
        <p:nvPicPr>
          <p:cNvPr id="10" name="Picture 9">
            <a:extLst>
              <a:ext uri="{FF2B5EF4-FFF2-40B4-BE49-F238E27FC236}">
                <a16:creationId xmlns:a16="http://schemas.microsoft.com/office/drawing/2014/main" id="{8971B300-A421-9A88-30EA-969C06E25C6A}"/>
              </a:ext>
            </a:extLst>
          </p:cNvPr>
          <p:cNvPicPr>
            <a:picLocks noChangeAspect="1"/>
          </p:cNvPicPr>
          <p:nvPr/>
        </p:nvPicPr>
        <p:blipFill>
          <a:blip r:embed="rId3"/>
          <a:stretch>
            <a:fillRect/>
          </a:stretch>
        </p:blipFill>
        <p:spPr>
          <a:xfrm>
            <a:off x="2213793" y="3818517"/>
            <a:ext cx="9902007" cy="1681473"/>
          </a:xfrm>
          <a:prstGeom prst="rect">
            <a:avLst/>
          </a:prstGeom>
        </p:spPr>
      </p:pic>
    </p:spTree>
    <p:extLst>
      <p:ext uri="{BB962C8B-B14F-4D97-AF65-F5344CB8AC3E}">
        <p14:creationId xmlns:p14="http://schemas.microsoft.com/office/powerpoint/2010/main" val="431045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1D9B-2E40-4489-11AE-0FBB7AF6BC6D}"/>
              </a:ext>
            </a:extLst>
          </p:cNvPr>
          <p:cNvSpPr>
            <a:spLocks noGrp="1"/>
          </p:cNvSpPr>
          <p:nvPr>
            <p:ph type="title"/>
          </p:nvPr>
        </p:nvSpPr>
        <p:spPr/>
        <p:txBody>
          <a:bodyPr/>
          <a:lstStyle/>
          <a:p>
            <a:r>
              <a:rPr lang="en-IN" dirty="0"/>
              <a:t>Output</a:t>
            </a:r>
          </a:p>
        </p:txBody>
      </p:sp>
      <p:sp>
        <p:nvSpPr>
          <p:cNvPr id="4" name="Date Placeholder 3">
            <a:extLst>
              <a:ext uri="{FF2B5EF4-FFF2-40B4-BE49-F238E27FC236}">
                <a16:creationId xmlns:a16="http://schemas.microsoft.com/office/drawing/2014/main" id="{47AE6C68-8EF0-1BD7-77FA-0615D175BE25}"/>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62EEC2AB-55E1-3714-D700-FF24258DC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CB6EB-0428-4BCD-E982-D322A2015A3C}"/>
              </a:ext>
            </a:extLst>
          </p:cNvPr>
          <p:cNvSpPr>
            <a:spLocks noGrp="1"/>
          </p:cNvSpPr>
          <p:nvPr>
            <p:ph type="sldNum" sz="quarter" idx="12"/>
          </p:nvPr>
        </p:nvSpPr>
        <p:spPr/>
        <p:txBody>
          <a:bodyPr/>
          <a:lstStyle/>
          <a:p>
            <a:fld id="{23305676-A525-44F0-943E-FE252ECA109C}" type="slidenum">
              <a:rPr lang="en-US" smtClean="0"/>
              <a:t>44</a:t>
            </a:fld>
            <a:endParaRPr lang="en-US"/>
          </a:p>
        </p:txBody>
      </p:sp>
      <p:pic>
        <p:nvPicPr>
          <p:cNvPr id="8" name="Picture 7">
            <a:extLst>
              <a:ext uri="{FF2B5EF4-FFF2-40B4-BE49-F238E27FC236}">
                <a16:creationId xmlns:a16="http://schemas.microsoft.com/office/drawing/2014/main" id="{01397F08-D651-AA66-D4D6-8A99CBF03CD8}"/>
              </a:ext>
            </a:extLst>
          </p:cNvPr>
          <p:cNvPicPr>
            <a:picLocks noChangeAspect="1"/>
          </p:cNvPicPr>
          <p:nvPr/>
        </p:nvPicPr>
        <p:blipFill>
          <a:blip r:embed="rId2"/>
          <a:stretch>
            <a:fillRect/>
          </a:stretch>
        </p:blipFill>
        <p:spPr>
          <a:xfrm>
            <a:off x="1695449" y="1519237"/>
            <a:ext cx="9587031" cy="4195763"/>
          </a:xfrm>
          <a:prstGeom prst="rect">
            <a:avLst/>
          </a:prstGeom>
        </p:spPr>
      </p:pic>
    </p:spTree>
    <p:extLst>
      <p:ext uri="{BB962C8B-B14F-4D97-AF65-F5344CB8AC3E}">
        <p14:creationId xmlns:p14="http://schemas.microsoft.com/office/powerpoint/2010/main" val="3022933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CD98-CD6B-6999-7038-85726BC6503A}"/>
              </a:ext>
            </a:extLst>
          </p:cNvPr>
          <p:cNvSpPr>
            <a:spLocks noGrp="1"/>
          </p:cNvSpPr>
          <p:nvPr>
            <p:ph type="title"/>
          </p:nvPr>
        </p:nvSpPr>
        <p:spPr/>
        <p:txBody>
          <a:bodyPr/>
          <a:lstStyle/>
          <a:p>
            <a:r>
              <a:rPr lang="en-IN" b="1" dirty="0"/>
              <a:t>No looping</a:t>
            </a:r>
          </a:p>
        </p:txBody>
      </p:sp>
      <p:sp>
        <p:nvSpPr>
          <p:cNvPr id="3" name="Content Placeholder 2">
            <a:extLst>
              <a:ext uri="{FF2B5EF4-FFF2-40B4-BE49-F238E27FC236}">
                <a16:creationId xmlns:a16="http://schemas.microsoft.com/office/drawing/2014/main" id="{22149D33-8471-62FB-9824-156226170A80}"/>
              </a:ext>
            </a:extLst>
          </p:cNvPr>
          <p:cNvSpPr>
            <a:spLocks noGrp="1"/>
          </p:cNvSpPr>
          <p:nvPr>
            <p:ph idx="1"/>
          </p:nvPr>
        </p:nvSpPr>
        <p:spPr/>
        <p:txBody>
          <a:bodyPr/>
          <a:lstStyle/>
          <a:p>
            <a:r>
              <a:rPr lang="en-US" dirty="0"/>
              <a:t>The concept of looping or reading through all of the records in a file or data source and creating counts based on various field or column values.</a:t>
            </a:r>
          </a:p>
          <a:p>
            <a:r>
              <a:rPr lang="en-US" dirty="0"/>
              <a:t>Such logic works fine for medium or smaller files, but a much better approach (especially with big data files) would be to use the power of various R commands.</a:t>
            </a:r>
          </a:p>
          <a:p>
            <a:r>
              <a:rPr lang="en-US" dirty="0"/>
              <a:t>The R script described earlier does work, it requires looping through each record in our file, which is slow and inefficient, to say the least.</a:t>
            </a:r>
            <a:endParaRPr lang="en-IN" dirty="0"/>
          </a:p>
        </p:txBody>
      </p:sp>
      <p:sp>
        <p:nvSpPr>
          <p:cNvPr id="4" name="Date Placeholder 3">
            <a:extLst>
              <a:ext uri="{FF2B5EF4-FFF2-40B4-BE49-F238E27FC236}">
                <a16:creationId xmlns:a16="http://schemas.microsoft.com/office/drawing/2014/main" id="{1F046E68-CF99-84BC-54D8-08776AAC2EA3}"/>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81634070-6DF8-2E64-DF75-2E0C1C73B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32B47-AD34-91EB-9668-895AB96D8802}"/>
              </a:ext>
            </a:extLst>
          </p:cNvPr>
          <p:cNvSpPr>
            <a:spLocks noGrp="1"/>
          </p:cNvSpPr>
          <p:nvPr>
            <p:ph type="sldNum" sz="quarter" idx="12"/>
          </p:nvPr>
        </p:nvSpPr>
        <p:spPr/>
        <p:txBody>
          <a:bodyPr/>
          <a:lstStyle/>
          <a:p>
            <a:fld id="{23305676-A525-44F0-943E-FE252ECA109C}" type="slidenum">
              <a:rPr lang="en-US" smtClean="0"/>
              <a:t>45</a:t>
            </a:fld>
            <a:endParaRPr lang="en-US"/>
          </a:p>
        </p:txBody>
      </p:sp>
    </p:spTree>
    <p:extLst>
      <p:ext uri="{BB962C8B-B14F-4D97-AF65-F5344CB8AC3E}">
        <p14:creationId xmlns:p14="http://schemas.microsoft.com/office/powerpoint/2010/main" val="1776317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F2F4-86BD-F23D-A82F-F93D9BA09115}"/>
              </a:ext>
            </a:extLst>
          </p:cNvPr>
          <p:cNvSpPr>
            <a:spLocks noGrp="1"/>
          </p:cNvSpPr>
          <p:nvPr>
            <p:ph type="title"/>
          </p:nvPr>
        </p:nvSpPr>
        <p:spPr/>
        <p:txBody>
          <a:bodyPr/>
          <a:lstStyle/>
          <a:p>
            <a:r>
              <a:rPr lang="en-IN" b="1" dirty="0"/>
              <a:t>No looping</a:t>
            </a:r>
            <a:endParaRPr lang="en-IN" dirty="0"/>
          </a:p>
        </p:txBody>
      </p:sp>
      <p:sp>
        <p:nvSpPr>
          <p:cNvPr id="3" name="Content Placeholder 2">
            <a:extLst>
              <a:ext uri="{FF2B5EF4-FFF2-40B4-BE49-F238E27FC236}">
                <a16:creationId xmlns:a16="http://schemas.microsoft.com/office/drawing/2014/main" id="{AFEB6311-B877-8345-745E-3E8419675927}"/>
              </a:ext>
            </a:extLst>
          </p:cNvPr>
          <p:cNvSpPr>
            <a:spLocks noGrp="1"/>
          </p:cNvSpPr>
          <p:nvPr>
            <p:ph idx="1"/>
          </p:nvPr>
        </p:nvSpPr>
        <p:spPr/>
        <p:txBody>
          <a:bodyPr/>
          <a:lstStyle/>
          <a:p>
            <a:r>
              <a:rPr lang="en-US" dirty="0"/>
              <a:t>we've already loaded the R object named </a:t>
            </a:r>
            <a:r>
              <a:rPr lang="en-US" dirty="0" err="1"/>
              <a:t>tmpRTable</a:t>
            </a:r>
            <a:r>
              <a:rPr lang="en-US" dirty="0"/>
              <a:t> with our data, the following R script can accomplish the same results (create the same file) in just two lines:</a:t>
            </a:r>
          </a:p>
          <a:p>
            <a:endParaRPr lang="en-IN" dirty="0"/>
          </a:p>
        </p:txBody>
      </p:sp>
      <p:sp>
        <p:nvSpPr>
          <p:cNvPr id="4" name="Date Placeholder 3">
            <a:extLst>
              <a:ext uri="{FF2B5EF4-FFF2-40B4-BE49-F238E27FC236}">
                <a16:creationId xmlns:a16="http://schemas.microsoft.com/office/drawing/2014/main" id="{50EEDAD9-E797-43B1-4E0E-36A7C6BD90C9}"/>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EB1AF784-1509-C5CB-B95F-09E8F03BE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83C31-A363-B2E1-5F20-23AB7A413B79}"/>
              </a:ext>
            </a:extLst>
          </p:cNvPr>
          <p:cNvSpPr>
            <a:spLocks noGrp="1"/>
          </p:cNvSpPr>
          <p:nvPr>
            <p:ph type="sldNum" sz="quarter" idx="12"/>
          </p:nvPr>
        </p:nvSpPr>
        <p:spPr/>
        <p:txBody>
          <a:bodyPr/>
          <a:lstStyle/>
          <a:p>
            <a:fld id="{23305676-A525-44F0-943E-FE252ECA109C}" type="slidenum">
              <a:rPr lang="en-US" smtClean="0"/>
              <a:t>46</a:t>
            </a:fld>
            <a:endParaRPr lang="en-US"/>
          </a:p>
        </p:txBody>
      </p:sp>
      <p:pic>
        <p:nvPicPr>
          <p:cNvPr id="8" name="Picture 7">
            <a:extLst>
              <a:ext uri="{FF2B5EF4-FFF2-40B4-BE49-F238E27FC236}">
                <a16:creationId xmlns:a16="http://schemas.microsoft.com/office/drawing/2014/main" id="{F33AECB1-0EEE-9B24-42BD-B1DE2652D235}"/>
              </a:ext>
            </a:extLst>
          </p:cNvPr>
          <p:cNvPicPr>
            <a:picLocks noChangeAspect="1"/>
          </p:cNvPicPr>
          <p:nvPr/>
        </p:nvPicPr>
        <p:blipFill>
          <a:blip r:embed="rId2"/>
          <a:stretch>
            <a:fillRect/>
          </a:stretch>
        </p:blipFill>
        <p:spPr>
          <a:xfrm>
            <a:off x="352054" y="3100388"/>
            <a:ext cx="11839946" cy="1157288"/>
          </a:xfrm>
          <a:prstGeom prst="rect">
            <a:avLst/>
          </a:prstGeom>
        </p:spPr>
      </p:pic>
      <p:pic>
        <p:nvPicPr>
          <p:cNvPr id="10" name="Picture 9">
            <a:extLst>
              <a:ext uri="{FF2B5EF4-FFF2-40B4-BE49-F238E27FC236}">
                <a16:creationId xmlns:a16="http://schemas.microsoft.com/office/drawing/2014/main" id="{864B1D16-9C3F-AE6D-C35B-27456E43E14F}"/>
              </a:ext>
            </a:extLst>
          </p:cNvPr>
          <p:cNvPicPr>
            <a:picLocks noChangeAspect="1"/>
          </p:cNvPicPr>
          <p:nvPr/>
        </p:nvPicPr>
        <p:blipFill>
          <a:blip r:embed="rId3"/>
          <a:stretch>
            <a:fillRect/>
          </a:stretch>
        </p:blipFill>
        <p:spPr>
          <a:xfrm>
            <a:off x="352054" y="4057647"/>
            <a:ext cx="11839946" cy="867067"/>
          </a:xfrm>
          <a:prstGeom prst="rect">
            <a:avLst/>
          </a:prstGeom>
        </p:spPr>
      </p:pic>
    </p:spTree>
    <p:extLst>
      <p:ext uri="{BB962C8B-B14F-4D97-AF65-F5344CB8AC3E}">
        <p14:creationId xmlns:p14="http://schemas.microsoft.com/office/powerpoint/2010/main" val="42160103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8796-003E-0853-AC83-42087FEB3E4C}"/>
              </a:ext>
            </a:extLst>
          </p:cNvPr>
          <p:cNvSpPr>
            <a:spLocks noGrp="1"/>
          </p:cNvSpPr>
          <p:nvPr>
            <p:ph type="title"/>
          </p:nvPr>
        </p:nvSpPr>
        <p:spPr>
          <a:xfrm>
            <a:off x="838200" y="93656"/>
            <a:ext cx="10515600" cy="1325563"/>
          </a:xfrm>
        </p:spPr>
        <p:txBody>
          <a:bodyPr/>
          <a:lstStyle/>
          <a:p>
            <a:r>
              <a:rPr lang="en-IN" b="1" dirty="0"/>
              <a:t>Comparisons</a:t>
            </a:r>
          </a:p>
        </p:txBody>
      </p:sp>
      <p:sp>
        <p:nvSpPr>
          <p:cNvPr id="3" name="Content Placeholder 2">
            <a:extLst>
              <a:ext uri="{FF2B5EF4-FFF2-40B4-BE49-F238E27FC236}">
                <a16:creationId xmlns:a16="http://schemas.microsoft.com/office/drawing/2014/main" id="{AE1B0716-467C-9D0F-2270-0752E9DBCAF5}"/>
              </a:ext>
            </a:extLst>
          </p:cNvPr>
          <p:cNvSpPr>
            <a:spLocks noGrp="1"/>
          </p:cNvSpPr>
          <p:nvPr>
            <p:ph idx="1"/>
          </p:nvPr>
        </p:nvSpPr>
        <p:spPr>
          <a:xfrm>
            <a:off x="838200" y="1454145"/>
            <a:ext cx="10515600" cy="4351338"/>
          </a:xfrm>
        </p:spPr>
        <p:txBody>
          <a:bodyPr/>
          <a:lstStyle/>
          <a:p>
            <a:r>
              <a:rPr lang="en-US" b="1" dirty="0"/>
              <a:t>Performing comparisons during data profiling can also add new and different perspectives to the data.</a:t>
            </a:r>
          </a:p>
          <a:p>
            <a:r>
              <a:rPr lang="en-US" dirty="0"/>
              <a:t>Beyond simple record counts (such as total smoking patients visiting a hospital versus the total non-smoking patients visiting a hospital) one might ponder to compare the total number of hospital visits for each state to the average number of hospital visits for a state.</a:t>
            </a:r>
          </a:p>
          <a:p>
            <a:r>
              <a:rPr lang="en-US" dirty="0"/>
              <a:t>This would require calculating the total number of hospital visits by state as well as the total number of hospital visits overall (then computing the average).</a:t>
            </a:r>
          </a:p>
          <a:p>
            <a:endParaRPr lang="en-IN" dirty="0"/>
          </a:p>
        </p:txBody>
      </p:sp>
      <p:sp>
        <p:nvSpPr>
          <p:cNvPr id="4" name="Date Placeholder 3">
            <a:extLst>
              <a:ext uri="{FF2B5EF4-FFF2-40B4-BE49-F238E27FC236}">
                <a16:creationId xmlns:a16="http://schemas.microsoft.com/office/drawing/2014/main" id="{3EF96305-D704-EB25-D916-69BEC3AFBCDC}"/>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5E458ADB-305C-9FDC-487E-7C944B9F6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8CEAA-51E1-62D2-8BDA-7F6642C509CD}"/>
              </a:ext>
            </a:extLst>
          </p:cNvPr>
          <p:cNvSpPr>
            <a:spLocks noGrp="1"/>
          </p:cNvSpPr>
          <p:nvPr>
            <p:ph type="sldNum" sz="quarter" idx="12"/>
          </p:nvPr>
        </p:nvSpPr>
        <p:spPr/>
        <p:txBody>
          <a:bodyPr/>
          <a:lstStyle/>
          <a:p>
            <a:fld id="{23305676-A525-44F0-943E-FE252ECA109C}" type="slidenum">
              <a:rPr lang="en-US" smtClean="0"/>
              <a:t>47</a:t>
            </a:fld>
            <a:endParaRPr lang="en-US"/>
          </a:p>
        </p:txBody>
      </p:sp>
    </p:spTree>
    <p:extLst>
      <p:ext uri="{BB962C8B-B14F-4D97-AF65-F5344CB8AC3E}">
        <p14:creationId xmlns:p14="http://schemas.microsoft.com/office/powerpoint/2010/main" val="3726870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F17DFA-ED74-9FE8-DFE4-D8DFF2159650}"/>
              </a:ext>
            </a:extLst>
          </p:cNvPr>
          <p:cNvSpPr>
            <a:spLocks noGrp="1"/>
          </p:cNvSpPr>
          <p:nvPr>
            <p:ph idx="1"/>
          </p:nvPr>
        </p:nvSpPr>
        <p:spPr>
          <a:xfrm>
            <a:off x="838200" y="300031"/>
            <a:ext cx="10515600" cy="5691188"/>
          </a:xfrm>
        </p:spPr>
        <p:txBody>
          <a:bodyPr/>
          <a:lstStyle/>
          <a:p>
            <a:r>
              <a:rPr lang="en-US" dirty="0"/>
              <a:t>The two lines of code use the R functions table and write.csv to create a list (a file) of the total number of hospital visits found for each state.</a:t>
            </a:r>
          </a:p>
          <a:p>
            <a:endParaRPr lang="en-IN" dirty="0"/>
          </a:p>
        </p:txBody>
      </p:sp>
      <p:sp>
        <p:nvSpPr>
          <p:cNvPr id="4" name="Date Placeholder 3">
            <a:extLst>
              <a:ext uri="{FF2B5EF4-FFF2-40B4-BE49-F238E27FC236}">
                <a16:creationId xmlns:a16="http://schemas.microsoft.com/office/drawing/2014/main" id="{3F58A43E-C925-5AAA-A5D2-5EC227219D59}"/>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B4CE2B7F-A5CA-24DA-9001-8BBB82A7F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BD7A8-A91A-49DC-E821-0CAC1D8505FB}"/>
              </a:ext>
            </a:extLst>
          </p:cNvPr>
          <p:cNvSpPr>
            <a:spLocks noGrp="1"/>
          </p:cNvSpPr>
          <p:nvPr>
            <p:ph type="sldNum" sz="quarter" idx="12"/>
          </p:nvPr>
        </p:nvSpPr>
        <p:spPr/>
        <p:txBody>
          <a:bodyPr/>
          <a:lstStyle/>
          <a:p>
            <a:fld id="{23305676-A525-44F0-943E-FE252ECA109C}" type="slidenum">
              <a:rPr lang="en-US" smtClean="0"/>
              <a:t>48</a:t>
            </a:fld>
            <a:endParaRPr lang="en-US"/>
          </a:p>
        </p:txBody>
      </p:sp>
      <p:pic>
        <p:nvPicPr>
          <p:cNvPr id="8" name="Picture 7">
            <a:extLst>
              <a:ext uri="{FF2B5EF4-FFF2-40B4-BE49-F238E27FC236}">
                <a16:creationId xmlns:a16="http://schemas.microsoft.com/office/drawing/2014/main" id="{BAD10932-70E8-EEA0-C882-612645FA3A12}"/>
              </a:ext>
            </a:extLst>
          </p:cNvPr>
          <p:cNvPicPr>
            <a:picLocks noChangeAspect="1"/>
          </p:cNvPicPr>
          <p:nvPr/>
        </p:nvPicPr>
        <p:blipFill>
          <a:blip r:embed="rId2"/>
          <a:stretch>
            <a:fillRect/>
          </a:stretch>
        </p:blipFill>
        <p:spPr>
          <a:xfrm>
            <a:off x="1246488" y="1171568"/>
            <a:ext cx="10931224" cy="2371726"/>
          </a:xfrm>
          <a:prstGeom prst="rect">
            <a:avLst/>
          </a:prstGeom>
        </p:spPr>
      </p:pic>
      <p:pic>
        <p:nvPicPr>
          <p:cNvPr id="10" name="Picture 9">
            <a:extLst>
              <a:ext uri="{FF2B5EF4-FFF2-40B4-BE49-F238E27FC236}">
                <a16:creationId xmlns:a16="http://schemas.microsoft.com/office/drawing/2014/main" id="{160F0618-72ED-FDB0-80F5-35F2BEED0B67}"/>
              </a:ext>
            </a:extLst>
          </p:cNvPr>
          <p:cNvPicPr>
            <a:picLocks noChangeAspect="1"/>
          </p:cNvPicPr>
          <p:nvPr/>
        </p:nvPicPr>
        <p:blipFill>
          <a:blip r:embed="rId3"/>
          <a:stretch>
            <a:fillRect/>
          </a:stretch>
        </p:blipFill>
        <p:spPr>
          <a:xfrm>
            <a:off x="2066925" y="3481382"/>
            <a:ext cx="7915275" cy="3295650"/>
          </a:xfrm>
          <a:prstGeom prst="rect">
            <a:avLst/>
          </a:prstGeom>
        </p:spPr>
      </p:pic>
    </p:spTree>
    <p:extLst>
      <p:ext uri="{BB962C8B-B14F-4D97-AF65-F5344CB8AC3E}">
        <p14:creationId xmlns:p14="http://schemas.microsoft.com/office/powerpoint/2010/main" val="342938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D19E-587B-EEC4-BB8C-84888E1EB481}"/>
              </a:ext>
            </a:extLst>
          </p:cNvPr>
          <p:cNvSpPr>
            <a:spLocks noGrp="1"/>
          </p:cNvSpPr>
          <p:nvPr>
            <p:ph type="title"/>
          </p:nvPr>
        </p:nvSpPr>
        <p:spPr>
          <a:xfrm>
            <a:off x="838200" y="107946"/>
            <a:ext cx="10515600" cy="1963738"/>
          </a:xfrm>
        </p:spPr>
        <p:txBody>
          <a:bodyPr>
            <a:normAutofit/>
          </a:bodyPr>
          <a:lstStyle/>
          <a:p>
            <a:r>
              <a:rPr lang="en-US" sz="3200" b="1" dirty="0"/>
              <a:t>To calculate the average number of hospitals by using the </a:t>
            </a:r>
            <a:r>
              <a:rPr lang="en-US" sz="3200" b="1" dirty="0" err="1"/>
              <a:t>nrow</a:t>
            </a:r>
            <a:r>
              <a:rPr lang="en-US" sz="3200" b="1" dirty="0"/>
              <a:t> function to obtain a count of records in the data source and then divide it by the number of states:</a:t>
            </a:r>
            <a:endParaRPr lang="en-IN" sz="3200" b="1" dirty="0"/>
          </a:p>
        </p:txBody>
      </p:sp>
      <p:pic>
        <p:nvPicPr>
          <p:cNvPr id="8" name="Content Placeholder 7">
            <a:extLst>
              <a:ext uri="{FF2B5EF4-FFF2-40B4-BE49-F238E27FC236}">
                <a16:creationId xmlns:a16="http://schemas.microsoft.com/office/drawing/2014/main" id="{834822A3-84E9-693D-FE6F-93497A09DFE4}"/>
              </a:ext>
            </a:extLst>
          </p:cNvPr>
          <p:cNvPicPr>
            <a:picLocks noGrp="1" noChangeAspect="1"/>
          </p:cNvPicPr>
          <p:nvPr>
            <p:ph idx="1"/>
          </p:nvPr>
        </p:nvPicPr>
        <p:blipFill>
          <a:blip r:embed="rId2"/>
          <a:stretch>
            <a:fillRect/>
          </a:stretch>
        </p:blipFill>
        <p:spPr>
          <a:xfrm>
            <a:off x="1387187" y="1799431"/>
            <a:ext cx="8499764" cy="1523767"/>
          </a:xfrm>
        </p:spPr>
      </p:pic>
      <p:sp>
        <p:nvSpPr>
          <p:cNvPr id="4" name="Date Placeholder 3">
            <a:extLst>
              <a:ext uri="{FF2B5EF4-FFF2-40B4-BE49-F238E27FC236}">
                <a16:creationId xmlns:a16="http://schemas.microsoft.com/office/drawing/2014/main" id="{124CC59F-3AB6-25AF-D9B5-E0EB87C1253D}"/>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B069BD8C-D80B-D605-B1D1-7B72D36AD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C0E74-DC78-579D-3A97-816E38190B38}"/>
              </a:ext>
            </a:extLst>
          </p:cNvPr>
          <p:cNvSpPr>
            <a:spLocks noGrp="1"/>
          </p:cNvSpPr>
          <p:nvPr>
            <p:ph type="sldNum" sz="quarter" idx="12"/>
          </p:nvPr>
        </p:nvSpPr>
        <p:spPr/>
        <p:txBody>
          <a:bodyPr/>
          <a:lstStyle/>
          <a:p>
            <a:fld id="{23305676-A525-44F0-943E-FE252ECA109C}" type="slidenum">
              <a:rPr lang="en-US" smtClean="0"/>
              <a:t>49</a:t>
            </a:fld>
            <a:endParaRPr lang="en-US"/>
          </a:p>
        </p:txBody>
      </p:sp>
    </p:spTree>
    <p:extLst>
      <p:ext uri="{BB962C8B-B14F-4D97-AF65-F5344CB8AC3E}">
        <p14:creationId xmlns:p14="http://schemas.microsoft.com/office/powerpoint/2010/main" val="134890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9129-7605-4872-BA73-3D70C53F8C73}"/>
              </a:ext>
            </a:extLst>
          </p:cNvPr>
          <p:cNvSpPr>
            <a:spLocks noGrp="1"/>
          </p:cNvSpPr>
          <p:nvPr>
            <p:ph type="title"/>
          </p:nvPr>
        </p:nvSpPr>
        <p:spPr/>
        <p:txBody>
          <a:bodyPr/>
          <a:lstStyle/>
          <a:p>
            <a:r>
              <a:rPr lang="en-US" dirty="0"/>
              <a:t>Comparisons</a:t>
            </a:r>
          </a:p>
        </p:txBody>
      </p:sp>
      <p:sp>
        <p:nvSpPr>
          <p:cNvPr id="3" name="Content Placeholder 2">
            <a:extLst>
              <a:ext uri="{FF2B5EF4-FFF2-40B4-BE49-F238E27FC236}">
                <a16:creationId xmlns:a16="http://schemas.microsoft.com/office/drawing/2014/main" id="{AA5E11D9-65DD-424A-BC36-63BFCA195903}"/>
              </a:ext>
            </a:extLst>
          </p:cNvPr>
          <p:cNvSpPr>
            <a:spLocks noGrp="1"/>
          </p:cNvSpPr>
          <p:nvPr>
            <p:ph idx="1"/>
          </p:nvPr>
        </p:nvSpPr>
        <p:spPr/>
        <p:txBody>
          <a:bodyPr/>
          <a:lstStyle/>
          <a:p>
            <a:r>
              <a:rPr lang="en-US" dirty="0"/>
              <a:t>This is </a:t>
            </a:r>
            <a:r>
              <a:rPr lang="en-US" b="1" dirty="0"/>
              <a:t>adding a comparable </a:t>
            </a:r>
            <a:r>
              <a:rPr lang="en-US" dirty="0"/>
              <a:t>value to a particular data point. For example, you might</a:t>
            </a:r>
          </a:p>
          <a:p>
            <a:r>
              <a:rPr lang="en-US" dirty="0"/>
              <a:t>compute and add a national ranking to each total by state:</a:t>
            </a:r>
          </a:p>
        </p:txBody>
      </p:sp>
      <p:sp>
        <p:nvSpPr>
          <p:cNvPr id="4" name="Date Placeholder 3">
            <a:extLst>
              <a:ext uri="{FF2B5EF4-FFF2-40B4-BE49-F238E27FC236}">
                <a16:creationId xmlns:a16="http://schemas.microsoft.com/office/drawing/2014/main" id="{2699B571-6A72-4912-BE13-40BB4EF32E25}"/>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495E96D1-2DC4-48B7-858C-A16B55F27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13EA6-156B-40AA-B55D-B8FDB3318C5A}"/>
              </a:ext>
            </a:extLst>
          </p:cNvPr>
          <p:cNvSpPr>
            <a:spLocks noGrp="1"/>
          </p:cNvSpPr>
          <p:nvPr>
            <p:ph type="sldNum" sz="quarter" idx="12"/>
          </p:nvPr>
        </p:nvSpPr>
        <p:spPr/>
        <p:txBody>
          <a:bodyPr/>
          <a:lstStyle/>
          <a:p>
            <a:fld id="{23305676-A525-44F0-943E-FE252ECA109C}" type="slidenum">
              <a:rPr lang="en-US" smtClean="0"/>
              <a:t>5</a:t>
            </a:fld>
            <a:endParaRPr lang="en-US"/>
          </a:p>
        </p:txBody>
      </p:sp>
      <p:pic>
        <p:nvPicPr>
          <p:cNvPr id="8" name="Picture 7">
            <a:extLst>
              <a:ext uri="{FF2B5EF4-FFF2-40B4-BE49-F238E27FC236}">
                <a16:creationId xmlns:a16="http://schemas.microsoft.com/office/drawing/2014/main" id="{97548CAC-84DF-46CF-B00C-92F965F681BC}"/>
              </a:ext>
            </a:extLst>
          </p:cNvPr>
          <p:cNvPicPr>
            <a:picLocks noChangeAspect="1"/>
          </p:cNvPicPr>
          <p:nvPr/>
        </p:nvPicPr>
        <p:blipFill>
          <a:blip r:embed="rId2"/>
          <a:stretch>
            <a:fillRect/>
          </a:stretch>
        </p:blipFill>
        <p:spPr>
          <a:xfrm>
            <a:off x="3545887" y="3429000"/>
            <a:ext cx="5100225" cy="2125094"/>
          </a:xfrm>
          <a:prstGeom prst="rect">
            <a:avLst/>
          </a:prstGeom>
        </p:spPr>
      </p:pic>
    </p:spTree>
    <p:extLst>
      <p:ext uri="{BB962C8B-B14F-4D97-AF65-F5344CB8AC3E}">
        <p14:creationId xmlns:p14="http://schemas.microsoft.com/office/powerpoint/2010/main" val="31841026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A2C0-EE19-1CB1-979E-162141AD3DBD}"/>
              </a:ext>
            </a:extLst>
          </p:cNvPr>
          <p:cNvSpPr>
            <a:spLocks noGrp="1"/>
          </p:cNvSpPr>
          <p:nvPr>
            <p:ph type="title"/>
          </p:nvPr>
        </p:nvSpPr>
        <p:spPr>
          <a:xfrm>
            <a:off x="838200" y="365125"/>
            <a:ext cx="10648950" cy="2406650"/>
          </a:xfrm>
        </p:spPr>
        <p:txBody>
          <a:bodyPr>
            <a:noAutofit/>
          </a:bodyPr>
          <a:lstStyle/>
          <a:p>
            <a:r>
              <a:rPr lang="en-US" sz="2800" dirty="0"/>
              <a:t>Going a bit further with this line of thinking, you might </a:t>
            </a:r>
            <a:r>
              <a:rPr lang="en-US" sz="2800" b="1" dirty="0"/>
              <a:t>consider that the nine states </a:t>
            </a:r>
            <a:r>
              <a:rPr lang="en-US" sz="2800" dirty="0"/>
              <a:t>the U.S. Census Bureau designates as the Northeast region are Connecticut, Maine, Massachusetts, New Hampshire, New York, New Jersey, Pennsylvania, Rhode Island, and Vermont. What is the total number of hospital visits recorded in our file for the northeast region?</a:t>
            </a:r>
            <a:endParaRPr lang="en-IN" sz="2800" dirty="0"/>
          </a:p>
        </p:txBody>
      </p:sp>
      <p:pic>
        <p:nvPicPr>
          <p:cNvPr id="8" name="Content Placeholder 7">
            <a:extLst>
              <a:ext uri="{FF2B5EF4-FFF2-40B4-BE49-F238E27FC236}">
                <a16:creationId xmlns:a16="http://schemas.microsoft.com/office/drawing/2014/main" id="{D02FF374-B00F-9AA6-893E-AA647D37E01C}"/>
              </a:ext>
            </a:extLst>
          </p:cNvPr>
          <p:cNvPicPr>
            <a:picLocks noGrp="1" noChangeAspect="1"/>
          </p:cNvPicPr>
          <p:nvPr>
            <p:ph idx="1"/>
          </p:nvPr>
        </p:nvPicPr>
        <p:blipFill>
          <a:blip r:embed="rId2"/>
          <a:stretch>
            <a:fillRect/>
          </a:stretch>
        </p:blipFill>
        <p:spPr>
          <a:xfrm>
            <a:off x="2605746" y="2771775"/>
            <a:ext cx="7814603" cy="2928938"/>
          </a:xfrm>
        </p:spPr>
      </p:pic>
      <p:sp>
        <p:nvSpPr>
          <p:cNvPr id="4" name="Date Placeholder 3">
            <a:extLst>
              <a:ext uri="{FF2B5EF4-FFF2-40B4-BE49-F238E27FC236}">
                <a16:creationId xmlns:a16="http://schemas.microsoft.com/office/drawing/2014/main" id="{3B05114C-2569-C2F7-E435-3C16C988E050}"/>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659C6F01-F939-9103-060A-6A8AB60DD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E8411-5E44-E363-F7D4-D6F60ADBE7A1}"/>
              </a:ext>
            </a:extLst>
          </p:cNvPr>
          <p:cNvSpPr>
            <a:spLocks noGrp="1"/>
          </p:cNvSpPr>
          <p:nvPr>
            <p:ph type="sldNum" sz="quarter" idx="12"/>
          </p:nvPr>
        </p:nvSpPr>
        <p:spPr/>
        <p:txBody>
          <a:bodyPr/>
          <a:lstStyle/>
          <a:p>
            <a:fld id="{23305676-A525-44F0-943E-FE252ECA109C}" type="slidenum">
              <a:rPr lang="en-US" smtClean="0"/>
              <a:t>50</a:t>
            </a:fld>
            <a:endParaRPr lang="en-US"/>
          </a:p>
        </p:txBody>
      </p:sp>
    </p:spTree>
    <p:extLst>
      <p:ext uri="{BB962C8B-B14F-4D97-AF65-F5344CB8AC3E}">
        <p14:creationId xmlns:p14="http://schemas.microsoft.com/office/powerpoint/2010/main" val="3974896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A4A0-28D8-B960-9E28-A8B1DCC01F2E}"/>
              </a:ext>
            </a:extLst>
          </p:cNvPr>
          <p:cNvSpPr>
            <a:spLocks noGrp="1"/>
          </p:cNvSpPr>
          <p:nvPr>
            <p:ph type="title"/>
          </p:nvPr>
        </p:nvSpPr>
        <p:spPr/>
        <p:txBody>
          <a:bodyPr>
            <a:normAutofit/>
          </a:bodyPr>
          <a:lstStyle/>
          <a:p>
            <a:r>
              <a:rPr lang="en-US" sz="2800" dirty="0"/>
              <a:t>we can add </a:t>
            </a:r>
            <a:r>
              <a:rPr lang="en-US" sz="2800" b="1" dirty="0"/>
              <a:t>some additional queries to calculate the average</a:t>
            </a:r>
            <a:br>
              <a:rPr lang="en-US" sz="2800" dirty="0"/>
            </a:br>
            <a:r>
              <a:rPr lang="en-US" sz="2800" dirty="0"/>
              <a:t>number of hospital visits for the northeast region and the total country:</a:t>
            </a:r>
            <a:br>
              <a:rPr lang="en-US" sz="2800" dirty="0"/>
            </a:br>
            <a:endParaRPr lang="en-IN" sz="2800" dirty="0"/>
          </a:p>
        </p:txBody>
      </p:sp>
      <p:sp>
        <p:nvSpPr>
          <p:cNvPr id="3" name="Content Placeholder 2">
            <a:extLst>
              <a:ext uri="{FF2B5EF4-FFF2-40B4-BE49-F238E27FC236}">
                <a16:creationId xmlns:a16="http://schemas.microsoft.com/office/drawing/2014/main" id="{3792FF4F-B288-69E8-0FA6-C5391664109C}"/>
              </a:ext>
            </a:extLst>
          </p:cNvPr>
          <p:cNvSpPr>
            <a:spLocks noGrp="1"/>
          </p:cNvSpPr>
          <p:nvPr>
            <p:ph idx="1"/>
          </p:nvPr>
        </p:nvSpPr>
        <p:spPr>
          <a:xfrm>
            <a:off x="838200" y="2379025"/>
            <a:ext cx="10515600" cy="4351338"/>
          </a:xfrm>
        </p:spPr>
        <p:txBody>
          <a:bodyPr/>
          <a:lstStyle/>
          <a:p>
            <a:r>
              <a:rPr lang="en-US" dirty="0"/>
              <a:t>And let's add a visualization</a:t>
            </a:r>
          </a:p>
          <a:p>
            <a:endParaRPr lang="en-IN" dirty="0"/>
          </a:p>
        </p:txBody>
      </p:sp>
      <p:sp>
        <p:nvSpPr>
          <p:cNvPr id="4" name="Date Placeholder 3">
            <a:extLst>
              <a:ext uri="{FF2B5EF4-FFF2-40B4-BE49-F238E27FC236}">
                <a16:creationId xmlns:a16="http://schemas.microsoft.com/office/drawing/2014/main" id="{07099A7E-5843-6A43-D626-E425CAF36F58}"/>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99320F79-AB9B-B22A-CDA1-A3E1F0850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B3B3C-5CE3-B85A-BAF3-ACDC1276214D}"/>
              </a:ext>
            </a:extLst>
          </p:cNvPr>
          <p:cNvSpPr>
            <a:spLocks noGrp="1"/>
          </p:cNvSpPr>
          <p:nvPr>
            <p:ph type="sldNum" sz="quarter" idx="12"/>
          </p:nvPr>
        </p:nvSpPr>
        <p:spPr/>
        <p:txBody>
          <a:bodyPr/>
          <a:lstStyle/>
          <a:p>
            <a:fld id="{23305676-A525-44F0-943E-FE252ECA109C}" type="slidenum">
              <a:rPr lang="en-US" smtClean="0"/>
              <a:t>51</a:t>
            </a:fld>
            <a:endParaRPr lang="en-US"/>
          </a:p>
        </p:txBody>
      </p:sp>
      <p:pic>
        <p:nvPicPr>
          <p:cNvPr id="10" name="Picture 9">
            <a:extLst>
              <a:ext uri="{FF2B5EF4-FFF2-40B4-BE49-F238E27FC236}">
                <a16:creationId xmlns:a16="http://schemas.microsoft.com/office/drawing/2014/main" id="{327CB52A-3803-DE05-0015-CD2DBBD52C5F}"/>
              </a:ext>
            </a:extLst>
          </p:cNvPr>
          <p:cNvPicPr>
            <a:picLocks noChangeAspect="1"/>
          </p:cNvPicPr>
          <p:nvPr/>
        </p:nvPicPr>
        <p:blipFill>
          <a:blip r:embed="rId2"/>
          <a:stretch>
            <a:fillRect/>
          </a:stretch>
        </p:blipFill>
        <p:spPr>
          <a:xfrm>
            <a:off x="1995998" y="1250949"/>
            <a:ext cx="5790690" cy="886007"/>
          </a:xfrm>
          <a:prstGeom prst="rect">
            <a:avLst/>
          </a:prstGeom>
        </p:spPr>
      </p:pic>
      <p:pic>
        <p:nvPicPr>
          <p:cNvPr id="12" name="Picture 11">
            <a:extLst>
              <a:ext uri="{FF2B5EF4-FFF2-40B4-BE49-F238E27FC236}">
                <a16:creationId xmlns:a16="http://schemas.microsoft.com/office/drawing/2014/main" id="{16A6BE91-0FD7-C0E2-8B41-2B03B6DF5A44}"/>
              </a:ext>
            </a:extLst>
          </p:cNvPr>
          <p:cNvPicPr>
            <a:picLocks noChangeAspect="1"/>
          </p:cNvPicPr>
          <p:nvPr/>
        </p:nvPicPr>
        <p:blipFill>
          <a:blip r:embed="rId3"/>
          <a:stretch>
            <a:fillRect/>
          </a:stretch>
        </p:blipFill>
        <p:spPr>
          <a:xfrm>
            <a:off x="1995998" y="3067362"/>
            <a:ext cx="8521663" cy="2534925"/>
          </a:xfrm>
          <a:prstGeom prst="rect">
            <a:avLst/>
          </a:prstGeom>
        </p:spPr>
      </p:pic>
    </p:spTree>
    <p:extLst>
      <p:ext uri="{BB962C8B-B14F-4D97-AF65-F5344CB8AC3E}">
        <p14:creationId xmlns:p14="http://schemas.microsoft.com/office/powerpoint/2010/main" val="2360886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B0A475-8077-C6A9-B3CF-2F4DBCDDCA83}"/>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2ADCD963-BD0C-11C1-2545-EC314B0F5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A3C51-C48C-8E6C-EC92-BE63AC45737D}"/>
              </a:ext>
            </a:extLst>
          </p:cNvPr>
          <p:cNvSpPr>
            <a:spLocks noGrp="1"/>
          </p:cNvSpPr>
          <p:nvPr>
            <p:ph type="sldNum" sz="quarter" idx="12"/>
          </p:nvPr>
        </p:nvSpPr>
        <p:spPr/>
        <p:txBody>
          <a:bodyPr/>
          <a:lstStyle/>
          <a:p>
            <a:fld id="{23305676-A525-44F0-943E-FE252ECA109C}" type="slidenum">
              <a:rPr lang="en-US" smtClean="0"/>
              <a:t>52</a:t>
            </a:fld>
            <a:endParaRPr lang="en-US"/>
          </a:p>
        </p:txBody>
      </p:sp>
      <p:pic>
        <p:nvPicPr>
          <p:cNvPr id="8" name="Picture 7">
            <a:extLst>
              <a:ext uri="{FF2B5EF4-FFF2-40B4-BE49-F238E27FC236}">
                <a16:creationId xmlns:a16="http://schemas.microsoft.com/office/drawing/2014/main" id="{8BB06614-1B78-A81A-F3FB-CA66CF11AE06}"/>
              </a:ext>
            </a:extLst>
          </p:cNvPr>
          <p:cNvPicPr>
            <a:picLocks noChangeAspect="1"/>
          </p:cNvPicPr>
          <p:nvPr/>
        </p:nvPicPr>
        <p:blipFill>
          <a:blip r:embed="rId2"/>
          <a:stretch>
            <a:fillRect/>
          </a:stretch>
        </p:blipFill>
        <p:spPr>
          <a:xfrm>
            <a:off x="3193256" y="323054"/>
            <a:ext cx="5557837" cy="5820571"/>
          </a:xfrm>
          <a:prstGeom prst="rect">
            <a:avLst/>
          </a:prstGeom>
        </p:spPr>
      </p:pic>
    </p:spTree>
    <p:extLst>
      <p:ext uri="{BB962C8B-B14F-4D97-AF65-F5344CB8AC3E}">
        <p14:creationId xmlns:p14="http://schemas.microsoft.com/office/powerpoint/2010/main" val="1931755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D71C-B836-7A00-3594-AA33DA042A73}"/>
              </a:ext>
            </a:extLst>
          </p:cNvPr>
          <p:cNvSpPr>
            <a:spLocks noGrp="1"/>
          </p:cNvSpPr>
          <p:nvPr>
            <p:ph type="title"/>
          </p:nvPr>
        </p:nvSpPr>
        <p:spPr>
          <a:xfrm>
            <a:off x="838200" y="65082"/>
            <a:ext cx="10515600" cy="1325563"/>
          </a:xfrm>
        </p:spPr>
        <p:txBody>
          <a:bodyPr>
            <a:normAutofit/>
          </a:bodyPr>
          <a:lstStyle/>
          <a:p>
            <a:r>
              <a:rPr lang="en-IN" sz="3200" b="1" dirty="0"/>
              <a:t>Contrasts - </a:t>
            </a:r>
            <a:r>
              <a:rPr lang="en-US" sz="3200" b="1" dirty="0"/>
              <a:t>The examination of contrasting data is another form of extending data profiling</a:t>
            </a:r>
            <a:endParaRPr lang="en-IN" sz="3200" b="1" dirty="0"/>
          </a:p>
        </p:txBody>
      </p:sp>
      <p:sp>
        <p:nvSpPr>
          <p:cNvPr id="3" name="Content Placeholder 2">
            <a:extLst>
              <a:ext uri="{FF2B5EF4-FFF2-40B4-BE49-F238E27FC236}">
                <a16:creationId xmlns:a16="http://schemas.microsoft.com/office/drawing/2014/main" id="{3CAAF643-1CB5-50EC-276C-04AEC44311FA}"/>
              </a:ext>
            </a:extLst>
          </p:cNvPr>
          <p:cNvSpPr>
            <a:spLocks noGrp="1"/>
          </p:cNvSpPr>
          <p:nvPr>
            <p:ph idx="1"/>
          </p:nvPr>
        </p:nvSpPr>
        <p:spPr>
          <a:xfrm>
            <a:off x="838200" y="1254123"/>
            <a:ext cx="10515600" cy="4351338"/>
          </a:xfrm>
        </p:spPr>
        <p:txBody>
          <a:bodyPr/>
          <a:lstStyle/>
          <a:p>
            <a:r>
              <a:rPr lang="en-US" dirty="0"/>
              <a:t>calculate the average weights for patients that fall into each category (those currently under a doctor's care and those not currently under a doctor’s care) as well as for all patients, using the following R script</a:t>
            </a:r>
            <a:endParaRPr lang="en-IN" dirty="0"/>
          </a:p>
        </p:txBody>
      </p:sp>
      <p:sp>
        <p:nvSpPr>
          <p:cNvPr id="4" name="Date Placeholder 3">
            <a:extLst>
              <a:ext uri="{FF2B5EF4-FFF2-40B4-BE49-F238E27FC236}">
                <a16:creationId xmlns:a16="http://schemas.microsoft.com/office/drawing/2014/main" id="{26AF507C-BC94-DB9A-18E6-70020E0E4B84}"/>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8B41D60C-B953-B84E-E536-879E77A2B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77204-D770-A3DA-277B-031ABD084DFF}"/>
              </a:ext>
            </a:extLst>
          </p:cNvPr>
          <p:cNvSpPr>
            <a:spLocks noGrp="1"/>
          </p:cNvSpPr>
          <p:nvPr>
            <p:ph type="sldNum" sz="quarter" idx="12"/>
          </p:nvPr>
        </p:nvSpPr>
        <p:spPr/>
        <p:txBody>
          <a:bodyPr/>
          <a:lstStyle/>
          <a:p>
            <a:fld id="{23305676-A525-44F0-943E-FE252ECA109C}" type="slidenum">
              <a:rPr lang="en-US" smtClean="0"/>
              <a:t>53</a:t>
            </a:fld>
            <a:endParaRPr lang="en-US"/>
          </a:p>
        </p:txBody>
      </p:sp>
      <p:pic>
        <p:nvPicPr>
          <p:cNvPr id="8" name="Picture 7">
            <a:extLst>
              <a:ext uri="{FF2B5EF4-FFF2-40B4-BE49-F238E27FC236}">
                <a16:creationId xmlns:a16="http://schemas.microsoft.com/office/drawing/2014/main" id="{EBDE928E-DFC8-241C-1C44-B7A593EAD6BF}"/>
              </a:ext>
            </a:extLst>
          </p:cNvPr>
          <p:cNvPicPr>
            <a:picLocks noChangeAspect="1"/>
          </p:cNvPicPr>
          <p:nvPr/>
        </p:nvPicPr>
        <p:blipFill>
          <a:blip r:embed="rId2"/>
          <a:stretch>
            <a:fillRect/>
          </a:stretch>
        </p:blipFill>
        <p:spPr>
          <a:xfrm>
            <a:off x="838200" y="2579686"/>
            <a:ext cx="10630360" cy="3235327"/>
          </a:xfrm>
          <a:prstGeom prst="rect">
            <a:avLst/>
          </a:prstGeom>
        </p:spPr>
      </p:pic>
    </p:spTree>
    <p:extLst>
      <p:ext uri="{BB962C8B-B14F-4D97-AF65-F5344CB8AC3E}">
        <p14:creationId xmlns:p14="http://schemas.microsoft.com/office/powerpoint/2010/main" val="4259171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9020-F10A-FDD9-6043-C259D4C11C90}"/>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912DE94D-3D81-0656-30DD-90EE79FD2A01}"/>
              </a:ext>
            </a:extLst>
          </p:cNvPr>
          <p:cNvPicPr>
            <a:picLocks noGrp="1" noChangeAspect="1"/>
          </p:cNvPicPr>
          <p:nvPr>
            <p:ph idx="1"/>
          </p:nvPr>
        </p:nvPicPr>
        <p:blipFill>
          <a:blip r:embed="rId2"/>
          <a:stretch>
            <a:fillRect/>
          </a:stretch>
        </p:blipFill>
        <p:spPr>
          <a:xfrm>
            <a:off x="595468" y="72626"/>
            <a:ext cx="10758332" cy="1824831"/>
          </a:xfrm>
        </p:spPr>
      </p:pic>
      <p:sp>
        <p:nvSpPr>
          <p:cNvPr id="4" name="Date Placeholder 3">
            <a:extLst>
              <a:ext uri="{FF2B5EF4-FFF2-40B4-BE49-F238E27FC236}">
                <a16:creationId xmlns:a16="http://schemas.microsoft.com/office/drawing/2014/main" id="{E78C6EDC-A971-67BD-0F22-A98034837CC5}"/>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BF306523-FAC9-D0DB-9B91-A7EEFBDA6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FAD42-C739-613D-A6FA-7DD32858B5B8}"/>
              </a:ext>
            </a:extLst>
          </p:cNvPr>
          <p:cNvSpPr>
            <a:spLocks noGrp="1"/>
          </p:cNvSpPr>
          <p:nvPr>
            <p:ph type="sldNum" sz="quarter" idx="12"/>
          </p:nvPr>
        </p:nvSpPr>
        <p:spPr/>
        <p:txBody>
          <a:bodyPr/>
          <a:lstStyle/>
          <a:p>
            <a:fld id="{23305676-A525-44F0-943E-FE252ECA109C}" type="slidenum">
              <a:rPr lang="en-US" smtClean="0"/>
              <a:t>54</a:t>
            </a:fld>
            <a:endParaRPr lang="en-US"/>
          </a:p>
        </p:txBody>
      </p:sp>
      <p:pic>
        <p:nvPicPr>
          <p:cNvPr id="10" name="Picture 9">
            <a:extLst>
              <a:ext uri="{FF2B5EF4-FFF2-40B4-BE49-F238E27FC236}">
                <a16:creationId xmlns:a16="http://schemas.microsoft.com/office/drawing/2014/main" id="{E4AF98AE-1C29-6C87-49F3-C8A675EE3966}"/>
              </a:ext>
            </a:extLst>
          </p:cNvPr>
          <p:cNvPicPr>
            <a:picLocks noChangeAspect="1"/>
          </p:cNvPicPr>
          <p:nvPr/>
        </p:nvPicPr>
        <p:blipFill>
          <a:blip r:embed="rId3"/>
          <a:stretch>
            <a:fillRect/>
          </a:stretch>
        </p:blipFill>
        <p:spPr>
          <a:xfrm>
            <a:off x="3143250" y="1897457"/>
            <a:ext cx="5238750" cy="4610100"/>
          </a:xfrm>
          <a:prstGeom prst="rect">
            <a:avLst/>
          </a:prstGeom>
        </p:spPr>
      </p:pic>
    </p:spTree>
    <p:extLst>
      <p:ext uri="{BB962C8B-B14F-4D97-AF65-F5344CB8AC3E}">
        <p14:creationId xmlns:p14="http://schemas.microsoft.com/office/powerpoint/2010/main" val="25526597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6C03-0129-EFE8-BD51-48FD8C1719B9}"/>
              </a:ext>
            </a:extLst>
          </p:cNvPr>
          <p:cNvSpPr>
            <a:spLocks noGrp="1"/>
          </p:cNvSpPr>
          <p:nvPr>
            <p:ph type="title"/>
          </p:nvPr>
        </p:nvSpPr>
        <p:spPr>
          <a:xfrm>
            <a:off x="838200" y="307973"/>
            <a:ext cx="10515600" cy="949325"/>
          </a:xfrm>
        </p:spPr>
        <p:txBody>
          <a:bodyPr>
            <a:noAutofit/>
          </a:bodyPr>
          <a:lstStyle/>
          <a:p>
            <a:r>
              <a:rPr lang="en-IN" sz="3200" b="1" dirty="0"/>
              <a:t>Tendencies - </a:t>
            </a:r>
            <a:r>
              <a:rPr lang="en-US" sz="3200" dirty="0"/>
              <a:t>Identifying tendencies present within your data is also an interesting way of extending data profiling.</a:t>
            </a:r>
            <a:endParaRPr lang="en-IN" sz="3200" dirty="0"/>
          </a:p>
        </p:txBody>
      </p:sp>
      <p:sp>
        <p:nvSpPr>
          <p:cNvPr id="3" name="Content Placeholder 2">
            <a:extLst>
              <a:ext uri="{FF2B5EF4-FFF2-40B4-BE49-F238E27FC236}">
                <a16:creationId xmlns:a16="http://schemas.microsoft.com/office/drawing/2014/main" id="{FCB34055-47FA-6B2E-9F73-C8A050BC2F57}"/>
              </a:ext>
            </a:extLst>
          </p:cNvPr>
          <p:cNvSpPr>
            <a:spLocks noGrp="1"/>
          </p:cNvSpPr>
          <p:nvPr>
            <p:ph idx="1"/>
          </p:nvPr>
        </p:nvSpPr>
        <p:spPr>
          <a:xfrm>
            <a:off x="838200" y="1643064"/>
            <a:ext cx="10515600" cy="4919665"/>
          </a:xfrm>
        </p:spPr>
        <p:txBody>
          <a:bodyPr/>
          <a:lstStyle/>
          <a:p>
            <a:r>
              <a:rPr lang="en-US" dirty="0"/>
              <a:t>For example, using sample data, you might determine what the number of servings of water that was consumed per week by each patient age group.</a:t>
            </a:r>
            <a:endParaRPr lang="en-IN" dirty="0"/>
          </a:p>
        </p:txBody>
      </p:sp>
      <p:sp>
        <p:nvSpPr>
          <p:cNvPr id="4" name="Date Placeholder 3">
            <a:extLst>
              <a:ext uri="{FF2B5EF4-FFF2-40B4-BE49-F238E27FC236}">
                <a16:creationId xmlns:a16="http://schemas.microsoft.com/office/drawing/2014/main" id="{51BD95D0-6082-0532-4E82-33C41820E9D4}"/>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F958F658-D92D-6CE1-F12E-FA5A0A1BB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069D-FDE6-2871-239F-24E200148A4D}"/>
              </a:ext>
            </a:extLst>
          </p:cNvPr>
          <p:cNvSpPr>
            <a:spLocks noGrp="1"/>
          </p:cNvSpPr>
          <p:nvPr>
            <p:ph type="sldNum" sz="quarter" idx="12"/>
          </p:nvPr>
        </p:nvSpPr>
        <p:spPr/>
        <p:txBody>
          <a:bodyPr/>
          <a:lstStyle/>
          <a:p>
            <a:fld id="{23305676-A525-44F0-943E-FE252ECA109C}" type="slidenum">
              <a:rPr lang="en-US" smtClean="0"/>
              <a:t>55</a:t>
            </a:fld>
            <a:endParaRPr lang="en-US"/>
          </a:p>
        </p:txBody>
      </p:sp>
      <p:pic>
        <p:nvPicPr>
          <p:cNvPr id="8" name="Picture 7">
            <a:extLst>
              <a:ext uri="{FF2B5EF4-FFF2-40B4-BE49-F238E27FC236}">
                <a16:creationId xmlns:a16="http://schemas.microsoft.com/office/drawing/2014/main" id="{018F88D2-C14C-400B-C0E0-F7E5B924AE7C}"/>
              </a:ext>
            </a:extLst>
          </p:cNvPr>
          <p:cNvPicPr>
            <a:picLocks noChangeAspect="1"/>
          </p:cNvPicPr>
          <p:nvPr/>
        </p:nvPicPr>
        <p:blipFill>
          <a:blip r:embed="rId2"/>
          <a:stretch>
            <a:fillRect/>
          </a:stretch>
        </p:blipFill>
        <p:spPr>
          <a:xfrm>
            <a:off x="1552574" y="3052765"/>
            <a:ext cx="9440426" cy="2062164"/>
          </a:xfrm>
          <a:prstGeom prst="rect">
            <a:avLst/>
          </a:prstGeom>
        </p:spPr>
      </p:pic>
    </p:spTree>
    <p:extLst>
      <p:ext uri="{BB962C8B-B14F-4D97-AF65-F5344CB8AC3E}">
        <p14:creationId xmlns:p14="http://schemas.microsoft.com/office/powerpoint/2010/main" val="16643969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2016-A55F-681F-02A1-36CDC48C636F}"/>
              </a:ext>
            </a:extLst>
          </p:cNvPr>
          <p:cNvSpPr>
            <a:spLocks noGrp="1"/>
          </p:cNvSpPr>
          <p:nvPr>
            <p:ph type="title"/>
          </p:nvPr>
        </p:nvSpPr>
        <p:spPr/>
        <p:txBody>
          <a:bodyPr>
            <a:noAutofit/>
          </a:bodyPr>
          <a:lstStyle/>
          <a:p>
            <a:r>
              <a:rPr lang="en-US" sz="2800" dirty="0"/>
              <a:t>After we have our grouped data, we can </a:t>
            </a:r>
            <a:r>
              <a:rPr lang="en-US" sz="2800" b="1" dirty="0"/>
              <a:t>calculate water consumption</a:t>
            </a:r>
            <a:r>
              <a:rPr lang="en-US" sz="2800" dirty="0"/>
              <a:t>. For example, </a:t>
            </a:r>
            <a:r>
              <a:rPr lang="en-US" sz="2800" b="1" dirty="0"/>
              <a:t>to count the total weekly servings of water </a:t>
            </a:r>
            <a:r>
              <a:rPr lang="en-US" sz="2800" dirty="0"/>
              <a:t>(which is in field or column 96) for age group 1, we can use:</a:t>
            </a:r>
            <a:endParaRPr lang="en-IN" sz="2800" dirty="0"/>
          </a:p>
        </p:txBody>
      </p:sp>
      <p:pic>
        <p:nvPicPr>
          <p:cNvPr id="8" name="Content Placeholder 7">
            <a:extLst>
              <a:ext uri="{FF2B5EF4-FFF2-40B4-BE49-F238E27FC236}">
                <a16:creationId xmlns:a16="http://schemas.microsoft.com/office/drawing/2014/main" id="{A238A673-7664-4D4C-60C5-978CCAE48256}"/>
              </a:ext>
            </a:extLst>
          </p:cNvPr>
          <p:cNvPicPr>
            <a:picLocks noGrp="1" noChangeAspect="1"/>
          </p:cNvPicPr>
          <p:nvPr>
            <p:ph idx="1"/>
          </p:nvPr>
        </p:nvPicPr>
        <p:blipFill>
          <a:blip r:embed="rId2"/>
          <a:stretch>
            <a:fillRect/>
          </a:stretch>
        </p:blipFill>
        <p:spPr>
          <a:xfrm>
            <a:off x="1952626" y="1820068"/>
            <a:ext cx="7853132" cy="1180307"/>
          </a:xfrm>
        </p:spPr>
      </p:pic>
      <p:sp>
        <p:nvSpPr>
          <p:cNvPr id="4" name="Date Placeholder 3">
            <a:extLst>
              <a:ext uri="{FF2B5EF4-FFF2-40B4-BE49-F238E27FC236}">
                <a16:creationId xmlns:a16="http://schemas.microsoft.com/office/drawing/2014/main" id="{DC8B61CA-BD82-4892-84A3-5F61CB706560}"/>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1437A34B-F385-F743-D884-AD367882B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9D33D-B0FB-6284-D752-E1E65364DC5F}"/>
              </a:ext>
            </a:extLst>
          </p:cNvPr>
          <p:cNvSpPr>
            <a:spLocks noGrp="1"/>
          </p:cNvSpPr>
          <p:nvPr>
            <p:ph type="sldNum" sz="quarter" idx="12"/>
          </p:nvPr>
        </p:nvSpPr>
        <p:spPr/>
        <p:txBody>
          <a:bodyPr/>
          <a:lstStyle/>
          <a:p>
            <a:fld id="{23305676-A525-44F0-943E-FE252ECA109C}" type="slidenum">
              <a:rPr lang="en-US" smtClean="0"/>
              <a:t>56</a:t>
            </a:fld>
            <a:endParaRPr lang="en-US"/>
          </a:p>
        </p:txBody>
      </p:sp>
      <p:sp>
        <p:nvSpPr>
          <p:cNvPr id="10" name="TextBox 9">
            <a:extLst>
              <a:ext uri="{FF2B5EF4-FFF2-40B4-BE49-F238E27FC236}">
                <a16:creationId xmlns:a16="http://schemas.microsoft.com/office/drawing/2014/main" id="{A07400C5-6170-9568-E978-29A73525E169}"/>
              </a:ext>
            </a:extLst>
          </p:cNvPr>
          <p:cNvSpPr txBox="1"/>
          <p:nvPr/>
        </p:nvSpPr>
        <p:spPr>
          <a:xfrm>
            <a:off x="838200" y="3183253"/>
            <a:ext cx="11229975" cy="1255728"/>
          </a:xfrm>
          <a:prstGeom prst="rect">
            <a:avLst/>
          </a:prstGeom>
          <a:noFill/>
        </p:spPr>
        <p:txBody>
          <a:bodyPr wrap="square">
            <a:spAutoFit/>
          </a:bodyPr>
          <a:lstStyle/>
          <a:p>
            <a:pPr>
              <a:lnSpc>
                <a:spcPct val="90000"/>
              </a:lnSpc>
              <a:spcBef>
                <a:spcPct val="0"/>
              </a:spcBef>
            </a:pPr>
            <a:r>
              <a:rPr lang="en-US" sz="2800" dirty="0">
                <a:latin typeface="+mj-lt"/>
                <a:ea typeface="+mj-ea"/>
                <a:cs typeface="+mj-cs"/>
              </a:rPr>
              <a:t>Alternatively, to calculate the average number of servings of water for the same age group </a:t>
            </a:r>
            <a:br>
              <a:rPr lang="en-US" sz="2800" dirty="0">
                <a:latin typeface="+mj-lt"/>
                <a:ea typeface="+mj-ea"/>
                <a:cs typeface="+mj-cs"/>
              </a:rPr>
            </a:br>
            <a:endParaRPr lang="en-IN" sz="2800" dirty="0">
              <a:latin typeface="+mj-lt"/>
              <a:ea typeface="+mj-ea"/>
              <a:cs typeface="+mj-cs"/>
            </a:endParaRPr>
          </a:p>
        </p:txBody>
      </p:sp>
      <p:pic>
        <p:nvPicPr>
          <p:cNvPr id="12" name="Picture 11">
            <a:extLst>
              <a:ext uri="{FF2B5EF4-FFF2-40B4-BE49-F238E27FC236}">
                <a16:creationId xmlns:a16="http://schemas.microsoft.com/office/drawing/2014/main" id="{6E359826-E691-3182-A384-E118ADAE639B}"/>
              </a:ext>
            </a:extLst>
          </p:cNvPr>
          <p:cNvPicPr>
            <a:picLocks noChangeAspect="1"/>
          </p:cNvPicPr>
          <p:nvPr/>
        </p:nvPicPr>
        <p:blipFill>
          <a:blip r:embed="rId3"/>
          <a:stretch>
            <a:fillRect/>
          </a:stretch>
        </p:blipFill>
        <p:spPr>
          <a:xfrm>
            <a:off x="1952626" y="4386593"/>
            <a:ext cx="4606958" cy="556885"/>
          </a:xfrm>
          <a:prstGeom prst="rect">
            <a:avLst/>
          </a:prstGeom>
        </p:spPr>
      </p:pic>
    </p:spTree>
    <p:extLst>
      <p:ext uri="{BB962C8B-B14F-4D97-AF65-F5344CB8AC3E}">
        <p14:creationId xmlns:p14="http://schemas.microsoft.com/office/powerpoint/2010/main" val="6360112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BD3C-F2C6-72E3-C2FC-EEDBC9FE23DF}"/>
              </a:ext>
            </a:extLst>
          </p:cNvPr>
          <p:cNvSpPr>
            <a:spLocks noGrp="1"/>
          </p:cNvSpPr>
          <p:nvPr>
            <p:ph type="title"/>
          </p:nvPr>
        </p:nvSpPr>
        <p:spPr>
          <a:xfrm>
            <a:off x="838200" y="365126"/>
            <a:ext cx="10515600" cy="763588"/>
          </a:xfrm>
        </p:spPr>
        <p:txBody>
          <a:bodyPr>
            <a:normAutofit/>
          </a:bodyPr>
          <a:lstStyle/>
          <a:p>
            <a:r>
              <a:rPr lang="en-US" sz="2800" b="1" dirty="0"/>
              <a:t>let's create the visualization of this perspective of our data</a:t>
            </a:r>
            <a:endParaRPr lang="en-IN" sz="2800" b="1" dirty="0"/>
          </a:p>
        </p:txBody>
      </p:sp>
      <p:pic>
        <p:nvPicPr>
          <p:cNvPr id="8" name="Content Placeholder 7">
            <a:extLst>
              <a:ext uri="{FF2B5EF4-FFF2-40B4-BE49-F238E27FC236}">
                <a16:creationId xmlns:a16="http://schemas.microsoft.com/office/drawing/2014/main" id="{E96D5EFA-5681-A0FB-5C8D-4BBD086091A1}"/>
              </a:ext>
            </a:extLst>
          </p:cNvPr>
          <p:cNvPicPr>
            <a:picLocks noGrp="1" noChangeAspect="1"/>
          </p:cNvPicPr>
          <p:nvPr>
            <p:ph idx="1"/>
          </p:nvPr>
        </p:nvPicPr>
        <p:blipFill>
          <a:blip r:embed="rId2"/>
          <a:stretch>
            <a:fillRect/>
          </a:stretch>
        </p:blipFill>
        <p:spPr>
          <a:xfrm>
            <a:off x="1595248" y="1000125"/>
            <a:ext cx="8401428" cy="4857749"/>
          </a:xfrm>
        </p:spPr>
      </p:pic>
      <p:sp>
        <p:nvSpPr>
          <p:cNvPr id="4" name="Date Placeholder 3">
            <a:extLst>
              <a:ext uri="{FF2B5EF4-FFF2-40B4-BE49-F238E27FC236}">
                <a16:creationId xmlns:a16="http://schemas.microsoft.com/office/drawing/2014/main" id="{876C806C-4983-5998-D95D-D74DDB04B3C5}"/>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512A0948-B079-BFD7-8C48-5B86A6A39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C4604-516E-1A39-604C-67172B0516A6}"/>
              </a:ext>
            </a:extLst>
          </p:cNvPr>
          <p:cNvSpPr>
            <a:spLocks noGrp="1"/>
          </p:cNvSpPr>
          <p:nvPr>
            <p:ph type="sldNum" sz="quarter" idx="12"/>
          </p:nvPr>
        </p:nvSpPr>
        <p:spPr/>
        <p:txBody>
          <a:bodyPr/>
          <a:lstStyle/>
          <a:p>
            <a:fld id="{23305676-A525-44F0-943E-FE252ECA109C}" type="slidenum">
              <a:rPr lang="en-US" smtClean="0"/>
              <a:t>57</a:t>
            </a:fld>
            <a:endParaRPr lang="en-US"/>
          </a:p>
        </p:txBody>
      </p:sp>
    </p:spTree>
    <p:extLst>
      <p:ext uri="{BB962C8B-B14F-4D97-AF65-F5344CB8AC3E}">
        <p14:creationId xmlns:p14="http://schemas.microsoft.com/office/powerpoint/2010/main" val="28225014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C832-71DF-70A4-63A6-8C895CF9C5D3}"/>
              </a:ext>
            </a:extLst>
          </p:cNvPr>
          <p:cNvSpPr>
            <a:spLocks noGrp="1"/>
          </p:cNvSpPr>
          <p:nvPr>
            <p:ph type="title"/>
          </p:nvPr>
        </p:nvSpPr>
        <p:spPr/>
        <p:txBody>
          <a:bodyPr>
            <a:normAutofit/>
          </a:bodyPr>
          <a:lstStyle/>
          <a:p>
            <a:r>
              <a:rPr lang="en-IN" sz="3200" b="1" dirty="0"/>
              <a:t>Output</a:t>
            </a:r>
          </a:p>
        </p:txBody>
      </p:sp>
      <p:pic>
        <p:nvPicPr>
          <p:cNvPr id="8" name="Content Placeholder 7">
            <a:extLst>
              <a:ext uri="{FF2B5EF4-FFF2-40B4-BE49-F238E27FC236}">
                <a16:creationId xmlns:a16="http://schemas.microsoft.com/office/drawing/2014/main" id="{EE02185B-8CAB-AB78-B1EE-0E2466BC88E2}"/>
              </a:ext>
            </a:extLst>
          </p:cNvPr>
          <p:cNvPicPr>
            <a:picLocks noGrp="1" noChangeAspect="1"/>
          </p:cNvPicPr>
          <p:nvPr>
            <p:ph idx="1"/>
          </p:nvPr>
        </p:nvPicPr>
        <p:blipFill>
          <a:blip r:embed="rId2"/>
          <a:stretch>
            <a:fillRect/>
          </a:stretch>
        </p:blipFill>
        <p:spPr>
          <a:xfrm>
            <a:off x="2344940" y="1557339"/>
            <a:ext cx="7003847" cy="4563268"/>
          </a:xfrm>
        </p:spPr>
      </p:pic>
      <p:sp>
        <p:nvSpPr>
          <p:cNvPr id="4" name="Date Placeholder 3">
            <a:extLst>
              <a:ext uri="{FF2B5EF4-FFF2-40B4-BE49-F238E27FC236}">
                <a16:creationId xmlns:a16="http://schemas.microsoft.com/office/drawing/2014/main" id="{3B9C9019-523A-3313-E98C-6991DBBAFEDB}"/>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EC51451D-52D8-6D7D-52F4-EC8514388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1F44F-5684-EF8A-C568-50107FDFC1C8}"/>
              </a:ext>
            </a:extLst>
          </p:cNvPr>
          <p:cNvSpPr>
            <a:spLocks noGrp="1"/>
          </p:cNvSpPr>
          <p:nvPr>
            <p:ph type="sldNum" sz="quarter" idx="12"/>
          </p:nvPr>
        </p:nvSpPr>
        <p:spPr/>
        <p:txBody>
          <a:bodyPr/>
          <a:lstStyle/>
          <a:p>
            <a:fld id="{23305676-A525-44F0-943E-FE252ECA109C}" type="slidenum">
              <a:rPr lang="en-US" smtClean="0"/>
              <a:t>58</a:t>
            </a:fld>
            <a:endParaRPr lang="en-US"/>
          </a:p>
        </p:txBody>
      </p:sp>
    </p:spTree>
    <p:extLst>
      <p:ext uri="{BB962C8B-B14F-4D97-AF65-F5344CB8AC3E}">
        <p14:creationId xmlns:p14="http://schemas.microsoft.com/office/powerpoint/2010/main" val="37703411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6DF2-D651-08E9-E860-2DB992363381}"/>
              </a:ext>
            </a:extLst>
          </p:cNvPr>
          <p:cNvSpPr>
            <a:spLocks noGrp="1"/>
          </p:cNvSpPr>
          <p:nvPr>
            <p:ph type="title"/>
          </p:nvPr>
        </p:nvSpPr>
        <p:spPr>
          <a:xfrm>
            <a:off x="838200" y="36509"/>
            <a:ext cx="10515600" cy="1325563"/>
          </a:xfrm>
        </p:spPr>
        <p:txBody>
          <a:bodyPr>
            <a:normAutofit/>
          </a:bodyPr>
          <a:lstStyle/>
          <a:p>
            <a:r>
              <a:rPr lang="en-IN" sz="3200" b="1" dirty="0"/>
              <a:t>Dispersion - </a:t>
            </a:r>
            <a:r>
              <a:rPr lang="en-US" sz="3200" dirty="0"/>
              <a:t>is still another method of extended data profiling</a:t>
            </a:r>
            <a:endParaRPr lang="en-IN" sz="3200" dirty="0"/>
          </a:p>
        </p:txBody>
      </p:sp>
      <p:sp>
        <p:nvSpPr>
          <p:cNvPr id="3" name="Content Placeholder 2">
            <a:extLst>
              <a:ext uri="{FF2B5EF4-FFF2-40B4-BE49-F238E27FC236}">
                <a16:creationId xmlns:a16="http://schemas.microsoft.com/office/drawing/2014/main" id="{305360B9-8D0A-2C56-9AF3-148CFDAA7F6D}"/>
              </a:ext>
            </a:extLst>
          </p:cNvPr>
          <p:cNvSpPr>
            <a:spLocks noGrp="1"/>
          </p:cNvSpPr>
          <p:nvPr>
            <p:ph idx="1"/>
          </p:nvPr>
        </p:nvSpPr>
        <p:spPr>
          <a:xfrm>
            <a:off x="838200" y="1454141"/>
            <a:ext cx="10515600" cy="4351338"/>
          </a:xfrm>
        </p:spPr>
        <p:txBody>
          <a:bodyPr/>
          <a:lstStyle/>
          <a:p>
            <a:r>
              <a:rPr lang="en-US" dirty="0"/>
              <a:t>Dispersion measures how various elements selected behave with regards to some sort of central tendency, usually the mean. </a:t>
            </a:r>
          </a:p>
          <a:p>
            <a:r>
              <a:rPr lang="en-US" dirty="0"/>
              <a:t>For example, we might look at the total number of hospital visits for each age group, per calendar month in regards to the average number of hospital visits per month.</a:t>
            </a:r>
            <a:endParaRPr lang="en-IN" dirty="0"/>
          </a:p>
        </p:txBody>
      </p:sp>
      <p:sp>
        <p:nvSpPr>
          <p:cNvPr id="4" name="Date Placeholder 3">
            <a:extLst>
              <a:ext uri="{FF2B5EF4-FFF2-40B4-BE49-F238E27FC236}">
                <a16:creationId xmlns:a16="http://schemas.microsoft.com/office/drawing/2014/main" id="{C9852ADA-1C11-CCDF-DF69-E1D4B311AF6C}"/>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D3D95A8C-9C11-AE29-E8DD-6ED57B920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29AB1-9B1C-236A-AC62-8511D49D4B19}"/>
              </a:ext>
            </a:extLst>
          </p:cNvPr>
          <p:cNvSpPr>
            <a:spLocks noGrp="1"/>
          </p:cNvSpPr>
          <p:nvPr>
            <p:ph type="sldNum" sz="quarter" idx="12"/>
          </p:nvPr>
        </p:nvSpPr>
        <p:spPr/>
        <p:txBody>
          <a:bodyPr/>
          <a:lstStyle/>
          <a:p>
            <a:fld id="{23305676-A525-44F0-943E-FE252ECA109C}" type="slidenum">
              <a:rPr lang="en-US" smtClean="0"/>
              <a:t>59</a:t>
            </a:fld>
            <a:endParaRPr lang="en-US"/>
          </a:p>
        </p:txBody>
      </p:sp>
      <p:pic>
        <p:nvPicPr>
          <p:cNvPr id="8" name="Picture 7">
            <a:extLst>
              <a:ext uri="{FF2B5EF4-FFF2-40B4-BE49-F238E27FC236}">
                <a16:creationId xmlns:a16="http://schemas.microsoft.com/office/drawing/2014/main" id="{21F6088C-22CC-5042-29F7-FB91A69FFAB9}"/>
              </a:ext>
            </a:extLst>
          </p:cNvPr>
          <p:cNvPicPr>
            <a:picLocks noChangeAspect="1"/>
          </p:cNvPicPr>
          <p:nvPr/>
        </p:nvPicPr>
        <p:blipFill>
          <a:blip r:embed="rId2"/>
          <a:stretch>
            <a:fillRect/>
          </a:stretch>
        </p:blipFill>
        <p:spPr>
          <a:xfrm>
            <a:off x="974304" y="3629810"/>
            <a:ext cx="10243392" cy="1956603"/>
          </a:xfrm>
          <a:prstGeom prst="rect">
            <a:avLst/>
          </a:prstGeom>
        </p:spPr>
      </p:pic>
    </p:spTree>
    <p:extLst>
      <p:ext uri="{BB962C8B-B14F-4D97-AF65-F5344CB8AC3E}">
        <p14:creationId xmlns:p14="http://schemas.microsoft.com/office/powerpoint/2010/main" val="263795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2659-8E74-4C81-9B48-DC3F0FB247BF}"/>
              </a:ext>
            </a:extLst>
          </p:cNvPr>
          <p:cNvSpPr>
            <a:spLocks noGrp="1"/>
          </p:cNvSpPr>
          <p:nvPr>
            <p:ph type="title"/>
          </p:nvPr>
        </p:nvSpPr>
        <p:spPr/>
        <p:txBody>
          <a:bodyPr/>
          <a:lstStyle/>
          <a:p>
            <a:r>
              <a:rPr lang="en-US" dirty="0"/>
              <a:t>Contrasts</a:t>
            </a:r>
          </a:p>
        </p:txBody>
      </p:sp>
      <p:sp>
        <p:nvSpPr>
          <p:cNvPr id="3" name="Content Placeholder 2">
            <a:extLst>
              <a:ext uri="{FF2B5EF4-FFF2-40B4-BE49-F238E27FC236}">
                <a16:creationId xmlns:a16="http://schemas.microsoft.com/office/drawing/2014/main" id="{2BF5A2DE-1CD1-4136-9D2B-188556EB6943}"/>
              </a:ext>
            </a:extLst>
          </p:cNvPr>
          <p:cNvSpPr>
            <a:spLocks noGrp="1"/>
          </p:cNvSpPr>
          <p:nvPr>
            <p:ph idx="1"/>
          </p:nvPr>
        </p:nvSpPr>
        <p:spPr/>
        <p:txBody>
          <a:bodyPr/>
          <a:lstStyle/>
          <a:p>
            <a:r>
              <a:rPr lang="en-US" dirty="0"/>
              <a:t>This is almost like adding an opposite to a data point to see if it perhaps </a:t>
            </a:r>
            <a:r>
              <a:rPr lang="en-US" b="1" dirty="0"/>
              <a:t>determines a different perspective</a:t>
            </a:r>
          </a:p>
          <a:p>
            <a:r>
              <a:rPr lang="en-US" dirty="0"/>
              <a:t>An example might be reviewing average body weights for patients</a:t>
            </a:r>
          </a:p>
          <a:p>
            <a:r>
              <a:rPr lang="en-US" dirty="0"/>
              <a:t>who consume alcoholic beverages versus those who do not consume alcoholic beverages:</a:t>
            </a:r>
          </a:p>
        </p:txBody>
      </p:sp>
      <p:sp>
        <p:nvSpPr>
          <p:cNvPr id="4" name="Date Placeholder 3">
            <a:extLst>
              <a:ext uri="{FF2B5EF4-FFF2-40B4-BE49-F238E27FC236}">
                <a16:creationId xmlns:a16="http://schemas.microsoft.com/office/drawing/2014/main" id="{0B904470-B4A5-49C5-B710-A71D71761638}"/>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A33084B9-39D4-4614-A338-A503A7E713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F4AC3-CBB1-4835-955A-39D367516252}"/>
              </a:ext>
            </a:extLst>
          </p:cNvPr>
          <p:cNvSpPr>
            <a:spLocks noGrp="1"/>
          </p:cNvSpPr>
          <p:nvPr>
            <p:ph type="sldNum" sz="quarter" idx="12"/>
          </p:nvPr>
        </p:nvSpPr>
        <p:spPr/>
        <p:txBody>
          <a:bodyPr/>
          <a:lstStyle/>
          <a:p>
            <a:fld id="{23305676-A525-44F0-943E-FE252ECA109C}" type="slidenum">
              <a:rPr lang="en-US" smtClean="0"/>
              <a:t>6</a:t>
            </a:fld>
            <a:endParaRPr lang="en-US"/>
          </a:p>
        </p:txBody>
      </p:sp>
      <p:pic>
        <p:nvPicPr>
          <p:cNvPr id="8" name="Picture 7">
            <a:extLst>
              <a:ext uri="{FF2B5EF4-FFF2-40B4-BE49-F238E27FC236}">
                <a16:creationId xmlns:a16="http://schemas.microsoft.com/office/drawing/2014/main" id="{CC9462ED-ABCC-4B6B-8558-FDBF0303C20A}"/>
              </a:ext>
            </a:extLst>
          </p:cNvPr>
          <p:cNvPicPr>
            <a:picLocks noChangeAspect="1"/>
          </p:cNvPicPr>
          <p:nvPr/>
        </p:nvPicPr>
        <p:blipFill>
          <a:blip r:embed="rId2"/>
          <a:stretch>
            <a:fillRect/>
          </a:stretch>
        </p:blipFill>
        <p:spPr>
          <a:xfrm>
            <a:off x="4495800" y="4242839"/>
            <a:ext cx="4114800" cy="2113511"/>
          </a:xfrm>
          <a:prstGeom prst="rect">
            <a:avLst/>
          </a:prstGeom>
        </p:spPr>
      </p:pic>
    </p:spTree>
    <p:extLst>
      <p:ext uri="{BB962C8B-B14F-4D97-AF65-F5344CB8AC3E}">
        <p14:creationId xmlns:p14="http://schemas.microsoft.com/office/powerpoint/2010/main" val="309214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3B91DB-BB1F-D8C1-2A01-F37A082E2F02}"/>
              </a:ext>
            </a:extLst>
          </p:cNvPr>
          <p:cNvSpPr>
            <a:spLocks noGrp="1"/>
          </p:cNvSpPr>
          <p:nvPr>
            <p:ph idx="1"/>
          </p:nvPr>
        </p:nvSpPr>
        <p:spPr>
          <a:xfrm>
            <a:off x="838200" y="57142"/>
            <a:ext cx="10515600" cy="5876925"/>
          </a:xfrm>
        </p:spPr>
        <p:txBody>
          <a:bodyPr/>
          <a:lstStyle/>
          <a:p>
            <a:r>
              <a:rPr lang="en-US" dirty="0"/>
              <a:t>The preceding scripts create subsets of the entire file (which we loaded into the </a:t>
            </a:r>
            <a:r>
              <a:rPr lang="en-US" dirty="0" err="1"/>
              <a:t>tmpRTable</a:t>
            </a:r>
            <a:r>
              <a:rPr lang="en-US" dirty="0"/>
              <a:t> object ) and they contain all of the fields of the entire file.</a:t>
            </a:r>
          </a:p>
          <a:p>
            <a:endParaRPr lang="en-IN" dirty="0"/>
          </a:p>
        </p:txBody>
      </p:sp>
      <p:sp>
        <p:nvSpPr>
          <p:cNvPr id="4" name="Date Placeholder 3">
            <a:extLst>
              <a:ext uri="{FF2B5EF4-FFF2-40B4-BE49-F238E27FC236}">
                <a16:creationId xmlns:a16="http://schemas.microsoft.com/office/drawing/2014/main" id="{861F30A1-C250-233E-44C3-1129FA81516E}"/>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AEE529C2-AE53-2030-5DC4-CFA2642D2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3DA47-3021-7462-3FEE-B38089DD69D2}"/>
              </a:ext>
            </a:extLst>
          </p:cNvPr>
          <p:cNvSpPr>
            <a:spLocks noGrp="1"/>
          </p:cNvSpPr>
          <p:nvPr>
            <p:ph type="sldNum" sz="quarter" idx="12"/>
          </p:nvPr>
        </p:nvSpPr>
        <p:spPr/>
        <p:txBody>
          <a:bodyPr/>
          <a:lstStyle/>
          <a:p>
            <a:fld id="{23305676-A525-44F0-943E-FE252ECA109C}" type="slidenum">
              <a:rPr lang="en-US" smtClean="0"/>
              <a:t>60</a:t>
            </a:fld>
            <a:endParaRPr lang="en-US"/>
          </a:p>
        </p:txBody>
      </p:sp>
      <p:pic>
        <p:nvPicPr>
          <p:cNvPr id="8" name="Picture 7">
            <a:extLst>
              <a:ext uri="{FF2B5EF4-FFF2-40B4-BE49-F238E27FC236}">
                <a16:creationId xmlns:a16="http://schemas.microsoft.com/office/drawing/2014/main" id="{60659DC1-7A58-3353-9786-D86E750507B8}"/>
              </a:ext>
            </a:extLst>
          </p:cNvPr>
          <p:cNvPicPr>
            <a:picLocks noChangeAspect="1"/>
          </p:cNvPicPr>
          <p:nvPr/>
        </p:nvPicPr>
        <p:blipFill>
          <a:blip r:embed="rId2"/>
          <a:stretch>
            <a:fillRect/>
          </a:stretch>
        </p:blipFill>
        <p:spPr>
          <a:xfrm>
            <a:off x="838200" y="1304917"/>
            <a:ext cx="10743421" cy="2695575"/>
          </a:xfrm>
          <a:prstGeom prst="rect">
            <a:avLst/>
          </a:prstGeom>
        </p:spPr>
      </p:pic>
      <p:sp>
        <p:nvSpPr>
          <p:cNvPr id="10" name="TextBox 9">
            <a:extLst>
              <a:ext uri="{FF2B5EF4-FFF2-40B4-BE49-F238E27FC236}">
                <a16:creationId xmlns:a16="http://schemas.microsoft.com/office/drawing/2014/main" id="{3C9A1419-4ADB-64E9-E677-9EEC5B44CB0A}"/>
              </a:ext>
            </a:extLst>
          </p:cNvPr>
          <p:cNvSpPr txBox="1"/>
          <p:nvPr/>
        </p:nvSpPr>
        <p:spPr>
          <a:xfrm>
            <a:off x="400050" y="3874226"/>
            <a:ext cx="11530013" cy="2954655"/>
          </a:xfrm>
          <a:prstGeom prst="rect">
            <a:avLst/>
          </a:prstGeom>
          <a:noFill/>
        </p:spPr>
        <p:txBody>
          <a:bodyPr wrap="square">
            <a:spAutoFit/>
          </a:bodyPr>
          <a:lstStyle/>
          <a:p>
            <a:pPr marL="457200" indent="-457200">
              <a:buFont typeface="Arial" panose="020B0604020202020204" pitchFamily="34" charset="0"/>
              <a:buChar char="•"/>
            </a:pPr>
            <a:r>
              <a:rPr lang="en-US" sz="2800" dirty="0"/>
              <a:t>Once we have our data categorized by age group (agegroup1 through agegroup6), we can then go on and calculate a count of hospital stays by month for each group (shown in the following R commands). </a:t>
            </a:r>
          </a:p>
          <a:p>
            <a:pPr marL="457200" indent="-457200">
              <a:buFont typeface="Arial" panose="020B0604020202020204" pitchFamily="34" charset="0"/>
              <a:buChar char="•"/>
            </a:pPr>
            <a:r>
              <a:rPr lang="en-US" sz="2800" dirty="0"/>
              <a:t>Note that the </a:t>
            </a:r>
            <a:r>
              <a:rPr lang="en-US" sz="2800" dirty="0" err="1"/>
              <a:t>substr</a:t>
            </a:r>
            <a:r>
              <a:rPr lang="en-US" sz="2800" dirty="0"/>
              <a:t> function is used to look at the month code (the first three characters of the record date) in the file since we (for now) don't care about the year. </a:t>
            </a:r>
            <a:br>
              <a:rPr lang="en-US" dirty="0"/>
            </a:br>
            <a:endParaRPr lang="en-IN" dirty="0"/>
          </a:p>
        </p:txBody>
      </p:sp>
    </p:spTree>
    <p:extLst>
      <p:ext uri="{BB962C8B-B14F-4D97-AF65-F5344CB8AC3E}">
        <p14:creationId xmlns:p14="http://schemas.microsoft.com/office/powerpoint/2010/main" val="4538123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FCE16-4655-4054-8FFC-97418A777243}"/>
              </a:ext>
            </a:extLst>
          </p:cNvPr>
          <p:cNvSpPr>
            <a:spLocks noGrp="1"/>
          </p:cNvSpPr>
          <p:nvPr>
            <p:ph idx="1"/>
          </p:nvPr>
        </p:nvSpPr>
        <p:spPr>
          <a:xfrm>
            <a:off x="838200" y="136525"/>
            <a:ext cx="10515600" cy="4351338"/>
          </a:xfrm>
        </p:spPr>
        <p:txBody>
          <a:bodyPr/>
          <a:lstStyle/>
          <a:p>
            <a:r>
              <a:rPr lang="en-US" dirty="0"/>
              <a:t>The table function can then be used to create an array of counts by month:</a:t>
            </a:r>
            <a:endParaRPr lang="en-IN" dirty="0"/>
          </a:p>
        </p:txBody>
      </p:sp>
      <p:sp>
        <p:nvSpPr>
          <p:cNvPr id="4" name="Date Placeholder 3">
            <a:extLst>
              <a:ext uri="{FF2B5EF4-FFF2-40B4-BE49-F238E27FC236}">
                <a16:creationId xmlns:a16="http://schemas.microsoft.com/office/drawing/2014/main" id="{53B9F052-03B0-3DFB-69A3-06FB076AB75B}"/>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FDFE0708-5B58-33FB-433F-ECF30BE45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D4192-862B-D61B-7C4C-EB3E4A36DFB3}"/>
              </a:ext>
            </a:extLst>
          </p:cNvPr>
          <p:cNvSpPr>
            <a:spLocks noGrp="1"/>
          </p:cNvSpPr>
          <p:nvPr>
            <p:ph type="sldNum" sz="quarter" idx="12"/>
          </p:nvPr>
        </p:nvSpPr>
        <p:spPr/>
        <p:txBody>
          <a:bodyPr/>
          <a:lstStyle/>
          <a:p>
            <a:fld id="{23305676-A525-44F0-943E-FE252ECA109C}" type="slidenum">
              <a:rPr lang="en-US" smtClean="0"/>
              <a:t>61</a:t>
            </a:fld>
            <a:endParaRPr lang="en-US"/>
          </a:p>
        </p:txBody>
      </p:sp>
      <p:pic>
        <p:nvPicPr>
          <p:cNvPr id="8" name="Picture 7">
            <a:extLst>
              <a:ext uri="{FF2B5EF4-FFF2-40B4-BE49-F238E27FC236}">
                <a16:creationId xmlns:a16="http://schemas.microsoft.com/office/drawing/2014/main" id="{C83DF699-9F51-49FF-0BCB-699CBF4F7EE9}"/>
              </a:ext>
            </a:extLst>
          </p:cNvPr>
          <p:cNvPicPr>
            <a:picLocks noChangeAspect="1"/>
          </p:cNvPicPr>
          <p:nvPr/>
        </p:nvPicPr>
        <p:blipFill>
          <a:blip r:embed="rId2"/>
          <a:stretch>
            <a:fillRect/>
          </a:stretch>
        </p:blipFill>
        <p:spPr>
          <a:xfrm>
            <a:off x="481012" y="1238249"/>
            <a:ext cx="5311689" cy="1690688"/>
          </a:xfrm>
          <a:prstGeom prst="rect">
            <a:avLst/>
          </a:prstGeom>
        </p:spPr>
      </p:pic>
      <p:pic>
        <p:nvPicPr>
          <p:cNvPr id="10" name="Picture 9">
            <a:extLst>
              <a:ext uri="{FF2B5EF4-FFF2-40B4-BE49-F238E27FC236}">
                <a16:creationId xmlns:a16="http://schemas.microsoft.com/office/drawing/2014/main" id="{6A280357-EBBB-5A04-5BB5-915623C0BF1F}"/>
              </a:ext>
            </a:extLst>
          </p:cNvPr>
          <p:cNvPicPr>
            <a:picLocks noChangeAspect="1"/>
          </p:cNvPicPr>
          <p:nvPr/>
        </p:nvPicPr>
        <p:blipFill>
          <a:blip r:embed="rId3"/>
          <a:stretch>
            <a:fillRect/>
          </a:stretch>
        </p:blipFill>
        <p:spPr>
          <a:xfrm>
            <a:off x="3881438" y="3050381"/>
            <a:ext cx="7111218" cy="2707482"/>
          </a:xfrm>
          <a:prstGeom prst="rect">
            <a:avLst/>
          </a:prstGeom>
        </p:spPr>
      </p:pic>
    </p:spTree>
    <p:extLst>
      <p:ext uri="{BB962C8B-B14F-4D97-AF65-F5344CB8AC3E}">
        <p14:creationId xmlns:p14="http://schemas.microsoft.com/office/powerpoint/2010/main" val="34737971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0C33F-C3E4-D432-0396-E70A06C99F87}"/>
              </a:ext>
            </a:extLst>
          </p:cNvPr>
          <p:cNvSpPr>
            <a:spLocks noGrp="1"/>
          </p:cNvSpPr>
          <p:nvPr>
            <p:ph idx="1"/>
          </p:nvPr>
        </p:nvSpPr>
        <p:spPr>
          <a:xfrm>
            <a:off x="838200" y="400050"/>
            <a:ext cx="10515600" cy="5776913"/>
          </a:xfrm>
        </p:spPr>
        <p:txBody>
          <a:bodyPr/>
          <a:lstStyle/>
          <a:p>
            <a:r>
              <a:rPr lang="en-US" dirty="0"/>
              <a:t>Using the preceding month totals, we can then calculate an average number of hospital visits for each month using the mean R function .</a:t>
            </a:r>
          </a:p>
          <a:p>
            <a:r>
              <a:rPr lang="en-US" dirty="0"/>
              <a:t>This will be the mean of the total for the month for ALL age groups:</a:t>
            </a:r>
          </a:p>
          <a:p>
            <a:endParaRPr lang="en-US" dirty="0"/>
          </a:p>
          <a:p>
            <a:endParaRPr lang="en-US" dirty="0"/>
          </a:p>
          <a:p>
            <a:r>
              <a:rPr lang="en-US" dirty="0"/>
              <a:t>Next we can calculate the totals for each month, for each age group:</a:t>
            </a:r>
            <a:endParaRPr lang="en-IN" dirty="0"/>
          </a:p>
        </p:txBody>
      </p:sp>
      <p:sp>
        <p:nvSpPr>
          <p:cNvPr id="4" name="Date Placeholder 3">
            <a:extLst>
              <a:ext uri="{FF2B5EF4-FFF2-40B4-BE49-F238E27FC236}">
                <a16:creationId xmlns:a16="http://schemas.microsoft.com/office/drawing/2014/main" id="{54F7DA18-F55B-5B4F-59D3-3EEE6081C8C1}"/>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33D32016-5D98-37AE-EB19-4D97AC9C6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2D408-132E-FF29-6308-2A47618C032C}"/>
              </a:ext>
            </a:extLst>
          </p:cNvPr>
          <p:cNvSpPr>
            <a:spLocks noGrp="1"/>
          </p:cNvSpPr>
          <p:nvPr>
            <p:ph type="sldNum" sz="quarter" idx="12"/>
          </p:nvPr>
        </p:nvSpPr>
        <p:spPr/>
        <p:txBody>
          <a:bodyPr/>
          <a:lstStyle/>
          <a:p>
            <a:fld id="{23305676-A525-44F0-943E-FE252ECA109C}" type="slidenum">
              <a:rPr lang="en-US" smtClean="0"/>
              <a:t>62</a:t>
            </a:fld>
            <a:endParaRPr lang="en-US"/>
          </a:p>
        </p:txBody>
      </p:sp>
      <p:pic>
        <p:nvPicPr>
          <p:cNvPr id="8" name="Picture 7">
            <a:extLst>
              <a:ext uri="{FF2B5EF4-FFF2-40B4-BE49-F238E27FC236}">
                <a16:creationId xmlns:a16="http://schemas.microsoft.com/office/drawing/2014/main" id="{6510F51D-0567-A5E0-3785-1A6A0FF73710}"/>
              </a:ext>
            </a:extLst>
          </p:cNvPr>
          <p:cNvPicPr>
            <a:picLocks noChangeAspect="1"/>
          </p:cNvPicPr>
          <p:nvPr/>
        </p:nvPicPr>
        <p:blipFill>
          <a:blip r:embed="rId2"/>
          <a:stretch>
            <a:fillRect/>
          </a:stretch>
        </p:blipFill>
        <p:spPr>
          <a:xfrm>
            <a:off x="1090612" y="1881186"/>
            <a:ext cx="9692723" cy="804863"/>
          </a:xfrm>
          <a:prstGeom prst="rect">
            <a:avLst/>
          </a:prstGeom>
        </p:spPr>
      </p:pic>
      <p:pic>
        <p:nvPicPr>
          <p:cNvPr id="10" name="Picture 9">
            <a:extLst>
              <a:ext uri="{FF2B5EF4-FFF2-40B4-BE49-F238E27FC236}">
                <a16:creationId xmlns:a16="http://schemas.microsoft.com/office/drawing/2014/main" id="{7A776715-9323-15A8-5AE7-929607A1162A}"/>
              </a:ext>
            </a:extLst>
          </p:cNvPr>
          <p:cNvPicPr>
            <a:picLocks noChangeAspect="1"/>
          </p:cNvPicPr>
          <p:nvPr/>
        </p:nvPicPr>
        <p:blipFill>
          <a:blip r:embed="rId3"/>
          <a:stretch>
            <a:fillRect/>
          </a:stretch>
        </p:blipFill>
        <p:spPr>
          <a:xfrm>
            <a:off x="1090611" y="3371850"/>
            <a:ext cx="9692723" cy="1208078"/>
          </a:xfrm>
          <a:prstGeom prst="rect">
            <a:avLst/>
          </a:prstGeom>
        </p:spPr>
      </p:pic>
    </p:spTree>
    <p:extLst>
      <p:ext uri="{BB962C8B-B14F-4D97-AF65-F5344CB8AC3E}">
        <p14:creationId xmlns:p14="http://schemas.microsoft.com/office/powerpoint/2010/main" val="9405114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1864-7472-08DD-D5C3-92D8F72B0F04}"/>
              </a:ext>
            </a:extLst>
          </p:cNvPr>
          <p:cNvSpPr>
            <a:spLocks noGrp="1"/>
          </p:cNvSpPr>
          <p:nvPr>
            <p:ph type="title"/>
          </p:nvPr>
        </p:nvSpPr>
        <p:spPr>
          <a:xfrm>
            <a:off x="838200" y="365125"/>
            <a:ext cx="10515600" cy="792163"/>
          </a:xfrm>
        </p:spPr>
        <p:txBody>
          <a:bodyPr>
            <a:normAutofit/>
          </a:bodyPr>
          <a:lstStyle/>
          <a:p>
            <a:r>
              <a:rPr lang="en-US" sz="3200" dirty="0"/>
              <a:t>we can now create the visualization</a:t>
            </a:r>
            <a:endParaRPr lang="en-IN" sz="3200" dirty="0"/>
          </a:p>
        </p:txBody>
      </p:sp>
      <p:pic>
        <p:nvPicPr>
          <p:cNvPr id="8" name="Content Placeholder 7">
            <a:extLst>
              <a:ext uri="{FF2B5EF4-FFF2-40B4-BE49-F238E27FC236}">
                <a16:creationId xmlns:a16="http://schemas.microsoft.com/office/drawing/2014/main" id="{4A8D4ADA-0AFD-81DE-FC11-F2681248166C}"/>
              </a:ext>
            </a:extLst>
          </p:cNvPr>
          <p:cNvPicPr>
            <a:picLocks noGrp="1" noChangeAspect="1"/>
          </p:cNvPicPr>
          <p:nvPr>
            <p:ph idx="1"/>
          </p:nvPr>
        </p:nvPicPr>
        <p:blipFill>
          <a:blip r:embed="rId2"/>
          <a:stretch>
            <a:fillRect/>
          </a:stretch>
        </p:blipFill>
        <p:spPr>
          <a:xfrm>
            <a:off x="0" y="1127918"/>
            <a:ext cx="8240067" cy="2486026"/>
          </a:xfrm>
        </p:spPr>
      </p:pic>
      <p:sp>
        <p:nvSpPr>
          <p:cNvPr id="4" name="Date Placeholder 3">
            <a:extLst>
              <a:ext uri="{FF2B5EF4-FFF2-40B4-BE49-F238E27FC236}">
                <a16:creationId xmlns:a16="http://schemas.microsoft.com/office/drawing/2014/main" id="{D78F66A0-5C01-EF3E-9E6C-2C81F904D937}"/>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28A1870C-89DE-AECC-69A1-F69035804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E71A2-DCA4-739A-F100-6807BEA3C40C}"/>
              </a:ext>
            </a:extLst>
          </p:cNvPr>
          <p:cNvSpPr>
            <a:spLocks noGrp="1"/>
          </p:cNvSpPr>
          <p:nvPr>
            <p:ph type="sldNum" sz="quarter" idx="12"/>
          </p:nvPr>
        </p:nvSpPr>
        <p:spPr/>
        <p:txBody>
          <a:bodyPr/>
          <a:lstStyle/>
          <a:p>
            <a:fld id="{23305676-A525-44F0-943E-FE252ECA109C}" type="slidenum">
              <a:rPr lang="en-US" smtClean="0"/>
              <a:t>63</a:t>
            </a:fld>
            <a:endParaRPr lang="en-US"/>
          </a:p>
        </p:txBody>
      </p:sp>
      <p:pic>
        <p:nvPicPr>
          <p:cNvPr id="12" name="Picture 11">
            <a:extLst>
              <a:ext uri="{FF2B5EF4-FFF2-40B4-BE49-F238E27FC236}">
                <a16:creationId xmlns:a16="http://schemas.microsoft.com/office/drawing/2014/main" id="{2BD11892-D33F-7F03-A5A1-3977CF94BD95}"/>
              </a:ext>
            </a:extLst>
          </p:cNvPr>
          <p:cNvPicPr>
            <a:picLocks noChangeAspect="1"/>
          </p:cNvPicPr>
          <p:nvPr/>
        </p:nvPicPr>
        <p:blipFill>
          <a:blip r:embed="rId3"/>
          <a:stretch>
            <a:fillRect/>
          </a:stretch>
        </p:blipFill>
        <p:spPr>
          <a:xfrm>
            <a:off x="8240067" y="761206"/>
            <a:ext cx="3719512" cy="3847771"/>
          </a:xfrm>
          <a:prstGeom prst="rect">
            <a:avLst/>
          </a:prstGeom>
        </p:spPr>
      </p:pic>
    </p:spTree>
    <p:extLst>
      <p:ext uri="{BB962C8B-B14F-4D97-AF65-F5344CB8AC3E}">
        <p14:creationId xmlns:p14="http://schemas.microsoft.com/office/powerpoint/2010/main" val="4246929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DE37-FC6D-BE18-49D1-D4A932855874}"/>
              </a:ext>
            </a:extLst>
          </p:cNvPr>
          <p:cNvSpPr>
            <a:spLocks noGrp="1"/>
          </p:cNvSpPr>
          <p:nvPr>
            <p:ph type="title"/>
          </p:nvPr>
        </p:nvSpPr>
        <p:spPr>
          <a:xfrm>
            <a:off x="838200" y="365126"/>
            <a:ext cx="10515600" cy="763588"/>
          </a:xfrm>
        </p:spPr>
        <p:txBody>
          <a:bodyPr>
            <a:normAutofit/>
          </a:bodyPr>
          <a:lstStyle/>
          <a:p>
            <a:r>
              <a:rPr lang="en-IN" sz="3200" b="1" dirty="0"/>
              <a:t>Summary </a:t>
            </a:r>
          </a:p>
        </p:txBody>
      </p:sp>
      <p:sp>
        <p:nvSpPr>
          <p:cNvPr id="3" name="Content Placeholder 2">
            <a:extLst>
              <a:ext uri="{FF2B5EF4-FFF2-40B4-BE49-F238E27FC236}">
                <a16:creationId xmlns:a16="http://schemas.microsoft.com/office/drawing/2014/main" id="{B25AB396-EB24-F4C3-24A7-E19BA0A3B80A}"/>
              </a:ext>
            </a:extLst>
          </p:cNvPr>
          <p:cNvSpPr>
            <a:spLocks noGrp="1"/>
          </p:cNvSpPr>
          <p:nvPr>
            <p:ph idx="1"/>
          </p:nvPr>
        </p:nvSpPr>
        <p:spPr>
          <a:xfrm>
            <a:off x="838200" y="1285872"/>
            <a:ext cx="10515600" cy="4762500"/>
          </a:xfrm>
        </p:spPr>
        <p:txBody>
          <a:bodyPr>
            <a:normAutofit/>
          </a:bodyPr>
          <a:lstStyle/>
          <a:p>
            <a:r>
              <a:rPr lang="en-US" dirty="0"/>
              <a:t>we went over the idea and importance of establishing context and perhaps identifying perspectives to big data, using the data profiling with R.</a:t>
            </a:r>
          </a:p>
          <a:p>
            <a:r>
              <a:rPr lang="en-US" dirty="0"/>
              <a:t>Introduced and explored the R programming language as an effective means to profiling big data and used R in numerous illustrative examples.</a:t>
            </a:r>
          </a:p>
          <a:p>
            <a:r>
              <a:rPr lang="en-US" dirty="0"/>
              <a:t>Once again, R is an extremely flexible and powerful tool that works well for data profiling and the reader would be well served researching and experimenting with the languages and vast libraries available today, as we have only scratched the surface of the features currently available.</a:t>
            </a:r>
            <a:endParaRPr lang="en-IN" dirty="0"/>
          </a:p>
        </p:txBody>
      </p:sp>
      <p:sp>
        <p:nvSpPr>
          <p:cNvPr id="4" name="Date Placeholder 3">
            <a:extLst>
              <a:ext uri="{FF2B5EF4-FFF2-40B4-BE49-F238E27FC236}">
                <a16:creationId xmlns:a16="http://schemas.microsoft.com/office/drawing/2014/main" id="{4334200A-76F4-E97B-0BFF-9BC71026D114}"/>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67DF3CC5-FEBD-AD21-17E0-6D444C98A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F7012-4378-7F3E-9799-6D2397FBD7AF}"/>
              </a:ext>
            </a:extLst>
          </p:cNvPr>
          <p:cNvSpPr>
            <a:spLocks noGrp="1"/>
          </p:cNvSpPr>
          <p:nvPr>
            <p:ph type="sldNum" sz="quarter" idx="12"/>
          </p:nvPr>
        </p:nvSpPr>
        <p:spPr/>
        <p:txBody>
          <a:bodyPr/>
          <a:lstStyle/>
          <a:p>
            <a:fld id="{23305676-A525-44F0-943E-FE252ECA109C}" type="slidenum">
              <a:rPr lang="en-US" smtClean="0"/>
              <a:t>64</a:t>
            </a:fld>
            <a:endParaRPr lang="en-US"/>
          </a:p>
        </p:txBody>
      </p:sp>
    </p:spTree>
    <p:extLst>
      <p:ext uri="{BB962C8B-B14F-4D97-AF65-F5344CB8AC3E}">
        <p14:creationId xmlns:p14="http://schemas.microsoft.com/office/powerpoint/2010/main" val="7676567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0FF8-EFC4-03B8-AFFC-1AAB85ABB161}"/>
              </a:ext>
            </a:extLst>
          </p:cNvPr>
          <p:cNvSpPr>
            <a:spLocks noGrp="1"/>
          </p:cNvSpPr>
          <p:nvPr>
            <p:ph type="title"/>
          </p:nvPr>
        </p:nvSpPr>
        <p:spPr/>
        <p:txBody>
          <a:bodyPr/>
          <a:lstStyle/>
          <a:p>
            <a:pPr algn="ctr"/>
            <a:r>
              <a:rPr lang="en-IN" b="1" dirty="0"/>
              <a:t>Addressing Big Data Quality ( Second Half)</a:t>
            </a:r>
          </a:p>
        </p:txBody>
      </p:sp>
      <p:sp>
        <p:nvSpPr>
          <p:cNvPr id="3" name="Content Placeholder 2">
            <a:extLst>
              <a:ext uri="{FF2B5EF4-FFF2-40B4-BE49-F238E27FC236}">
                <a16:creationId xmlns:a16="http://schemas.microsoft.com/office/drawing/2014/main" id="{6CE480C7-DDDC-2AE2-56C5-F30DC675559E}"/>
              </a:ext>
            </a:extLst>
          </p:cNvPr>
          <p:cNvSpPr>
            <a:spLocks noGrp="1"/>
          </p:cNvSpPr>
          <p:nvPr>
            <p:ph idx="1"/>
          </p:nvPr>
        </p:nvSpPr>
        <p:spPr/>
        <p:txBody>
          <a:bodyPr>
            <a:normAutofit fontScale="92500" lnSpcReduction="10000"/>
          </a:bodyPr>
          <a:lstStyle/>
          <a:p>
            <a:r>
              <a:rPr lang="en-US" dirty="0"/>
              <a:t> We will talk about the categories of categorized data quality and the challenges big data brings to them.</a:t>
            </a:r>
          </a:p>
          <a:p>
            <a:r>
              <a:rPr lang="en-US" dirty="0"/>
              <a:t>To make programming a bit easier, programming languages categorize data into types or a datatype. </a:t>
            </a:r>
          </a:p>
          <a:p>
            <a:r>
              <a:rPr lang="en-US" dirty="0"/>
              <a:t>These categories of data are a defined kind or a set of possible values allowed by the type and allow progress to be made or, specifically, solutions to be crafted. Topics going to see in the Second Half </a:t>
            </a:r>
          </a:p>
          <a:p>
            <a:pPr lvl="1"/>
            <a:r>
              <a:rPr lang="en-US" dirty="0"/>
              <a:t>Data quality categorized</a:t>
            </a:r>
          </a:p>
          <a:p>
            <a:pPr lvl="1"/>
            <a:r>
              <a:rPr lang="en-US" dirty="0"/>
              <a:t>Data Manager</a:t>
            </a:r>
          </a:p>
          <a:p>
            <a:pPr lvl="1"/>
            <a:r>
              <a:rPr lang="en-US" dirty="0"/>
              <a:t>Data Manager and big data</a:t>
            </a:r>
          </a:p>
          <a:p>
            <a:pPr lvl="1"/>
            <a:r>
              <a:rPr lang="en-US" dirty="0"/>
              <a:t>Some examples</a:t>
            </a:r>
          </a:p>
          <a:p>
            <a:pPr lvl="1"/>
            <a:r>
              <a:rPr lang="en-US" dirty="0"/>
              <a:t>More examples</a:t>
            </a:r>
          </a:p>
        </p:txBody>
      </p:sp>
      <p:sp>
        <p:nvSpPr>
          <p:cNvPr id="4" name="Date Placeholder 3">
            <a:extLst>
              <a:ext uri="{FF2B5EF4-FFF2-40B4-BE49-F238E27FC236}">
                <a16:creationId xmlns:a16="http://schemas.microsoft.com/office/drawing/2014/main" id="{A00001AD-E7CE-8D21-6CA0-4408F9B69863}"/>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4AEBB832-2784-2395-0BB2-779E95C8E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4DD0F4-B7DA-D934-15C1-72D441BE2881}"/>
              </a:ext>
            </a:extLst>
          </p:cNvPr>
          <p:cNvSpPr>
            <a:spLocks noGrp="1"/>
          </p:cNvSpPr>
          <p:nvPr>
            <p:ph type="sldNum" sz="quarter" idx="12"/>
          </p:nvPr>
        </p:nvSpPr>
        <p:spPr/>
        <p:txBody>
          <a:bodyPr/>
          <a:lstStyle/>
          <a:p>
            <a:fld id="{23305676-A525-44F0-943E-FE252ECA109C}" type="slidenum">
              <a:rPr lang="en-US" smtClean="0"/>
              <a:t>65</a:t>
            </a:fld>
            <a:endParaRPr lang="en-US"/>
          </a:p>
        </p:txBody>
      </p:sp>
    </p:spTree>
    <p:extLst>
      <p:ext uri="{BB962C8B-B14F-4D97-AF65-F5344CB8AC3E}">
        <p14:creationId xmlns:p14="http://schemas.microsoft.com/office/powerpoint/2010/main" val="20860477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8ED4-7293-9D4D-DB76-70992DFFFDD6}"/>
              </a:ext>
            </a:extLst>
          </p:cNvPr>
          <p:cNvSpPr>
            <a:spLocks noGrp="1"/>
          </p:cNvSpPr>
          <p:nvPr>
            <p:ph type="title"/>
          </p:nvPr>
        </p:nvSpPr>
        <p:spPr>
          <a:xfrm>
            <a:off x="838200" y="365126"/>
            <a:ext cx="10515600" cy="820738"/>
          </a:xfrm>
        </p:spPr>
        <p:txBody>
          <a:bodyPr/>
          <a:lstStyle/>
          <a:p>
            <a:r>
              <a:rPr lang="en-IN" dirty="0"/>
              <a:t>Data quality categorized</a:t>
            </a:r>
          </a:p>
        </p:txBody>
      </p:sp>
      <p:sp>
        <p:nvSpPr>
          <p:cNvPr id="3" name="Content Placeholder 2">
            <a:extLst>
              <a:ext uri="{FF2B5EF4-FFF2-40B4-BE49-F238E27FC236}">
                <a16:creationId xmlns:a16="http://schemas.microsoft.com/office/drawing/2014/main" id="{8E5D1769-C195-3D14-F5A2-5AEEF36B3306}"/>
              </a:ext>
            </a:extLst>
          </p:cNvPr>
          <p:cNvSpPr>
            <a:spLocks noGrp="1"/>
          </p:cNvSpPr>
          <p:nvPr>
            <p:ph idx="1"/>
          </p:nvPr>
        </p:nvSpPr>
        <p:spPr>
          <a:xfrm>
            <a:off x="838200" y="1400175"/>
            <a:ext cx="10515600" cy="4776788"/>
          </a:xfrm>
        </p:spPr>
        <p:txBody>
          <a:bodyPr/>
          <a:lstStyle/>
          <a:p>
            <a:r>
              <a:rPr lang="en-US" b="1" dirty="0"/>
              <a:t>Garbage In Garbage Out (GIGO) </a:t>
            </a:r>
            <a:r>
              <a:rPr lang="en-US" dirty="0"/>
              <a:t>was popular and well-known.  The quality of data processed by computers (or used to create data </a:t>
            </a:r>
            <a:r>
              <a:rPr lang="en-US" dirty="0" err="1"/>
              <a:t>visualisations</a:t>
            </a:r>
            <a:r>
              <a:rPr lang="en-US" dirty="0"/>
              <a:t>) is not guaranteed. </a:t>
            </a:r>
          </a:p>
          <a:p>
            <a:r>
              <a:rPr lang="en-US" dirty="0"/>
              <a:t>If your data is wrong, your results will be wrong</a:t>
            </a:r>
          </a:p>
          <a:p>
            <a:r>
              <a:rPr lang="en-US" dirty="0"/>
              <a:t>Imagine what it might look like when using incorrect data points:</a:t>
            </a:r>
          </a:p>
          <a:p>
            <a:endParaRPr lang="en-US" dirty="0"/>
          </a:p>
          <a:p>
            <a:endParaRPr lang="en-US" dirty="0"/>
          </a:p>
          <a:p>
            <a:endParaRPr lang="en-US" dirty="0"/>
          </a:p>
          <a:p>
            <a:r>
              <a:rPr lang="en-US" dirty="0"/>
              <a:t>Data quality is relative as the level of accurateness or completeness is relative to or relates closely to the intended use of the data</a:t>
            </a:r>
          </a:p>
          <a:p>
            <a:endParaRPr lang="en-IN" dirty="0"/>
          </a:p>
        </p:txBody>
      </p:sp>
      <p:sp>
        <p:nvSpPr>
          <p:cNvPr id="4" name="Date Placeholder 3">
            <a:extLst>
              <a:ext uri="{FF2B5EF4-FFF2-40B4-BE49-F238E27FC236}">
                <a16:creationId xmlns:a16="http://schemas.microsoft.com/office/drawing/2014/main" id="{EC58F82F-4149-3688-AEA8-94A339B5611D}"/>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89DACFF5-662F-E2DC-F8CD-E9463408B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2F526-9F36-8A01-5252-2AFC9C5DBB76}"/>
              </a:ext>
            </a:extLst>
          </p:cNvPr>
          <p:cNvSpPr>
            <a:spLocks noGrp="1"/>
          </p:cNvSpPr>
          <p:nvPr>
            <p:ph type="sldNum" sz="quarter" idx="12"/>
          </p:nvPr>
        </p:nvSpPr>
        <p:spPr/>
        <p:txBody>
          <a:bodyPr/>
          <a:lstStyle/>
          <a:p>
            <a:fld id="{23305676-A525-44F0-943E-FE252ECA109C}" type="slidenum">
              <a:rPr lang="en-US" smtClean="0"/>
              <a:t>66</a:t>
            </a:fld>
            <a:endParaRPr lang="en-US"/>
          </a:p>
        </p:txBody>
      </p:sp>
      <p:pic>
        <p:nvPicPr>
          <p:cNvPr id="8" name="Picture 7">
            <a:extLst>
              <a:ext uri="{FF2B5EF4-FFF2-40B4-BE49-F238E27FC236}">
                <a16:creationId xmlns:a16="http://schemas.microsoft.com/office/drawing/2014/main" id="{FE4FD319-4209-BB9E-C218-C605D78A6FA6}"/>
              </a:ext>
            </a:extLst>
          </p:cNvPr>
          <p:cNvPicPr>
            <a:picLocks noChangeAspect="1"/>
          </p:cNvPicPr>
          <p:nvPr/>
        </p:nvPicPr>
        <p:blipFill>
          <a:blip r:embed="rId2"/>
          <a:stretch>
            <a:fillRect/>
          </a:stretch>
        </p:blipFill>
        <p:spPr>
          <a:xfrm>
            <a:off x="3713876" y="3676650"/>
            <a:ext cx="4239499" cy="1395413"/>
          </a:xfrm>
          <a:prstGeom prst="rect">
            <a:avLst/>
          </a:prstGeom>
        </p:spPr>
      </p:pic>
    </p:spTree>
    <p:extLst>
      <p:ext uri="{BB962C8B-B14F-4D97-AF65-F5344CB8AC3E}">
        <p14:creationId xmlns:p14="http://schemas.microsoft.com/office/powerpoint/2010/main" val="33464453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8943B8-264E-8F87-70C7-ABEC1FB44EEE}"/>
              </a:ext>
            </a:extLst>
          </p:cNvPr>
          <p:cNvSpPr>
            <a:spLocks noGrp="1"/>
          </p:cNvSpPr>
          <p:nvPr>
            <p:ph idx="1"/>
          </p:nvPr>
        </p:nvSpPr>
        <p:spPr>
          <a:xfrm>
            <a:off x="838200" y="257175"/>
            <a:ext cx="10515600" cy="5919788"/>
          </a:xfrm>
        </p:spPr>
        <p:txBody>
          <a:bodyPr>
            <a:normAutofit/>
          </a:bodyPr>
          <a:lstStyle/>
          <a:p>
            <a:r>
              <a:rPr lang="en-US" dirty="0"/>
              <a:t> We came across a file of patient survey information (consider examples in first Half), which contained over 105 fields or columns. In all of the various examples given, none required using all of these columns. </a:t>
            </a:r>
          </a:p>
          <a:p>
            <a:r>
              <a:rPr lang="en-US" dirty="0"/>
              <a:t>When evaluating the level of data quality, keep in mind that it is not always necessary for all columns in a file to have values in the (completeness)</a:t>
            </a:r>
          </a:p>
          <a:p>
            <a:r>
              <a:rPr lang="en-US" dirty="0"/>
              <a:t>Time-varying datasets can be tricky for example- Stock Market, weather Tracking)</a:t>
            </a:r>
          </a:p>
          <a:p>
            <a:r>
              <a:rPr lang="en-US" b="1" dirty="0"/>
              <a:t>“The level of data quality can be affected by the way it is entered, stored, and managed and the process of addressing data quality requires a routine and regular review and evaluation of the data…”.</a:t>
            </a:r>
            <a:endParaRPr lang="en-IN" b="1" dirty="0"/>
          </a:p>
        </p:txBody>
      </p:sp>
      <p:sp>
        <p:nvSpPr>
          <p:cNvPr id="4" name="Date Placeholder 3">
            <a:extLst>
              <a:ext uri="{FF2B5EF4-FFF2-40B4-BE49-F238E27FC236}">
                <a16:creationId xmlns:a16="http://schemas.microsoft.com/office/drawing/2014/main" id="{AB6A658C-AB70-3618-985E-E3DEE9B4F032}"/>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D9EBCCD1-7864-1033-04BF-5D5BD0283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A47FF-70E9-D181-7A9D-27DDB9F7CC85}"/>
              </a:ext>
            </a:extLst>
          </p:cNvPr>
          <p:cNvSpPr>
            <a:spLocks noGrp="1"/>
          </p:cNvSpPr>
          <p:nvPr>
            <p:ph type="sldNum" sz="quarter" idx="12"/>
          </p:nvPr>
        </p:nvSpPr>
        <p:spPr/>
        <p:txBody>
          <a:bodyPr/>
          <a:lstStyle/>
          <a:p>
            <a:fld id="{23305676-A525-44F0-943E-FE252ECA109C}" type="slidenum">
              <a:rPr lang="en-US" smtClean="0"/>
              <a:t>67</a:t>
            </a:fld>
            <a:endParaRPr lang="en-US"/>
          </a:p>
        </p:txBody>
      </p:sp>
    </p:spTree>
    <p:extLst>
      <p:ext uri="{BB962C8B-B14F-4D97-AF65-F5344CB8AC3E}">
        <p14:creationId xmlns:p14="http://schemas.microsoft.com/office/powerpoint/2010/main" val="41236833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877429-D09F-4BF4-1773-8079FE2832A7}"/>
              </a:ext>
            </a:extLst>
          </p:cNvPr>
          <p:cNvSpPr>
            <a:spLocks noGrp="1"/>
          </p:cNvSpPr>
          <p:nvPr>
            <p:ph idx="1"/>
          </p:nvPr>
        </p:nvSpPr>
        <p:spPr>
          <a:xfrm>
            <a:off x="838200" y="750887"/>
            <a:ext cx="10515600" cy="6721475"/>
          </a:xfrm>
        </p:spPr>
        <p:txBody>
          <a:bodyPr>
            <a:normAutofit/>
          </a:bodyPr>
          <a:lstStyle/>
          <a:p>
            <a:pPr marL="0" indent="0">
              <a:buNone/>
            </a:pPr>
            <a:r>
              <a:rPr lang="en-US" dirty="0"/>
              <a:t> </a:t>
            </a:r>
            <a:r>
              <a:rPr lang="en-US" b="1" dirty="0"/>
              <a:t>The most general categories of data quality</a:t>
            </a:r>
          </a:p>
          <a:p>
            <a:pPr lvl="1"/>
            <a:r>
              <a:rPr lang="en-IN" b="1" dirty="0"/>
              <a:t>Accuracy - data inaccuracies </a:t>
            </a:r>
            <a:r>
              <a:rPr lang="en-IN" dirty="0"/>
              <a:t>(e.g. - </a:t>
            </a:r>
            <a:r>
              <a:rPr lang="en-US" dirty="0"/>
              <a:t>poor math, out of range, invalid values, duplication, and more</a:t>
            </a:r>
          </a:p>
          <a:p>
            <a:pPr lvl="1"/>
            <a:r>
              <a:rPr lang="en-IN" b="1" dirty="0"/>
              <a:t>Completeness - </a:t>
            </a:r>
            <a:r>
              <a:rPr lang="en-US" b="1" dirty="0"/>
              <a:t>missing values </a:t>
            </a:r>
            <a:r>
              <a:rPr lang="en-US" dirty="0"/>
              <a:t>from particular columns, missing entire columns, or even complete transactions.</a:t>
            </a:r>
          </a:p>
          <a:p>
            <a:pPr lvl="1"/>
            <a:r>
              <a:rPr lang="en-IN" b="1" dirty="0"/>
              <a:t>Update status - </a:t>
            </a:r>
            <a:r>
              <a:rPr lang="en-US" dirty="0"/>
              <a:t>updating as well as have the ability to determine when the data was </a:t>
            </a:r>
            <a:r>
              <a:rPr lang="en-US" b="1" dirty="0"/>
              <a:t>last saved or updated</a:t>
            </a:r>
            <a:r>
              <a:rPr lang="en-US" dirty="0"/>
              <a:t>. It’s referred to as latency.</a:t>
            </a:r>
          </a:p>
          <a:p>
            <a:pPr lvl="1"/>
            <a:r>
              <a:rPr lang="en-US" b="1" dirty="0"/>
              <a:t>Relevance - </a:t>
            </a:r>
            <a:r>
              <a:rPr lang="en-US" dirty="0"/>
              <a:t>This involves </a:t>
            </a:r>
            <a:r>
              <a:rPr lang="en-US" b="1" dirty="0"/>
              <a:t>identification and elimination of information </a:t>
            </a:r>
            <a:r>
              <a:rPr lang="en-US" dirty="0"/>
              <a:t>that you don't need or care about, given your objectives.</a:t>
            </a:r>
          </a:p>
          <a:p>
            <a:pPr lvl="1"/>
            <a:r>
              <a:rPr lang="en-IN" b="1" dirty="0"/>
              <a:t>Consistency</a:t>
            </a:r>
            <a:r>
              <a:rPr lang="en-IN" dirty="0"/>
              <a:t> - </a:t>
            </a:r>
            <a:r>
              <a:rPr lang="en-US" dirty="0"/>
              <a:t>It's common to have to cross-reference or translate information across data sources.</a:t>
            </a:r>
            <a:endParaRPr lang="en-US" b="1" dirty="0"/>
          </a:p>
          <a:p>
            <a:pPr lvl="1"/>
            <a:endParaRPr lang="en-IN" dirty="0"/>
          </a:p>
        </p:txBody>
      </p:sp>
      <p:sp>
        <p:nvSpPr>
          <p:cNvPr id="4" name="Date Placeholder 3">
            <a:extLst>
              <a:ext uri="{FF2B5EF4-FFF2-40B4-BE49-F238E27FC236}">
                <a16:creationId xmlns:a16="http://schemas.microsoft.com/office/drawing/2014/main" id="{6F247F2D-D54E-F977-3562-A693760DC1CE}"/>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CBAF9CC3-61DB-66CD-45F4-DBC1B1CC1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488A9-FBDF-8C49-FB1E-E35C552C9100}"/>
              </a:ext>
            </a:extLst>
          </p:cNvPr>
          <p:cNvSpPr>
            <a:spLocks noGrp="1"/>
          </p:cNvSpPr>
          <p:nvPr>
            <p:ph type="sldNum" sz="quarter" idx="12"/>
          </p:nvPr>
        </p:nvSpPr>
        <p:spPr/>
        <p:txBody>
          <a:bodyPr/>
          <a:lstStyle/>
          <a:p>
            <a:fld id="{23305676-A525-44F0-943E-FE252ECA109C}" type="slidenum">
              <a:rPr lang="en-US" smtClean="0"/>
              <a:t>68</a:t>
            </a:fld>
            <a:endParaRPr lang="en-US"/>
          </a:p>
        </p:txBody>
      </p:sp>
    </p:spTree>
    <p:extLst>
      <p:ext uri="{BB962C8B-B14F-4D97-AF65-F5344CB8AC3E}">
        <p14:creationId xmlns:p14="http://schemas.microsoft.com/office/powerpoint/2010/main" val="2187195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13BE47-2AFB-AD98-4CD5-18F4D82EC9AE}"/>
              </a:ext>
            </a:extLst>
          </p:cNvPr>
          <p:cNvSpPr>
            <a:spLocks noGrp="1"/>
          </p:cNvSpPr>
          <p:nvPr>
            <p:ph idx="1"/>
          </p:nvPr>
        </p:nvSpPr>
        <p:spPr>
          <a:xfrm>
            <a:off x="838200" y="714375"/>
            <a:ext cx="10515600" cy="5462588"/>
          </a:xfrm>
        </p:spPr>
        <p:txBody>
          <a:bodyPr/>
          <a:lstStyle/>
          <a:p>
            <a:pPr marL="0" indent="0">
              <a:buNone/>
            </a:pPr>
            <a:r>
              <a:rPr lang="en-US" b="1" dirty="0"/>
              <a:t>The most general categories of data quality (con..)</a:t>
            </a:r>
            <a:endParaRPr lang="en-US" dirty="0"/>
          </a:p>
          <a:p>
            <a:pPr lvl="1"/>
            <a:r>
              <a:rPr lang="en-US" b="1" dirty="0"/>
              <a:t>Reliability</a:t>
            </a:r>
            <a:r>
              <a:rPr lang="en-US" dirty="0"/>
              <a:t> – The data assurance process involves establishing baselines and ranges and then routinely verifying that data results fall within established expectations. </a:t>
            </a:r>
          </a:p>
          <a:p>
            <a:pPr lvl="1"/>
            <a:r>
              <a:rPr lang="en-US" b="1" dirty="0"/>
              <a:t>Appropriateness</a:t>
            </a:r>
            <a:r>
              <a:rPr lang="en-US" dirty="0"/>
              <a:t> - Data is considered appropriate if it is suitable for the intended purpose.</a:t>
            </a:r>
          </a:p>
          <a:p>
            <a:pPr lvl="1"/>
            <a:r>
              <a:rPr lang="en-US" b="1" dirty="0"/>
              <a:t>Accessibility</a:t>
            </a:r>
            <a:r>
              <a:rPr lang="en-US" dirty="0"/>
              <a:t> -  Data of interest may be watered down in a sea of data you are not interested in, thereby reducing the quality of the interesting data since it is mostly inaccessible. </a:t>
            </a:r>
          </a:p>
          <a:p>
            <a:endParaRPr lang="en-IN" dirty="0"/>
          </a:p>
        </p:txBody>
      </p:sp>
      <p:sp>
        <p:nvSpPr>
          <p:cNvPr id="4" name="Date Placeholder 3">
            <a:extLst>
              <a:ext uri="{FF2B5EF4-FFF2-40B4-BE49-F238E27FC236}">
                <a16:creationId xmlns:a16="http://schemas.microsoft.com/office/drawing/2014/main" id="{49A145D8-8BEE-4B2A-999C-8F90ADF38EE2}"/>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5B2C7F70-CDA6-5ED2-57A5-4356AFABA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9536F-2322-CA3E-EF2A-7589A8F0B8A5}"/>
              </a:ext>
            </a:extLst>
          </p:cNvPr>
          <p:cNvSpPr>
            <a:spLocks noGrp="1"/>
          </p:cNvSpPr>
          <p:nvPr>
            <p:ph type="sldNum" sz="quarter" idx="12"/>
          </p:nvPr>
        </p:nvSpPr>
        <p:spPr/>
        <p:txBody>
          <a:bodyPr/>
          <a:lstStyle/>
          <a:p>
            <a:fld id="{23305676-A525-44F0-943E-FE252ECA109C}" type="slidenum">
              <a:rPr lang="en-US" smtClean="0"/>
              <a:t>69</a:t>
            </a:fld>
            <a:endParaRPr lang="en-US"/>
          </a:p>
        </p:txBody>
      </p:sp>
    </p:spTree>
    <p:extLst>
      <p:ext uri="{BB962C8B-B14F-4D97-AF65-F5344CB8AC3E}">
        <p14:creationId xmlns:p14="http://schemas.microsoft.com/office/powerpoint/2010/main" val="120179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F69E-35C0-4BA3-A26A-7BB4DFB6E8CB}"/>
              </a:ext>
            </a:extLst>
          </p:cNvPr>
          <p:cNvSpPr>
            <a:spLocks noGrp="1"/>
          </p:cNvSpPr>
          <p:nvPr>
            <p:ph type="title"/>
          </p:nvPr>
        </p:nvSpPr>
        <p:spPr>
          <a:xfrm>
            <a:off x="838200" y="-49224"/>
            <a:ext cx="10515600" cy="1325563"/>
          </a:xfrm>
        </p:spPr>
        <p:txBody>
          <a:bodyPr/>
          <a:lstStyle/>
          <a:p>
            <a:r>
              <a:rPr lang="en-US" dirty="0"/>
              <a:t>Tendencies</a:t>
            </a:r>
          </a:p>
        </p:txBody>
      </p:sp>
      <p:sp>
        <p:nvSpPr>
          <p:cNvPr id="3" name="Content Placeholder 2">
            <a:extLst>
              <a:ext uri="{FF2B5EF4-FFF2-40B4-BE49-F238E27FC236}">
                <a16:creationId xmlns:a16="http://schemas.microsoft.com/office/drawing/2014/main" id="{0875CDD0-8CAA-48E9-9328-1C44799E9D10}"/>
              </a:ext>
            </a:extLst>
          </p:cNvPr>
          <p:cNvSpPr>
            <a:spLocks noGrp="1"/>
          </p:cNvSpPr>
          <p:nvPr>
            <p:ph idx="1"/>
          </p:nvPr>
        </p:nvSpPr>
        <p:spPr>
          <a:xfrm>
            <a:off x="838200" y="1025524"/>
            <a:ext cx="10515600" cy="4351338"/>
          </a:xfrm>
        </p:spPr>
        <p:txBody>
          <a:bodyPr/>
          <a:lstStyle/>
          <a:p>
            <a:r>
              <a:rPr lang="en-US" dirty="0"/>
              <a:t>These are the typical mathematical calculations (or summaries) on the data as a whole or by</a:t>
            </a:r>
          </a:p>
          <a:p>
            <a:r>
              <a:rPr lang="en-US" dirty="0"/>
              <a:t>other categories within the data, such as </a:t>
            </a:r>
            <a:r>
              <a:rPr lang="en-US" b="1" dirty="0"/>
              <a:t>mean, median, and mode. </a:t>
            </a:r>
          </a:p>
          <a:p>
            <a:r>
              <a:rPr lang="en-US" dirty="0"/>
              <a:t>For example, you might add a Median Heart Rate for Age Group that each patient in the data is a member of:</a:t>
            </a:r>
          </a:p>
        </p:txBody>
      </p:sp>
      <p:sp>
        <p:nvSpPr>
          <p:cNvPr id="4" name="Date Placeholder 3">
            <a:extLst>
              <a:ext uri="{FF2B5EF4-FFF2-40B4-BE49-F238E27FC236}">
                <a16:creationId xmlns:a16="http://schemas.microsoft.com/office/drawing/2014/main" id="{44A524F6-3300-490B-A90C-FB32898C4334}"/>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7E142699-9980-43D2-A36D-48D7DB492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4F3CE-BBB9-4DAC-A113-7C49B1029E48}"/>
              </a:ext>
            </a:extLst>
          </p:cNvPr>
          <p:cNvSpPr>
            <a:spLocks noGrp="1"/>
          </p:cNvSpPr>
          <p:nvPr>
            <p:ph type="sldNum" sz="quarter" idx="12"/>
          </p:nvPr>
        </p:nvSpPr>
        <p:spPr/>
        <p:txBody>
          <a:bodyPr/>
          <a:lstStyle/>
          <a:p>
            <a:fld id="{23305676-A525-44F0-943E-FE252ECA109C}" type="slidenum">
              <a:rPr lang="en-US" smtClean="0"/>
              <a:t>7</a:t>
            </a:fld>
            <a:endParaRPr lang="en-US"/>
          </a:p>
        </p:txBody>
      </p:sp>
      <p:pic>
        <p:nvPicPr>
          <p:cNvPr id="8" name="Picture 7">
            <a:extLst>
              <a:ext uri="{FF2B5EF4-FFF2-40B4-BE49-F238E27FC236}">
                <a16:creationId xmlns:a16="http://schemas.microsoft.com/office/drawing/2014/main" id="{28DEE310-19A9-4B26-99EF-C22823F8A002}"/>
              </a:ext>
            </a:extLst>
          </p:cNvPr>
          <p:cNvPicPr>
            <a:picLocks noChangeAspect="1"/>
          </p:cNvPicPr>
          <p:nvPr/>
        </p:nvPicPr>
        <p:blipFill>
          <a:blip r:embed="rId2"/>
          <a:stretch>
            <a:fillRect/>
          </a:stretch>
        </p:blipFill>
        <p:spPr>
          <a:xfrm>
            <a:off x="3607554" y="3201193"/>
            <a:ext cx="4976891" cy="2567405"/>
          </a:xfrm>
          <a:prstGeom prst="rect">
            <a:avLst/>
          </a:prstGeom>
        </p:spPr>
      </p:pic>
    </p:spTree>
    <p:extLst>
      <p:ext uri="{BB962C8B-B14F-4D97-AF65-F5344CB8AC3E}">
        <p14:creationId xmlns:p14="http://schemas.microsoft.com/office/powerpoint/2010/main" val="29849765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7F61-1F66-3BF5-71DF-637B81C593B6}"/>
              </a:ext>
            </a:extLst>
          </p:cNvPr>
          <p:cNvSpPr>
            <a:spLocks noGrp="1"/>
          </p:cNvSpPr>
          <p:nvPr>
            <p:ph type="title"/>
          </p:nvPr>
        </p:nvSpPr>
        <p:spPr/>
        <p:txBody>
          <a:bodyPr/>
          <a:lstStyle/>
          <a:p>
            <a:r>
              <a:rPr lang="en-IN" b="1" dirty="0"/>
              <a:t>Data Manager</a:t>
            </a:r>
          </a:p>
        </p:txBody>
      </p:sp>
      <p:sp>
        <p:nvSpPr>
          <p:cNvPr id="3" name="Content Placeholder 2">
            <a:extLst>
              <a:ext uri="{FF2B5EF4-FFF2-40B4-BE49-F238E27FC236}">
                <a16:creationId xmlns:a16="http://schemas.microsoft.com/office/drawing/2014/main" id="{D5FCA9FA-7C1A-10F5-3E2C-69826BDC5091}"/>
              </a:ext>
            </a:extLst>
          </p:cNvPr>
          <p:cNvSpPr>
            <a:spLocks noGrp="1"/>
          </p:cNvSpPr>
          <p:nvPr>
            <p:ph idx="1"/>
          </p:nvPr>
        </p:nvSpPr>
        <p:spPr>
          <a:xfrm>
            <a:off x="838200" y="1690688"/>
            <a:ext cx="10515600" cy="4486275"/>
          </a:xfrm>
        </p:spPr>
        <p:txBody>
          <a:bodyPr>
            <a:normAutofit lnSpcReduction="10000"/>
          </a:bodyPr>
          <a:lstStyle/>
          <a:p>
            <a:r>
              <a:rPr lang="en-US" dirty="0"/>
              <a:t>Data Manager reads from and writes to delimitated files (comma-separated or CSV files) but also supports reading from various Open Database Connectivity (ODBC) data sources for greater flexibility</a:t>
            </a:r>
          </a:p>
          <a:p>
            <a:r>
              <a:rPr lang="en-US" dirty="0"/>
              <a:t>You can use Data Manager to create very straightforward designs or very complicated designs (using hundreds of nodes and multiple Inputs and Output nodes). </a:t>
            </a:r>
          </a:p>
          <a:p>
            <a:r>
              <a:rPr lang="en-US" dirty="0"/>
              <a:t>Node functionalities available in Data Manager include appending, deriving, distinction, fill, filter, merge, sample, select, and sort. Output options include distribution, histogram, database (DB), ODBC, quality, statistics, table, and XY plotting. In addition, you can execute external commands and leverage the power of Visual Basic Script (VBScript)</a:t>
            </a:r>
            <a:endParaRPr lang="en-IN" dirty="0"/>
          </a:p>
        </p:txBody>
      </p:sp>
      <p:sp>
        <p:nvSpPr>
          <p:cNvPr id="4" name="Date Placeholder 3">
            <a:extLst>
              <a:ext uri="{FF2B5EF4-FFF2-40B4-BE49-F238E27FC236}">
                <a16:creationId xmlns:a16="http://schemas.microsoft.com/office/drawing/2014/main" id="{5B92D7E2-4894-4DCB-6842-D03FC5CD0C73}"/>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8743B414-7A83-0392-3E51-0695C7EF8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B7E17-D912-5196-813D-8FC10FBC65C1}"/>
              </a:ext>
            </a:extLst>
          </p:cNvPr>
          <p:cNvSpPr>
            <a:spLocks noGrp="1"/>
          </p:cNvSpPr>
          <p:nvPr>
            <p:ph type="sldNum" sz="quarter" idx="12"/>
          </p:nvPr>
        </p:nvSpPr>
        <p:spPr/>
        <p:txBody>
          <a:bodyPr/>
          <a:lstStyle/>
          <a:p>
            <a:fld id="{23305676-A525-44F0-943E-FE252ECA109C}" type="slidenum">
              <a:rPr lang="en-US" smtClean="0"/>
              <a:t>70</a:t>
            </a:fld>
            <a:endParaRPr lang="en-US"/>
          </a:p>
        </p:txBody>
      </p:sp>
    </p:spTree>
    <p:extLst>
      <p:ext uri="{BB962C8B-B14F-4D97-AF65-F5344CB8AC3E}">
        <p14:creationId xmlns:p14="http://schemas.microsoft.com/office/powerpoint/2010/main" val="32313649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CB56-F069-07FC-219D-B52AE6223557}"/>
              </a:ext>
            </a:extLst>
          </p:cNvPr>
          <p:cNvSpPr>
            <a:spLocks noGrp="1"/>
          </p:cNvSpPr>
          <p:nvPr>
            <p:ph type="title"/>
          </p:nvPr>
        </p:nvSpPr>
        <p:spPr>
          <a:xfrm>
            <a:off x="838200" y="365126"/>
            <a:ext cx="10515600" cy="1052858"/>
          </a:xfrm>
        </p:spPr>
        <p:txBody>
          <a:bodyPr/>
          <a:lstStyle/>
          <a:p>
            <a:r>
              <a:rPr lang="en-IN" b="1" dirty="0"/>
              <a:t>Data Manager and big data</a:t>
            </a:r>
          </a:p>
        </p:txBody>
      </p:sp>
      <p:sp>
        <p:nvSpPr>
          <p:cNvPr id="3" name="Content Placeholder 2">
            <a:extLst>
              <a:ext uri="{FF2B5EF4-FFF2-40B4-BE49-F238E27FC236}">
                <a16:creationId xmlns:a16="http://schemas.microsoft.com/office/drawing/2014/main" id="{23AEDA62-785B-4112-06CB-07EB206EF6CA}"/>
              </a:ext>
            </a:extLst>
          </p:cNvPr>
          <p:cNvSpPr>
            <a:spLocks noGrp="1"/>
          </p:cNvSpPr>
          <p:nvPr>
            <p:ph idx="1"/>
          </p:nvPr>
        </p:nvSpPr>
        <p:spPr>
          <a:xfrm>
            <a:off x="838200" y="1417984"/>
            <a:ext cx="10515600" cy="4758979"/>
          </a:xfrm>
        </p:spPr>
        <p:txBody>
          <a:bodyPr/>
          <a:lstStyle/>
          <a:p>
            <a:r>
              <a:rPr lang="en-US" dirty="0"/>
              <a:t>Data Manager can handle very large datasets or files, it is comparable to most tools of its type, in that, when it comes to big data, it has essentially constrained your machine resources–processor speed, memory, and storage space.</a:t>
            </a:r>
          </a:p>
          <a:p>
            <a:r>
              <a:rPr lang="en-US" dirty="0"/>
              <a:t>Some of the big data challenges can be addressed outside of the tool but you can also be successful through leveraging features and functionalities within Data Manager. </a:t>
            </a:r>
            <a:endParaRPr lang="en-IN" dirty="0"/>
          </a:p>
        </p:txBody>
      </p:sp>
      <p:sp>
        <p:nvSpPr>
          <p:cNvPr id="4" name="Date Placeholder 3">
            <a:extLst>
              <a:ext uri="{FF2B5EF4-FFF2-40B4-BE49-F238E27FC236}">
                <a16:creationId xmlns:a16="http://schemas.microsoft.com/office/drawing/2014/main" id="{7ADB2B02-6200-6068-A60A-A47A3939706D}"/>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9E084C63-AB46-820D-6016-62018FE36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7848A-DF17-2537-0FB1-628DDD64F008}"/>
              </a:ext>
            </a:extLst>
          </p:cNvPr>
          <p:cNvSpPr>
            <a:spLocks noGrp="1"/>
          </p:cNvSpPr>
          <p:nvPr>
            <p:ph type="sldNum" sz="quarter" idx="12"/>
          </p:nvPr>
        </p:nvSpPr>
        <p:spPr/>
        <p:txBody>
          <a:bodyPr/>
          <a:lstStyle/>
          <a:p>
            <a:fld id="{23305676-A525-44F0-943E-FE252ECA109C}" type="slidenum">
              <a:rPr lang="en-US" smtClean="0"/>
              <a:t>71</a:t>
            </a:fld>
            <a:endParaRPr lang="en-US"/>
          </a:p>
        </p:txBody>
      </p:sp>
    </p:spTree>
    <p:extLst>
      <p:ext uri="{BB962C8B-B14F-4D97-AF65-F5344CB8AC3E}">
        <p14:creationId xmlns:p14="http://schemas.microsoft.com/office/powerpoint/2010/main" val="14127274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CBD4-7CDD-727F-85D5-D70EE9A86994}"/>
              </a:ext>
            </a:extLst>
          </p:cNvPr>
          <p:cNvSpPr>
            <a:spLocks noGrp="1"/>
          </p:cNvSpPr>
          <p:nvPr>
            <p:ph type="title"/>
          </p:nvPr>
        </p:nvSpPr>
        <p:spPr/>
        <p:txBody>
          <a:bodyPr/>
          <a:lstStyle/>
          <a:p>
            <a:r>
              <a:rPr lang="en-US" dirty="0"/>
              <a:t>Example working on </a:t>
            </a:r>
            <a:r>
              <a:rPr lang="en-US" dirty="0" err="1"/>
              <a:t>Datamanager</a:t>
            </a:r>
            <a:r>
              <a:rPr lang="en-US" dirty="0"/>
              <a:t> Tool</a:t>
            </a:r>
            <a:endParaRPr lang="en-IN" dirty="0"/>
          </a:p>
        </p:txBody>
      </p:sp>
      <p:sp>
        <p:nvSpPr>
          <p:cNvPr id="3" name="Content Placeholder 2">
            <a:extLst>
              <a:ext uri="{FF2B5EF4-FFF2-40B4-BE49-F238E27FC236}">
                <a16:creationId xmlns:a16="http://schemas.microsoft.com/office/drawing/2014/main" id="{F9E98526-B838-80D5-672F-16CEA5D7F056}"/>
              </a:ext>
            </a:extLst>
          </p:cNvPr>
          <p:cNvSpPr>
            <a:spLocks noGrp="1"/>
          </p:cNvSpPr>
          <p:nvPr>
            <p:ph idx="1"/>
          </p:nvPr>
        </p:nvSpPr>
        <p:spPr/>
        <p:txBody>
          <a:bodyPr/>
          <a:lstStyle/>
          <a:p>
            <a:r>
              <a:rPr lang="en-US" dirty="0"/>
              <a:t>Referee to the Book “Designing Data Visualizations”, by Noah </a:t>
            </a:r>
            <a:r>
              <a:rPr lang="en-US" dirty="0" err="1"/>
              <a:t>Iliinsky</a:t>
            </a:r>
            <a:r>
              <a:rPr lang="en-US" dirty="0"/>
              <a:t> and Julie Steele.</a:t>
            </a:r>
          </a:p>
          <a:p>
            <a:r>
              <a:rPr lang="en-US" dirty="0"/>
              <a:t>Page No: 110 to 140. </a:t>
            </a:r>
            <a:endParaRPr lang="en-IN" dirty="0"/>
          </a:p>
        </p:txBody>
      </p:sp>
      <p:sp>
        <p:nvSpPr>
          <p:cNvPr id="4" name="Date Placeholder 3">
            <a:extLst>
              <a:ext uri="{FF2B5EF4-FFF2-40B4-BE49-F238E27FC236}">
                <a16:creationId xmlns:a16="http://schemas.microsoft.com/office/drawing/2014/main" id="{B2E5DFB7-5AA5-5CE9-1F5E-B4D3520DB606}"/>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37BE698B-7383-E68E-5A57-A470931A6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61B68-0460-C996-4AF3-22EEEF746932}"/>
              </a:ext>
            </a:extLst>
          </p:cNvPr>
          <p:cNvSpPr>
            <a:spLocks noGrp="1"/>
          </p:cNvSpPr>
          <p:nvPr>
            <p:ph type="sldNum" sz="quarter" idx="12"/>
          </p:nvPr>
        </p:nvSpPr>
        <p:spPr/>
        <p:txBody>
          <a:bodyPr/>
          <a:lstStyle/>
          <a:p>
            <a:fld id="{23305676-A525-44F0-943E-FE252ECA109C}" type="slidenum">
              <a:rPr lang="en-US" smtClean="0"/>
              <a:t>72</a:t>
            </a:fld>
            <a:endParaRPr lang="en-US"/>
          </a:p>
        </p:txBody>
      </p:sp>
    </p:spTree>
    <p:extLst>
      <p:ext uri="{BB962C8B-B14F-4D97-AF65-F5344CB8AC3E}">
        <p14:creationId xmlns:p14="http://schemas.microsoft.com/office/powerpoint/2010/main" val="817492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7265-700F-0335-35FD-85675D348229}"/>
              </a:ext>
            </a:extLst>
          </p:cNvPr>
          <p:cNvSpPr>
            <a:spLocks noGrp="1"/>
          </p:cNvSpPr>
          <p:nvPr>
            <p:ph type="title"/>
          </p:nvPr>
        </p:nvSpPr>
        <p:spPr>
          <a:xfrm>
            <a:off x="838200" y="-6353"/>
            <a:ext cx="10515600" cy="1325563"/>
          </a:xfrm>
        </p:spPr>
        <p:txBody>
          <a:bodyPr/>
          <a:lstStyle/>
          <a:p>
            <a:r>
              <a:rPr lang="en-US" b="1" dirty="0"/>
              <a:t>Mean Median Mode Formula</a:t>
            </a:r>
            <a:endParaRPr lang="en-IN" dirty="0"/>
          </a:p>
        </p:txBody>
      </p:sp>
      <p:sp>
        <p:nvSpPr>
          <p:cNvPr id="3" name="Content Placeholder 2">
            <a:extLst>
              <a:ext uri="{FF2B5EF4-FFF2-40B4-BE49-F238E27FC236}">
                <a16:creationId xmlns:a16="http://schemas.microsoft.com/office/drawing/2014/main" id="{68EE755B-729A-3702-65ED-18774EA1C34C}"/>
              </a:ext>
            </a:extLst>
          </p:cNvPr>
          <p:cNvSpPr>
            <a:spLocks noGrp="1"/>
          </p:cNvSpPr>
          <p:nvPr>
            <p:ph idx="1"/>
          </p:nvPr>
        </p:nvSpPr>
        <p:spPr>
          <a:xfrm>
            <a:off x="838200" y="1182678"/>
            <a:ext cx="10515600" cy="4351338"/>
          </a:xfrm>
        </p:spPr>
        <p:txBody>
          <a:bodyPr/>
          <a:lstStyle/>
          <a:p>
            <a:r>
              <a:rPr lang="en-US" dirty="0"/>
              <a:t>The mean median mode formula helps us to find the measures of </a:t>
            </a:r>
            <a:r>
              <a:rPr lang="en-US" dirty="0">
                <a:hlinkClick r:id="rId2"/>
              </a:rPr>
              <a:t>central tendency</a:t>
            </a:r>
            <a:r>
              <a:rPr lang="en-US" dirty="0"/>
              <a:t>. The mean, median, and mode for grouped and ungrouped data are calculated by the formulas below:</a:t>
            </a:r>
          </a:p>
          <a:p>
            <a:endParaRPr lang="en-IN" dirty="0"/>
          </a:p>
        </p:txBody>
      </p:sp>
      <p:sp>
        <p:nvSpPr>
          <p:cNvPr id="4" name="Date Placeholder 3">
            <a:extLst>
              <a:ext uri="{FF2B5EF4-FFF2-40B4-BE49-F238E27FC236}">
                <a16:creationId xmlns:a16="http://schemas.microsoft.com/office/drawing/2014/main" id="{FAA5B865-7DDA-8F2A-FB10-5D051A202302}"/>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A926FA3F-4A01-ED3D-489F-AEC1928A4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13237-6515-7FB7-ED02-53E8FD99F7DF}"/>
              </a:ext>
            </a:extLst>
          </p:cNvPr>
          <p:cNvSpPr>
            <a:spLocks noGrp="1"/>
          </p:cNvSpPr>
          <p:nvPr>
            <p:ph type="sldNum" sz="quarter" idx="12"/>
          </p:nvPr>
        </p:nvSpPr>
        <p:spPr/>
        <p:txBody>
          <a:bodyPr/>
          <a:lstStyle/>
          <a:p>
            <a:fld id="{23305676-A525-44F0-943E-FE252ECA109C}" type="slidenum">
              <a:rPr lang="en-US" smtClean="0"/>
              <a:t>8</a:t>
            </a:fld>
            <a:endParaRPr lang="en-US"/>
          </a:p>
        </p:txBody>
      </p:sp>
      <p:pic>
        <p:nvPicPr>
          <p:cNvPr id="8" name="Picture 7">
            <a:extLst>
              <a:ext uri="{FF2B5EF4-FFF2-40B4-BE49-F238E27FC236}">
                <a16:creationId xmlns:a16="http://schemas.microsoft.com/office/drawing/2014/main" id="{1E25DE66-2A5A-DB6D-EA22-F986B4465DB3}"/>
              </a:ext>
            </a:extLst>
          </p:cNvPr>
          <p:cNvPicPr>
            <a:picLocks noChangeAspect="1"/>
          </p:cNvPicPr>
          <p:nvPr/>
        </p:nvPicPr>
        <p:blipFill>
          <a:blip r:embed="rId3"/>
          <a:stretch>
            <a:fillRect/>
          </a:stretch>
        </p:blipFill>
        <p:spPr>
          <a:xfrm>
            <a:off x="3086100" y="2506663"/>
            <a:ext cx="5893583" cy="4351337"/>
          </a:xfrm>
          <a:prstGeom prst="rect">
            <a:avLst/>
          </a:prstGeom>
        </p:spPr>
      </p:pic>
    </p:spTree>
    <p:extLst>
      <p:ext uri="{BB962C8B-B14F-4D97-AF65-F5344CB8AC3E}">
        <p14:creationId xmlns:p14="http://schemas.microsoft.com/office/powerpoint/2010/main" val="1890477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0B806-AC37-4143-B0F5-138DCE592848}"/>
              </a:ext>
            </a:extLst>
          </p:cNvPr>
          <p:cNvSpPr>
            <a:spLocks noGrp="1"/>
          </p:cNvSpPr>
          <p:nvPr>
            <p:ph type="title"/>
          </p:nvPr>
        </p:nvSpPr>
        <p:spPr/>
        <p:txBody>
          <a:bodyPr/>
          <a:lstStyle/>
          <a:p>
            <a:r>
              <a:rPr lang="en-US" dirty="0"/>
              <a:t>Dispersion</a:t>
            </a:r>
          </a:p>
        </p:txBody>
      </p:sp>
      <p:sp>
        <p:nvSpPr>
          <p:cNvPr id="3" name="Content Placeholder 2">
            <a:extLst>
              <a:ext uri="{FF2B5EF4-FFF2-40B4-BE49-F238E27FC236}">
                <a16:creationId xmlns:a16="http://schemas.microsoft.com/office/drawing/2014/main" id="{76EB3D67-1135-4C38-83BF-4E6D527ECECC}"/>
              </a:ext>
            </a:extLst>
          </p:cNvPr>
          <p:cNvSpPr>
            <a:spLocks noGrp="1"/>
          </p:cNvSpPr>
          <p:nvPr>
            <p:ph idx="1"/>
          </p:nvPr>
        </p:nvSpPr>
        <p:spPr/>
        <p:txBody>
          <a:bodyPr/>
          <a:lstStyle/>
          <a:p>
            <a:r>
              <a:rPr lang="en-US" dirty="0"/>
              <a:t>Again, these are mathematical calculations (or summaries), such as </a:t>
            </a:r>
            <a:r>
              <a:rPr lang="en-US" b="1" dirty="0"/>
              <a:t>range, variance, and standard deviation</a:t>
            </a:r>
          </a:p>
          <a:p>
            <a:r>
              <a:rPr lang="en-US" dirty="0"/>
              <a:t>But they describe the average of a dataset (or group within the data).</a:t>
            </a:r>
          </a:p>
          <a:p>
            <a:r>
              <a:rPr lang="en-US" dirty="0"/>
              <a:t>For example, you may want to add the range to a selected value such as the minimum and a maximum number of hospital stays found in the data for each patient age group:</a:t>
            </a:r>
          </a:p>
        </p:txBody>
      </p:sp>
      <p:sp>
        <p:nvSpPr>
          <p:cNvPr id="4" name="Date Placeholder 3">
            <a:extLst>
              <a:ext uri="{FF2B5EF4-FFF2-40B4-BE49-F238E27FC236}">
                <a16:creationId xmlns:a16="http://schemas.microsoft.com/office/drawing/2014/main" id="{2467D03E-8399-46C7-94A2-F13950FD0029}"/>
              </a:ext>
            </a:extLst>
          </p:cNvPr>
          <p:cNvSpPr>
            <a:spLocks noGrp="1"/>
          </p:cNvSpPr>
          <p:nvPr>
            <p:ph type="dt" sz="half" idx="10"/>
          </p:nvPr>
        </p:nvSpPr>
        <p:spPr/>
        <p:txBody>
          <a:bodyPr/>
          <a:lstStyle/>
          <a:p>
            <a:fld id="{933DC044-D5B8-45F4-A994-6DF99809D420}" type="datetime1">
              <a:rPr lang="en-US" smtClean="0"/>
              <a:t>9/19/2023</a:t>
            </a:fld>
            <a:endParaRPr lang="en-US"/>
          </a:p>
        </p:txBody>
      </p:sp>
      <p:sp>
        <p:nvSpPr>
          <p:cNvPr id="5" name="Footer Placeholder 4">
            <a:extLst>
              <a:ext uri="{FF2B5EF4-FFF2-40B4-BE49-F238E27FC236}">
                <a16:creationId xmlns:a16="http://schemas.microsoft.com/office/drawing/2014/main" id="{3BFF7617-9CEF-4738-95B4-95C44E3C5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4AF46-95A0-4E07-8E23-5857D86357AF}"/>
              </a:ext>
            </a:extLst>
          </p:cNvPr>
          <p:cNvSpPr>
            <a:spLocks noGrp="1"/>
          </p:cNvSpPr>
          <p:nvPr>
            <p:ph type="sldNum" sz="quarter" idx="12"/>
          </p:nvPr>
        </p:nvSpPr>
        <p:spPr/>
        <p:txBody>
          <a:bodyPr/>
          <a:lstStyle/>
          <a:p>
            <a:fld id="{23305676-A525-44F0-943E-FE252ECA109C}" type="slidenum">
              <a:rPr lang="en-US" smtClean="0"/>
              <a:t>9</a:t>
            </a:fld>
            <a:endParaRPr lang="en-US"/>
          </a:p>
        </p:txBody>
      </p:sp>
    </p:spTree>
    <p:extLst>
      <p:ext uri="{BB962C8B-B14F-4D97-AF65-F5344CB8AC3E}">
        <p14:creationId xmlns:p14="http://schemas.microsoft.com/office/powerpoint/2010/main" val="2557693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6249</TotalTime>
  <Words>3883</Words>
  <Application>Microsoft Office PowerPoint</Application>
  <PresentationFormat>Widescreen</PresentationFormat>
  <Paragraphs>354</Paragraphs>
  <Slides>72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Arial-BoldMT</vt:lpstr>
      <vt:lpstr>Calibri</vt:lpstr>
      <vt:lpstr>Calibri Light</vt:lpstr>
      <vt:lpstr>Comic Sans MS</vt:lpstr>
      <vt:lpstr>PalatinoLinotype-Roman</vt:lpstr>
      <vt:lpstr>Office Theme</vt:lpstr>
      <vt:lpstr>Unit-2  First Half: Understanding Your Data Using R, explores the idea of adding context to the big data you are working on with R.   Second Half: Addressing Big Data Quality, talks about categorized data quality and the Challenges big data brings to them. In addition, examples demonstrating concepts for effectively addressing these areas are covered   </vt:lpstr>
      <vt:lpstr>Understanding Your Data Using R</vt:lpstr>
      <vt:lpstr>PowerPoint Presentation</vt:lpstr>
      <vt:lpstr>Definitions and explanations</vt:lpstr>
      <vt:lpstr>Comparisons</vt:lpstr>
      <vt:lpstr>Contrasts</vt:lpstr>
      <vt:lpstr>Tendencies</vt:lpstr>
      <vt:lpstr>Mean Median Mode Formula</vt:lpstr>
      <vt:lpstr>Dispersion</vt:lpstr>
      <vt:lpstr>Dispersion    (Con.)</vt:lpstr>
      <vt:lpstr>Dispersion (Con..)</vt:lpstr>
      <vt:lpstr>Adding context</vt:lpstr>
      <vt:lpstr>PowerPoint Presentation</vt:lpstr>
      <vt:lpstr>PowerPoint Presentation</vt:lpstr>
      <vt:lpstr>About R</vt:lpstr>
      <vt:lpstr>Few More reasons to use R when profiling your big data</vt:lpstr>
      <vt:lpstr>R Programming Basics </vt:lpstr>
      <vt:lpstr>R and big data </vt:lpstr>
      <vt:lpstr>Example 1</vt:lpstr>
      <vt:lpstr>PowerPoint Presentation</vt:lpstr>
      <vt:lpstr>PowerPoint Presentation</vt:lpstr>
      <vt:lpstr>How to proceed</vt:lpstr>
      <vt:lpstr>Digging in with R</vt:lpstr>
      <vt:lpstr>Let's start with a few simple profile queries. I always start my data profiling by time boxing the data.</vt:lpstr>
      <vt:lpstr>The preceding simple R script provides a sorted list file (ListofYears.txt shown in the following screenshot) containing the years found in the data we are profiling:</vt:lpstr>
      <vt:lpstr>PowerPoint Presentation</vt:lpstr>
      <vt:lpstr>write a R script to load the data into a table, convert it to a data frame, and then read through all the records in the file and count up or tally the number of hospital visits (the number of records) for males and females</vt:lpstr>
      <vt:lpstr>PowerPoint Presentation</vt:lpstr>
      <vt:lpstr>Age (or the fourth field in the file) can also be studied using the R functions Sort and table:</vt:lpstr>
      <vt:lpstr>let's see if there is a difference between the number of hospital visits for patients who are current smokers (field name current_smoker and is field number 16 in the file) and those indicating that they are noncurrent smokers.</vt:lpstr>
      <vt:lpstr>Another interesting R script to continue profiling our data might be:</vt:lpstr>
      <vt:lpstr>PowerPoint Presentation</vt:lpstr>
      <vt:lpstr>let’s use R to create a few data visualizations based upon what we've learned so far through our profiling</vt:lpstr>
      <vt:lpstr>The same logic for creating a similar visualization of hospital visits by state</vt:lpstr>
      <vt:lpstr>Using the R functions substr and regexpr, we can create an R data frame that contains a record for each Hospital Visits by State within each year in the file. Then we can use the function plot (rather than the barplot function) to generate the visualization</vt:lpstr>
      <vt:lpstr>Output</vt:lpstr>
      <vt:lpstr>Another earlier perspective on the data was concerning Age. We grouped the hospital visits by the age of the patients (using the R table function). Since there are many different patient ages, a common practice is to establish age ranges, such as the following:  21 and under  22 to 34  35 to 44  45 to 54  55 to 64  65 and over   </vt:lpstr>
      <vt:lpstr>PowerPoint Presentation</vt:lpstr>
      <vt:lpstr>PowerPoint Presentation</vt:lpstr>
      <vt:lpstr>Example – 2 (Continue with the same data Set)</vt:lpstr>
      <vt:lpstr>Definitions and explanations</vt:lpstr>
      <vt:lpstr>Definitions and explanations (Con..)</vt:lpstr>
      <vt:lpstr>Definitions and explanations (Con..)</vt:lpstr>
      <vt:lpstr>Output</vt:lpstr>
      <vt:lpstr>No looping</vt:lpstr>
      <vt:lpstr>No looping</vt:lpstr>
      <vt:lpstr>Comparisons</vt:lpstr>
      <vt:lpstr>PowerPoint Presentation</vt:lpstr>
      <vt:lpstr>To calculate the average number of hospitals by using the nrow function to obtain a count of records in the data source and then divide it by the number of states:</vt:lpstr>
      <vt:lpstr>Going a bit further with this line of thinking, you might consider that the nine states the U.S. Census Bureau designates as the Northeast region are Connecticut, Maine, Massachusetts, New Hampshire, New York, New Jersey, Pennsylvania, Rhode Island, and Vermont. What is the total number of hospital visits recorded in our file for the northeast region?</vt:lpstr>
      <vt:lpstr>we can add some additional queries to calculate the average number of hospital visits for the northeast region and the total country: </vt:lpstr>
      <vt:lpstr>PowerPoint Presentation</vt:lpstr>
      <vt:lpstr>Contrasts - The examination of contrasting data is another form of extending data profiling</vt:lpstr>
      <vt:lpstr>PowerPoint Presentation</vt:lpstr>
      <vt:lpstr>Tendencies - Identifying tendencies present within your data is also an interesting way of extending data profiling.</vt:lpstr>
      <vt:lpstr>After we have our grouped data, we can calculate water consumption. For example, to count the total weekly servings of water (which is in field or column 96) for age group 1, we can use:</vt:lpstr>
      <vt:lpstr>let's create the visualization of this perspective of our data</vt:lpstr>
      <vt:lpstr>Output</vt:lpstr>
      <vt:lpstr>Dispersion - is still another method of extended data profiling</vt:lpstr>
      <vt:lpstr>PowerPoint Presentation</vt:lpstr>
      <vt:lpstr>PowerPoint Presentation</vt:lpstr>
      <vt:lpstr>PowerPoint Presentation</vt:lpstr>
      <vt:lpstr>we can now create the visualization</vt:lpstr>
      <vt:lpstr>Summary </vt:lpstr>
      <vt:lpstr>Addressing Big Data Quality ( Second Half)</vt:lpstr>
      <vt:lpstr>Data quality categorized</vt:lpstr>
      <vt:lpstr>PowerPoint Presentation</vt:lpstr>
      <vt:lpstr>PowerPoint Presentation</vt:lpstr>
      <vt:lpstr>PowerPoint Presentation</vt:lpstr>
      <vt:lpstr>Data Manager</vt:lpstr>
      <vt:lpstr>Data Manager and big data</vt:lpstr>
      <vt:lpstr>Example working on Datamanager Tool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visualization?</dc:title>
  <dc:creator>Rajasekar</dc:creator>
  <cp:lastModifiedBy>Dr Rajkumar K</cp:lastModifiedBy>
  <cp:revision>124</cp:revision>
  <dcterms:created xsi:type="dcterms:W3CDTF">2021-01-19T07:42:26Z</dcterms:created>
  <dcterms:modified xsi:type="dcterms:W3CDTF">2023-09-19T10:02:58Z</dcterms:modified>
</cp:coreProperties>
</file>