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446" r:id="rId3"/>
    <p:sldId id="453" r:id="rId4"/>
    <p:sldId id="454" r:id="rId5"/>
    <p:sldId id="455" r:id="rId6"/>
    <p:sldId id="465" r:id="rId7"/>
    <p:sldId id="456" r:id="rId8"/>
    <p:sldId id="461" r:id="rId9"/>
    <p:sldId id="462" r:id="rId10"/>
    <p:sldId id="463" r:id="rId11"/>
    <p:sldId id="464" r:id="rId12"/>
    <p:sldId id="467" r:id="rId13"/>
    <p:sldId id="468" r:id="rId14"/>
    <p:sldId id="469" r:id="rId15"/>
    <p:sldId id="470" r:id="rId16"/>
    <p:sldId id="471" r:id="rId17"/>
    <p:sldId id="472" r:id="rId18"/>
    <p:sldId id="474" r:id="rId19"/>
    <p:sldId id="475" r:id="rId20"/>
    <p:sldId id="476" r:id="rId21"/>
    <p:sldId id="477" r:id="rId22"/>
    <p:sldId id="478" r:id="rId23"/>
    <p:sldId id="479" r:id="rId24"/>
    <p:sldId id="480" r:id="rId25"/>
    <p:sldId id="481" r:id="rId26"/>
    <p:sldId id="482" r:id="rId27"/>
    <p:sldId id="483" r:id="rId28"/>
    <p:sldId id="484" r:id="rId29"/>
    <p:sldId id="485" r:id="rId30"/>
    <p:sldId id="486" r:id="rId31"/>
    <p:sldId id="487" r:id="rId32"/>
    <p:sldId id="488" r:id="rId33"/>
    <p:sldId id="489" r:id="rId34"/>
    <p:sldId id="490" r:id="rId35"/>
    <p:sldId id="473" r:id="rId36"/>
    <p:sldId id="491" r:id="rId37"/>
    <p:sldId id="492" r:id="rId38"/>
    <p:sldId id="493" r:id="rId39"/>
    <p:sldId id="494" r:id="rId40"/>
    <p:sldId id="495" r:id="rId41"/>
    <p:sldId id="496" r:id="rId42"/>
    <p:sldId id="497" r:id="rId43"/>
    <p:sldId id="4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081" autoAdjust="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BDD52-3E08-4D59-97A5-536B0845B872}"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89A00-8D1F-4393-AFF5-73044FB41839}" type="slidenum">
              <a:rPr lang="en-US" smtClean="0"/>
              <a:t>‹#›</a:t>
            </a:fld>
            <a:endParaRPr lang="en-US"/>
          </a:p>
        </p:txBody>
      </p:sp>
    </p:spTree>
    <p:extLst>
      <p:ext uri="{BB962C8B-B14F-4D97-AF65-F5344CB8AC3E}">
        <p14:creationId xmlns:p14="http://schemas.microsoft.com/office/powerpoint/2010/main" val="3974578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E978-D855-4515-A480-CF5963C1BD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721020-581B-46E6-8F0C-9E26F00353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6F5DEA-3824-4979-97B7-D9CAD9C01E52}"/>
              </a:ext>
            </a:extLst>
          </p:cNvPr>
          <p:cNvSpPr>
            <a:spLocks noGrp="1"/>
          </p:cNvSpPr>
          <p:nvPr>
            <p:ph type="dt" sz="half" idx="10"/>
          </p:nvPr>
        </p:nvSpPr>
        <p:spPr/>
        <p:txBody>
          <a:bodyPr/>
          <a:lstStyle/>
          <a:p>
            <a:fld id="{C52DCA21-9AE0-4644-BC4F-E98A3A216D1B}" type="datetime1">
              <a:rPr lang="en-US" smtClean="0"/>
              <a:t>10/24/2023</a:t>
            </a:fld>
            <a:endParaRPr lang="en-US"/>
          </a:p>
        </p:txBody>
      </p:sp>
      <p:sp>
        <p:nvSpPr>
          <p:cNvPr id="5" name="Footer Placeholder 4">
            <a:extLst>
              <a:ext uri="{FF2B5EF4-FFF2-40B4-BE49-F238E27FC236}">
                <a16:creationId xmlns:a16="http://schemas.microsoft.com/office/drawing/2014/main" id="{7DB30468-1C89-4E69-878C-A30EE71E0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26C49-8EF6-4DA3-960F-5065AB4B0EE5}"/>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221819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878D-C5A0-4FAC-B1CD-D10BF43382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F6E203-1F81-4556-97B5-14C9B069E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A1CAA-32A7-4453-BD26-48A763D552D3}"/>
              </a:ext>
            </a:extLst>
          </p:cNvPr>
          <p:cNvSpPr>
            <a:spLocks noGrp="1"/>
          </p:cNvSpPr>
          <p:nvPr>
            <p:ph type="dt" sz="half" idx="10"/>
          </p:nvPr>
        </p:nvSpPr>
        <p:spPr/>
        <p:txBody>
          <a:bodyPr/>
          <a:lstStyle/>
          <a:p>
            <a:fld id="{C6A910BB-E7D6-41BF-ADCC-33F4AD94E9F3}" type="datetime1">
              <a:rPr lang="en-US" smtClean="0"/>
              <a:t>10/24/2023</a:t>
            </a:fld>
            <a:endParaRPr lang="en-US"/>
          </a:p>
        </p:txBody>
      </p:sp>
      <p:sp>
        <p:nvSpPr>
          <p:cNvPr id="5" name="Footer Placeholder 4">
            <a:extLst>
              <a:ext uri="{FF2B5EF4-FFF2-40B4-BE49-F238E27FC236}">
                <a16:creationId xmlns:a16="http://schemas.microsoft.com/office/drawing/2014/main" id="{BDCF2F0B-75E6-4D19-9108-0017D660E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A10BA-C772-4345-97EE-FD961F14876C}"/>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268380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CE99E-1969-45FE-B4BC-1557171706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AE5B84-0DC7-4329-97CB-F15BB81A22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30165-794B-4DD6-B449-57D9544AED25}"/>
              </a:ext>
            </a:extLst>
          </p:cNvPr>
          <p:cNvSpPr>
            <a:spLocks noGrp="1"/>
          </p:cNvSpPr>
          <p:nvPr>
            <p:ph type="dt" sz="half" idx="10"/>
          </p:nvPr>
        </p:nvSpPr>
        <p:spPr/>
        <p:txBody>
          <a:bodyPr/>
          <a:lstStyle/>
          <a:p>
            <a:fld id="{52A1502B-256C-4243-B67B-8054B94C6B95}" type="datetime1">
              <a:rPr lang="en-US" smtClean="0"/>
              <a:t>10/24/2023</a:t>
            </a:fld>
            <a:endParaRPr lang="en-US"/>
          </a:p>
        </p:txBody>
      </p:sp>
      <p:sp>
        <p:nvSpPr>
          <p:cNvPr id="5" name="Footer Placeholder 4">
            <a:extLst>
              <a:ext uri="{FF2B5EF4-FFF2-40B4-BE49-F238E27FC236}">
                <a16:creationId xmlns:a16="http://schemas.microsoft.com/office/drawing/2014/main" id="{A7B016F4-CAD9-4FAA-B1FA-59FE6CF9A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7D5B7-C589-494E-BD18-C65415C5D3B1}"/>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376717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440C-3DD1-43B5-845D-472AD6A980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1C3FD2-4235-4B59-BF16-E2DD89A4D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B3A3F-9649-4FC9-B28E-D69B7A05CEF3}"/>
              </a:ext>
            </a:extLst>
          </p:cNvPr>
          <p:cNvSpPr>
            <a:spLocks noGrp="1"/>
          </p:cNvSpPr>
          <p:nvPr>
            <p:ph type="dt" sz="half" idx="10"/>
          </p:nvPr>
        </p:nvSpPr>
        <p:spPr/>
        <p:txBody>
          <a:bodyPr/>
          <a:lstStyle/>
          <a:p>
            <a:fld id="{933DC044-D5B8-45F4-A994-6DF99809D420}" type="datetime1">
              <a:rPr lang="en-US" smtClean="0"/>
              <a:t>10/24/2023</a:t>
            </a:fld>
            <a:endParaRPr lang="en-US"/>
          </a:p>
        </p:txBody>
      </p:sp>
      <p:sp>
        <p:nvSpPr>
          <p:cNvPr id="5" name="Footer Placeholder 4">
            <a:extLst>
              <a:ext uri="{FF2B5EF4-FFF2-40B4-BE49-F238E27FC236}">
                <a16:creationId xmlns:a16="http://schemas.microsoft.com/office/drawing/2014/main" id="{699DAF33-F8EC-4BCC-A462-CF152C48A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0C2EC-CFB5-4F56-8BC6-2B4874F064C5}"/>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154490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5A4A-F0A0-43E4-8C1A-C0CD66990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AE441F-194A-48C3-865D-884198A15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72C6F-0FE7-4F5A-8A86-B8E4A9F92266}"/>
              </a:ext>
            </a:extLst>
          </p:cNvPr>
          <p:cNvSpPr>
            <a:spLocks noGrp="1"/>
          </p:cNvSpPr>
          <p:nvPr>
            <p:ph type="dt" sz="half" idx="10"/>
          </p:nvPr>
        </p:nvSpPr>
        <p:spPr/>
        <p:txBody>
          <a:bodyPr/>
          <a:lstStyle/>
          <a:p>
            <a:fld id="{AF03008E-6D4F-4954-B482-942766B7CE68}" type="datetime1">
              <a:rPr lang="en-US" smtClean="0"/>
              <a:t>10/24/2023</a:t>
            </a:fld>
            <a:endParaRPr lang="en-US"/>
          </a:p>
        </p:txBody>
      </p:sp>
      <p:sp>
        <p:nvSpPr>
          <p:cNvPr id="5" name="Footer Placeholder 4">
            <a:extLst>
              <a:ext uri="{FF2B5EF4-FFF2-40B4-BE49-F238E27FC236}">
                <a16:creationId xmlns:a16="http://schemas.microsoft.com/office/drawing/2014/main" id="{1520580F-A2F5-46E1-A09A-C460C0EAF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5F151-64DE-416D-BABA-E9B3EED681B4}"/>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344857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D5FF-EDFA-44CA-8F3E-245EAB4CE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9A8C8-F25D-4CD0-8B1F-0A06D03EE4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DB6186-2613-4FD2-96A6-D785E4E36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59AD6D-85D5-4DDE-BE49-EF4A95A0A14B}"/>
              </a:ext>
            </a:extLst>
          </p:cNvPr>
          <p:cNvSpPr>
            <a:spLocks noGrp="1"/>
          </p:cNvSpPr>
          <p:nvPr>
            <p:ph type="dt" sz="half" idx="10"/>
          </p:nvPr>
        </p:nvSpPr>
        <p:spPr/>
        <p:txBody>
          <a:bodyPr/>
          <a:lstStyle/>
          <a:p>
            <a:fld id="{D8BB61AA-6B26-4E77-8748-A29F081BE80A}" type="datetime1">
              <a:rPr lang="en-US" smtClean="0"/>
              <a:t>10/24/2023</a:t>
            </a:fld>
            <a:endParaRPr lang="en-US"/>
          </a:p>
        </p:txBody>
      </p:sp>
      <p:sp>
        <p:nvSpPr>
          <p:cNvPr id="6" name="Footer Placeholder 5">
            <a:extLst>
              <a:ext uri="{FF2B5EF4-FFF2-40B4-BE49-F238E27FC236}">
                <a16:creationId xmlns:a16="http://schemas.microsoft.com/office/drawing/2014/main" id="{D16D1D8A-0906-4AF3-A93E-B6ED4EC66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8255D-57ED-4BFF-B295-DA25E513E446}"/>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226344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9CEB-52F4-4543-B99D-D2F4674C02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73F95-7EC3-4556-AD61-CDBA7611A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0BC656-CEBE-4C41-8EFB-35E7648D19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17B724-A4C0-425B-8C7B-BEDBCE6CDA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EA47B5-AD94-4073-A4D0-42F2695DB6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87AA29-683D-423B-A5C6-513A26993453}"/>
              </a:ext>
            </a:extLst>
          </p:cNvPr>
          <p:cNvSpPr>
            <a:spLocks noGrp="1"/>
          </p:cNvSpPr>
          <p:nvPr>
            <p:ph type="dt" sz="half" idx="10"/>
          </p:nvPr>
        </p:nvSpPr>
        <p:spPr/>
        <p:txBody>
          <a:bodyPr/>
          <a:lstStyle/>
          <a:p>
            <a:fld id="{75A774B8-FB97-4450-8D5A-532261E1E2BA}" type="datetime1">
              <a:rPr lang="en-US" smtClean="0"/>
              <a:t>10/24/2023</a:t>
            </a:fld>
            <a:endParaRPr lang="en-US"/>
          </a:p>
        </p:txBody>
      </p:sp>
      <p:sp>
        <p:nvSpPr>
          <p:cNvPr id="8" name="Footer Placeholder 7">
            <a:extLst>
              <a:ext uri="{FF2B5EF4-FFF2-40B4-BE49-F238E27FC236}">
                <a16:creationId xmlns:a16="http://schemas.microsoft.com/office/drawing/2014/main" id="{582DA0E2-232A-4094-90A0-AD5F530D3C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BB6D2C-0813-43B6-833A-6A9B55007726}"/>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305667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5582-E216-4774-B22F-7DA87C6674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58D26E-111C-4BF9-9316-18B7A510183A}"/>
              </a:ext>
            </a:extLst>
          </p:cNvPr>
          <p:cNvSpPr>
            <a:spLocks noGrp="1"/>
          </p:cNvSpPr>
          <p:nvPr>
            <p:ph type="dt" sz="half" idx="10"/>
          </p:nvPr>
        </p:nvSpPr>
        <p:spPr/>
        <p:txBody>
          <a:bodyPr/>
          <a:lstStyle/>
          <a:p>
            <a:fld id="{4B917D9E-22B3-406C-A119-95E8072DF935}" type="datetime1">
              <a:rPr lang="en-US" smtClean="0"/>
              <a:t>10/24/2023</a:t>
            </a:fld>
            <a:endParaRPr lang="en-US"/>
          </a:p>
        </p:txBody>
      </p:sp>
      <p:sp>
        <p:nvSpPr>
          <p:cNvPr id="4" name="Footer Placeholder 3">
            <a:extLst>
              <a:ext uri="{FF2B5EF4-FFF2-40B4-BE49-F238E27FC236}">
                <a16:creationId xmlns:a16="http://schemas.microsoft.com/office/drawing/2014/main" id="{3E42F486-2A66-4DA8-BB98-E5D1D67C6B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EDE92F-B020-4658-A0DA-280C7FB004F9}"/>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408175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ACC5A-71B4-450A-B0EF-55B0DE4AF03B}"/>
              </a:ext>
            </a:extLst>
          </p:cNvPr>
          <p:cNvSpPr>
            <a:spLocks noGrp="1"/>
          </p:cNvSpPr>
          <p:nvPr>
            <p:ph type="dt" sz="half" idx="10"/>
          </p:nvPr>
        </p:nvSpPr>
        <p:spPr/>
        <p:txBody>
          <a:bodyPr/>
          <a:lstStyle/>
          <a:p>
            <a:fld id="{41C323CF-8CE3-4B37-984E-7943D3C21105}" type="datetime1">
              <a:rPr lang="en-US" smtClean="0"/>
              <a:t>10/24/2023</a:t>
            </a:fld>
            <a:endParaRPr lang="en-US"/>
          </a:p>
        </p:txBody>
      </p:sp>
      <p:sp>
        <p:nvSpPr>
          <p:cNvPr id="3" name="Footer Placeholder 2">
            <a:extLst>
              <a:ext uri="{FF2B5EF4-FFF2-40B4-BE49-F238E27FC236}">
                <a16:creationId xmlns:a16="http://schemas.microsoft.com/office/drawing/2014/main" id="{8323FE1D-F386-4FD3-A5A7-8A88C354ED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9A1F5F-ACD5-41B2-AC51-57C91704FADF}"/>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131802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90F2-2C95-45E4-95F2-BAF88B35A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FD840B-2BEB-43F3-B398-6729170799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E909C8-342B-4F1B-BFD6-3E3D29ABD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E2CC9-69A1-45A5-90EE-C702393CEA6F}"/>
              </a:ext>
            </a:extLst>
          </p:cNvPr>
          <p:cNvSpPr>
            <a:spLocks noGrp="1"/>
          </p:cNvSpPr>
          <p:nvPr>
            <p:ph type="dt" sz="half" idx="10"/>
          </p:nvPr>
        </p:nvSpPr>
        <p:spPr/>
        <p:txBody>
          <a:bodyPr/>
          <a:lstStyle/>
          <a:p>
            <a:fld id="{0996E4AB-B61C-4362-974C-8776BC1FF06D}" type="datetime1">
              <a:rPr lang="en-US" smtClean="0"/>
              <a:t>10/24/2023</a:t>
            </a:fld>
            <a:endParaRPr lang="en-US"/>
          </a:p>
        </p:txBody>
      </p:sp>
      <p:sp>
        <p:nvSpPr>
          <p:cNvPr id="6" name="Footer Placeholder 5">
            <a:extLst>
              <a:ext uri="{FF2B5EF4-FFF2-40B4-BE49-F238E27FC236}">
                <a16:creationId xmlns:a16="http://schemas.microsoft.com/office/drawing/2014/main" id="{DF360DAA-FE19-4940-A960-D77879DC9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0CA778-8CF8-4489-BDD5-60B4E3215000}"/>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31201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4EA1-A510-483F-A3C3-A63CC8DE8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776686-AD31-43C4-8888-FA8EE8BBB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9657E6-5347-492F-A476-F4E455252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D1BA9-471D-47CC-B4D5-E857B7F5769F}"/>
              </a:ext>
            </a:extLst>
          </p:cNvPr>
          <p:cNvSpPr>
            <a:spLocks noGrp="1"/>
          </p:cNvSpPr>
          <p:nvPr>
            <p:ph type="dt" sz="half" idx="10"/>
          </p:nvPr>
        </p:nvSpPr>
        <p:spPr/>
        <p:txBody>
          <a:bodyPr/>
          <a:lstStyle/>
          <a:p>
            <a:fld id="{8615FB21-A980-4525-BFA2-C82ED9DDBC6B}" type="datetime1">
              <a:rPr lang="en-US" smtClean="0"/>
              <a:t>10/24/2023</a:t>
            </a:fld>
            <a:endParaRPr lang="en-US"/>
          </a:p>
        </p:txBody>
      </p:sp>
      <p:sp>
        <p:nvSpPr>
          <p:cNvPr id="6" name="Footer Placeholder 5">
            <a:extLst>
              <a:ext uri="{FF2B5EF4-FFF2-40B4-BE49-F238E27FC236}">
                <a16:creationId xmlns:a16="http://schemas.microsoft.com/office/drawing/2014/main" id="{0440D88E-0D42-4A16-A500-7FC34DEDD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6E561-FECB-4D30-848F-249E8760D9A9}"/>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420239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05AA38-4172-43E2-B2C9-9F44CE38C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1E07A2-D8D1-424F-BF0A-C5508BC4E0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26DF5-E285-4E7D-AA7A-5A45FB502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41A0D-EE52-4FAC-B4D6-AAFC4112FB2C}" type="datetime1">
              <a:rPr lang="en-US" smtClean="0"/>
              <a:t>10/24/2023</a:t>
            </a:fld>
            <a:endParaRPr lang="en-US"/>
          </a:p>
        </p:txBody>
      </p:sp>
      <p:sp>
        <p:nvSpPr>
          <p:cNvPr id="5" name="Footer Placeholder 4">
            <a:extLst>
              <a:ext uri="{FF2B5EF4-FFF2-40B4-BE49-F238E27FC236}">
                <a16:creationId xmlns:a16="http://schemas.microsoft.com/office/drawing/2014/main" id="{4672C7D0-400B-4D83-8F2A-0B95C8D52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80C825-BE05-488B-9D56-4FAB9C35F9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5676-A525-44F0-943E-FE252ECA109C}" type="slidenum">
              <a:rPr lang="en-US" smtClean="0"/>
              <a:t>‹#›</a:t>
            </a:fld>
            <a:endParaRPr lang="en-US"/>
          </a:p>
        </p:txBody>
      </p:sp>
    </p:spTree>
    <p:extLst>
      <p:ext uri="{BB962C8B-B14F-4D97-AF65-F5344CB8AC3E}">
        <p14:creationId xmlns:p14="http://schemas.microsoft.com/office/powerpoint/2010/main" val="2231615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eecodecamp.org/news/d3js-tutorial-data-visualization-for-beginner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Google Shape;90;p13"/>
          <p:cNvSpPr/>
          <p:nvPr/>
        </p:nvSpPr>
        <p:spPr>
          <a:xfrm>
            <a:off x="6553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2" name="Google Shape;92;p13"/>
          <p:cNvSpPr/>
          <p:nvPr/>
        </p:nvSpPr>
        <p:spPr>
          <a:xfrm>
            <a:off x="2712720" y="1925924"/>
            <a:ext cx="7269480" cy="1503076"/>
          </a:xfrm>
          <a:prstGeom prst="rect">
            <a:avLst/>
          </a:prstGeom>
          <a:noFill/>
          <a:ln>
            <a:noFill/>
          </a:ln>
        </p:spPr>
        <p:txBody>
          <a:bodyPr spcFirstLastPara="1" wrap="square" lIns="91425" tIns="45700" rIns="91425" bIns="45700" anchor="t" anchorCtr="0">
            <a:noAutofit/>
          </a:bodyPr>
          <a:lstStyle/>
          <a:p>
            <a:pPr algn="ctr"/>
            <a:r>
              <a:rPr lang="en-US" sz="3200" b="1" dirty="0">
                <a:solidFill>
                  <a:srgbClr val="7030A0"/>
                </a:solidFill>
                <a:latin typeface="Cambria" panose="02040503050406030204" pitchFamily="18" charset="0"/>
                <a:ea typeface="Cambria" panose="02040503050406030204" pitchFamily="18" charset="0"/>
                <a:cs typeface="Calibri"/>
                <a:sym typeface="Calibri"/>
              </a:rPr>
              <a:t>18CSE490T - </a:t>
            </a:r>
            <a:r>
              <a:rPr lang="en-IN" sz="3200" b="1" dirty="0">
                <a:solidFill>
                  <a:srgbClr val="7030A0"/>
                </a:solidFill>
                <a:latin typeface="Cambria" panose="02040503050406030204" pitchFamily="18" charset="0"/>
                <a:ea typeface="Cambria" panose="02040503050406030204" pitchFamily="18" charset="0"/>
                <a:cs typeface="Arial"/>
                <a:sym typeface="Arial"/>
              </a:rPr>
              <a:t>Big Data Visualization</a:t>
            </a:r>
          </a:p>
          <a:p>
            <a:pPr algn="ctr"/>
            <a:endParaRPr lang="en-IN" sz="3200" b="1" dirty="0">
              <a:solidFill>
                <a:srgbClr val="7030A0"/>
              </a:solidFill>
              <a:latin typeface="Cambria" panose="02040503050406030204" pitchFamily="18" charset="0"/>
              <a:ea typeface="Cambria" panose="02040503050406030204" pitchFamily="18" charset="0"/>
              <a:cs typeface="Arial"/>
              <a:sym typeface="Arial"/>
            </a:endParaRPr>
          </a:p>
          <a:p>
            <a:pPr algn="ctr"/>
            <a:r>
              <a:rPr lang="en-IN" sz="3200" b="1" dirty="0">
                <a:solidFill>
                  <a:srgbClr val="7030A0"/>
                </a:solidFill>
                <a:latin typeface="Cambria" panose="02040503050406030204" pitchFamily="18" charset="0"/>
                <a:ea typeface="Cambria" panose="02040503050406030204" pitchFamily="18" charset="0"/>
                <a:cs typeface="Arial"/>
                <a:sym typeface="Arial"/>
              </a:rPr>
              <a:t>Unit 4 – D3 Tool</a:t>
            </a:r>
          </a:p>
          <a:p>
            <a:pPr algn="ctr"/>
            <a:r>
              <a:rPr lang="en-IN" sz="3200" b="1" dirty="0">
                <a:solidFill>
                  <a:srgbClr val="7030A0"/>
                </a:solidFill>
                <a:latin typeface="Cambria" panose="02040503050406030204" pitchFamily="18" charset="0"/>
                <a:ea typeface="Cambria" panose="02040503050406030204" pitchFamily="18" charset="0"/>
                <a:cs typeface="Arial"/>
                <a:sym typeface="Arial"/>
                <a:hlinkClick r:id="rId3"/>
              </a:rPr>
              <a:t>https://www.freecodecamp.org/news/d3js-tutorial-data-visualization-for-beginners/</a:t>
            </a:r>
            <a:r>
              <a:rPr lang="en-IN" sz="3200" b="1" dirty="0">
                <a:solidFill>
                  <a:srgbClr val="7030A0"/>
                </a:solidFill>
                <a:latin typeface="Cambria" panose="02040503050406030204" pitchFamily="18" charset="0"/>
                <a:ea typeface="Cambria" panose="02040503050406030204" pitchFamily="18" charset="0"/>
                <a:cs typeface="Arial"/>
                <a:sym typeface="Arial"/>
              </a:rPr>
              <a:t> </a:t>
            </a:r>
            <a:endParaRPr sz="3200" b="1" dirty="0">
              <a:solidFill>
                <a:srgbClr val="7030A0"/>
              </a:solidFill>
              <a:latin typeface="Cambria" panose="02040503050406030204" pitchFamily="18" charset="0"/>
              <a:ea typeface="Cambria" panose="02040503050406030204" pitchFamily="18" charset="0"/>
              <a:cs typeface="Arial"/>
              <a:sym typeface="Arial"/>
            </a:endParaRPr>
          </a:p>
        </p:txBody>
      </p:sp>
      <p:sp>
        <p:nvSpPr>
          <p:cNvPr id="4" name="Slide Number Placeholder 3">
            <a:extLst>
              <a:ext uri="{FF2B5EF4-FFF2-40B4-BE49-F238E27FC236}">
                <a16:creationId xmlns:a16="http://schemas.microsoft.com/office/drawing/2014/main" id="{9EC3AECF-FEF4-440C-A8D1-2EA6F59F914A}"/>
              </a:ext>
            </a:extLst>
          </p:cNvPr>
          <p:cNvSpPr>
            <a:spLocks noGrp="1"/>
          </p:cNvSpPr>
          <p:nvPr>
            <p:ph type="sldNum" sz="quarter" idx="12"/>
          </p:nvPr>
        </p:nvSpPr>
        <p:spPr/>
        <p:txBody>
          <a:bodyPr/>
          <a:lstStyle/>
          <a:p>
            <a:fld id="{23305676-A525-44F0-943E-FE252ECA109C}"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IN" sz="2500" b="1" dirty="0">
                <a:solidFill>
                  <a:srgbClr val="111111"/>
                </a:solidFill>
                <a:latin typeface="Cambria" panose="02040503050406030204" pitchFamily="18" charset="0"/>
                <a:ea typeface="Cambria" panose="02040503050406030204" pitchFamily="18" charset="0"/>
              </a:rPr>
              <a:t>Working with D3 Sample (Con..) </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5. Next, again assuming our data file is in the same local location as our HTML file, we can find the document's file reference (D3.csv) and verify the filename:</a:t>
            </a:r>
          </a:p>
          <a:p>
            <a:pPr algn="just">
              <a:lnSpc>
                <a:spcPct val="150000"/>
              </a:lnSpc>
            </a:pPr>
            <a:r>
              <a:rPr lang="en-US" sz="2200" dirty="0">
                <a:solidFill>
                  <a:srgbClr val="111111"/>
                </a:solidFill>
                <a:latin typeface="Cambria" panose="02040503050406030204" pitchFamily="18" charset="0"/>
                <a:ea typeface="Cambria" panose="02040503050406030204" pitchFamily="18" charset="0"/>
              </a:rPr>
              <a:t>&lt;!--- here is the data --&gt;</a:t>
            </a:r>
          </a:p>
          <a:p>
            <a:pPr algn="just">
              <a:lnSpc>
                <a:spcPct val="150000"/>
              </a:lnSpc>
            </a:pPr>
            <a:r>
              <a:rPr lang="en-US" sz="2200" dirty="0">
                <a:solidFill>
                  <a:srgbClr val="111111"/>
                </a:solidFill>
                <a:latin typeface="Cambria" panose="02040503050406030204" pitchFamily="18" charset="0"/>
                <a:ea typeface="Cambria" panose="02040503050406030204" pitchFamily="18" charset="0"/>
              </a:rPr>
              <a:t>D3.csv("data.csv", function(error, data) {</a:t>
            </a:r>
          </a:p>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Once we've saved the updated HTML document, we can view it using any web browser. Voila! We've created our first big data visualization using D3:</a:t>
            </a:r>
          </a:p>
          <a:p>
            <a:pPr algn="just">
              <a:lnSpc>
                <a:spcPct val="150000"/>
              </a:lnSpc>
            </a:pPr>
            <a:endParaRPr lang="en-IN" sz="2200" dirty="0">
              <a:solidFill>
                <a:srgbClr val="111111"/>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514BC769-1E2B-0038-52D1-4DC511B5868E}"/>
              </a:ext>
            </a:extLst>
          </p:cNvPr>
          <p:cNvPicPr>
            <a:picLocks noChangeAspect="1"/>
          </p:cNvPicPr>
          <p:nvPr/>
        </p:nvPicPr>
        <p:blipFill>
          <a:blip r:embed="rId2"/>
          <a:stretch>
            <a:fillRect/>
          </a:stretch>
        </p:blipFill>
        <p:spPr>
          <a:xfrm>
            <a:off x="6300788" y="3819490"/>
            <a:ext cx="4243388" cy="2989823"/>
          </a:xfrm>
          <a:prstGeom prst="rect">
            <a:avLst/>
          </a:prstGeom>
        </p:spPr>
      </p:pic>
    </p:spTree>
    <p:extLst>
      <p:ext uri="{BB962C8B-B14F-4D97-AF65-F5344CB8AC3E}">
        <p14:creationId xmlns:p14="http://schemas.microsoft.com/office/powerpoint/2010/main" val="264560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US" sz="2500" b="1" dirty="0">
                <a:solidFill>
                  <a:srgbClr val="111111"/>
                </a:solidFill>
                <a:latin typeface="Cambria" panose="02040503050406030204" pitchFamily="18" charset="0"/>
                <a:ea typeface="Cambria" panose="02040503050406030204" pitchFamily="18" charset="0"/>
              </a:rPr>
              <a:t>Digging deeper into the specifics of D3 use</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Management wants to determine how the different shifts contribute to overall profitability or perhaps how each individual shift compares to the others.</a:t>
            </a:r>
          </a:p>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There are several key performance indicators (KPIs) to be scrutinized. One such indicator is total parts delivered by shift. </a:t>
            </a:r>
          </a:p>
          <a:p>
            <a:pPr marL="342900" indent="-342900" algn="l">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shows a portion of our raw data</a:t>
            </a:r>
            <a:r>
              <a:rPr lang="en-US" sz="1800" b="0" i="0" dirty="0">
                <a:solidFill>
                  <a:srgbClr val="000000"/>
                </a:solidFill>
                <a:effectLst/>
                <a:latin typeface="PalatinoLinotype-Roman"/>
              </a:rPr>
              <a:t>:</a:t>
            </a:r>
            <a:r>
              <a:rPr lang="en-US" sz="1050" dirty="0"/>
              <a:t> </a:t>
            </a:r>
            <a:br>
              <a:rPr lang="en-US" sz="1050" dirty="0"/>
            </a:br>
            <a:endParaRPr lang="en-US"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30D5F966-119F-2395-6FF1-DA93161768D2}"/>
              </a:ext>
            </a:extLst>
          </p:cNvPr>
          <p:cNvPicPr>
            <a:picLocks noChangeAspect="1"/>
          </p:cNvPicPr>
          <p:nvPr/>
        </p:nvPicPr>
        <p:blipFill>
          <a:blip r:embed="rId2"/>
          <a:stretch>
            <a:fillRect/>
          </a:stretch>
        </p:blipFill>
        <p:spPr>
          <a:xfrm>
            <a:off x="3143250" y="3314699"/>
            <a:ext cx="7239002" cy="3736657"/>
          </a:xfrm>
          <a:prstGeom prst="rect">
            <a:avLst/>
          </a:prstGeom>
        </p:spPr>
      </p:pic>
    </p:spTree>
    <p:extLst>
      <p:ext uri="{BB962C8B-B14F-4D97-AF65-F5344CB8AC3E}">
        <p14:creationId xmlns:p14="http://schemas.microsoft.com/office/powerpoint/2010/main" val="162059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US" sz="2500" b="1" dirty="0">
                <a:solidFill>
                  <a:srgbClr val="111111"/>
                </a:solidFill>
                <a:latin typeface="Cambria" panose="02040503050406030204" pitchFamily="18" charset="0"/>
                <a:ea typeface="Cambria" panose="02040503050406030204" pitchFamily="18" charset="0"/>
              </a:rPr>
              <a:t>Digging deeper into the specifics of D3 use (Con..)</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we've already worked with R in this book, we will use it again to manipulate our raw plant data. </a:t>
            </a:r>
          </a:p>
          <a:p>
            <a:pPr marL="342900" indent="-342900" algn="l">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The following is the simple R scripting used to aggregate the part counts by shift ID to a summary file</a:t>
            </a:r>
            <a:br>
              <a:rPr lang="en-US" sz="1050" dirty="0"/>
            </a:br>
            <a:endParaRPr lang="en-US"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A41674BC-F741-932E-3CE5-CA8359D54EDE}"/>
              </a:ext>
            </a:extLst>
          </p:cNvPr>
          <p:cNvPicPr>
            <a:picLocks noChangeAspect="1"/>
          </p:cNvPicPr>
          <p:nvPr/>
        </p:nvPicPr>
        <p:blipFill>
          <a:blip r:embed="rId2"/>
          <a:stretch>
            <a:fillRect/>
          </a:stretch>
        </p:blipFill>
        <p:spPr>
          <a:xfrm>
            <a:off x="2066924" y="2839294"/>
            <a:ext cx="9263064" cy="3972969"/>
          </a:xfrm>
          <a:prstGeom prst="rect">
            <a:avLst/>
          </a:prstGeom>
        </p:spPr>
      </p:pic>
    </p:spTree>
    <p:extLst>
      <p:ext uri="{BB962C8B-B14F-4D97-AF65-F5344CB8AC3E}">
        <p14:creationId xmlns:p14="http://schemas.microsoft.com/office/powerpoint/2010/main" val="14655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US" sz="2500" b="1" dirty="0">
                <a:solidFill>
                  <a:srgbClr val="111111"/>
                </a:solidFill>
                <a:latin typeface="Cambria" panose="02040503050406030204" pitchFamily="18" charset="0"/>
                <a:ea typeface="Cambria" panose="02040503050406030204" pitchFamily="18" charset="0"/>
              </a:rPr>
              <a:t>Digging deeper into the specifics of D3 use (Con..)</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br>
              <a:rPr lang="en-US" sz="1050" dirty="0"/>
            </a:br>
            <a:endParaRPr lang="en-US"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3713477-137F-774A-936E-9F3867E5CDEC}"/>
              </a:ext>
            </a:extLst>
          </p:cNvPr>
          <p:cNvPicPr>
            <a:picLocks noChangeAspect="1"/>
          </p:cNvPicPr>
          <p:nvPr/>
        </p:nvPicPr>
        <p:blipFill>
          <a:blip r:embed="rId2"/>
          <a:stretch>
            <a:fillRect/>
          </a:stretch>
        </p:blipFill>
        <p:spPr>
          <a:xfrm>
            <a:off x="917644" y="964524"/>
            <a:ext cx="10356712" cy="5348448"/>
          </a:xfrm>
          <a:prstGeom prst="rect">
            <a:avLst/>
          </a:prstGeom>
        </p:spPr>
      </p:pic>
    </p:spTree>
    <p:extLst>
      <p:ext uri="{BB962C8B-B14F-4D97-AF65-F5344CB8AC3E}">
        <p14:creationId xmlns:p14="http://schemas.microsoft.com/office/powerpoint/2010/main" val="180251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fontScale="90000"/>
          </a:bodyPr>
          <a:lstStyle/>
          <a:p>
            <a:pPr algn="ctr"/>
            <a:r>
              <a:rPr lang="en-US" sz="2500" b="1" dirty="0">
                <a:solidFill>
                  <a:srgbClr val="111111"/>
                </a:solidFill>
                <a:latin typeface="Cambria" panose="02040503050406030204" pitchFamily="18" charset="0"/>
                <a:ea typeface="Cambria" panose="02040503050406030204" pitchFamily="18" charset="0"/>
              </a:rPr>
              <a:t>The following screenshot shows the aggregated or summary file (named </a:t>
            </a:r>
            <a:r>
              <a:rPr lang="en-US" sz="2500" b="1" dirty="0" err="1">
                <a:solidFill>
                  <a:srgbClr val="111111"/>
                </a:solidFill>
                <a:latin typeface="Cambria" panose="02040503050406030204" pitchFamily="18" charset="0"/>
                <a:ea typeface="Cambria" panose="02040503050406030204" pitchFamily="18" charset="0"/>
              </a:rPr>
              <a:t>data.tsv</a:t>
            </a:r>
            <a:r>
              <a:rPr lang="en-US" sz="2500" b="1" dirty="0">
                <a:solidFill>
                  <a:srgbClr val="111111"/>
                </a:solidFill>
                <a:latin typeface="Cambria" panose="02040503050406030204" pitchFamily="18" charset="0"/>
                <a:ea typeface="Cambria" panose="02040503050406030204" pitchFamily="18" charset="0"/>
              </a:rPr>
              <a:t>) that</a:t>
            </a:r>
            <a:br>
              <a:rPr lang="en-US" sz="2500" b="1" dirty="0">
                <a:solidFill>
                  <a:srgbClr val="111111"/>
                </a:solidFill>
                <a:latin typeface="Cambria" panose="02040503050406030204" pitchFamily="18" charset="0"/>
                <a:ea typeface="Cambria" panose="02040503050406030204" pitchFamily="18" charset="0"/>
              </a:rPr>
            </a:br>
            <a:r>
              <a:rPr lang="en-US" sz="2500" b="1" dirty="0">
                <a:solidFill>
                  <a:srgbClr val="111111"/>
                </a:solidFill>
                <a:latin typeface="Cambria" panose="02040503050406030204" pitchFamily="18" charset="0"/>
                <a:ea typeface="Cambria" panose="02040503050406030204" pitchFamily="18" charset="0"/>
              </a:rPr>
              <a:t>the R script generates:</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br>
              <a:rPr lang="en-US" sz="1050" dirty="0"/>
            </a:br>
            <a:endParaRPr lang="en-US"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B387614C-E499-DAFE-F050-3EA2C9CF0571}"/>
              </a:ext>
            </a:extLst>
          </p:cNvPr>
          <p:cNvPicPr>
            <a:picLocks noChangeAspect="1"/>
          </p:cNvPicPr>
          <p:nvPr/>
        </p:nvPicPr>
        <p:blipFill>
          <a:blip r:embed="rId2"/>
          <a:stretch>
            <a:fillRect/>
          </a:stretch>
        </p:blipFill>
        <p:spPr>
          <a:xfrm>
            <a:off x="604179" y="1600201"/>
            <a:ext cx="10597358" cy="2486024"/>
          </a:xfrm>
          <a:prstGeom prst="rect">
            <a:avLst/>
          </a:prstGeom>
        </p:spPr>
      </p:pic>
    </p:spTree>
    <p:extLst>
      <p:ext uri="{BB962C8B-B14F-4D97-AF65-F5344CB8AC3E}">
        <p14:creationId xmlns:p14="http://schemas.microsoft.com/office/powerpoint/2010/main" val="377568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fontScale="90000"/>
          </a:bodyPr>
          <a:lstStyle/>
          <a:p>
            <a:pPr algn="ctr"/>
            <a:r>
              <a:rPr lang="en-US" sz="2500" b="1" dirty="0">
                <a:solidFill>
                  <a:srgbClr val="111111"/>
                </a:solidFill>
                <a:latin typeface="Cambria" panose="02040503050406030204" pitchFamily="18" charset="0"/>
                <a:ea typeface="Cambria" panose="02040503050406030204" pitchFamily="18" charset="0"/>
              </a:rPr>
              <a:t>This summary file is then the source of our D3 data visualization (shown in the following</a:t>
            </a:r>
            <a:br>
              <a:rPr lang="en-US" sz="2500" b="1" dirty="0">
                <a:solidFill>
                  <a:srgbClr val="111111"/>
                </a:solidFill>
                <a:latin typeface="Cambria" panose="02040503050406030204" pitchFamily="18" charset="0"/>
                <a:ea typeface="Cambria" panose="02040503050406030204" pitchFamily="18" charset="0"/>
              </a:rPr>
            </a:br>
            <a:r>
              <a:rPr lang="en-US" sz="2500" b="1" dirty="0">
                <a:solidFill>
                  <a:srgbClr val="111111"/>
                </a:solidFill>
                <a:latin typeface="Cambria" panose="02040503050406030204" pitchFamily="18" charset="0"/>
                <a:ea typeface="Cambria" panose="02040503050406030204" pitchFamily="18" charset="0"/>
              </a:rPr>
              <a:t>figure):</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br>
              <a:rPr lang="en-US" sz="1050" dirty="0"/>
            </a:br>
            <a:endParaRPr lang="en-US"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2E6D62E-E02A-318E-B1C4-F47BB9F7F4DA}"/>
              </a:ext>
            </a:extLst>
          </p:cNvPr>
          <p:cNvPicPr>
            <a:picLocks noChangeAspect="1"/>
          </p:cNvPicPr>
          <p:nvPr/>
        </p:nvPicPr>
        <p:blipFill>
          <a:blip r:embed="rId2"/>
          <a:stretch>
            <a:fillRect/>
          </a:stretch>
        </p:blipFill>
        <p:spPr>
          <a:xfrm>
            <a:off x="2714626" y="828416"/>
            <a:ext cx="5586412" cy="5980897"/>
          </a:xfrm>
          <a:prstGeom prst="rect">
            <a:avLst/>
          </a:prstGeom>
        </p:spPr>
      </p:pic>
    </p:spTree>
    <p:extLst>
      <p:ext uri="{BB962C8B-B14F-4D97-AF65-F5344CB8AC3E}">
        <p14:creationId xmlns:p14="http://schemas.microsoft.com/office/powerpoint/2010/main" val="171013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fontScale="90000"/>
          </a:bodyPr>
          <a:lstStyle/>
          <a:p>
            <a:pPr algn="ctr"/>
            <a:r>
              <a:rPr lang="en-US" sz="2500" b="1" dirty="0">
                <a:solidFill>
                  <a:srgbClr val="111111"/>
                </a:solidFill>
                <a:latin typeface="Cambria" panose="02040503050406030204" pitchFamily="18" charset="0"/>
                <a:ea typeface="Cambria" panose="02040503050406030204" pitchFamily="18" charset="0"/>
              </a:rPr>
              <a:t>This visualization is generated using the minimalist pie chart D3-shape sample template</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br>
              <a:rPr lang="en-US" sz="1050" dirty="0"/>
            </a:br>
            <a:endParaRPr lang="en-US"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6EDEB893-A3C5-722D-11C0-40D3B07A350A}"/>
              </a:ext>
            </a:extLst>
          </p:cNvPr>
          <p:cNvPicPr>
            <a:picLocks noChangeAspect="1"/>
          </p:cNvPicPr>
          <p:nvPr/>
        </p:nvPicPr>
        <p:blipFill>
          <a:blip r:embed="rId2"/>
          <a:stretch>
            <a:fillRect/>
          </a:stretch>
        </p:blipFill>
        <p:spPr>
          <a:xfrm>
            <a:off x="3157537" y="754774"/>
            <a:ext cx="7270291" cy="5767943"/>
          </a:xfrm>
          <a:prstGeom prst="rect">
            <a:avLst/>
          </a:prstGeom>
        </p:spPr>
      </p:pic>
    </p:spTree>
    <p:extLst>
      <p:ext uri="{BB962C8B-B14F-4D97-AF65-F5344CB8AC3E}">
        <p14:creationId xmlns:p14="http://schemas.microsoft.com/office/powerpoint/2010/main" val="214312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fontScale="90000"/>
          </a:bodyPr>
          <a:lstStyle/>
          <a:p>
            <a:pPr algn="ctr"/>
            <a:r>
              <a:rPr lang="en-US" sz="2500" b="1" dirty="0">
                <a:solidFill>
                  <a:srgbClr val="111111"/>
                </a:solidFill>
                <a:latin typeface="Cambria" panose="02040503050406030204" pitchFamily="18" charset="0"/>
                <a:ea typeface="Cambria" panose="02040503050406030204" pitchFamily="18" charset="0"/>
              </a:rPr>
              <a:t>This visualization is generated using the minimalist pie chart D3-shape sample template (Con..)</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br>
              <a:rPr lang="en-US" sz="1050" dirty="0"/>
            </a:br>
            <a:endParaRPr lang="en-US"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480ABF7-651D-1BAF-8119-9AB729AC3EBA}"/>
              </a:ext>
            </a:extLst>
          </p:cNvPr>
          <p:cNvPicPr>
            <a:picLocks noChangeAspect="1"/>
          </p:cNvPicPr>
          <p:nvPr/>
        </p:nvPicPr>
        <p:blipFill>
          <a:blip r:embed="rId2"/>
          <a:stretch>
            <a:fillRect/>
          </a:stretch>
        </p:blipFill>
        <p:spPr>
          <a:xfrm>
            <a:off x="2328863" y="941607"/>
            <a:ext cx="8452552" cy="5581111"/>
          </a:xfrm>
          <a:prstGeom prst="rect">
            <a:avLst/>
          </a:prstGeom>
        </p:spPr>
      </p:pic>
    </p:spTree>
    <p:extLst>
      <p:ext uri="{BB962C8B-B14F-4D97-AF65-F5344CB8AC3E}">
        <p14:creationId xmlns:p14="http://schemas.microsoft.com/office/powerpoint/2010/main" val="648927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fontScale="90000"/>
          </a:bodyPr>
          <a:lstStyle/>
          <a:p>
            <a:pPr algn="ctr"/>
            <a:r>
              <a:rPr lang="en-US" sz="2500" b="1" dirty="0">
                <a:solidFill>
                  <a:srgbClr val="111111"/>
                </a:solidFill>
                <a:latin typeface="Cambria" panose="02040503050406030204" pitchFamily="18" charset="0"/>
                <a:ea typeface="Cambria" panose="02040503050406030204" pitchFamily="18" charset="0"/>
              </a:rPr>
              <a:t>This visualization is generated using the minimalist pie chart D3-shape sample template (Con..)</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br>
              <a:rPr lang="en-US" sz="1050" dirty="0"/>
            </a:br>
            <a:endParaRPr lang="en-US"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D11506A1-D1CB-F834-345F-E821BB15E68F}"/>
              </a:ext>
            </a:extLst>
          </p:cNvPr>
          <p:cNvPicPr>
            <a:picLocks noChangeAspect="1"/>
          </p:cNvPicPr>
          <p:nvPr/>
        </p:nvPicPr>
        <p:blipFill>
          <a:blip r:embed="rId2"/>
          <a:stretch>
            <a:fillRect/>
          </a:stretch>
        </p:blipFill>
        <p:spPr>
          <a:xfrm>
            <a:off x="2128838" y="1167441"/>
            <a:ext cx="6053137" cy="4942613"/>
          </a:xfrm>
          <a:prstGeom prst="rect">
            <a:avLst/>
          </a:prstGeom>
        </p:spPr>
      </p:pic>
    </p:spTree>
    <p:extLst>
      <p:ext uri="{BB962C8B-B14F-4D97-AF65-F5344CB8AC3E}">
        <p14:creationId xmlns:p14="http://schemas.microsoft.com/office/powerpoint/2010/main" val="1404135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A little Downtime </a:t>
            </a:r>
            <a:br>
              <a:rPr lang="en-US" sz="2500" b="1" dirty="0">
                <a:solidFill>
                  <a:srgbClr val="111111"/>
                </a:solidFill>
                <a:latin typeface="Cambria" panose="02040503050406030204" pitchFamily="18" charset="0"/>
                <a:ea typeface="Cambria" panose="02040503050406030204" pitchFamily="18" charset="0"/>
              </a:rPr>
            </a:br>
            <a:r>
              <a:rPr lang="en-US" sz="2500" b="1" dirty="0">
                <a:solidFill>
                  <a:srgbClr val="111111"/>
                </a:solidFill>
                <a:latin typeface="Cambria" panose="02040503050406030204" pitchFamily="18" charset="0"/>
                <a:ea typeface="Cambria" panose="02040503050406030204" pitchFamily="18" charset="0"/>
              </a:rPr>
              <a:t>The machine state is the current condition of the machine, typically running, idle, unplanned down, planned down, changeover/setup, and offline.</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br>
              <a:rPr lang="en-US" sz="1050" dirty="0"/>
            </a:br>
            <a:endParaRPr lang="en-US"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Searching the D3 site, we find that there is a </a:t>
            </a:r>
            <a:r>
              <a:rPr lang="en-US" sz="2200" b="1" dirty="0">
                <a:solidFill>
                  <a:srgbClr val="111111"/>
                </a:solidFill>
                <a:latin typeface="Cambria" panose="02040503050406030204" pitchFamily="18" charset="0"/>
                <a:ea typeface="Cambria" panose="02040503050406030204" pitchFamily="18" charset="0"/>
              </a:rPr>
              <a:t>fine stacked bar sample template </a:t>
            </a:r>
            <a:r>
              <a:rPr lang="en-US" sz="2200" dirty="0">
                <a:solidFill>
                  <a:srgbClr val="111111"/>
                </a:solidFill>
                <a:latin typeface="Cambria" panose="02040503050406030204" pitchFamily="18" charset="0"/>
                <a:ea typeface="Cambria" panose="02040503050406030204" pitchFamily="18" charset="0"/>
              </a:rPr>
              <a:t>that lends itself nicely to our requirements. </a:t>
            </a:r>
          </a:p>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This visual also demonstrates the use of runtime reconfiguration in that it uses a standard HTML radio button that the user can use to switch or transition the visualization view from a stacked bar to a multiples bar display format.</a:t>
            </a:r>
          </a:p>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The template is named </a:t>
            </a:r>
            <a:r>
              <a:rPr lang="en-US" sz="2200" b="1" dirty="0">
                <a:solidFill>
                  <a:srgbClr val="111111"/>
                </a:solidFill>
                <a:latin typeface="Cambria" panose="02040503050406030204" pitchFamily="18" charset="0"/>
                <a:ea typeface="Cambria" panose="02040503050406030204" pitchFamily="18" charset="0"/>
              </a:rPr>
              <a:t>Stacked-to-Multiples and it can be found at http://blocks.org/mbostock/4679202</a:t>
            </a:r>
            <a:endParaRPr lang="en-IN" sz="2200" b="1" dirty="0">
              <a:solidFill>
                <a:srgbClr val="11111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6950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IN" sz="2500" b="1" dirty="0">
                <a:solidFill>
                  <a:srgbClr val="111111"/>
                </a:solidFill>
                <a:latin typeface="Cambria" panose="02040503050406030204" pitchFamily="18" charset="0"/>
                <a:ea typeface="Cambria" panose="02040503050406030204" pitchFamily="18" charset="0"/>
              </a:rPr>
              <a:t>Data Visualization?</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Data visualization involves displaying information graphically (visually) to present a point or perspective on specific data. Beyond the simple graphs and charts in Excel, sourcing from aggregated transaction rows within a spreadsheet, today's businesses expect far more.</a:t>
            </a: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In this Unit, we will explore the process of visualizing data using a </a:t>
            </a:r>
            <a:r>
              <a:rPr lang="en-IN" sz="2400" b="1" dirty="0">
                <a:solidFill>
                  <a:srgbClr val="7030A0"/>
                </a:solidFill>
                <a:latin typeface="Cambria" panose="02040503050406030204" pitchFamily="18" charset="0"/>
                <a:ea typeface="Cambria" panose="02040503050406030204" pitchFamily="18" charset="0"/>
                <a:cs typeface="Arial"/>
              </a:rPr>
              <a:t>web browser and Data Driven Documents (D3) </a:t>
            </a:r>
            <a:r>
              <a:rPr lang="en-IN" sz="2200" dirty="0">
                <a:solidFill>
                  <a:srgbClr val="111111"/>
                </a:solidFill>
                <a:latin typeface="Cambria" panose="02040503050406030204" pitchFamily="18" charset="0"/>
                <a:ea typeface="Cambria" panose="02040503050406030204" pitchFamily="18" charset="0"/>
              </a:rPr>
              <a:t>to present results from your big data analysis projects</a:t>
            </a:r>
          </a:p>
        </p:txBody>
      </p:sp>
    </p:spTree>
    <p:extLst>
      <p:ext uri="{BB962C8B-B14F-4D97-AF65-F5344CB8AC3E}">
        <p14:creationId xmlns:p14="http://schemas.microsoft.com/office/powerpoint/2010/main" val="2292606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A little Downtime (Con..)</a:t>
            </a:r>
            <a:br>
              <a:rPr lang="en-US" sz="2500" b="1" dirty="0">
                <a:solidFill>
                  <a:srgbClr val="111111"/>
                </a:solidFill>
                <a:latin typeface="Cambria" panose="02040503050406030204" pitchFamily="18" charset="0"/>
                <a:ea typeface="Cambria" panose="02040503050406030204" pitchFamily="18" charset="0"/>
              </a:rPr>
            </a:br>
            <a:endParaRPr lang="en-IN" sz="25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861C0D11-B115-619E-C6D9-F02D312502C1}"/>
              </a:ext>
            </a:extLst>
          </p:cNvPr>
          <p:cNvPicPr>
            <a:picLocks noChangeAspect="1"/>
          </p:cNvPicPr>
          <p:nvPr/>
        </p:nvPicPr>
        <p:blipFill>
          <a:blip r:embed="rId2"/>
          <a:stretch>
            <a:fillRect/>
          </a:stretch>
        </p:blipFill>
        <p:spPr>
          <a:xfrm>
            <a:off x="2195512" y="1343025"/>
            <a:ext cx="6805613" cy="3905045"/>
          </a:xfrm>
          <a:prstGeom prst="rect">
            <a:avLst/>
          </a:prstGeom>
        </p:spPr>
      </p:pic>
    </p:spTree>
    <p:extLst>
      <p:ext uri="{BB962C8B-B14F-4D97-AF65-F5344CB8AC3E}">
        <p14:creationId xmlns:p14="http://schemas.microsoft.com/office/powerpoint/2010/main" val="4013197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A little Downtime (Con..)</a:t>
            </a:r>
            <a:br>
              <a:rPr lang="en-US" sz="2500" b="1" dirty="0">
                <a:solidFill>
                  <a:srgbClr val="111111"/>
                </a:solidFill>
                <a:latin typeface="Cambria" panose="02040503050406030204" pitchFamily="18" charset="0"/>
                <a:ea typeface="Cambria" panose="02040503050406030204" pitchFamily="18" charset="0"/>
              </a:rPr>
            </a:br>
            <a:endParaRPr lang="en-IN" sz="25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8A3F64C-C311-0EA3-2486-1552E43B0808}"/>
              </a:ext>
            </a:extLst>
          </p:cNvPr>
          <p:cNvSpPr txBox="1"/>
          <p:nvPr/>
        </p:nvSpPr>
        <p:spPr>
          <a:xfrm>
            <a:off x="442914" y="1128713"/>
            <a:ext cx="11158536" cy="1384995"/>
          </a:xfrm>
          <a:prstGeom prst="rect">
            <a:avLst/>
          </a:prstGeom>
          <a:noFill/>
        </p:spPr>
        <p:txBody>
          <a:bodyPr wrap="square">
            <a:spAutoFit/>
          </a:bodyPr>
          <a:lstStyle/>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This D3 sample template uses a summarized data file to drive the visualization.</a:t>
            </a:r>
          </a:p>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The data file (named </a:t>
            </a:r>
            <a:r>
              <a:rPr lang="en-US" sz="2200" dirty="0" err="1">
                <a:solidFill>
                  <a:srgbClr val="111111"/>
                </a:solidFill>
                <a:latin typeface="Cambria" panose="02040503050406030204" pitchFamily="18" charset="0"/>
                <a:ea typeface="Cambria" panose="02040503050406030204" pitchFamily="18" charset="0"/>
                <a:cs typeface="+mj-cs"/>
              </a:rPr>
              <a:t>data.tsv</a:t>
            </a:r>
            <a:r>
              <a:rPr lang="en-US" sz="2200" dirty="0">
                <a:solidFill>
                  <a:srgbClr val="111111"/>
                </a:solidFill>
                <a:latin typeface="Cambria" panose="02040503050406030204" pitchFamily="18" charset="0"/>
                <a:ea typeface="Cambria" panose="02040503050406030204" pitchFamily="18" charset="0"/>
                <a:cs typeface="+mj-cs"/>
              </a:rPr>
              <a:t>) contains records with three fields: group, date, and value,</a:t>
            </a:r>
            <a:br>
              <a:rPr lang="en-US" sz="2200" dirty="0">
                <a:solidFill>
                  <a:srgbClr val="111111"/>
                </a:solidFill>
                <a:latin typeface="Cambria" panose="02040503050406030204" pitchFamily="18" charset="0"/>
                <a:ea typeface="Cambria" panose="02040503050406030204" pitchFamily="18" charset="0"/>
                <a:cs typeface="+mj-cs"/>
              </a:rPr>
            </a:br>
            <a:r>
              <a:rPr lang="en-US" sz="2200" dirty="0">
                <a:solidFill>
                  <a:srgbClr val="111111"/>
                </a:solidFill>
                <a:latin typeface="Cambria" panose="02040503050406030204" pitchFamily="18" charset="0"/>
                <a:ea typeface="Cambria" panose="02040503050406030204" pitchFamily="18" charset="0"/>
                <a:cs typeface="+mj-cs"/>
              </a:rPr>
              <a:t>and it is (partially) shown in the following screenshot </a:t>
            </a:r>
            <a:br>
              <a:rPr lang="en-US" dirty="0"/>
            </a:br>
            <a:endParaRPr lang="en-IN" dirty="0"/>
          </a:p>
        </p:txBody>
      </p:sp>
      <p:pic>
        <p:nvPicPr>
          <p:cNvPr id="9" name="Picture 8">
            <a:extLst>
              <a:ext uri="{FF2B5EF4-FFF2-40B4-BE49-F238E27FC236}">
                <a16:creationId xmlns:a16="http://schemas.microsoft.com/office/drawing/2014/main" id="{91351F57-671B-793B-3C45-C7B3EE26D802}"/>
              </a:ext>
            </a:extLst>
          </p:cNvPr>
          <p:cNvPicPr>
            <a:picLocks noChangeAspect="1"/>
          </p:cNvPicPr>
          <p:nvPr/>
        </p:nvPicPr>
        <p:blipFill>
          <a:blip r:embed="rId2"/>
          <a:stretch>
            <a:fillRect/>
          </a:stretch>
        </p:blipFill>
        <p:spPr>
          <a:xfrm>
            <a:off x="1138236" y="2257425"/>
            <a:ext cx="2940443" cy="4371975"/>
          </a:xfrm>
          <a:prstGeom prst="rect">
            <a:avLst/>
          </a:prstGeom>
        </p:spPr>
      </p:pic>
    </p:spTree>
    <p:extLst>
      <p:ext uri="{BB962C8B-B14F-4D97-AF65-F5344CB8AC3E}">
        <p14:creationId xmlns:p14="http://schemas.microsoft.com/office/powerpoint/2010/main" val="3100005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A little Downtime (Con..)</a:t>
            </a:r>
            <a:br>
              <a:rPr lang="en-US" sz="2500" b="1" dirty="0">
                <a:solidFill>
                  <a:srgbClr val="111111"/>
                </a:solidFill>
                <a:latin typeface="Cambria" panose="02040503050406030204" pitchFamily="18" charset="0"/>
                <a:ea typeface="Cambria" panose="02040503050406030204" pitchFamily="18" charset="0"/>
              </a:rPr>
            </a:br>
            <a:endParaRPr lang="en-IN" sz="25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8A3F64C-C311-0EA3-2486-1552E43B0808}"/>
              </a:ext>
            </a:extLst>
          </p:cNvPr>
          <p:cNvSpPr txBox="1"/>
          <p:nvPr/>
        </p:nvSpPr>
        <p:spPr>
          <a:xfrm>
            <a:off x="442914" y="1128713"/>
            <a:ext cx="11158536" cy="2000548"/>
          </a:xfrm>
          <a:prstGeom prst="rect">
            <a:avLst/>
          </a:prstGeom>
          <a:noFill/>
        </p:spPr>
        <p:txBody>
          <a:bodyPr wrap="square">
            <a:spAutoFit/>
          </a:bodyPr>
          <a:lstStyle/>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we can pre-process our raw plant data into the preceding file format–but with</a:t>
            </a:r>
          </a:p>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one slight difference: rather than using a group field, we'll use that first field (or column) of data as our machine ID (the other two fields can remain the same).</a:t>
            </a:r>
          </a:p>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data file as </a:t>
            </a:r>
            <a:r>
              <a:rPr lang="en-US" sz="2200" dirty="0" err="1">
                <a:solidFill>
                  <a:srgbClr val="111111"/>
                </a:solidFill>
                <a:latin typeface="Cambria" panose="02040503050406030204" pitchFamily="18" charset="0"/>
                <a:ea typeface="Cambria" panose="02040503050406030204" pitchFamily="18" charset="0"/>
                <a:cs typeface="+mj-cs"/>
              </a:rPr>
              <a:t>datastacked.tsv</a:t>
            </a:r>
            <a:r>
              <a:rPr lang="en-US" sz="2200" dirty="0">
                <a:solidFill>
                  <a:srgbClr val="111111"/>
                </a:solidFill>
                <a:latin typeface="Cambria" panose="02040503050406030204" pitchFamily="18" charset="0"/>
                <a:ea typeface="Cambria" panose="02040503050406030204" pitchFamily="18" charset="0"/>
                <a:cs typeface="+mj-cs"/>
              </a:rPr>
              <a:t>, and it is partially shown here </a:t>
            </a:r>
            <a:br>
              <a:rPr lang="en-US" dirty="0"/>
            </a:br>
            <a:br>
              <a:rPr lang="en-US" dirty="0"/>
            </a:br>
            <a:endParaRPr lang="en-IN" dirty="0"/>
          </a:p>
        </p:txBody>
      </p:sp>
      <p:pic>
        <p:nvPicPr>
          <p:cNvPr id="4" name="Picture 3">
            <a:extLst>
              <a:ext uri="{FF2B5EF4-FFF2-40B4-BE49-F238E27FC236}">
                <a16:creationId xmlns:a16="http://schemas.microsoft.com/office/drawing/2014/main" id="{1C64B251-5BBB-9493-DE41-5B2B5AF8B94E}"/>
              </a:ext>
            </a:extLst>
          </p:cNvPr>
          <p:cNvPicPr>
            <a:picLocks noChangeAspect="1"/>
          </p:cNvPicPr>
          <p:nvPr/>
        </p:nvPicPr>
        <p:blipFill>
          <a:blip r:embed="rId2"/>
          <a:stretch>
            <a:fillRect/>
          </a:stretch>
        </p:blipFill>
        <p:spPr>
          <a:xfrm>
            <a:off x="4495800" y="2603497"/>
            <a:ext cx="3200400" cy="3959817"/>
          </a:xfrm>
          <a:prstGeom prst="rect">
            <a:avLst/>
          </a:prstGeom>
        </p:spPr>
      </p:pic>
    </p:spTree>
    <p:extLst>
      <p:ext uri="{BB962C8B-B14F-4D97-AF65-F5344CB8AC3E}">
        <p14:creationId xmlns:p14="http://schemas.microsoft.com/office/powerpoint/2010/main" val="3443125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A little Downtime (Con..)</a:t>
            </a:r>
            <a:br>
              <a:rPr lang="en-US" sz="2500" b="1" dirty="0">
                <a:solidFill>
                  <a:srgbClr val="111111"/>
                </a:solidFill>
                <a:latin typeface="Cambria" panose="02040503050406030204" pitchFamily="18" charset="0"/>
                <a:ea typeface="Cambria" panose="02040503050406030204" pitchFamily="18" charset="0"/>
              </a:rPr>
            </a:br>
            <a:endParaRPr lang="en-IN" sz="25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8A3F64C-C311-0EA3-2486-1552E43B0808}"/>
              </a:ext>
            </a:extLst>
          </p:cNvPr>
          <p:cNvSpPr txBox="1"/>
          <p:nvPr/>
        </p:nvSpPr>
        <p:spPr>
          <a:xfrm>
            <a:off x="442914" y="1128713"/>
            <a:ext cx="11158536" cy="2000548"/>
          </a:xfrm>
          <a:prstGeom prst="rect">
            <a:avLst/>
          </a:prstGeom>
          <a:noFill/>
        </p:spPr>
        <p:txBody>
          <a:bodyPr wrap="square">
            <a:spAutoFit/>
          </a:bodyPr>
          <a:lstStyle/>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we can pre-process our raw plant data into the preceding file format–but with</a:t>
            </a:r>
          </a:p>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one slight difference: rather than using a group field, we'll use that first field (or column) of data as our machine ID (the other two fields can remain the same).</a:t>
            </a:r>
          </a:p>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data file as </a:t>
            </a:r>
            <a:r>
              <a:rPr lang="en-US" sz="2200" dirty="0" err="1">
                <a:solidFill>
                  <a:srgbClr val="111111"/>
                </a:solidFill>
                <a:latin typeface="Cambria" panose="02040503050406030204" pitchFamily="18" charset="0"/>
                <a:ea typeface="Cambria" panose="02040503050406030204" pitchFamily="18" charset="0"/>
                <a:cs typeface="+mj-cs"/>
              </a:rPr>
              <a:t>datastacked.tsv</a:t>
            </a:r>
            <a:r>
              <a:rPr lang="en-US" sz="2200" dirty="0">
                <a:solidFill>
                  <a:srgbClr val="111111"/>
                </a:solidFill>
                <a:latin typeface="Cambria" panose="02040503050406030204" pitchFamily="18" charset="0"/>
                <a:ea typeface="Cambria" panose="02040503050406030204" pitchFamily="18" charset="0"/>
                <a:cs typeface="+mj-cs"/>
              </a:rPr>
              <a:t>, and it is partially shown here </a:t>
            </a:r>
            <a:br>
              <a:rPr lang="en-US" dirty="0"/>
            </a:br>
            <a:br>
              <a:rPr lang="en-US" dirty="0"/>
            </a:br>
            <a:endParaRPr lang="en-IN" dirty="0"/>
          </a:p>
        </p:txBody>
      </p:sp>
      <p:pic>
        <p:nvPicPr>
          <p:cNvPr id="4" name="Picture 3">
            <a:extLst>
              <a:ext uri="{FF2B5EF4-FFF2-40B4-BE49-F238E27FC236}">
                <a16:creationId xmlns:a16="http://schemas.microsoft.com/office/drawing/2014/main" id="{1C64B251-5BBB-9493-DE41-5B2B5AF8B94E}"/>
              </a:ext>
            </a:extLst>
          </p:cNvPr>
          <p:cNvPicPr>
            <a:picLocks noChangeAspect="1"/>
          </p:cNvPicPr>
          <p:nvPr/>
        </p:nvPicPr>
        <p:blipFill>
          <a:blip r:embed="rId2"/>
          <a:stretch>
            <a:fillRect/>
          </a:stretch>
        </p:blipFill>
        <p:spPr>
          <a:xfrm>
            <a:off x="4495800" y="2603497"/>
            <a:ext cx="3200400" cy="3959817"/>
          </a:xfrm>
          <a:prstGeom prst="rect">
            <a:avLst/>
          </a:prstGeom>
        </p:spPr>
      </p:pic>
    </p:spTree>
    <p:extLst>
      <p:ext uri="{BB962C8B-B14F-4D97-AF65-F5344CB8AC3E}">
        <p14:creationId xmlns:p14="http://schemas.microsoft.com/office/powerpoint/2010/main" val="2534596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A little Downtime (Con..)</a:t>
            </a:r>
            <a:br>
              <a:rPr lang="en-US" sz="2500" b="1" dirty="0">
                <a:solidFill>
                  <a:srgbClr val="111111"/>
                </a:solidFill>
                <a:latin typeface="Cambria" panose="02040503050406030204" pitchFamily="18" charset="0"/>
                <a:ea typeface="Cambria" panose="02040503050406030204" pitchFamily="18" charset="0"/>
              </a:rPr>
            </a:br>
            <a:endParaRPr lang="en-IN" sz="25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8A3F64C-C311-0EA3-2486-1552E43B0808}"/>
              </a:ext>
            </a:extLst>
          </p:cNvPr>
          <p:cNvSpPr txBox="1"/>
          <p:nvPr/>
        </p:nvSpPr>
        <p:spPr>
          <a:xfrm>
            <a:off x="442914" y="1128713"/>
            <a:ext cx="11158536" cy="5386090"/>
          </a:xfrm>
          <a:prstGeom prst="rect">
            <a:avLst/>
          </a:prstGeom>
          <a:noFill/>
        </p:spPr>
        <p:txBody>
          <a:bodyPr wrap="square">
            <a:spAutoFit/>
          </a:bodyPr>
          <a:lstStyle/>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Once again, the pre-processing of the raw plant data could be accomplished using R scripts or other tools. </a:t>
            </a:r>
          </a:p>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Big data sources would typically be (perhaps) chunked or processed in segments to effectively arrive at the desired aggregated or summarized file, ready for visualization.</a:t>
            </a:r>
          </a:p>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 The next step (in adopting this D3 sample template) is to download the sample template and save it as an HTML document. From there, we can make a few minor modifications:</a:t>
            </a:r>
          </a:p>
          <a:p>
            <a:endParaRPr lang="en-US" sz="2200" dirty="0">
              <a:solidFill>
                <a:srgbClr val="111111"/>
              </a:solidFill>
              <a:latin typeface="Cambria" panose="02040503050406030204" pitchFamily="18" charset="0"/>
              <a:ea typeface="Cambria" panose="02040503050406030204" pitchFamily="18" charset="0"/>
              <a:cs typeface="+mj-cs"/>
            </a:endParaRPr>
          </a:p>
          <a:p>
            <a:pPr marL="457200" indent="-457200">
              <a:buAutoNum type="arabicPeriod"/>
            </a:pPr>
            <a:r>
              <a:rPr lang="en-US" sz="2200" dirty="0">
                <a:solidFill>
                  <a:srgbClr val="111111"/>
                </a:solidFill>
                <a:latin typeface="Cambria" panose="02040503050406030204" pitchFamily="18" charset="0"/>
                <a:ea typeface="Cambria" panose="02040503050406030204" pitchFamily="18" charset="0"/>
                <a:cs typeface="+mj-cs"/>
              </a:rPr>
              <a:t>As mentioned earlier in this chapter, I have downloaded and saved the D3 library files, so I need to change the </a:t>
            </a:r>
            <a:r>
              <a:rPr lang="en-US" sz="2200" dirty="0" err="1">
                <a:solidFill>
                  <a:srgbClr val="111111"/>
                </a:solidFill>
                <a:latin typeface="Cambria" panose="02040503050406030204" pitchFamily="18" charset="0"/>
                <a:ea typeface="Cambria" panose="02040503050406030204" pitchFamily="18" charset="0"/>
                <a:cs typeface="+mj-cs"/>
              </a:rPr>
              <a:t>src</a:t>
            </a:r>
            <a:r>
              <a:rPr lang="en-US" sz="2200" dirty="0">
                <a:solidFill>
                  <a:srgbClr val="111111"/>
                </a:solidFill>
                <a:latin typeface="Cambria" panose="02040503050406030204" pitchFamily="18" charset="0"/>
                <a:ea typeface="Cambria" panose="02040503050406030204" pitchFamily="18" charset="0"/>
                <a:cs typeface="+mj-cs"/>
              </a:rPr>
              <a:t>= reference within the HTML document (to make it a local reference). It should look as follows:</a:t>
            </a:r>
          </a:p>
          <a:p>
            <a:pPr algn="ctr"/>
            <a:r>
              <a:rPr lang="en-IN" sz="1800" b="0" i="0" dirty="0">
                <a:solidFill>
                  <a:srgbClr val="000000"/>
                </a:solidFill>
                <a:effectLst/>
                <a:latin typeface="FreeMono"/>
              </a:rPr>
              <a:t>&lt;script </a:t>
            </a:r>
            <a:r>
              <a:rPr lang="en-IN" sz="1800" b="0" i="0" dirty="0" err="1">
                <a:solidFill>
                  <a:srgbClr val="000000"/>
                </a:solidFill>
                <a:effectLst/>
                <a:latin typeface="FreeMono"/>
              </a:rPr>
              <a:t>src</a:t>
            </a:r>
            <a:r>
              <a:rPr lang="en-IN" sz="1800" b="0" i="0" dirty="0">
                <a:solidFill>
                  <a:srgbClr val="000000"/>
                </a:solidFill>
                <a:effectLst/>
                <a:latin typeface="FreeMono"/>
              </a:rPr>
              <a:t>="D3.v3.min.js"&gt;&lt;/script&gt;</a:t>
            </a:r>
            <a:r>
              <a:rPr lang="en-IN" dirty="0"/>
              <a:t> </a:t>
            </a:r>
          </a:p>
          <a:p>
            <a:r>
              <a:rPr lang="en-US" dirty="0"/>
              <a:t>2. </a:t>
            </a:r>
            <a:r>
              <a:rPr lang="en-US" sz="2200" dirty="0">
                <a:solidFill>
                  <a:srgbClr val="111111"/>
                </a:solidFill>
                <a:latin typeface="Cambria" panose="02040503050406030204" pitchFamily="18" charset="0"/>
                <a:ea typeface="Cambria" panose="02040503050406030204" pitchFamily="18" charset="0"/>
                <a:cs typeface="+mj-cs"/>
              </a:rPr>
              <a:t>Since I renamed the data file, locate the line in the HTML document referencing the file name and change it to reflect our data file name: D3.tsv("</a:t>
            </a:r>
            <a:r>
              <a:rPr lang="en-US" sz="2200" dirty="0" err="1">
                <a:solidFill>
                  <a:srgbClr val="111111"/>
                </a:solidFill>
                <a:latin typeface="Cambria" panose="02040503050406030204" pitchFamily="18" charset="0"/>
                <a:ea typeface="Cambria" panose="02040503050406030204" pitchFamily="18" charset="0"/>
                <a:cs typeface="+mj-cs"/>
              </a:rPr>
              <a:t>datastacked.tsv</a:t>
            </a:r>
            <a:r>
              <a:rPr lang="en-US" sz="2200" dirty="0">
                <a:solidFill>
                  <a:srgbClr val="111111"/>
                </a:solidFill>
                <a:latin typeface="Cambria" panose="02040503050406030204" pitchFamily="18" charset="0"/>
                <a:ea typeface="Cambria" panose="02040503050406030204" pitchFamily="18" charset="0"/>
                <a:cs typeface="+mj-cs"/>
              </a:rPr>
              <a:t>", function(error, data) {</a:t>
            </a:r>
          </a:p>
          <a:p>
            <a:br>
              <a:rPr lang="en-US" dirty="0"/>
            </a:br>
            <a:endParaRPr lang="en-IN" dirty="0"/>
          </a:p>
        </p:txBody>
      </p:sp>
    </p:spTree>
    <p:extLst>
      <p:ext uri="{BB962C8B-B14F-4D97-AF65-F5344CB8AC3E}">
        <p14:creationId xmlns:p14="http://schemas.microsoft.com/office/powerpoint/2010/main" val="2427549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A little Downtime (Con..)</a:t>
            </a:r>
            <a:br>
              <a:rPr lang="en-US" sz="2500" b="1" dirty="0">
                <a:solidFill>
                  <a:srgbClr val="111111"/>
                </a:solidFill>
                <a:latin typeface="Cambria" panose="02040503050406030204" pitchFamily="18" charset="0"/>
                <a:ea typeface="Cambria" panose="02040503050406030204" pitchFamily="18" charset="0"/>
              </a:rPr>
            </a:br>
            <a:endParaRPr lang="en-IN" sz="25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8A3F64C-C311-0EA3-2486-1552E43B0808}"/>
              </a:ext>
            </a:extLst>
          </p:cNvPr>
          <p:cNvSpPr txBox="1"/>
          <p:nvPr/>
        </p:nvSpPr>
        <p:spPr>
          <a:xfrm>
            <a:off x="442914" y="1128713"/>
            <a:ext cx="11158536" cy="1785104"/>
          </a:xfrm>
          <a:prstGeom prst="rect">
            <a:avLst/>
          </a:prstGeom>
          <a:noFill/>
        </p:spPr>
        <p:txBody>
          <a:bodyPr wrap="square">
            <a:spAutoFit/>
          </a:bodyPr>
          <a:lstStyle/>
          <a:p>
            <a:r>
              <a:rPr lang="en-US" sz="2200" dirty="0">
                <a:solidFill>
                  <a:srgbClr val="111111"/>
                </a:solidFill>
                <a:latin typeface="Cambria" panose="02040503050406030204" pitchFamily="18" charset="0"/>
                <a:ea typeface="Cambria" panose="02040503050406030204" pitchFamily="18" charset="0"/>
                <a:cs typeface="+mj-cs"/>
              </a:rPr>
              <a:t>3. Finally, since we've changed the first field name in our data file (from group to machine), we need to change all references to that field within the HTML document. Hint: a simple global find and replace in a text editor does the trick!</a:t>
            </a:r>
          </a:p>
          <a:p>
            <a:r>
              <a:rPr lang="en-US" sz="2200" dirty="0">
                <a:solidFill>
                  <a:srgbClr val="111111"/>
                </a:solidFill>
                <a:latin typeface="Cambria" panose="02040503050406030204" pitchFamily="18" charset="0"/>
                <a:ea typeface="Cambria" panose="02040503050406030204" pitchFamily="18" charset="0"/>
                <a:cs typeface="+mj-cs"/>
              </a:rPr>
              <a:t>4. Save the updated HTML file and view it in your web browser! The following figure shows our data visualization showing the stacked view</a:t>
            </a:r>
            <a:endParaRPr lang="en-IN" sz="2200" dirty="0">
              <a:solidFill>
                <a:srgbClr val="111111"/>
              </a:solidFill>
              <a:latin typeface="Cambria" panose="02040503050406030204" pitchFamily="18" charset="0"/>
              <a:ea typeface="Cambria" panose="02040503050406030204" pitchFamily="18" charset="0"/>
              <a:cs typeface="+mj-cs"/>
            </a:endParaRPr>
          </a:p>
        </p:txBody>
      </p:sp>
      <p:pic>
        <p:nvPicPr>
          <p:cNvPr id="4" name="Picture 3">
            <a:extLst>
              <a:ext uri="{FF2B5EF4-FFF2-40B4-BE49-F238E27FC236}">
                <a16:creationId xmlns:a16="http://schemas.microsoft.com/office/drawing/2014/main" id="{13B8E740-3463-3CBB-F61D-7B204E3396A2}"/>
              </a:ext>
            </a:extLst>
          </p:cNvPr>
          <p:cNvPicPr>
            <a:picLocks noChangeAspect="1"/>
          </p:cNvPicPr>
          <p:nvPr/>
        </p:nvPicPr>
        <p:blipFill>
          <a:blip r:embed="rId2"/>
          <a:stretch>
            <a:fillRect/>
          </a:stretch>
        </p:blipFill>
        <p:spPr>
          <a:xfrm>
            <a:off x="2276474" y="2913817"/>
            <a:ext cx="7850372" cy="3895495"/>
          </a:xfrm>
          <a:prstGeom prst="rect">
            <a:avLst/>
          </a:prstGeom>
        </p:spPr>
      </p:pic>
    </p:spTree>
    <p:extLst>
      <p:ext uri="{BB962C8B-B14F-4D97-AF65-F5344CB8AC3E}">
        <p14:creationId xmlns:p14="http://schemas.microsoft.com/office/powerpoint/2010/main" val="2744103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A little Downtime (Con..)</a:t>
            </a:r>
            <a:br>
              <a:rPr lang="en-US" sz="2500" b="1" dirty="0">
                <a:solidFill>
                  <a:srgbClr val="111111"/>
                </a:solidFill>
                <a:latin typeface="Cambria" panose="02040503050406030204" pitchFamily="18" charset="0"/>
                <a:ea typeface="Cambria" panose="02040503050406030204" pitchFamily="18" charset="0"/>
              </a:rPr>
            </a:br>
            <a:endParaRPr lang="en-IN" sz="25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8A3F64C-C311-0EA3-2486-1552E43B0808}"/>
              </a:ext>
            </a:extLst>
          </p:cNvPr>
          <p:cNvSpPr txBox="1"/>
          <p:nvPr/>
        </p:nvSpPr>
        <p:spPr>
          <a:xfrm>
            <a:off x="442914" y="1128713"/>
            <a:ext cx="11158536" cy="430887"/>
          </a:xfrm>
          <a:prstGeom prst="rect">
            <a:avLst/>
          </a:prstGeom>
          <a:noFill/>
        </p:spPr>
        <p:txBody>
          <a:bodyPr wrap="square">
            <a:spAutoFit/>
          </a:bodyPr>
          <a:lstStyle/>
          <a:p>
            <a:r>
              <a:rPr lang="en-US" sz="2200" dirty="0">
                <a:solidFill>
                  <a:srgbClr val="111111"/>
                </a:solidFill>
                <a:latin typeface="Cambria" panose="02040503050406030204" pitchFamily="18" charset="0"/>
                <a:ea typeface="Cambria" panose="02040503050406030204" pitchFamily="18" charset="0"/>
                <a:cs typeface="+mj-cs"/>
              </a:rPr>
              <a:t>If you click on the radio button labeled Multiples, the visualization changes format:</a:t>
            </a:r>
            <a:endParaRPr lang="en-IN" sz="2200" dirty="0">
              <a:solidFill>
                <a:srgbClr val="111111"/>
              </a:solidFill>
              <a:latin typeface="Cambria" panose="02040503050406030204" pitchFamily="18" charset="0"/>
              <a:ea typeface="Cambria" panose="02040503050406030204" pitchFamily="18" charset="0"/>
              <a:cs typeface="+mj-cs"/>
            </a:endParaRPr>
          </a:p>
        </p:txBody>
      </p:sp>
      <p:pic>
        <p:nvPicPr>
          <p:cNvPr id="5" name="Picture 4">
            <a:extLst>
              <a:ext uri="{FF2B5EF4-FFF2-40B4-BE49-F238E27FC236}">
                <a16:creationId xmlns:a16="http://schemas.microsoft.com/office/drawing/2014/main" id="{14B7F6AC-5267-4486-BB74-72EFA7A9A2DA}"/>
              </a:ext>
            </a:extLst>
          </p:cNvPr>
          <p:cNvPicPr>
            <a:picLocks noChangeAspect="1"/>
          </p:cNvPicPr>
          <p:nvPr/>
        </p:nvPicPr>
        <p:blipFill>
          <a:blip r:embed="rId2"/>
          <a:stretch>
            <a:fillRect/>
          </a:stretch>
        </p:blipFill>
        <p:spPr>
          <a:xfrm>
            <a:off x="1319211" y="1752599"/>
            <a:ext cx="10236763" cy="5056714"/>
          </a:xfrm>
          <a:prstGeom prst="rect">
            <a:avLst/>
          </a:prstGeom>
        </p:spPr>
      </p:pic>
    </p:spTree>
    <p:extLst>
      <p:ext uri="{BB962C8B-B14F-4D97-AF65-F5344CB8AC3E}">
        <p14:creationId xmlns:p14="http://schemas.microsoft.com/office/powerpoint/2010/main" val="2544911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Visual transitions</a:t>
            </a:r>
            <a:endParaRPr lang="en-IN" sz="25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8A3F64C-C311-0EA3-2486-1552E43B0808}"/>
              </a:ext>
            </a:extLst>
          </p:cNvPr>
          <p:cNvSpPr txBox="1"/>
          <p:nvPr/>
        </p:nvSpPr>
        <p:spPr>
          <a:xfrm>
            <a:off x="442914" y="1128713"/>
            <a:ext cx="11158536" cy="3200876"/>
          </a:xfrm>
          <a:prstGeom prst="rect">
            <a:avLst/>
          </a:prstGeom>
          <a:noFill/>
        </p:spPr>
        <p:txBody>
          <a:bodyPr wrap="square">
            <a:spAutoFit/>
          </a:bodyPr>
          <a:lstStyle/>
          <a:p>
            <a:r>
              <a:rPr lang="en-US" sz="2200" dirty="0">
                <a:solidFill>
                  <a:srgbClr val="111111"/>
                </a:solidFill>
                <a:latin typeface="Cambria" panose="02040503050406030204" pitchFamily="18" charset="0"/>
                <a:ea typeface="Cambria" panose="02040503050406030204" pitchFamily="18" charset="0"/>
                <a:cs typeface="+mj-cs"/>
              </a:rPr>
              <a:t>The procedure of clicking on the HTML radio buttons to change the format of the visualization is known as transitioning. In the preceding example, we transitioned from</a:t>
            </a:r>
          </a:p>
          <a:p>
            <a:r>
              <a:rPr lang="en-US" sz="2200" dirty="0">
                <a:solidFill>
                  <a:srgbClr val="111111"/>
                </a:solidFill>
                <a:latin typeface="Cambria" panose="02040503050406030204" pitchFamily="18" charset="0"/>
                <a:ea typeface="Cambria" panose="02040503050406030204" pitchFamily="18" charset="0"/>
                <a:cs typeface="+mj-cs"/>
              </a:rPr>
              <a:t>one format to another. We can also use transitioning to change what data the visualization is driven from.</a:t>
            </a:r>
          </a:p>
          <a:p>
            <a:endParaRPr lang="en-US" sz="2200" dirty="0">
              <a:solidFill>
                <a:srgbClr val="111111"/>
              </a:solidFill>
              <a:latin typeface="Cambria" panose="02040503050406030204" pitchFamily="18" charset="0"/>
              <a:ea typeface="Cambria" panose="02040503050406030204" pitchFamily="18" charset="0"/>
              <a:cs typeface="+mj-cs"/>
            </a:endParaRPr>
          </a:p>
          <a:p>
            <a:pPr marL="342900" indent="-342900">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cs typeface="+mj-cs"/>
              </a:rPr>
              <a:t>This template transitions the visualization between Apples data and Oranges data:</a:t>
            </a:r>
          </a:p>
          <a:p>
            <a:r>
              <a:rPr lang="en-IN" sz="1800" b="0" i="0" dirty="0">
                <a:solidFill>
                  <a:srgbClr val="000000"/>
                </a:solidFill>
                <a:effectLst/>
                <a:latin typeface="FreeMono"/>
              </a:rPr>
              <a:t>http://blocks.org/mbostock/5681842</a:t>
            </a:r>
            <a:r>
              <a:rPr lang="en-IN" sz="2400" dirty="0"/>
              <a:t> </a:t>
            </a:r>
          </a:p>
          <a:p>
            <a:br>
              <a:rPr lang="en-IN" sz="2400" dirty="0"/>
            </a:br>
            <a:endParaRPr lang="en-IN" sz="2200" dirty="0">
              <a:solidFill>
                <a:srgbClr val="111111"/>
              </a:solidFill>
              <a:latin typeface="Cambria" panose="02040503050406030204" pitchFamily="18" charset="0"/>
              <a:ea typeface="Cambria" panose="02040503050406030204" pitchFamily="18" charset="0"/>
              <a:cs typeface="+mj-cs"/>
            </a:endParaRPr>
          </a:p>
        </p:txBody>
      </p:sp>
      <p:pic>
        <p:nvPicPr>
          <p:cNvPr id="4" name="Picture 3">
            <a:extLst>
              <a:ext uri="{FF2B5EF4-FFF2-40B4-BE49-F238E27FC236}">
                <a16:creationId xmlns:a16="http://schemas.microsoft.com/office/drawing/2014/main" id="{3233CB87-32DC-61FC-FE91-E2BD982553B0}"/>
              </a:ext>
            </a:extLst>
          </p:cNvPr>
          <p:cNvPicPr>
            <a:picLocks noChangeAspect="1"/>
          </p:cNvPicPr>
          <p:nvPr/>
        </p:nvPicPr>
        <p:blipFill>
          <a:blip r:embed="rId2"/>
          <a:stretch>
            <a:fillRect/>
          </a:stretch>
        </p:blipFill>
        <p:spPr>
          <a:xfrm>
            <a:off x="4248150" y="3209924"/>
            <a:ext cx="6324600" cy="3438525"/>
          </a:xfrm>
          <a:prstGeom prst="rect">
            <a:avLst/>
          </a:prstGeom>
        </p:spPr>
      </p:pic>
    </p:spTree>
    <p:extLst>
      <p:ext uri="{BB962C8B-B14F-4D97-AF65-F5344CB8AC3E}">
        <p14:creationId xmlns:p14="http://schemas.microsoft.com/office/powerpoint/2010/main" val="4247919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Visual transitions (Con..)</a:t>
            </a:r>
            <a:endParaRPr lang="en-IN" sz="25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8A3F64C-C311-0EA3-2486-1552E43B0808}"/>
              </a:ext>
            </a:extLst>
          </p:cNvPr>
          <p:cNvSpPr txBox="1"/>
          <p:nvPr/>
        </p:nvSpPr>
        <p:spPr>
          <a:xfrm>
            <a:off x="442914" y="1128713"/>
            <a:ext cx="11158536" cy="3662541"/>
          </a:xfrm>
          <a:prstGeom prst="rect">
            <a:avLst/>
          </a:prstGeom>
          <a:noFill/>
        </p:spPr>
        <p:txBody>
          <a:bodyPr wrap="square">
            <a:spAutoFit/>
          </a:bodyPr>
          <a:lstStyle/>
          <a:p>
            <a:r>
              <a:rPr lang="en-US" sz="2200" dirty="0">
                <a:solidFill>
                  <a:srgbClr val="111111"/>
                </a:solidFill>
                <a:latin typeface="Cambria" panose="02040503050406030204" pitchFamily="18" charset="0"/>
                <a:ea typeface="Cambria" panose="02040503050406030204" pitchFamily="18" charset="0"/>
                <a:cs typeface="+mj-cs"/>
              </a:rPr>
              <a:t>The usual steps are downloading the HTML template, locating and changing the D3 library reference, and updating the data.</a:t>
            </a:r>
          </a:p>
          <a:p>
            <a:r>
              <a:rPr lang="en-US" sz="2200" dirty="0">
                <a:solidFill>
                  <a:srgbClr val="111111"/>
                </a:solidFill>
                <a:latin typeface="Cambria" panose="02040503050406030204" pitchFamily="18" charset="0"/>
                <a:ea typeface="Cambria" panose="02040503050406030204" pitchFamily="18" charset="0"/>
                <a:cs typeface="+mj-cs"/>
              </a:rPr>
              <a:t>Let's look at the three specific customizations:</a:t>
            </a:r>
          </a:p>
          <a:p>
            <a:br>
              <a:rPr lang="en-IN" sz="2400" dirty="0"/>
            </a:br>
            <a:r>
              <a:rPr lang="en-IN" sz="2400" dirty="0"/>
              <a:t>Step</a:t>
            </a:r>
            <a:r>
              <a:rPr lang="en-US" sz="2400" dirty="0"/>
              <a:t>1. I added a simple heading:</a:t>
            </a:r>
          </a:p>
          <a:p>
            <a:r>
              <a:rPr lang="en-US" sz="2400" dirty="0"/>
              <a:t>&lt;center&gt;&lt;H1&gt;Parts by Shift&lt;/H1&gt;&lt;/center&gt;</a:t>
            </a:r>
          </a:p>
          <a:p>
            <a:endParaRPr lang="en-US" sz="2400" dirty="0">
              <a:solidFill>
                <a:srgbClr val="111111"/>
              </a:solidFill>
              <a:latin typeface="Cambria" panose="02040503050406030204" pitchFamily="18" charset="0"/>
              <a:ea typeface="Cambria" panose="02040503050406030204" pitchFamily="18" charset="0"/>
              <a:cs typeface="+mj-cs"/>
            </a:endParaRPr>
          </a:p>
          <a:p>
            <a:r>
              <a:rPr lang="en-US" sz="2400" dirty="0">
                <a:solidFill>
                  <a:srgbClr val="111111"/>
                </a:solidFill>
                <a:latin typeface="Cambria" panose="02040503050406030204" pitchFamily="18" charset="0"/>
                <a:ea typeface="Cambria" panose="02040503050406030204" pitchFamily="18" charset="0"/>
                <a:cs typeface="+mj-cs"/>
              </a:rPr>
              <a:t>Step2. I changed the HTML form from apples to oranges to indicate our three plant shifts. Note that I had to add a third HTML radio button:</a:t>
            </a:r>
          </a:p>
          <a:p>
            <a:endParaRPr lang="en-IN" sz="2200" dirty="0">
              <a:solidFill>
                <a:srgbClr val="111111"/>
              </a:solidFill>
              <a:latin typeface="Cambria" panose="02040503050406030204" pitchFamily="18" charset="0"/>
              <a:ea typeface="Cambria" panose="02040503050406030204" pitchFamily="18" charset="0"/>
              <a:cs typeface="+mj-cs"/>
            </a:endParaRPr>
          </a:p>
        </p:txBody>
      </p:sp>
    </p:spTree>
    <p:extLst>
      <p:ext uri="{BB962C8B-B14F-4D97-AF65-F5344CB8AC3E}">
        <p14:creationId xmlns:p14="http://schemas.microsoft.com/office/powerpoint/2010/main" val="2879386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Visual transitions (Con..)</a:t>
            </a:r>
            <a:endParaRPr lang="en-IN" sz="25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46F2E955-A131-1D7C-35B9-D952307FF4DE}"/>
              </a:ext>
            </a:extLst>
          </p:cNvPr>
          <p:cNvPicPr>
            <a:picLocks noChangeAspect="1"/>
          </p:cNvPicPr>
          <p:nvPr/>
        </p:nvPicPr>
        <p:blipFill>
          <a:blip r:embed="rId2"/>
          <a:stretch>
            <a:fillRect/>
          </a:stretch>
        </p:blipFill>
        <p:spPr>
          <a:xfrm>
            <a:off x="2047875" y="981075"/>
            <a:ext cx="7729567" cy="1762125"/>
          </a:xfrm>
          <a:prstGeom prst="rect">
            <a:avLst/>
          </a:prstGeom>
        </p:spPr>
      </p:pic>
      <p:pic>
        <p:nvPicPr>
          <p:cNvPr id="4" name="Picture 3">
            <a:extLst>
              <a:ext uri="{FF2B5EF4-FFF2-40B4-BE49-F238E27FC236}">
                <a16:creationId xmlns:a16="http://schemas.microsoft.com/office/drawing/2014/main" id="{844806D5-5027-9585-CF9A-59D0D30D2F08}"/>
              </a:ext>
            </a:extLst>
          </p:cNvPr>
          <p:cNvPicPr>
            <a:picLocks noChangeAspect="1"/>
          </p:cNvPicPr>
          <p:nvPr/>
        </p:nvPicPr>
        <p:blipFill>
          <a:blip r:embed="rId3"/>
          <a:stretch>
            <a:fillRect/>
          </a:stretch>
        </p:blipFill>
        <p:spPr>
          <a:xfrm>
            <a:off x="2047875" y="2743200"/>
            <a:ext cx="7752794" cy="1105962"/>
          </a:xfrm>
          <a:prstGeom prst="rect">
            <a:avLst/>
          </a:prstGeom>
        </p:spPr>
      </p:pic>
      <p:sp>
        <p:nvSpPr>
          <p:cNvPr id="8" name="TextBox 7">
            <a:extLst>
              <a:ext uri="{FF2B5EF4-FFF2-40B4-BE49-F238E27FC236}">
                <a16:creationId xmlns:a16="http://schemas.microsoft.com/office/drawing/2014/main" id="{8E243353-767C-5C71-354C-6A4B1DB40084}"/>
              </a:ext>
            </a:extLst>
          </p:cNvPr>
          <p:cNvSpPr txBox="1"/>
          <p:nvPr/>
        </p:nvSpPr>
        <p:spPr>
          <a:xfrm>
            <a:off x="660796" y="4143376"/>
            <a:ext cx="10954941" cy="461665"/>
          </a:xfrm>
          <a:prstGeom prst="rect">
            <a:avLst/>
          </a:prstGeom>
          <a:noFill/>
        </p:spPr>
        <p:txBody>
          <a:bodyPr wrap="square">
            <a:spAutoFit/>
          </a:bodyPr>
          <a:lstStyle/>
          <a:p>
            <a:r>
              <a:rPr lang="en-US" sz="2400" dirty="0">
                <a:solidFill>
                  <a:srgbClr val="111111"/>
                </a:solidFill>
                <a:latin typeface="Cambria" panose="02040503050406030204" pitchFamily="18" charset="0"/>
                <a:ea typeface="Cambria" panose="02040503050406030204" pitchFamily="18" charset="0"/>
                <a:cs typeface="+mj-cs"/>
              </a:rPr>
              <a:t>Step 3. I modified the function that handles missing data to validate all three shifts:</a:t>
            </a:r>
            <a:endParaRPr lang="en-IN" sz="2400" dirty="0">
              <a:solidFill>
                <a:srgbClr val="111111"/>
              </a:solidFill>
              <a:latin typeface="Cambria" panose="02040503050406030204" pitchFamily="18" charset="0"/>
              <a:ea typeface="Cambria" panose="02040503050406030204" pitchFamily="18" charset="0"/>
              <a:cs typeface="+mj-cs"/>
            </a:endParaRPr>
          </a:p>
        </p:txBody>
      </p:sp>
      <p:pic>
        <p:nvPicPr>
          <p:cNvPr id="10" name="Picture 9">
            <a:extLst>
              <a:ext uri="{FF2B5EF4-FFF2-40B4-BE49-F238E27FC236}">
                <a16:creationId xmlns:a16="http://schemas.microsoft.com/office/drawing/2014/main" id="{961DEA59-5498-4290-1F56-0E214AD04E22}"/>
              </a:ext>
            </a:extLst>
          </p:cNvPr>
          <p:cNvPicPr>
            <a:picLocks noChangeAspect="1"/>
          </p:cNvPicPr>
          <p:nvPr/>
        </p:nvPicPr>
        <p:blipFill>
          <a:blip r:embed="rId4"/>
          <a:stretch>
            <a:fillRect/>
          </a:stretch>
        </p:blipFill>
        <p:spPr>
          <a:xfrm>
            <a:off x="2047875" y="4605041"/>
            <a:ext cx="3824288" cy="1852390"/>
          </a:xfrm>
          <a:prstGeom prst="rect">
            <a:avLst/>
          </a:prstGeom>
        </p:spPr>
      </p:pic>
    </p:spTree>
    <p:extLst>
      <p:ext uri="{BB962C8B-B14F-4D97-AF65-F5344CB8AC3E}">
        <p14:creationId xmlns:p14="http://schemas.microsoft.com/office/powerpoint/2010/main" val="263539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IN" sz="2500" b="1" dirty="0">
                <a:solidFill>
                  <a:srgbClr val="111111"/>
                </a:solidFill>
                <a:latin typeface="Cambria" panose="02040503050406030204" pitchFamily="18" charset="0"/>
                <a:ea typeface="Cambria" panose="02040503050406030204" pitchFamily="18" charset="0"/>
              </a:rPr>
              <a:t>Data Driven Documents or D3</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D3 (or D3.js) is actually an open source JavaScript library (based upon its predecessor, the </a:t>
            </a:r>
            <a:r>
              <a:rPr lang="en-IN" sz="2200" dirty="0" err="1">
                <a:solidFill>
                  <a:srgbClr val="111111"/>
                </a:solidFill>
                <a:latin typeface="Cambria" panose="02040503050406030204" pitchFamily="18" charset="0"/>
                <a:ea typeface="Cambria" panose="02040503050406030204" pitchFamily="18" charset="0"/>
              </a:rPr>
              <a:t>Protovis</a:t>
            </a:r>
            <a:r>
              <a:rPr lang="en-IN" sz="2200" dirty="0">
                <a:solidFill>
                  <a:srgbClr val="111111"/>
                </a:solidFill>
                <a:latin typeface="Cambria" panose="02040503050406030204" pitchFamily="18" charset="0"/>
                <a:ea typeface="Cambria" panose="02040503050406030204" pitchFamily="18" charset="0"/>
              </a:rPr>
              <a:t> framework), designed with the intention of visualizing data using todays web standards.</a:t>
            </a: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D3 helps put life into your data utilizing Scalable Vector Graphics (SVG), Canvas, and standard HTML.</a:t>
            </a: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D3 combines powerful visualization and interaction techniques with a data-driven approach to DOM (Document Object Model) manipulation, giving you the full capabilities of modern browsers and the freedom to design the right visual interface for your data.</a:t>
            </a:r>
          </a:p>
        </p:txBody>
      </p:sp>
    </p:spTree>
    <p:extLst>
      <p:ext uri="{BB962C8B-B14F-4D97-AF65-F5344CB8AC3E}">
        <p14:creationId xmlns:p14="http://schemas.microsoft.com/office/powerpoint/2010/main" val="3389719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Visual transitions (Con..)</a:t>
            </a:r>
            <a:endParaRPr lang="en-IN" sz="25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8E243353-767C-5C71-354C-6A4B1DB40084}"/>
              </a:ext>
            </a:extLst>
          </p:cNvPr>
          <p:cNvSpPr txBox="1"/>
          <p:nvPr/>
        </p:nvSpPr>
        <p:spPr>
          <a:xfrm>
            <a:off x="618529" y="1057276"/>
            <a:ext cx="10954941" cy="2677656"/>
          </a:xfrm>
          <a:prstGeom prst="rect">
            <a:avLst/>
          </a:prstGeom>
          <a:noFill/>
        </p:spPr>
        <p:txBody>
          <a:bodyPr wrap="square">
            <a:spAutoFit/>
          </a:bodyPr>
          <a:lstStyle/>
          <a:p>
            <a:pPr marL="342900" indent="-342900">
              <a:buFont typeface="Wingdings" panose="05000000000000000000" pitchFamily="2" charset="2"/>
              <a:buChar char="ü"/>
            </a:pPr>
            <a:r>
              <a:rPr lang="en-US" sz="2400" dirty="0">
                <a:solidFill>
                  <a:srgbClr val="111111"/>
                </a:solidFill>
                <a:latin typeface="Cambria" panose="02040503050406030204" pitchFamily="18" charset="0"/>
                <a:ea typeface="Cambria" panose="02040503050406030204" pitchFamily="18" charset="0"/>
                <a:cs typeface="+mj-cs"/>
              </a:rPr>
              <a:t>Again, notice that I simply changed the references from apples and oranges to first and second, and then added a third reference, for our third shift.</a:t>
            </a:r>
          </a:p>
          <a:p>
            <a:pPr marL="342900" indent="-342900">
              <a:buFont typeface="Wingdings" panose="05000000000000000000" pitchFamily="2" charset="2"/>
              <a:buChar char="ü"/>
            </a:pPr>
            <a:r>
              <a:rPr lang="en-US" sz="2400" dirty="0">
                <a:solidFill>
                  <a:srgbClr val="111111"/>
                </a:solidFill>
                <a:latin typeface="Cambria" panose="02040503050406030204" pitchFamily="18" charset="0"/>
                <a:ea typeface="Cambria" panose="02040503050406030204" pitchFamily="18" charset="0"/>
                <a:cs typeface="+mj-cs"/>
              </a:rPr>
              <a:t>The last step is to pre-process our raw plant data into a summary file that this D3 template can use. </a:t>
            </a:r>
          </a:p>
          <a:p>
            <a:pPr marL="342900" indent="-342900">
              <a:buFont typeface="Wingdings" panose="05000000000000000000" pitchFamily="2" charset="2"/>
              <a:buChar char="ü"/>
            </a:pPr>
            <a:r>
              <a:rPr lang="en-US" sz="2400" dirty="0">
                <a:solidFill>
                  <a:srgbClr val="111111"/>
                </a:solidFill>
                <a:latin typeface="Cambria" panose="02040503050406030204" pitchFamily="18" charset="0"/>
                <a:ea typeface="Cambria" panose="02040503050406030204" pitchFamily="18" charset="0"/>
                <a:cs typeface="+mj-cs"/>
              </a:rPr>
              <a:t>It is a pretty simple file, with just two fields, apples and oranges (shown in the following screenshot). You will notice that the second field (oranges) is missing values:</a:t>
            </a:r>
            <a:endParaRPr lang="en-IN" sz="2400" dirty="0">
              <a:solidFill>
                <a:srgbClr val="111111"/>
              </a:solidFill>
              <a:latin typeface="Cambria" panose="02040503050406030204" pitchFamily="18" charset="0"/>
              <a:ea typeface="Cambria" panose="02040503050406030204" pitchFamily="18" charset="0"/>
              <a:cs typeface="+mj-cs"/>
            </a:endParaRPr>
          </a:p>
        </p:txBody>
      </p:sp>
      <p:pic>
        <p:nvPicPr>
          <p:cNvPr id="6" name="Picture 5">
            <a:extLst>
              <a:ext uri="{FF2B5EF4-FFF2-40B4-BE49-F238E27FC236}">
                <a16:creationId xmlns:a16="http://schemas.microsoft.com/office/drawing/2014/main" id="{26957A6F-95EA-045B-7265-D7C9718183C2}"/>
              </a:ext>
            </a:extLst>
          </p:cNvPr>
          <p:cNvPicPr>
            <a:picLocks noChangeAspect="1"/>
          </p:cNvPicPr>
          <p:nvPr/>
        </p:nvPicPr>
        <p:blipFill>
          <a:blip r:embed="rId2"/>
          <a:stretch>
            <a:fillRect/>
          </a:stretch>
        </p:blipFill>
        <p:spPr>
          <a:xfrm>
            <a:off x="3933824" y="3734931"/>
            <a:ext cx="3109914" cy="3097907"/>
          </a:xfrm>
          <a:prstGeom prst="rect">
            <a:avLst/>
          </a:prstGeom>
        </p:spPr>
      </p:pic>
    </p:spTree>
    <p:extLst>
      <p:ext uri="{BB962C8B-B14F-4D97-AF65-F5344CB8AC3E}">
        <p14:creationId xmlns:p14="http://schemas.microsoft.com/office/powerpoint/2010/main" val="416755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Visual transitions (Con..)</a:t>
            </a:r>
            <a:endParaRPr lang="en-IN" sz="25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8E243353-767C-5C71-354C-6A4B1DB40084}"/>
              </a:ext>
            </a:extLst>
          </p:cNvPr>
          <p:cNvSpPr txBox="1"/>
          <p:nvPr/>
        </p:nvSpPr>
        <p:spPr>
          <a:xfrm>
            <a:off x="618529" y="1057276"/>
            <a:ext cx="10954941" cy="830997"/>
          </a:xfrm>
          <a:prstGeom prst="rect">
            <a:avLst/>
          </a:prstGeom>
          <a:noFill/>
        </p:spPr>
        <p:txBody>
          <a:bodyPr wrap="square">
            <a:spAutoFit/>
          </a:bodyPr>
          <a:lstStyle/>
          <a:p>
            <a:pPr marL="342900" indent="-342900">
              <a:buFont typeface="Wingdings" panose="05000000000000000000" pitchFamily="2" charset="2"/>
              <a:buChar char="ü"/>
            </a:pPr>
            <a:r>
              <a:rPr lang="en-US" sz="2400" dirty="0">
                <a:solidFill>
                  <a:srgbClr val="111111"/>
                </a:solidFill>
                <a:latin typeface="Cambria" panose="02040503050406030204" pitchFamily="18" charset="0"/>
                <a:ea typeface="Cambria" panose="02040503050406030204" pitchFamily="18" charset="0"/>
                <a:cs typeface="+mj-cs"/>
              </a:rPr>
              <a:t>For our data, we will have three fields (one for each shift): first, second, and third. After having summarized our data, we see the following:</a:t>
            </a:r>
            <a:endParaRPr lang="en-IN" sz="2400" dirty="0">
              <a:solidFill>
                <a:srgbClr val="111111"/>
              </a:solidFill>
              <a:latin typeface="Cambria" panose="02040503050406030204" pitchFamily="18" charset="0"/>
              <a:ea typeface="Cambria" panose="02040503050406030204" pitchFamily="18" charset="0"/>
              <a:cs typeface="+mj-cs"/>
            </a:endParaRPr>
          </a:p>
        </p:txBody>
      </p:sp>
      <p:pic>
        <p:nvPicPr>
          <p:cNvPr id="4" name="Picture 3">
            <a:extLst>
              <a:ext uri="{FF2B5EF4-FFF2-40B4-BE49-F238E27FC236}">
                <a16:creationId xmlns:a16="http://schemas.microsoft.com/office/drawing/2014/main" id="{525B29C1-D172-D12D-B4CF-E1F2E28FF4B2}"/>
              </a:ext>
            </a:extLst>
          </p:cNvPr>
          <p:cNvPicPr>
            <a:picLocks noChangeAspect="1"/>
          </p:cNvPicPr>
          <p:nvPr/>
        </p:nvPicPr>
        <p:blipFill>
          <a:blip r:embed="rId2"/>
          <a:stretch>
            <a:fillRect/>
          </a:stretch>
        </p:blipFill>
        <p:spPr>
          <a:xfrm>
            <a:off x="1147762" y="2451467"/>
            <a:ext cx="3548577" cy="1955065"/>
          </a:xfrm>
          <a:prstGeom prst="rect">
            <a:avLst/>
          </a:prstGeom>
        </p:spPr>
      </p:pic>
      <p:pic>
        <p:nvPicPr>
          <p:cNvPr id="7" name="Picture 6">
            <a:extLst>
              <a:ext uri="{FF2B5EF4-FFF2-40B4-BE49-F238E27FC236}">
                <a16:creationId xmlns:a16="http://schemas.microsoft.com/office/drawing/2014/main" id="{C8F4FCFB-C575-05B6-752A-3452ECCAFFFD}"/>
              </a:ext>
            </a:extLst>
          </p:cNvPr>
          <p:cNvPicPr>
            <a:picLocks noChangeAspect="1"/>
          </p:cNvPicPr>
          <p:nvPr/>
        </p:nvPicPr>
        <p:blipFill>
          <a:blip r:embed="rId3"/>
          <a:stretch>
            <a:fillRect/>
          </a:stretch>
        </p:blipFill>
        <p:spPr>
          <a:xfrm>
            <a:off x="5591420" y="1888273"/>
            <a:ext cx="6395793" cy="4714848"/>
          </a:xfrm>
          <a:prstGeom prst="rect">
            <a:avLst/>
          </a:prstGeom>
        </p:spPr>
      </p:pic>
    </p:spTree>
    <p:extLst>
      <p:ext uri="{BB962C8B-B14F-4D97-AF65-F5344CB8AC3E}">
        <p14:creationId xmlns:p14="http://schemas.microsoft.com/office/powerpoint/2010/main" val="4208440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Visual transitions (Con..)</a:t>
            </a:r>
            <a:endParaRPr lang="en-IN" sz="25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8E243353-767C-5C71-354C-6A4B1DB40084}"/>
              </a:ext>
            </a:extLst>
          </p:cNvPr>
          <p:cNvSpPr txBox="1"/>
          <p:nvPr/>
        </p:nvSpPr>
        <p:spPr>
          <a:xfrm>
            <a:off x="618529" y="1057276"/>
            <a:ext cx="10954941" cy="830997"/>
          </a:xfrm>
          <a:prstGeom prst="rect">
            <a:avLst/>
          </a:prstGeom>
          <a:noFill/>
        </p:spPr>
        <p:txBody>
          <a:bodyPr wrap="square">
            <a:spAutoFit/>
          </a:bodyPr>
          <a:lstStyle/>
          <a:p>
            <a:pPr marL="342900" indent="-342900">
              <a:buFont typeface="Wingdings" panose="05000000000000000000" pitchFamily="2" charset="2"/>
              <a:buChar char="ü"/>
            </a:pPr>
            <a:r>
              <a:rPr lang="en-US" sz="2400" dirty="0">
                <a:solidFill>
                  <a:srgbClr val="111111"/>
                </a:solidFill>
                <a:latin typeface="Cambria" panose="02040503050406030204" pitchFamily="18" charset="0"/>
                <a:ea typeface="Cambria" panose="02040503050406030204" pitchFamily="18" charset="0"/>
                <a:cs typeface="+mj-cs"/>
              </a:rPr>
              <a:t>Now we see a donut pie split by machines for the first shift, but if we click on the radio button to Change the shift to Second Shift, we see the following:</a:t>
            </a:r>
            <a:endParaRPr lang="en-IN" sz="2400" dirty="0">
              <a:solidFill>
                <a:srgbClr val="111111"/>
              </a:solidFill>
              <a:latin typeface="Cambria" panose="02040503050406030204" pitchFamily="18" charset="0"/>
              <a:ea typeface="Cambria" panose="02040503050406030204" pitchFamily="18" charset="0"/>
              <a:cs typeface="+mj-cs"/>
            </a:endParaRPr>
          </a:p>
        </p:txBody>
      </p:sp>
      <p:pic>
        <p:nvPicPr>
          <p:cNvPr id="4" name="Picture 3">
            <a:extLst>
              <a:ext uri="{FF2B5EF4-FFF2-40B4-BE49-F238E27FC236}">
                <a16:creationId xmlns:a16="http://schemas.microsoft.com/office/drawing/2014/main" id="{525B29C1-D172-D12D-B4CF-E1F2E28FF4B2}"/>
              </a:ext>
            </a:extLst>
          </p:cNvPr>
          <p:cNvPicPr>
            <a:picLocks noChangeAspect="1"/>
          </p:cNvPicPr>
          <p:nvPr/>
        </p:nvPicPr>
        <p:blipFill>
          <a:blip r:embed="rId2"/>
          <a:stretch>
            <a:fillRect/>
          </a:stretch>
        </p:blipFill>
        <p:spPr>
          <a:xfrm>
            <a:off x="1147762" y="2451467"/>
            <a:ext cx="3548577" cy="1955065"/>
          </a:xfrm>
          <a:prstGeom prst="rect">
            <a:avLst/>
          </a:prstGeom>
        </p:spPr>
      </p:pic>
      <p:pic>
        <p:nvPicPr>
          <p:cNvPr id="5" name="Picture 4">
            <a:extLst>
              <a:ext uri="{FF2B5EF4-FFF2-40B4-BE49-F238E27FC236}">
                <a16:creationId xmlns:a16="http://schemas.microsoft.com/office/drawing/2014/main" id="{FD39BB5A-4901-FE1E-5466-69F2ED9B2313}"/>
              </a:ext>
            </a:extLst>
          </p:cNvPr>
          <p:cNvPicPr>
            <a:picLocks noChangeAspect="1"/>
          </p:cNvPicPr>
          <p:nvPr/>
        </p:nvPicPr>
        <p:blipFill>
          <a:blip r:embed="rId3"/>
          <a:stretch>
            <a:fillRect/>
          </a:stretch>
        </p:blipFill>
        <p:spPr>
          <a:xfrm>
            <a:off x="5299108" y="1922831"/>
            <a:ext cx="6597914" cy="4935169"/>
          </a:xfrm>
          <a:prstGeom prst="rect">
            <a:avLst/>
          </a:prstGeom>
        </p:spPr>
      </p:pic>
    </p:spTree>
    <p:extLst>
      <p:ext uri="{BB962C8B-B14F-4D97-AF65-F5344CB8AC3E}">
        <p14:creationId xmlns:p14="http://schemas.microsoft.com/office/powerpoint/2010/main" val="576566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Visual transitions (Con..)</a:t>
            </a:r>
            <a:endParaRPr lang="en-IN" sz="25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8E243353-767C-5C71-354C-6A4B1DB40084}"/>
              </a:ext>
            </a:extLst>
          </p:cNvPr>
          <p:cNvSpPr txBox="1"/>
          <p:nvPr/>
        </p:nvSpPr>
        <p:spPr>
          <a:xfrm>
            <a:off x="618529" y="1057276"/>
            <a:ext cx="10954941" cy="461665"/>
          </a:xfrm>
          <a:prstGeom prst="rect">
            <a:avLst/>
          </a:prstGeom>
          <a:noFill/>
        </p:spPr>
        <p:txBody>
          <a:bodyPr wrap="square">
            <a:spAutoFit/>
          </a:bodyPr>
          <a:lstStyle/>
          <a:p>
            <a:pPr marL="342900" indent="-342900">
              <a:buFont typeface="Wingdings" panose="05000000000000000000" pitchFamily="2" charset="2"/>
              <a:buChar char="ü"/>
            </a:pPr>
            <a:r>
              <a:rPr lang="en-US" sz="2400" dirty="0">
                <a:solidFill>
                  <a:srgbClr val="111111"/>
                </a:solidFill>
                <a:latin typeface="Cambria" panose="02040503050406030204" pitchFamily="18" charset="0"/>
                <a:ea typeface="Cambria" panose="02040503050406030204" pitchFamily="18" charset="0"/>
                <a:cs typeface="+mj-cs"/>
              </a:rPr>
              <a:t>The third shift looks as follows:</a:t>
            </a:r>
            <a:endParaRPr lang="en-IN" sz="2400" dirty="0">
              <a:solidFill>
                <a:srgbClr val="111111"/>
              </a:solidFill>
              <a:latin typeface="Cambria" panose="02040503050406030204" pitchFamily="18" charset="0"/>
              <a:ea typeface="Cambria" panose="02040503050406030204" pitchFamily="18" charset="0"/>
              <a:cs typeface="+mj-cs"/>
            </a:endParaRPr>
          </a:p>
        </p:txBody>
      </p:sp>
      <p:pic>
        <p:nvPicPr>
          <p:cNvPr id="4" name="Picture 3">
            <a:extLst>
              <a:ext uri="{FF2B5EF4-FFF2-40B4-BE49-F238E27FC236}">
                <a16:creationId xmlns:a16="http://schemas.microsoft.com/office/drawing/2014/main" id="{525B29C1-D172-D12D-B4CF-E1F2E28FF4B2}"/>
              </a:ext>
            </a:extLst>
          </p:cNvPr>
          <p:cNvPicPr>
            <a:picLocks noChangeAspect="1"/>
          </p:cNvPicPr>
          <p:nvPr/>
        </p:nvPicPr>
        <p:blipFill>
          <a:blip r:embed="rId2"/>
          <a:stretch>
            <a:fillRect/>
          </a:stretch>
        </p:blipFill>
        <p:spPr>
          <a:xfrm>
            <a:off x="1147762" y="2451467"/>
            <a:ext cx="3548577" cy="1955065"/>
          </a:xfrm>
          <a:prstGeom prst="rect">
            <a:avLst/>
          </a:prstGeom>
        </p:spPr>
      </p:pic>
      <p:pic>
        <p:nvPicPr>
          <p:cNvPr id="6" name="Picture 5">
            <a:extLst>
              <a:ext uri="{FF2B5EF4-FFF2-40B4-BE49-F238E27FC236}">
                <a16:creationId xmlns:a16="http://schemas.microsoft.com/office/drawing/2014/main" id="{F42363F9-B1F9-6A66-96D2-ECFCA30F676B}"/>
              </a:ext>
            </a:extLst>
          </p:cNvPr>
          <p:cNvPicPr>
            <a:picLocks noChangeAspect="1"/>
          </p:cNvPicPr>
          <p:nvPr/>
        </p:nvPicPr>
        <p:blipFill>
          <a:blip r:embed="rId3"/>
          <a:stretch>
            <a:fillRect/>
          </a:stretch>
        </p:blipFill>
        <p:spPr>
          <a:xfrm>
            <a:off x="5001220" y="1527710"/>
            <a:ext cx="7190780" cy="5294082"/>
          </a:xfrm>
          <a:prstGeom prst="rect">
            <a:avLst/>
          </a:prstGeom>
        </p:spPr>
      </p:pic>
    </p:spTree>
    <p:extLst>
      <p:ext uri="{BB962C8B-B14F-4D97-AF65-F5344CB8AC3E}">
        <p14:creationId xmlns:p14="http://schemas.microsoft.com/office/powerpoint/2010/main" val="1014945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1294338"/>
          </a:xfrm>
        </p:spPr>
        <p:txBody>
          <a:bodyPr>
            <a:normAutofit/>
          </a:bodyPr>
          <a:lstStyle/>
          <a:p>
            <a:r>
              <a:rPr lang="en-US" sz="2500" b="1" u="sng" dirty="0">
                <a:solidFill>
                  <a:srgbClr val="111111"/>
                </a:solidFill>
                <a:latin typeface="Cambria" panose="02040503050406030204" pitchFamily="18" charset="0"/>
                <a:ea typeface="Cambria" panose="02040503050406030204" pitchFamily="18" charset="0"/>
              </a:rPr>
              <a:t>Visual transitions (Multiple donuts)</a:t>
            </a:r>
            <a:endParaRPr lang="en-IN" sz="25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8E243353-767C-5C71-354C-6A4B1DB40084}"/>
              </a:ext>
            </a:extLst>
          </p:cNvPr>
          <p:cNvSpPr txBox="1"/>
          <p:nvPr/>
        </p:nvSpPr>
        <p:spPr>
          <a:xfrm>
            <a:off x="618529" y="1057276"/>
            <a:ext cx="10954941" cy="2308324"/>
          </a:xfrm>
          <a:prstGeom prst="rect">
            <a:avLst/>
          </a:prstGeom>
          <a:noFill/>
        </p:spPr>
        <p:txBody>
          <a:bodyPr wrap="square">
            <a:spAutoFit/>
          </a:bodyPr>
          <a:lstStyle/>
          <a:p>
            <a:pPr marL="342900" indent="-342900">
              <a:buFont typeface="Wingdings" panose="05000000000000000000" pitchFamily="2" charset="2"/>
              <a:buChar char="ü"/>
            </a:pPr>
            <a:r>
              <a:rPr lang="en-US" sz="2400" dirty="0">
                <a:solidFill>
                  <a:srgbClr val="111111"/>
                </a:solidFill>
                <a:latin typeface="Cambria" panose="02040503050406030204" pitchFamily="18" charset="0"/>
                <a:ea typeface="Cambria" panose="02040503050406030204" pitchFamily="18" charset="0"/>
                <a:cs typeface="+mj-cs"/>
              </a:rPr>
              <a:t>Another interesting and perhaps useful available D3 visualization sample template is the Sized Donut Multiples template. This template can be viewed and downloaded from:</a:t>
            </a:r>
          </a:p>
          <a:p>
            <a:pPr marL="342900" indent="-342900">
              <a:buFont typeface="Wingdings" panose="05000000000000000000" pitchFamily="2" charset="2"/>
              <a:buChar char="ü"/>
            </a:pPr>
            <a:r>
              <a:rPr lang="en-US" sz="2400" dirty="0">
                <a:solidFill>
                  <a:srgbClr val="111111"/>
                </a:solidFill>
                <a:latin typeface="Cambria" panose="02040503050406030204" pitchFamily="18" charset="0"/>
                <a:ea typeface="Cambria" panose="02040503050406030204" pitchFamily="18" charset="0"/>
                <a:cs typeface="+mj-cs"/>
              </a:rPr>
              <a:t>http://blocks.org/mbostock/4c5fad723c87d2fd8273 </a:t>
            </a:r>
          </a:p>
          <a:p>
            <a:pPr marL="342900" indent="-342900">
              <a:buFont typeface="Wingdings" panose="05000000000000000000" pitchFamily="2" charset="2"/>
              <a:buChar char="ü"/>
            </a:pPr>
            <a:r>
              <a:rPr lang="en-US" sz="2400" dirty="0">
                <a:solidFill>
                  <a:srgbClr val="111111"/>
                </a:solidFill>
                <a:latin typeface="Cambria" panose="02040503050406030204" pitchFamily="18" charset="0"/>
                <a:ea typeface="Cambria" panose="02040503050406030204" pitchFamily="18" charset="0"/>
                <a:cs typeface="+mj-cs"/>
              </a:rPr>
              <a:t>Same Steps to Follows based on Previous Example.</a:t>
            </a:r>
          </a:p>
          <a:p>
            <a:pPr marL="342900" indent="-342900">
              <a:buFont typeface="Wingdings" panose="05000000000000000000" pitchFamily="2" charset="2"/>
              <a:buChar char="ü"/>
            </a:pPr>
            <a:endParaRPr lang="en-IN" sz="2400" dirty="0">
              <a:solidFill>
                <a:srgbClr val="111111"/>
              </a:solidFill>
              <a:latin typeface="Cambria" panose="02040503050406030204" pitchFamily="18" charset="0"/>
              <a:ea typeface="Cambria" panose="02040503050406030204" pitchFamily="18" charset="0"/>
              <a:cs typeface="+mj-cs"/>
            </a:endParaRPr>
          </a:p>
        </p:txBody>
      </p:sp>
      <p:pic>
        <p:nvPicPr>
          <p:cNvPr id="5" name="Picture 4">
            <a:extLst>
              <a:ext uri="{FF2B5EF4-FFF2-40B4-BE49-F238E27FC236}">
                <a16:creationId xmlns:a16="http://schemas.microsoft.com/office/drawing/2014/main" id="{749F8C14-6324-8413-4F44-E2F3FD4CCB29}"/>
              </a:ext>
            </a:extLst>
          </p:cNvPr>
          <p:cNvPicPr>
            <a:picLocks noChangeAspect="1"/>
          </p:cNvPicPr>
          <p:nvPr/>
        </p:nvPicPr>
        <p:blipFill>
          <a:blip r:embed="rId2"/>
          <a:stretch>
            <a:fillRect/>
          </a:stretch>
        </p:blipFill>
        <p:spPr>
          <a:xfrm>
            <a:off x="8020051" y="1939950"/>
            <a:ext cx="4171949" cy="4217963"/>
          </a:xfrm>
          <a:prstGeom prst="rect">
            <a:avLst/>
          </a:prstGeom>
        </p:spPr>
      </p:pic>
    </p:spTree>
    <p:extLst>
      <p:ext uri="{BB962C8B-B14F-4D97-AF65-F5344CB8AC3E}">
        <p14:creationId xmlns:p14="http://schemas.microsoft.com/office/powerpoint/2010/main" val="1489860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7BCB-0EE4-C70A-F3AD-8A6B13706DE0}"/>
              </a:ext>
            </a:extLst>
          </p:cNvPr>
          <p:cNvSpPr>
            <a:spLocks noGrp="1"/>
          </p:cNvSpPr>
          <p:nvPr>
            <p:ph type="title"/>
          </p:nvPr>
        </p:nvSpPr>
        <p:spPr>
          <a:xfrm>
            <a:off x="838200" y="0"/>
            <a:ext cx="10515600" cy="1325563"/>
          </a:xfrm>
        </p:spPr>
        <p:txBody>
          <a:bodyPr/>
          <a:lstStyle/>
          <a:p>
            <a:r>
              <a:rPr lang="en-US" dirty="0"/>
              <a:t>More Visualization using D3.</a:t>
            </a:r>
            <a:endParaRPr lang="en-IN" dirty="0"/>
          </a:p>
        </p:txBody>
      </p:sp>
      <p:sp>
        <p:nvSpPr>
          <p:cNvPr id="3" name="Content Placeholder 2">
            <a:extLst>
              <a:ext uri="{FF2B5EF4-FFF2-40B4-BE49-F238E27FC236}">
                <a16:creationId xmlns:a16="http://schemas.microsoft.com/office/drawing/2014/main" id="{C6B12EE6-E214-3C67-C3EF-BB1BBB0BA87C}"/>
              </a:ext>
            </a:extLst>
          </p:cNvPr>
          <p:cNvSpPr>
            <a:spLocks noGrp="1"/>
          </p:cNvSpPr>
          <p:nvPr>
            <p:ph idx="1"/>
          </p:nvPr>
        </p:nvSpPr>
        <p:spPr>
          <a:xfrm>
            <a:off x="838200" y="1253331"/>
            <a:ext cx="10515600" cy="4351338"/>
          </a:xfrm>
        </p:spPr>
        <p:txBody>
          <a:bodyPr/>
          <a:lstStyle/>
          <a:p>
            <a:r>
              <a:rPr lang="en-US" dirty="0"/>
              <a:t>I've pre-processed our raw plant data again, this time creating a summary file of four columns:</a:t>
            </a:r>
          </a:p>
          <a:p>
            <a:pPr lvl="1"/>
            <a:r>
              <a:rPr lang="en-US" dirty="0"/>
              <a:t>Machine</a:t>
            </a:r>
          </a:p>
          <a:p>
            <a:pPr lvl="1"/>
            <a:r>
              <a:rPr lang="en-US" dirty="0"/>
              <a:t>First shift</a:t>
            </a:r>
          </a:p>
          <a:p>
            <a:pPr lvl="1"/>
            <a:r>
              <a:rPr lang="en-US" dirty="0"/>
              <a:t>Second shift</a:t>
            </a:r>
          </a:p>
          <a:p>
            <a:pPr lvl="1"/>
            <a:r>
              <a:rPr lang="en-US" dirty="0"/>
              <a:t>Third shift</a:t>
            </a:r>
            <a:endParaRPr lang="en-IN" dirty="0"/>
          </a:p>
        </p:txBody>
      </p:sp>
      <p:sp>
        <p:nvSpPr>
          <p:cNvPr id="4" name="Date Placeholder 3">
            <a:extLst>
              <a:ext uri="{FF2B5EF4-FFF2-40B4-BE49-F238E27FC236}">
                <a16:creationId xmlns:a16="http://schemas.microsoft.com/office/drawing/2014/main" id="{C221AA51-E90E-C13B-2F58-75C4CB40F0D5}"/>
              </a:ext>
            </a:extLst>
          </p:cNvPr>
          <p:cNvSpPr>
            <a:spLocks noGrp="1"/>
          </p:cNvSpPr>
          <p:nvPr>
            <p:ph type="dt" sz="half" idx="10"/>
          </p:nvPr>
        </p:nvSpPr>
        <p:spPr/>
        <p:txBody>
          <a:bodyPr/>
          <a:lstStyle/>
          <a:p>
            <a:fld id="{933DC044-D5B8-45F4-A994-6DF99809D420}" type="datetime1">
              <a:rPr lang="en-US" smtClean="0"/>
              <a:t>10/24/2023</a:t>
            </a:fld>
            <a:endParaRPr lang="en-US"/>
          </a:p>
        </p:txBody>
      </p:sp>
      <p:sp>
        <p:nvSpPr>
          <p:cNvPr id="5" name="Footer Placeholder 4">
            <a:extLst>
              <a:ext uri="{FF2B5EF4-FFF2-40B4-BE49-F238E27FC236}">
                <a16:creationId xmlns:a16="http://schemas.microsoft.com/office/drawing/2014/main" id="{6DC87A67-4E59-CEEF-49FC-E2D5CEE52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82CF9-5017-B402-3FFA-6790C50013B9}"/>
              </a:ext>
            </a:extLst>
          </p:cNvPr>
          <p:cNvSpPr>
            <a:spLocks noGrp="1"/>
          </p:cNvSpPr>
          <p:nvPr>
            <p:ph type="sldNum" sz="quarter" idx="12"/>
          </p:nvPr>
        </p:nvSpPr>
        <p:spPr/>
        <p:txBody>
          <a:bodyPr/>
          <a:lstStyle/>
          <a:p>
            <a:fld id="{23305676-A525-44F0-943E-FE252ECA109C}" type="slidenum">
              <a:rPr lang="en-US" smtClean="0"/>
              <a:t>35</a:t>
            </a:fld>
            <a:endParaRPr lang="en-US"/>
          </a:p>
        </p:txBody>
      </p:sp>
      <p:pic>
        <p:nvPicPr>
          <p:cNvPr id="8" name="Picture 7">
            <a:extLst>
              <a:ext uri="{FF2B5EF4-FFF2-40B4-BE49-F238E27FC236}">
                <a16:creationId xmlns:a16="http://schemas.microsoft.com/office/drawing/2014/main" id="{B4B690D4-BA21-1A09-4770-C4DBB3577308}"/>
              </a:ext>
            </a:extLst>
          </p:cNvPr>
          <p:cNvPicPr>
            <a:picLocks noChangeAspect="1"/>
          </p:cNvPicPr>
          <p:nvPr/>
        </p:nvPicPr>
        <p:blipFill>
          <a:blip r:embed="rId2"/>
          <a:stretch>
            <a:fillRect/>
          </a:stretch>
        </p:blipFill>
        <p:spPr>
          <a:xfrm>
            <a:off x="2386012" y="3915966"/>
            <a:ext cx="8006840" cy="2064544"/>
          </a:xfrm>
          <a:prstGeom prst="rect">
            <a:avLst/>
          </a:prstGeom>
        </p:spPr>
      </p:pic>
    </p:spTree>
    <p:extLst>
      <p:ext uri="{BB962C8B-B14F-4D97-AF65-F5344CB8AC3E}">
        <p14:creationId xmlns:p14="http://schemas.microsoft.com/office/powerpoint/2010/main" val="419224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1D68-5068-20E9-1211-381647B377C0}"/>
              </a:ext>
            </a:extLst>
          </p:cNvPr>
          <p:cNvSpPr>
            <a:spLocks noGrp="1"/>
          </p:cNvSpPr>
          <p:nvPr>
            <p:ph type="title"/>
          </p:nvPr>
        </p:nvSpPr>
        <p:spPr/>
        <p:txBody>
          <a:bodyPr/>
          <a:lstStyle/>
          <a:p>
            <a:r>
              <a:rPr lang="en-US" dirty="0"/>
              <a:t>More Visualization using D3 (Con..)</a:t>
            </a:r>
            <a:endParaRPr lang="en-IN" dirty="0"/>
          </a:p>
        </p:txBody>
      </p:sp>
      <p:sp>
        <p:nvSpPr>
          <p:cNvPr id="3" name="Content Placeholder 2">
            <a:extLst>
              <a:ext uri="{FF2B5EF4-FFF2-40B4-BE49-F238E27FC236}">
                <a16:creationId xmlns:a16="http://schemas.microsoft.com/office/drawing/2014/main" id="{5CF33AA6-E9B0-A589-ECDE-F514A2BB2D53}"/>
              </a:ext>
            </a:extLst>
          </p:cNvPr>
          <p:cNvSpPr>
            <a:spLocks noGrp="1"/>
          </p:cNvSpPr>
          <p:nvPr>
            <p:ph idx="1"/>
          </p:nvPr>
        </p:nvSpPr>
        <p:spPr>
          <a:xfrm>
            <a:off x="838200" y="1825625"/>
            <a:ext cx="11234738" cy="4351338"/>
          </a:xfrm>
        </p:spPr>
        <p:txBody>
          <a:bodyPr>
            <a:normAutofit/>
          </a:bodyPr>
          <a:lstStyle/>
          <a:p>
            <a:r>
              <a:rPr lang="en-US" dirty="0"/>
              <a:t>Using the same process to adopt the sample template that we have used for all of the examples throughout this chapter, we:</a:t>
            </a:r>
          </a:p>
          <a:p>
            <a:pPr marL="0" indent="0">
              <a:buNone/>
            </a:pPr>
            <a:r>
              <a:rPr lang="en-US" dirty="0"/>
              <a:t>	1. Download the sample template and save it as an HTML document.</a:t>
            </a:r>
          </a:p>
          <a:p>
            <a:pPr marL="0" indent="0">
              <a:buNone/>
            </a:pPr>
            <a:r>
              <a:rPr lang="en-US" dirty="0"/>
              <a:t>	2. Change the </a:t>
            </a:r>
            <a:r>
              <a:rPr lang="en-US" dirty="0" err="1"/>
              <a:t>src</a:t>
            </a:r>
            <a:r>
              <a:rPr lang="en-US" dirty="0"/>
              <a:t>= reference (to a local reference for the D3 libraries).</a:t>
            </a:r>
          </a:p>
          <a:p>
            <a:pPr marL="0" indent="0">
              <a:buNone/>
            </a:pPr>
            <a:r>
              <a:rPr lang="en-US" dirty="0"/>
              <a:t>	3. Change the name of the data file.</a:t>
            </a:r>
          </a:p>
          <a:p>
            <a:pPr marL="0" indent="0">
              <a:buNone/>
            </a:pPr>
            <a:r>
              <a:rPr lang="en-US" dirty="0"/>
              <a:t>	4. Add a heading.</a:t>
            </a:r>
          </a:p>
          <a:p>
            <a:r>
              <a:rPr lang="en-US" dirty="0"/>
              <a:t>In this example, since the D3 sample template uses the first field in the file by name (and that name is used as the visualization key), we need to again make a global change of all references to the word state to the machine.</a:t>
            </a:r>
            <a:endParaRPr lang="en-IN" dirty="0"/>
          </a:p>
        </p:txBody>
      </p:sp>
      <p:sp>
        <p:nvSpPr>
          <p:cNvPr id="4" name="Date Placeholder 3">
            <a:extLst>
              <a:ext uri="{FF2B5EF4-FFF2-40B4-BE49-F238E27FC236}">
                <a16:creationId xmlns:a16="http://schemas.microsoft.com/office/drawing/2014/main" id="{5A787DE9-3844-8381-EB79-191DD991D04B}"/>
              </a:ext>
            </a:extLst>
          </p:cNvPr>
          <p:cNvSpPr>
            <a:spLocks noGrp="1"/>
          </p:cNvSpPr>
          <p:nvPr>
            <p:ph type="dt" sz="half" idx="10"/>
          </p:nvPr>
        </p:nvSpPr>
        <p:spPr/>
        <p:txBody>
          <a:bodyPr/>
          <a:lstStyle/>
          <a:p>
            <a:fld id="{933DC044-D5B8-45F4-A994-6DF99809D420}" type="datetime1">
              <a:rPr lang="en-US" smtClean="0"/>
              <a:t>10/24/2023</a:t>
            </a:fld>
            <a:endParaRPr lang="en-US"/>
          </a:p>
        </p:txBody>
      </p:sp>
      <p:sp>
        <p:nvSpPr>
          <p:cNvPr id="5" name="Footer Placeholder 4">
            <a:extLst>
              <a:ext uri="{FF2B5EF4-FFF2-40B4-BE49-F238E27FC236}">
                <a16:creationId xmlns:a16="http://schemas.microsoft.com/office/drawing/2014/main" id="{27044A28-C798-1CE0-06EE-85CF56E0E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AD3B2-BFC4-813E-51FC-F3BDCCB6D806}"/>
              </a:ext>
            </a:extLst>
          </p:cNvPr>
          <p:cNvSpPr>
            <a:spLocks noGrp="1"/>
          </p:cNvSpPr>
          <p:nvPr>
            <p:ph type="sldNum" sz="quarter" idx="12"/>
          </p:nvPr>
        </p:nvSpPr>
        <p:spPr/>
        <p:txBody>
          <a:bodyPr/>
          <a:lstStyle/>
          <a:p>
            <a:fld id="{23305676-A525-44F0-943E-FE252ECA109C}" type="slidenum">
              <a:rPr lang="en-US" smtClean="0"/>
              <a:t>36</a:t>
            </a:fld>
            <a:endParaRPr lang="en-US"/>
          </a:p>
        </p:txBody>
      </p:sp>
    </p:spTree>
    <p:extLst>
      <p:ext uri="{BB962C8B-B14F-4D97-AF65-F5344CB8AC3E}">
        <p14:creationId xmlns:p14="http://schemas.microsoft.com/office/powerpoint/2010/main" val="3237886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97C8C81-09E8-3091-B961-51D8044F7A05}"/>
              </a:ext>
            </a:extLst>
          </p:cNvPr>
          <p:cNvPicPr>
            <a:picLocks noGrp="1" noChangeAspect="1"/>
          </p:cNvPicPr>
          <p:nvPr>
            <p:ph idx="1"/>
          </p:nvPr>
        </p:nvPicPr>
        <p:blipFill>
          <a:blip r:embed="rId2"/>
          <a:stretch>
            <a:fillRect/>
          </a:stretch>
        </p:blipFill>
        <p:spPr>
          <a:xfrm>
            <a:off x="3132766" y="0"/>
            <a:ext cx="5596897" cy="6535891"/>
          </a:xfrm>
        </p:spPr>
      </p:pic>
      <p:sp>
        <p:nvSpPr>
          <p:cNvPr id="4" name="Date Placeholder 3">
            <a:extLst>
              <a:ext uri="{FF2B5EF4-FFF2-40B4-BE49-F238E27FC236}">
                <a16:creationId xmlns:a16="http://schemas.microsoft.com/office/drawing/2014/main" id="{CF9FEFB8-28E0-0EF7-7351-545541593129}"/>
              </a:ext>
            </a:extLst>
          </p:cNvPr>
          <p:cNvSpPr>
            <a:spLocks noGrp="1"/>
          </p:cNvSpPr>
          <p:nvPr>
            <p:ph type="dt" sz="half" idx="10"/>
          </p:nvPr>
        </p:nvSpPr>
        <p:spPr/>
        <p:txBody>
          <a:bodyPr/>
          <a:lstStyle/>
          <a:p>
            <a:fld id="{933DC044-D5B8-45F4-A994-6DF99809D420}" type="datetime1">
              <a:rPr lang="en-US" smtClean="0"/>
              <a:t>10/24/2023</a:t>
            </a:fld>
            <a:endParaRPr lang="en-US"/>
          </a:p>
        </p:txBody>
      </p:sp>
      <p:sp>
        <p:nvSpPr>
          <p:cNvPr id="5" name="Footer Placeholder 4">
            <a:extLst>
              <a:ext uri="{FF2B5EF4-FFF2-40B4-BE49-F238E27FC236}">
                <a16:creationId xmlns:a16="http://schemas.microsoft.com/office/drawing/2014/main" id="{62CB485E-15B0-58E8-25EF-37163B949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33B1B-C2C2-71D4-942B-9249714DE36A}"/>
              </a:ext>
            </a:extLst>
          </p:cNvPr>
          <p:cNvSpPr>
            <a:spLocks noGrp="1"/>
          </p:cNvSpPr>
          <p:nvPr>
            <p:ph type="sldNum" sz="quarter" idx="12"/>
          </p:nvPr>
        </p:nvSpPr>
        <p:spPr/>
        <p:txBody>
          <a:bodyPr/>
          <a:lstStyle/>
          <a:p>
            <a:fld id="{23305676-A525-44F0-943E-FE252ECA109C}" type="slidenum">
              <a:rPr lang="en-US" smtClean="0"/>
              <a:t>37</a:t>
            </a:fld>
            <a:endParaRPr lang="en-US"/>
          </a:p>
        </p:txBody>
      </p:sp>
    </p:spTree>
    <p:extLst>
      <p:ext uri="{BB962C8B-B14F-4D97-AF65-F5344CB8AC3E}">
        <p14:creationId xmlns:p14="http://schemas.microsoft.com/office/powerpoint/2010/main" val="4223837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137B-834B-39D8-0F64-DE5DCA2A265F}"/>
              </a:ext>
            </a:extLst>
          </p:cNvPr>
          <p:cNvSpPr>
            <a:spLocks noGrp="1"/>
          </p:cNvSpPr>
          <p:nvPr>
            <p:ph type="title"/>
          </p:nvPr>
        </p:nvSpPr>
        <p:spPr/>
        <p:txBody>
          <a:bodyPr/>
          <a:lstStyle/>
          <a:p>
            <a:r>
              <a:rPr lang="en-US" dirty="0"/>
              <a:t>Another twist on bar chart visualizations</a:t>
            </a:r>
            <a:endParaRPr lang="en-IN" dirty="0"/>
          </a:p>
        </p:txBody>
      </p:sp>
      <p:sp>
        <p:nvSpPr>
          <p:cNvPr id="3" name="Content Placeholder 2">
            <a:extLst>
              <a:ext uri="{FF2B5EF4-FFF2-40B4-BE49-F238E27FC236}">
                <a16:creationId xmlns:a16="http://schemas.microsoft.com/office/drawing/2014/main" id="{A7D6F3F8-A8C6-A359-3BAF-1237CE818D94}"/>
              </a:ext>
            </a:extLst>
          </p:cNvPr>
          <p:cNvSpPr>
            <a:spLocks noGrp="1"/>
          </p:cNvSpPr>
          <p:nvPr>
            <p:ph idx="1"/>
          </p:nvPr>
        </p:nvSpPr>
        <p:spPr/>
        <p:txBody>
          <a:bodyPr/>
          <a:lstStyle/>
          <a:p>
            <a:r>
              <a:rPr lang="en-US" dirty="0"/>
              <a:t>The D3 example named Bar Chart with Negative Values II handles this kind of scenario nicely and it can be viewed and downloaded from the following location:</a:t>
            </a:r>
          </a:p>
          <a:p>
            <a:r>
              <a:rPr lang="en-US" dirty="0"/>
              <a:t>http://blocks.org/mbostock/79a82f4b9bffb69d89ae.</a:t>
            </a:r>
            <a:endParaRPr lang="en-IN" dirty="0"/>
          </a:p>
        </p:txBody>
      </p:sp>
      <p:sp>
        <p:nvSpPr>
          <p:cNvPr id="4" name="Date Placeholder 3">
            <a:extLst>
              <a:ext uri="{FF2B5EF4-FFF2-40B4-BE49-F238E27FC236}">
                <a16:creationId xmlns:a16="http://schemas.microsoft.com/office/drawing/2014/main" id="{9C7A4A1F-3075-3DA6-64BF-B3605E01C792}"/>
              </a:ext>
            </a:extLst>
          </p:cNvPr>
          <p:cNvSpPr>
            <a:spLocks noGrp="1"/>
          </p:cNvSpPr>
          <p:nvPr>
            <p:ph type="dt" sz="half" idx="10"/>
          </p:nvPr>
        </p:nvSpPr>
        <p:spPr/>
        <p:txBody>
          <a:bodyPr/>
          <a:lstStyle/>
          <a:p>
            <a:fld id="{933DC044-D5B8-45F4-A994-6DF99809D420}" type="datetime1">
              <a:rPr lang="en-US" smtClean="0"/>
              <a:t>10/24/2023</a:t>
            </a:fld>
            <a:endParaRPr lang="en-US"/>
          </a:p>
        </p:txBody>
      </p:sp>
      <p:sp>
        <p:nvSpPr>
          <p:cNvPr id="5" name="Footer Placeholder 4">
            <a:extLst>
              <a:ext uri="{FF2B5EF4-FFF2-40B4-BE49-F238E27FC236}">
                <a16:creationId xmlns:a16="http://schemas.microsoft.com/office/drawing/2014/main" id="{99331E20-F821-3530-400A-91923B966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EBA2D-D51D-539D-8333-7EF7C7C2A15C}"/>
              </a:ext>
            </a:extLst>
          </p:cNvPr>
          <p:cNvSpPr>
            <a:spLocks noGrp="1"/>
          </p:cNvSpPr>
          <p:nvPr>
            <p:ph type="sldNum" sz="quarter" idx="12"/>
          </p:nvPr>
        </p:nvSpPr>
        <p:spPr/>
        <p:txBody>
          <a:bodyPr/>
          <a:lstStyle/>
          <a:p>
            <a:fld id="{23305676-A525-44F0-943E-FE252ECA109C}" type="slidenum">
              <a:rPr lang="en-US" smtClean="0"/>
              <a:t>38</a:t>
            </a:fld>
            <a:endParaRPr lang="en-US"/>
          </a:p>
        </p:txBody>
      </p:sp>
      <p:pic>
        <p:nvPicPr>
          <p:cNvPr id="8" name="Picture 7">
            <a:extLst>
              <a:ext uri="{FF2B5EF4-FFF2-40B4-BE49-F238E27FC236}">
                <a16:creationId xmlns:a16="http://schemas.microsoft.com/office/drawing/2014/main" id="{16CEA9CB-6F48-579C-C5DA-0BA88E97E9E1}"/>
              </a:ext>
            </a:extLst>
          </p:cNvPr>
          <p:cNvPicPr>
            <a:picLocks noChangeAspect="1"/>
          </p:cNvPicPr>
          <p:nvPr/>
        </p:nvPicPr>
        <p:blipFill>
          <a:blip r:embed="rId2"/>
          <a:stretch>
            <a:fillRect/>
          </a:stretch>
        </p:blipFill>
        <p:spPr>
          <a:xfrm>
            <a:off x="3183731" y="3630904"/>
            <a:ext cx="5824538" cy="3090571"/>
          </a:xfrm>
          <a:prstGeom prst="rect">
            <a:avLst/>
          </a:prstGeom>
        </p:spPr>
      </p:pic>
    </p:spTree>
    <p:extLst>
      <p:ext uri="{BB962C8B-B14F-4D97-AF65-F5344CB8AC3E}">
        <p14:creationId xmlns:p14="http://schemas.microsoft.com/office/powerpoint/2010/main" val="725866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0E1-AFCA-3EAB-51DB-3E60FB033335}"/>
              </a:ext>
            </a:extLst>
          </p:cNvPr>
          <p:cNvSpPr>
            <a:spLocks noGrp="1"/>
          </p:cNvSpPr>
          <p:nvPr>
            <p:ph type="title"/>
          </p:nvPr>
        </p:nvSpPr>
        <p:spPr>
          <a:xfrm>
            <a:off x="838200" y="160337"/>
            <a:ext cx="10515600" cy="520700"/>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5B040F70-076B-1E18-20DF-17B226EBBFAD}"/>
              </a:ext>
            </a:extLst>
          </p:cNvPr>
          <p:cNvSpPr>
            <a:spLocks noGrp="1"/>
          </p:cNvSpPr>
          <p:nvPr>
            <p:ph idx="1"/>
          </p:nvPr>
        </p:nvSpPr>
        <p:spPr>
          <a:xfrm>
            <a:off x="838200" y="931862"/>
            <a:ext cx="10515600" cy="4351338"/>
          </a:xfrm>
        </p:spPr>
        <p:txBody>
          <a:bodyPr/>
          <a:lstStyle/>
          <a:p>
            <a:r>
              <a:rPr lang="en-US" dirty="0"/>
              <a:t>The process to adopt the sample D3 template is even more straightforward:</a:t>
            </a:r>
          </a:p>
          <a:p>
            <a:pPr marL="0" indent="0">
              <a:buNone/>
            </a:pPr>
            <a:r>
              <a:rPr lang="en-US" dirty="0"/>
              <a:t>	1. Download the template and save it as an HTML document.</a:t>
            </a:r>
          </a:p>
          <a:p>
            <a:pPr marL="0" indent="0">
              <a:buNone/>
            </a:pPr>
            <a:r>
              <a:rPr lang="en-US" dirty="0"/>
              <a:t>	2. Modify the </a:t>
            </a:r>
            <a:r>
              <a:rPr lang="en-US" dirty="0" err="1"/>
              <a:t>src</a:t>
            </a:r>
            <a:r>
              <a:rPr lang="en-US" dirty="0"/>
              <a:t>= reference to be a local reference.</a:t>
            </a:r>
          </a:p>
          <a:p>
            <a:pPr marL="0" indent="0">
              <a:buNone/>
            </a:pPr>
            <a:r>
              <a:rPr lang="en-US" dirty="0"/>
              <a:t>	3. Add a heading.</a:t>
            </a:r>
          </a:p>
          <a:p>
            <a:pPr marL="0" indent="0">
              <a:buNone/>
            </a:pPr>
            <a:r>
              <a:rPr lang="en-US" dirty="0"/>
              <a:t>	4. Change the file name reference.</a:t>
            </a:r>
            <a:endParaRPr lang="en-IN" dirty="0"/>
          </a:p>
        </p:txBody>
      </p:sp>
      <p:sp>
        <p:nvSpPr>
          <p:cNvPr id="4" name="Date Placeholder 3">
            <a:extLst>
              <a:ext uri="{FF2B5EF4-FFF2-40B4-BE49-F238E27FC236}">
                <a16:creationId xmlns:a16="http://schemas.microsoft.com/office/drawing/2014/main" id="{F8F5B987-170F-45C0-BBB0-24F807E5A58D}"/>
              </a:ext>
            </a:extLst>
          </p:cNvPr>
          <p:cNvSpPr>
            <a:spLocks noGrp="1"/>
          </p:cNvSpPr>
          <p:nvPr>
            <p:ph type="dt" sz="half" idx="10"/>
          </p:nvPr>
        </p:nvSpPr>
        <p:spPr/>
        <p:txBody>
          <a:bodyPr/>
          <a:lstStyle/>
          <a:p>
            <a:fld id="{933DC044-D5B8-45F4-A994-6DF99809D420}" type="datetime1">
              <a:rPr lang="en-US" smtClean="0"/>
              <a:t>10/24/2023</a:t>
            </a:fld>
            <a:endParaRPr lang="en-US"/>
          </a:p>
        </p:txBody>
      </p:sp>
      <p:sp>
        <p:nvSpPr>
          <p:cNvPr id="5" name="Footer Placeholder 4">
            <a:extLst>
              <a:ext uri="{FF2B5EF4-FFF2-40B4-BE49-F238E27FC236}">
                <a16:creationId xmlns:a16="http://schemas.microsoft.com/office/drawing/2014/main" id="{21365F03-4B1E-0D64-9364-53BCF8A9E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4DFAC-2466-CF78-EE5F-E6C1ADDBCA07}"/>
              </a:ext>
            </a:extLst>
          </p:cNvPr>
          <p:cNvSpPr>
            <a:spLocks noGrp="1"/>
          </p:cNvSpPr>
          <p:nvPr>
            <p:ph type="sldNum" sz="quarter" idx="12"/>
          </p:nvPr>
        </p:nvSpPr>
        <p:spPr/>
        <p:txBody>
          <a:bodyPr/>
          <a:lstStyle/>
          <a:p>
            <a:fld id="{23305676-A525-44F0-943E-FE252ECA109C}" type="slidenum">
              <a:rPr lang="en-US" smtClean="0"/>
              <a:t>39</a:t>
            </a:fld>
            <a:endParaRPr lang="en-US"/>
          </a:p>
        </p:txBody>
      </p:sp>
      <p:pic>
        <p:nvPicPr>
          <p:cNvPr id="8" name="Picture 7">
            <a:extLst>
              <a:ext uri="{FF2B5EF4-FFF2-40B4-BE49-F238E27FC236}">
                <a16:creationId xmlns:a16="http://schemas.microsoft.com/office/drawing/2014/main" id="{76B7E34E-87E5-6D78-9364-B9E7C2DE6F49}"/>
              </a:ext>
            </a:extLst>
          </p:cNvPr>
          <p:cNvPicPr>
            <a:picLocks noChangeAspect="1"/>
          </p:cNvPicPr>
          <p:nvPr/>
        </p:nvPicPr>
        <p:blipFill>
          <a:blip r:embed="rId2"/>
          <a:stretch>
            <a:fillRect/>
          </a:stretch>
        </p:blipFill>
        <p:spPr>
          <a:xfrm>
            <a:off x="6824661" y="3107531"/>
            <a:ext cx="5666225" cy="3436144"/>
          </a:xfrm>
          <a:prstGeom prst="rect">
            <a:avLst/>
          </a:prstGeom>
        </p:spPr>
      </p:pic>
      <p:sp>
        <p:nvSpPr>
          <p:cNvPr id="10" name="TextBox 9">
            <a:extLst>
              <a:ext uri="{FF2B5EF4-FFF2-40B4-BE49-F238E27FC236}">
                <a16:creationId xmlns:a16="http://schemas.microsoft.com/office/drawing/2014/main" id="{635D0049-1D2E-5B70-54E8-14192FA05E26}"/>
              </a:ext>
            </a:extLst>
          </p:cNvPr>
          <p:cNvSpPr txBox="1"/>
          <p:nvPr/>
        </p:nvSpPr>
        <p:spPr>
          <a:xfrm>
            <a:off x="581025" y="4056697"/>
            <a:ext cx="6243636" cy="1477328"/>
          </a:xfrm>
          <a:prstGeom prst="rect">
            <a:avLst/>
          </a:prstGeom>
          <a:noFill/>
        </p:spPr>
        <p:txBody>
          <a:bodyPr wrap="square">
            <a:spAutoFit/>
          </a:bodyPr>
          <a:lstStyle/>
          <a:p>
            <a:pPr algn="just"/>
            <a:r>
              <a:rPr lang="en-US" dirty="0"/>
              <a:t>You can see from the visualization generated (shown prior) that machine 002 and machine 003 are not hitting the target, while machine 001, machine 004, and machine 005 have actually surpassed the target value. The machine 005 is actually hitting it out of the park by surpassing the target value by 2,000 parts</a:t>
            </a:r>
            <a:endParaRPr lang="en-IN" dirty="0"/>
          </a:p>
        </p:txBody>
      </p:sp>
    </p:spTree>
    <p:extLst>
      <p:ext uri="{BB962C8B-B14F-4D97-AF65-F5344CB8AC3E}">
        <p14:creationId xmlns:p14="http://schemas.microsoft.com/office/powerpoint/2010/main" val="349596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IN" sz="2500" b="1" dirty="0">
                <a:solidFill>
                  <a:srgbClr val="111111"/>
                </a:solidFill>
                <a:latin typeface="Cambria" panose="02040503050406030204" pitchFamily="18" charset="0"/>
                <a:ea typeface="Cambria" panose="02040503050406030204" pitchFamily="18" charset="0"/>
              </a:rPr>
              <a:t>Data Driven Documents or D3</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In contrast to many other libraries, D3.js allows inordinate control over the visualization of your data.</a:t>
            </a: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Its development was noted in 2011, as version 2.0.0 was released in August 2011</a:t>
            </a: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D3 is embedded within an HTML webpage, and uses prebuilt JavaScript functions to select elements, create SVG objects, style them, or add transitions, dynamic effects, and so on.</a:t>
            </a: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Detailed information, including the D3.js libraries can be accessed at </a:t>
            </a:r>
            <a:r>
              <a:rPr lang="en-IN" sz="2400" b="1" dirty="0">
                <a:solidFill>
                  <a:srgbClr val="7030A0"/>
                </a:solidFill>
                <a:latin typeface="Cambria" panose="02040503050406030204" pitchFamily="18" charset="0"/>
                <a:ea typeface="Cambria" panose="02040503050406030204" pitchFamily="18" charset="0"/>
                <a:cs typeface="Arial"/>
              </a:rPr>
              <a:t>https://D3js.org</a:t>
            </a:r>
          </a:p>
          <a:p>
            <a:pPr algn="just">
              <a:lnSpc>
                <a:spcPct val="150000"/>
              </a:lnSpc>
            </a:pPr>
            <a:endParaRPr lang="en-IN" sz="2200" dirty="0">
              <a:solidFill>
                <a:srgbClr val="11111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20136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0E1-AFCA-3EAB-51DB-3E60FB033335}"/>
              </a:ext>
            </a:extLst>
          </p:cNvPr>
          <p:cNvSpPr>
            <a:spLocks noGrp="1"/>
          </p:cNvSpPr>
          <p:nvPr>
            <p:ph type="title"/>
          </p:nvPr>
        </p:nvSpPr>
        <p:spPr>
          <a:xfrm>
            <a:off x="838200" y="160337"/>
            <a:ext cx="10515600" cy="520700"/>
          </a:xfrm>
        </p:spPr>
        <p:txBody>
          <a:bodyPr>
            <a:normAutofit fontScale="90000"/>
          </a:bodyPr>
          <a:lstStyle/>
          <a:p>
            <a:r>
              <a:rPr lang="en-US" dirty="0"/>
              <a:t>More Examples</a:t>
            </a:r>
            <a:endParaRPr lang="en-IN" dirty="0"/>
          </a:p>
        </p:txBody>
      </p:sp>
      <p:sp>
        <p:nvSpPr>
          <p:cNvPr id="3" name="Content Placeholder 2">
            <a:extLst>
              <a:ext uri="{FF2B5EF4-FFF2-40B4-BE49-F238E27FC236}">
                <a16:creationId xmlns:a16="http://schemas.microsoft.com/office/drawing/2014/main" id="{5B040F70-076B-1E18-20DF-17B226EBBFAD}"/>
              </a:ext>
            </a:extLst>
          </p:cNvPr>
          <p:cNvSpPr>
            <a:spLocks noGrp="1"/>
          </p:cNvSpPr>
          <p:nvPr>
            <p:ph idx="1"/>
          </p:nvPr>
        </p:nvSpPr>
        <p:spPr>
          <a:xfrm>
            <a:off x="838200" y="931862"/>
            <a:ext cx="11353800" cy="4351338"/>
          </a:xfrm>
        </p:spPr>
        <p:txBody>
          <a:bodyPr/>
          <a:lstStyle/>
          <a:p>
            <a:r>
              <a:rPr lang="en-US" dirty="0"/>
              <a:t> let us now look at the D3 Stacked Area via Nest template.</a:t>
            </a:r>
          </a:p>
          <a:p>
            <a:r>
              <a:rPr lang="en-US" dirty="0"/>
              <a:t>This sample template creates a data visualization driven by a summary data file with three fields:</a:t>
            </a:r>
          </a:p>
          <a:p>
            <a:pPr lvl="1"/>
            <a:r>
              <a:rPr lang="en-US" dirty="0"/>
              <a:t>A key</a:t>
            </a:r>
          </a:p>
          <a:p>
            <a:pPr lvl="1"/>
            <a:r>
              <a:rPr lang="en-US" dirty="0"/>
              <a:t>A numeric value</a:t>
            </a:r>
          </a:p>
          <a:p>
            <a:pPr lvl="1"/>
            <a:r>
              <a:rPr lang="en-US" dirty="0"/>
              <a:t>A date (MM/DD/YY)</a:t>
            </a:r>
          </a:p>
          <a:p>
            <a:r>
              <a:rPr lang="en-US" dirty="0"/>
              <a:t>The following figure shows the data visualization generated by the sample D3 template:</a:t>
            </a:r>
            <a:endParaRPr lang="en-IN" dirty="0"/>
          </a:p>
        </p:txBody>
      </p:sp>
      <p:sp>
        <p:nvSpPr>
          <p:cNvPr id="4" name="Date Placeholder 3">
            <a:extLst>
              <a:ext uri="{FF2B5EF4-FFF2-40B4-BE49-F238E27FC236}">
                <a16:creationId xmlns:a16="http://schemas.microsoft.com/office/drawing/2014/main" id="{F8F5B987-170F-45C0-BBB0-24F807E5A58D}"/>
              </a:ext>
            </a:extLst>
          </p:cNvPr>
          <p:cNvSpPr>
            <a:spLocks noGrp="1"/>
          </p:cNvSpPr>
          <p:nvPr>
            <p:ph type="dt" sz="half" idx="10"/>
          </p:nvPr>
        </p:nvSpPr>
        <p:spPr/>
        <p:txBody>
          <a:bodyPr/>
          <a:lstStyle/>
          <a:p>
            <a:fld id="{933DC044-D5B8-45F4-A994-6DF99809D420}" type="datetime1">
              <a:rPr lang="en-US" smtClean="0"/>
              <a:t>10/24/2023</a:t>
            </a:fld>
            <a:endParaRPr lang="en-US"/>
          </a:p>
        </p:txBody>
      </p:sp>
      <p:sp>
        <p:nvSpPr>
          <p:cNvPr id="5" name="Footer Placeholder 4">
            <a:extLst>
              <a:ext uri="{FF2B5EF4-FFF2-40B4-BE49-F238E27FC236}">
                <a16:creationId xmlns:a16="http://schemas.microsoft.com/office/drawing/2014/main" id="{21365F03-4B1E-0D64-9364-53BCF8A9E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4DFAC-2466-CF78-EE5F-E6C1ADDBCA07}"/>
              </a:ext>
            </a:extLst>
          </p:cNvPr>
          <p:cNvSpPr>
            <a:spLocks noGrp="1"/>
          </p:cNvSpPr>
          <p:nvPr>
            <p:ph type="sldNum" sz="quarter" idx="12"/>
          </p:nvPr>
        </p:nvSpPr>
        <p:spPr/>
        <p:txBody>
          <a:bodyPr/>
          <a:lstStyle/>
          <a:p>
            <a:fld id="{23305676-A525-44F0-943E-FE252ECA109C}" type="slidenum">
              <a:rPr lang="en-US" smtClean="0"/>
              <a:t>40</a:t>
            </a:fld>
            <a:endParaRPr lang="en-US"/>
          </a:p>
        </p:txBody>
      </p:sp>
      <p:pic>
        <p:nvPicPr>
          <p:cNvPr id="9" name="Picture 8">
            <a:extLst>
              <a:ext uri="{FF2B5EF4-FFF2-40B4-BE49-F238E27FC236}">
                <a16:creationId xmlns:a16="http://schemas.microsoft.com/office/drawing/2014/main" id="{A15BEE37-2B3D-AC6E-1588-BD66BF24DAF7}"/>
              </a:ext>
            </a:extLst>
          </p:cNvPr>
          <p:cNvPicPr>
            <a:picLocks noChangeAspect="1"/>
          </p:cNvPicPr>
          <p:nvPr/>
        </p:nvPicPr>
        <p:blipFill>
          <a:blip r:embed="rId2"/>
          <a:stretch>
            <a:fillRect/>
          </a:stretch>
        </p:blipFill>
        <p:spPr>
          <a:xfrm>
            <a:off x="5300663" y="3925887"/>
            <a:ext cx="4714875" cy="2714625"/>
          </a:xfrm>
          <a:prstGeom prst="rect">
            <a:avLst/>
          </a:prstGeom>
        </p:spPr>
      </p:pic>
    </p:spTree>
    <p:extLst>
      <p:ext uri="{BB962C8B-B14F-4D97-AF65-F5344CB8AC3E}">
        <p14:creationId xmlns:p14="http://schemas.microsoft.com/office/powerpoint/2010/main" val="647557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0E1-AFCA-3EAB-51DB-3E60FB033335}"/>
              </a:ext>
            </a:extLst>
          </p:cNvPr>
          <p:cNvSpPr>
            <a:spLocks noGrp="1"/>
          </p:cNvSpPr>
          <p:nvPr>
            <p:ph type="title"/>
          </p:nvPr>
        </p:nvSpPr>
        <p:spPr>
          <a:xfrm>
            <a:off x="838200" y="160337"/>
            <a:ext cx="10515600" cy="520700"/>
          </a:xfrm>
        </p:spPr>
        <p:txBody>
          <a:bodyPr>
            <a:normAutofit fontScale="90000"/>
          </a:bodyPr>
          <a:lstStyle/>
          <a:p>
            <a:r>
              <a:rPr lang="en-US" dirty="0"/>
              <a:t>Adopting the sample</a:t>
            </a:r>
            <a:endParaRPr lang="en-IN" dirty="0"/>
          </a:p>
        </p:txBody>
      </p:sp>
      <p:sp>
        <p:nvSpPr>
          <p:cNvPr id="3" name="Content Placeholder 2">
            <a:extLst>
              <a:ext uri="{FF2B5EF4-FFF2-40B4-BE49-F238E27FC236}">
                <a16:creationId xmlns:a16="http://schemas.microsoft.com/office/drawing/2014/main" id="{5B040F70-076B-1E18-20DF-17B226EBBFAD}"/>
              </a:ext>
            </a:extLst>
          </p:cNvPr>
          <p:cNvSpPr>
            <a:spLocks noGrp="1"/>
          </p:cNvSpPr>
          <p:nvPr>
            <p:ph idx="1"/>
          </p:nvPr>
        </p:nvSpPr>
        <p:spPr>
          <a:xfrm>
            <a:off x="838200" y="931862"/>
            <a:ext cx="11353800" cy="4351338"/>
          </a:xfrm>
        </p:spPr>
        <p:txBody>
          <a:bodyPr/>
          <a:lstStyle/>
          <a:p>
            <a:r>
              <a:rPr lang="en-US" dirty="0"/>
              <a:t> we see a file source with only three fields: a key, a numeric value, and a date</a:t>
            </a:r>
          </a:p>
          <a:p>
            <a:r>
              <a:rPr lang="en-US" dirty="0"/>
              <a:t>Given these assumptions, we can pre-process or summarize our raw plant data into the appropriate format:</a:t>
            </a:r>
            <a:endParaRPr lang="en-IN" dirty="0"/>
          </a:p>
        </p:txBody>
      </p:sp>
      <p:sp>
        <p:nvSpPr>
          <p:cNvPr id="4" name="Date Placeholder 3">
            <a:extLst>
              <a:ext uri="{FF2B5EF4-FFF2-40B4-BE49-F238E27FC236}">
                <a16:creationId xmlns:a16="http://schemas.microsoft.com/office/drawing/2014/main" id="{F8F5B987-170F-45C0-BBB0-24F807E5A58D}"/>
              </a:ext>
            </a:extLst>
          </p:cNvPr>
          <p:cNvSpPr>
            <a:spLocks noGrp="1"/>
          </p:cNvSpPr>
          <p:nvPr>
            <p:ph type="dt" sz="half" idx="10"/>
          </p:nvPr>
        </p:nvSpPr>
        <p:spPr/>
        <p:txBody>
          <a:bodyPr/>
          <a:lstStyle/>
          <a:p>
            <a:fld id="{933DC044-D5B8-45F4-A994-6DF99809D420}" type="datetime1">
              <a:rPr lang="en-US" smtClean="0"/>
              <a:t>10/24/2023</a:t>
            </a:fld>
            <a:endParaRPr lang="en-US"/>
          </a:p>
        </p:txBody>
      </p:sp>
      <p:sp>
        <p:nvSpPr>
          <p:cNvPr id="5" name="Footer Placeholder 4">
            <a:extLst>
              <a:ext uri="{FF2B5EF4-FFF2-40B4-BE49-F238E27FC236}">
                <a16:creationId xmlns:a16="http://schemas.microsoft.com/office/drawing/2014/main" id="{21365F03-4B1E-0D64-9364-53BCF8A9E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4DFAC-2466-CF78-EE5F-E6C1ADDBCA07}"/>
              </a:ext>
            </a:extLst>
          </p:cNvPr>
          <p:cNvSpPr>
            <a:spLocks noGrp="1"/>
          </p:cNvSpPr>
          <p:nvPr>
            <p:ph type="sldNum" sz="quarter" idx="12"/>
          </p:nvPr>
        </p:nvSpPr>
        <p:spPr/>
        <p:txBody>
          <a:bodyPr/>
          <a:lstStyle/>
          <a:p>
            <a:fld id="{23305676-A525-44F0-943E-FE252ECA109C}" type="slidenum">
              <a:rPr lang="en-US" smtClean="0"/>
              <a:t>41</a:t>
            </a:fld>
            <a:endParaRPr lang="en-US"/>
          </a:p>
        </p:txBody>
      </p:sp>
      <p:pic>
        <p:nvPicPr>
          <p:cNvPr id="8" name="Picture 7">
            <a:extLst>
              <a:ext uri="{FF2B5EF4-FFF2-40B4-BE49-F238E27FC236}">
                <a16:creationId xmlns:a16="http://schemas.microsoft.com/office/drawing/2014/main" id="{C0D9F196-FAF8-2E12-5832-E8A2105FB9E0}"/>
              </a:ext>
            </a:extLst>
          </p:cNvPr>
          <p:cNvPicPr>
            <a:picLocks noChangeAspect="1"/>
          </p:cNvPicPr>
          <p:nvPr/>
        </p:nvPicPr>
        <p:blipFill>
          <a:blip r:embed="rId2"/>
          <a:stretch>
            <a:fillRect/>
          </a:stretch>
        </p:blipFill>
        <p:spPr>
          <a:xfrm>
            <a:off x="3795713" y="2727936"/>
            <a:ext cx="2571750" cy="3198202"/>
          </a:xfrm>
          <a:prstGeom prst="rect">
            <a:avLst/>
          </a:prstGeom>
        </p:spPr>
      </p:pic>
    </p:spTree>
    <p:extLst>
      <p:ext uri="{BB962C8B-B14F-4D97-AF65-F5344CB8AC3E}">
        <p14:creationId xmlns:p14="http://schemas.microsoft.com/office/powerpoint/2010/main" val="2839783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0E1-AFCA-3EAB-51DB-3E60FB033335}"/>
              </a:ext>
            </a:extLst>
          </p:cNvPr>
          <p:cNvSpPr>
            <a:spLocks noGrp="1"/>
          </p:cNvSpPr>
          <p:nvPr>
            <p:ph type="title"/>
          </p:nvPr>
        </p:nvSpPr>
        <p:spPr>
          <a:xfrm>
            <a:off x="838200" y="160337"/>
            <a:ext cx="10515600" cy="520700"/>
          </a:xfrm>
        </p:spPr>
        <p:txBody>
          <a:bodyPr>
            <a:normAutofit fontScale="90000"/>
          </a:bodyPr>
          <a:lstStyle/>
          <a:p>
            <a:r>
              <a:rPr lang="en-US" dirty="0"/>
              <a:t>Adopting the sample (Con..)</a:t>
            </a:r>
            <a:endParaRPr lang="en-IN" dirty="0"/>
          </a:p>
        </p:txBody>
      </p:sp>
      <p:sp>
        <p:nvSpPr>
          <p:cNvPr id="3" name="Content Placeholder 2">
            <a:extLst>
              <a:ext uri="{FF2B5EF4-FFF2-40B4-BE49-F238E27FC236}">
                <a16:creationId xmlns:a16="http://schemas.microsoft.com/office/drawing/2014/main" id="{5B040F70-076B-1E18-20DF-17B226EBBFAD}"/>
              </a:ext>
            </a:extLst>
          </p:cNvPr>
          <p:cNvSpPr>
            <a:spLocks noGrp="1"/>
          </p:cNvSpPr>
          <p:nvPr>
            <p:ph idx="1"/>
          </p:nvPr>
        </p:nvSpPr>
        <p:spPr>
          <a:xfrm>
            <a:off x="838200" y="931862"/>
            <a:ext cx="11353800" cy="4351338"/>
          </a:xfrm>
        </p:spPr>
        <p:txBody>
          <a:bodyPr>
            <a:normAutofit lnSpcReduction="10000"/>
          </a:bodyPr>
          <a:lstStyle/>
          <a:p>
            <a:r>
              <a:rPr lang="en-US" dirty="0"/>
              <a:t>Assume here that by now (after having read through the examples in this chapter) you know that the process to adopt a selected D3 sample template is:</a:t>
            </a:r>
          </a:p>
          <a:p>
            <a:pPr marL="0" indent="0">
              <a:buNone/>
            </a:pPr>
            <a:r>
              <a:rPr lang="en-US" dirty="0"/>
              <a:t>	1. Identify the template/example that seems to fit the objectives.</a:t>
            </a:r>
          </a:p>
          <a:p>
            <a:pPr marL="0" indent="0">
              <a:buNone/>
            </a:pPr>
            <a:r>
              <a:rPr lang="en-US" dirty="0"/>
              <a:t>	2. Download the template and save it as an HTML document.</a:t>
            </a:r>
          </a:p>
          <a:p>
            <a:pPr marL="0" indent="0">
              <a:buNone/>
            </a:pPr>
            <a:r>
              <a:rPr lang="en-US" dirty="0"/>
              <a:t>	3. Make any required HTML document changes (such as </a:t>
            </a:r>
            <a:r>
              <a:rPr lang="en-US" dirty="0" err="1"/>
              <a:t>src</a:t>
            </a:r>
            <a:r>
              <a:rPr lang="en-US" dirty="0"/>
              <a:t>= changes, adding a heading, or changing a data file name reference).</a:t>
            </a:r>
          </a:p>
          <a:p>
            <a:pPr marL="0" indent="0">
              <a:buNone/>
            </a:pPr>
            <a:r>
              <a:rPr lang="en-US" dirty="0"/>
              <a:t>            4. Pre-process the raw big data into a summarization file formatted to fit the sample D3 requirements.</a:t>
            </a:r>
          </a:p>
          <a:p>
            <a:pPr marL="0" indent="0">
              <a:buNone/>
            </a:pPr>
            <a:r>
              <a:rPr lang="en-US" dirty="0"/>
              <a:t>	5. View the document in a web browser.</a:t>
            </a:r>
            <a:endParaRPr lang="en-IN" dirty="0"/>
          </a:p>
        </p:txBody>
      </p:sp>
      <p:sp>
        <p:nvSpPr>
          <p:cNvPr id="4" name="Date Placeholder 3">
            <a:extLst>
              <a:ext uri="{FF2B5EF4-FFF2-40B4-BE49-F238E27FC236}">
                <a16:creationId xmlns:a16="http://schemas.microsoft.com/office/drawing/2014/main" id="{F8F5B987-170F-45C0-BBB0-24F807E5A58D}"/>
              </a:ext>
            </a:extLst>
          </p:cNvPr>
          <p:cNvSpPr>
            <a:spLocks noGrp="1"/>
          </p:cNvSpPr>
          <p:nvPr>
            <p:ph type="dt" sz="half" idx="10"/>
          </p:nvPr>
        </p:nvSpPr>
        <p:spPr/>
        <p:txBody>
          <a:bodyPr/>
          <a:lstStyle/>
          <a:p>
            <a:fld id="{933DC044-D5B8-45F4-A994-6DF99809D420}" type="datetime1">
              <a:rPr lang="en-US" smtClean="0"/>
              <a:t>10/24/2023</a:t>
            </a:fld>
            <a:endParaRPr lang="en-US"/>
          </a:p>
        </p:txBody>
      </p:sp>
      <p:sp>
        <p:nvSpPr>
          <p:cNvPr id="5" name="Footer Placeholder 4">
            <a:extLst>
              <a:ext uri="{FF2B5EF4-FFF2-40B4-BE49-F238E27FC236}">
                <a16:creationId xmlns:a16="http://schemas.microsoft.com/office/drawing/2014/main" id="{21365F03-4B1E-0D64-9364-53BCF8A9E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4DFAC-2466-CF78-EE5F-E6C1ADDBCA07}"/>
              </a:ext>
            </a:extLst>
          </p:cNvPr>
          <p:cNvSpPr>
            <a:spLocks noGrp="1"/>
          </p:cNvSpPr>
          <p:nvPr>
            <p:ph type="sldNum" sz="quarter" idx="12"/>
          </p:nvPr>
        </p:nvSpPr>
        <p:spPr/>
        <p:txBody>
          <a:bodyPr/>
          <a:lstStyle/>
          <a:p>
            <a:fld id="{23305676-A525-44F0-943E-FE252ECA109C}" type="slidenum">
              <a:rPr lang="en-US" smtClean="0"/>
              <a:t>42</a:t>
            </a:fld>
            <a:endParaRPr lang="en-US"/>
          </a:p>
        </p:txBody>
      </p:sp>
    </p:spTree>
    <p:extLst>
      <p:ext uri="{BB962C8B-B14F-4D97-AF65-F5344CB8AC3E}">
        <p14:creationId xmlns:p14="http://schemas.microsoft.com/office/powerpoint/2010/main" val="4248090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62447D8-D71F-DDEC-4F27-AA6166664190}"/>
              </a:ext>
            </a:extLst>
          </p:cNvPr>
          <p:cNvSpPr>
            <a:spLocks noGrp="1"/>
          </p:cNvSpPr>
          <p:nvPr>
            <p:ph type="dt" sz="half" idx="10"/>
          </p:nvPr>
        </p:nvSpPr>
        <p:spPr/>
        <p:txBody>
          <a:bodyPr/>
          <a:lstStyle/>
          <a:p>
            <a:fld id="{933DC044-D5B8-45F4-A994-6DF99809D420}" type="datetime1">
              <a:rPr lang="en-US" smtClean="0"/>
              <a:t>10/24/2023</a:t>
            </a:fld>
            <a:endParaRPr lang="en-US"/>
          </a:p>
        </p:txBody>
      </p:sp>
      <p:sp>
        <p:nvSpPr>
          <p:cNvPr id="5" name="Footer Placeholder 4">
            <a:extLst>
              <a:ext uri="{FF2B5EF4-FFF2-40B4-BE49-F238E27FC236}">
                <a16:creationId xmlns:a16="http://schemas.microsoft.com/office/drawing/2014/main" id="{1F17C249-E632-50C6-3F03-765ADE3E8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0C5DA-8080-9029-20E0-21071C560BCB}"/>
              </a:ext>
            </a:extLst>
          </p:cNvPr>
          <p:cNvSpPr>
            <a:spLocks noGrp="1"/>
          </p:cNvSpPr>
          <p:nvPr>
            <p:ph type="sldNum" sz="quarter" idx="12"/>
          </p:nvPr>
        </p:nvSpPr>
        <p:spPr/>
        <p:txBody>
          <a:bodyPr/>
          <a:lstStyle/>
          <a:p>
            <a:fld id="{23305676-A525-44F0-943E-FE252ECA109C}" type="slidenum">
              <a:rPr lang="en-US" smtClean="0"/>
              <a:t>43</a:t>
            </a:fld>
            <a:endParaRPr lang="en-US"/>
          </a:p>
        </p:txBody>
      </p:sp>
      <p:pic>
        <p:nvPicPr>
          <p:cNvPr id="8" name="Picture 7">
            <a:extLst>
              <a:ext uri="{FF2B5EF4-FFF2-40B4-BE49-F238E27FC236}">
                <a16:creationId xmlns:a16="http://schemas.microsoft.com/office/drawing/2014/main" id="{74C089B3-98BA-106D-1F29-D529BC7DAB07}"/>
              </a:ext>
            </a:extLst>
          </p:cNvPr>
          <p:cNvPicPr>
            <a:picLocks noChangeAspect="1"/>
          </p:cNvPicPr>
          <p:nvPr/>
        </p:nvPicPr>
        <p:blipFill>
          <a:blip r:embed="rId2"/>
          <a:stretch>
            <a:fillRect/>
          </a:stretch>
        </p:blipFill>
        <p:spPr>
          <a:xfrm>
            <a:off x="999196" y="485776"/>
            <a:ext cx="9674031" cy="5586412"/>
          </a:xfrm>
          <a:prstGeom prst="rect">
            <a:avLst/>
          </a:prstGeom>
        </p:spPr>
      </p:pic>
    </p:spTree>
    <p:extLst>
      <p:ext uri="{BB962C8B-B14F-4D97-AF65-F5344CB8AC3E}">
        <p14:creationId xmlns:p14="http://schemas.microsoft.com/office/powerpoint/2010/main" val="13332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IN" sz="2500" b="1" dirty="0">
                <a:solidFill>
                  <a:srgbClr val="111111"/>
                </a:solidFill>
                <a:latin typeface="Cambria" panose="02040503050406030204" pitchFamily="18" charset="0"/>
                <a:ea typeface="Cambria" panose="02040503050406030204" pitchFamily="18" charset="0"/>
              </a:rPr>
              <a:t>D3 and big data</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Easily bind or use your large datasets to common SVG objects using the functions available in the D3.js libraries</a:t>
            </a: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The data can even be in a variety of formats, most commonly JSON, comma-separated values (CSV), or </a:t>
            </a:r>
            <a:r>
              <a:rPr lang="en-IN" sz="2200" dirty="0" err="1">
                <a:solidFill>
                  <a:srgbClr val="111111"/>
                </a:solidFill>
                <a:latin typeface="Cambria" panose="02040503050406030204" pitchFamily="18" charset="0"/>
                <a:ea typeface="Cambria" panose="02040503050406030204" pitchFamily="18" charset="0"/>
              </a:rPr>
              <a:t>geoJSON</a:t>
            </a:r>
            <a:r>
              <a:rPr lang="en-IN" sz="2200" dirty="0">
                <a:solidFill>
                  <a:srgbClr val="111111"/>
                </a:solidFill>
                <a:latin typeface="Cambria" panose="02040503050406030204" pitchFamily="18" charset="0"/>
                <a:ea typeface="Cambria" panose="02040503050406030204" pitchFamily="18" charset="0"/>
              </a:rPr>
              <a:t>, but, if required, JavaScript functions can be written to read other data formats.</a:t>
            </a: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Can D3 really help in the context of big data?</a:t>
            </a:r>
          </a:p>
          <a:p>
            <a:pPr marL="800100" lvl="1" indent="-342900" algn="just">
              <a:lnSpc>
                <a:spcPct val="150000"/>
              </a:lnSpc>
              <a:buFont typeface="Wingdings" panose="05000000000000000000" pitchFamily="2" charset="2"/>
              <a:buChar char="ü"/>
            </a:pPr>
            <a:r>
              <a:rPr lang="en-IN" sz="2000" dirty="0">
                <a:solidFill>
                  <a:srgbClr val="111111"/>
                </a:solidFill>
                <a:latin typeface="Cambria" panose="02040503050406030204" pitchFamily="18" charset="0"/>
                <a:ea typeface="Cambria" panose="02040503050406030204" pitchFamily="18" charset="0"/>
              </a:rPr>
              <a:t>Since it is low-level, D3 may seem like a bad fit for big data visualization projects. The D3.js libraries just won't work with gigabytes of data, but </a:t>
            </a:r>
            <a:r>
              <a:rPr lang="en-IN" sz="2000" b="1" dirty="0">
                <a:solidFill>
                  <a:srgbClr val="111111"/>
                </a:solidFill>
                <a:latin typeface="Cambria" panose="02040503050406030204" pitchFamily="18" charset="0"/>
                <a:ea typeface="Cambria" panose="02040503050406030204" pitchFamily="18" charset="0"/>
              </a:rPr>
              <a:t>once you perform some preprocessing on the data</a:t>
            </a:r>
            <a:r>
              <a:rPr lang="en-IN" sz="2000" dirty="0">
                <a:solidFill>
                  <a:srgbClr val="111111"/>
                </a:solidFill>
                <a:latin typeface="Cambria" panose="02040503050406030204" pitchFamily="18" charset="0"/>
                <a:ea typeface="Cambria" panose="02040503050406030204" pitchFamily="18" charset="0"/>
              </a:rPr>
              <a:t>, D3 can help make sense of the results.</a:t>
            </a:r>
          </a:p>
          <a:p>
            <a:pPr marL="800100" lvl="1" indent="-342900" algn="just">
              <a:lnSpc>
                <a:spcPct val="150000"/>
              </a:lnSpc>
              <a:buFont typeface="Wingdings" panose="05000000000000000000" pitchFamily="2" charset="2"/>
              <a:buChar char="ü"/>
            </a:pPr>
            <a:endParaRPr lang="en-IN" sz="100" dirty="0">
              <a:solidFill>
                <a:srgbClr val="11111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9212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IN" sz="2500" b="1" dirty="0">
                <a:solidFill>
                  <a:srgbClr val="111111"/>
                </a:solidFill>
                <a:latin typeface="Cambria" panose="02040503050406030204" pitchFamily="18" charset="0"/>
                <a:ea typeface="Cambria" panose="02040503050406030204" pitchFamily="18" charset="0"/>
              </a:rPr>
              <a:t>D3 and big data</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r>
              <a:rPr lang="en-US" sz="2200" dirty="0" err="1">
                <a:solidFill>
                  <a:srgbClr val="111111"/>
                </a:solidFill>
                <a:latin typeface="Cambria" panose="02040503050406030204" pitchFamily="18" charset="0"/>
                <a:ea typeface="Cambria" panose="02040503050406030204" pitchFamily="18" charset="0"/>
              </a:rPr>
              <a:t>DataManager</a:t>
            </a:r>
            <a:r>
              <a:rPr lang="en-US" sz="2200" dirty="0">
                <a:solidFill>
                  <a:srgbClr val="111111"/>
                </a:solidFill>
                <a:latin typeface="Cambria" panose="02040503050406030204" pitchFamily="18" charset="0"/>
                <a:ea typeface="Cambria" panose="02040503050406030204" pitchFamily="18" charset="0"/>
              </a:rPr>
              <a:t> to address the quality of the data so it could be visualized) we used the following strategy:</a:t>
            </a:r>
          </a:p>
          <a:p>
            <a:pPr marL="342900" indent="-342900" algn="just">
              <a:lnSpc>
                <a:spcPct val="150000"/>
              </a:lnSpc>
              <a:buFont typeface="Arial" panose="020B0604020202020204" pitchFamily="34" charset="0"/>
              <a:buChar char="•"/>
            </a:pPr>
            <a:r>
              <a:rPr lang="en-US" sz="2200" dirty="0">
                <a:solidFill>
                  <a:srgbClr val="111111"/>
                </a:solidFill>
                <a:latin typeface="Cambria" panose="02040503050406030204" pitchFamily="18" charset="0"/>
                <a:ea typeface="Cambria" panose="02040503050406030204" pitchFamily="18" charset="0"/>
              </a:rPr>
              <a:t>Assembling the data</a:t>
            </a:r>
          </a:p>
          <a:p>
            <a:pPr marL="342900" indent="-342900" algn="just">
              <a:lnSpc>
                <a:spcPct val="150000"/>
              </a:lnSpc>
              <a:buFont typeface="Arial" panose="020B0604020202020204" pitchFamily="34" charset="0"/>
              <a:buChar char="•"/>
            </a:pPr>
            <a:r>
              <a:rPr lang="en-US" sz="2200" dirty="0">
                <a:solidFill>
                  <a:srgbClr val="111111"/>
                </a:solidFill>
                <a:latin typeface="Cambria" panose="02040503050406030204" pitchFamily="18" charset="0"/>
                <a:ea typeface="Cambria" panose="02040503050406030204" pitchFamily="18" charset="0"/>
              </a:rPr>
              <a:t>Profiling the data</a:t>
            </a:r>
          </a:p>
          <a:p>
            <a:pPr marL="342900" indent="-342900" algn="just">
              <a:lnSpc>
                <a:spcPct val="150000"/>
              </a:lnSpc>
              <a:buFont typeface="Arial" panose="020B0604020202020204" pitchFamily="34" charset="0"/>
              <a:buChar char="•"/>
            </a:pPr>
            <a:r>
              <a:rPr lang="en-US" sz="2200" dirty="0">
                <a:solidFill>
                  <a:srgbClr val="111111"/>
                </a:solidFill>
                <a:latin typeface="Cambria" panose="02040503050406030204" pitchFamily="18" charset="0"/>
                <a:ea typeface="Cambria" panose="02040503050406030204" pitchFamily="18" charset="0"/>
              </a:rPr>
              <a:t>Addressing quality concerns</a:t>
            </a:r>
          </a:p>
          <a:p>
            <a:pPr marL="342900" indent="-342900" algn="just">
              <a:lnSpc>
                <a:spcPct val="150000"/>
              </a:lnSpc>
              <a:buFont typeface="Arial" panose="020B0604020202020204" pitchFamily="34" charset="0"/>
              <a:buChar char="•"/>
            </a:pPr>
            <a:r>
              <a:rPr lang="en-US" sz="2200" dirty="0">
                <a:solidFill>
                  <a:srgbClr val="111111"/>
                </a:solidFill>
                <a:latin typeface="Cambria" panose="02040503050406030204" pitchFamily="18" charset="0"/>
                <a:ea typeface="Cambria" panose="02040503050406030204" pitchFamily="18" charset="0"/>
              </a:rPr>
              <a:t>Processing for visualization, that is, summarize or aggregate, and so on</a:t>
            </a:r>
          </a:p>
          <a:p>
            <a:pPr marL="342900" indent="-342900" algn="just">
              <a:lnSpc>
                <a:spcPct val="150000"/>
              </a:lnSpc>
              <a:buFont typeface="Arial" panose="020B0604020202020204" pitchFamily="34" charset="0"/>
              <a:buChar char="•"/>
            </a:pPr>
            <a:r>
              <a:rPr lang="en-US" sz="2200" dirty="0">
                <a:solidFill>
                  <a:srgbClr val="111111"/>
                </a:solidFill>
                <a:latin typeface="Cambria" panose="02040503050406030204" pitchFamily="18" charset="0"/>
                <a:ea typeface="Cambria" panose="02040503050406030204" pitchFamily="18" charset="0"/>
              </a:rPr>
              <a:t>Visualizing!</a:t>
            </a:r>
            <a:endParaRPr lang="en-IN" sz="2200" dirty="0">
              <a:solidFill>
                <a:srgbClr val="111111"/>
              </a:solidFill>
              <a:latin typeface="Cambria" panose="02040503050406030204" pitchFamily="18" charset="0"/>
              <a:ea typeface="Cambria" panose="02040503050406030204" pitchFamily="18" charset="0"/>
            </a:endParaRPr>
          </a:p>
          <a:p>
            <a:pPr algn="just">
              <a:lnSpc>
                <a:spcPct val="150000"/>
              </a:lnSpc>
            </a:pPr>
            <a:endParaRPr lang="en-IN" sz="2200" dirty="0">
              <a:solidFill>
                <a:srgbClr val="111111"/>
              </a:solidFill>
              <a:latin typeface="Cambria" panose="02040503050406030204" pitchFamily="18" charset="0"/>
              <a:ea typeface="Cambria" panose="02040503050406030204" pitchFamily="18" charset="0"/>
            </a:endParaRPr>
          </a:p>
          <a:p>
            <a:pPr marL="800100" lvl="1" indent="-342900" algn="just">
              <a:lnSpc>
                <a:spcPct val="150000"/>
              </a:lnSpc>
              <a:buFont typeface="Wingdings" panose="05000000000000000000" pitchFamily="2" charset="2"/>
              <a:buChar char="ü"/>
            </a:pPr>
            <a:endParaRPr lang="en-IN" sz="100" dirty="0">
              <a:solidFill>
                <a:srgbClr val="11111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5309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IN" sz="2500" b="1" dirty="0">
                <a:solidFill>
                  <a:srgbClr val="111111"/>
                </a:solidFill>
                <a:latin typeface="Cambria" panose="02040503050406030204" pitchFamily="18" charset="0"/>
                <a:ea typeface="Cambria" panose="02040503050406030204" pitchFamily="18" charset="0"/>
              </a:rPr>
              <a:t>Getting Started with D3 </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The website may be found at </a:t>
            </a:r>
          </a:p>
          <a:p>
            <a:pPr>
              <a:lnSpc>
                <a:spcPct val="150000"/>
              </a:lnSpc>
            </a:pPr>
            <a:r>
              <a:rPr lang="en-IN" sz="2200" dirty="0">
                <a:solidFill>
                  <a:srgbClr val="111111"/>
                </a:solidFill>
                <a:latin typeface="Cambria" panose="02040503050406030204" pitchFamily="18" charset="0"/>
                <a:ea typeface="Cambria" panose="02040503050406030204" pitchFamily="18" charset="0"/>
              </a:rPr>
              <a:t>https://D3js.org</a:t>
            </a: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The latest version (at the time of writing) is V4.2.8, and that version can be downloaded from the following link: </a:t>
            </a:r>
          </a:p>
          <a:p>
            <a:pPr>
              <a:lnSpc>
                <a:spcPct val="150000"/>
              </a:lnSpc>
            </a:pPr>
            <a:r>
              <a:rPr lang="en-IN" sz="2200" dirty="0">
                <a:solidFill>
                  <a:srgbClr val="111111"/>
                </a:solidFill>
                <a:latin typeface="Cambria" panose="02040503050406030204" pitchFamily="18" charset="0"/>
                <a:ea typeface="Cambria" panose="02040503050406030204" pitchFamily="18" charset="0"/>
              </a:rPr>
              <a:t>https://github.com/D3/D3/releases/download/v4.2.8/D3.zip</a:t>
            </a: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You can simply link directly to the latest release libraries by inserting the following line in your projects:</a:t>
            </a:r>
          </a:p>
          <a:p>
            <a:pPr>
              <a:lnSpc>
                <a:spcPct val="150000"/>
              </a:lnSpc>
            </a:pPr>
            <a:r>
              <a:rPr lang="en-IN" sz="2200" dirty="0">
                <a:solidFill>
                  <a:srgbClr val="111111"/>
                </a:solidFill>
                <a:latin typeface="Cambria" panose="02040503050406030204" pitchFamily="18" charset="0"/>
                <a:ea typeface="Cambria" panose="02040503050406030204" pitchFamily="18" charset="0"/>
              </a:rPr>
              <a:t>&lt;script </a:t>
            </a:r>
            <a:r>
              <a:rPr lang="en-IN" sz="2200" dirty="0" err="1">
                <a:solidFill>
                  <a:srgbClr val="111111"/>
                </a:solidFill>
                <a:latin typeface="Cambria" panose="02040503050406030204" pitchFamily="18" charset="0"/>
                <a:ea typeface="Cambria" panose="02040503050406030204" pitchFamily="18" charset="0"/>
              </a:rPr>
              <a:t>src</a:t>
            </a:r>
            <a:r>
              <a:rPr lang="en-IN" sz="2200" dirty="0">
                <a:solidFill>
                  <a:srgbClr val="111111"/>
                </a:solidFill>
                <a:latin typeface="Cambria" panose="02040503050406030204" pitchFamily="18" charset="0"/>
                <a:ea typeface="Cambria" panose="02040503050406030204" pitchFamily="18" charset="0"/>
              </a:rPr>
              <a:t>="https://D3js.org/D3.v4.min.js"&gt;&lt;/script&gt;</a:t>
            </a:r>
          </a:p>
        </p:txBody>
      </p:sp>
    </p:spTree>
    <p:extLst>
      <p:ext uri="{BB962C8B-B14F-4D97-AF65-F5344CB8AC3E}">
        <p14:creationId xmlns:p14="http://schemas.microsoft.com/office/powerpoint/2010/main" val="418170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IN" sz="2500" b="1" dirty="0">
                <a:solidFill>
                  <a:srgbClr val="111111"/>
                </a:solidFill>
                <a:latin typeface="Cambria" panose="02040503050406030204" pitchFamily="18" charset="0"/>
                <a:ea typeface="Cambria" panose="02040503050406030204" pitchFamily="18" charset="0"/>
              </a:rPr>
              <a:t>Working with D3 Sample </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r>
              <a:rPr lang="en-IN" sz="2200" dirty="0">
                <a:solidFill>
                  <a:srgbClr val="111111"/>
                </a:solidFill>
                <a:latin typeface="Cambria" panose="02040503050406030204" pitchFamily="18" charset="0"/>
                <a:ea typeface="Cambria" panose="02040503050406030204" pitchFamily="18" charset="0"/>
              </a:rPr>
              <a:t>Dealing with manufacturing dataset (Data.csv)</a:t>
            </a:r>
          </a:p>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The data logger is a program that gathers production-line data and writes it to a log file. In this scenario, the data logger is installed on each manufacturing machine. The data logger collects production data directly from the machine, stores it in memory, and periodically sends it off to the data repository (a log file).</a:t>
            </a:r>
          </a:p>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E3B7AC10-7D13-46D2-C43A-5F12D299452F}"/>
              </a:ext>
            </a:extLst>
          </p:cNvPr>
          <p:cNvPicPr>
            <a:picLocks noChangeAspect="1"/>
          </p:cNvPicPr>
          <p:nvPr/>
        </p:nvPicPr>
        <p:blipFill>
          <a:blip r:embed="rId2"/>
          <a:stretch>
            <a:fillRect/>
          </a:stretch>
        </p:blipFill>
        <p:spPr>
          <a:xfrm>
            <a:off x="842962" y="3829050"/>
            <a:ext cx="6272213" cy="3494061"/>
          </a:xfrm>
          <a:prstGeom prst="rect">
            <a:avLst/>
          </a:prstGeom>
        </p:spPr>
      </p:pic>
    </p:spTree>
    <p:extLst>
      <p:ext uri="{BB962C8B-B14F-4D97-AF65-F5344CB8AC3E}">
        <p14:creationId xmlns:p14="http://schemas.microsoft.com/office/powerpoint/2010/main" val="128326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C36A-9ADC-4405-BA35-91205E7A30CE}"/>
              </a:ext>
            </a:extLst>
          </p:cNvPr>
          <p:cNvSpPr>
            <a:spLocks noGrp="1"/>
          </p:cNvSpPr>
          <p:nvPr>
            <p:ph type="title"/>
          </p:nvPr>
        </p:nvSpPr>
        <p:spPr>
          <a:xfrm>
            <a:off x="0" y="48687"/>
            <a:ext cx="12192000" cy="706090"/>
          </a:xfrm>
        </p:spPr>
        <p:txBody>
          <a:bodyPr>
            <a:normAutofit/>
          </a:bodyPr>
          <a:lstStyle/>
          <a:p>
            <a:pPr algn="ctr"/>
            <a:r>
              <a:rPr lang="en-IN" sz="2500" b="1" dirty="0">
                <a:solidFill>
                  <a:srgbClr val="111111"/>
                </a:solidFill>
                <a:latin typeface="Cambria" panose="02040503050406030204" pitchFamily="18" charset="0"/>
                <a:ea typeface="Cambria" panose="02040503050406030204" pitchFamily="18" charset="0"/>
              </a:rPr>
              <a:t>Working with D3 Sample </a:t>
            </a:r>
            <a:endParaRPr lang="en-IN" sz="25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FF03C2B9-75E2-46B7-B638-5AA734F169D6}"/>
              </a:ext>
            </a:extLst>
          </p:cNvPr>
          <p:cNvSpPr txBox="1">
            <a:spLocks/>
          </p:cNvSpPr>
          <p:nvPr/>
        </p:nvSpPr>
        <p:spPr>
          <a:xfrm>
            <a:off x="381000" y="754776"/>
            <a:ext cx="11399520" cy="5767943"/>
          </a:xfrm>
          <a:prstGeom prst="rect">
            <a:avLst/>
          </a:prstGeom>
        </p:spPr>
        <p:txBody>
          <a:bodyPr vert="horz" lIns="91440" tIns="45720" rIns="91440" bIns="45720" rtlCol="0" anchor="t">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endParaRPr lang="en-IN" sz="2200" dirty="0">
              <a:solidFill>
                <a:srgbClr val="11111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Assuming you have already downloaded the D3 libraries, the steps to adopt the template and create our visualization are as follows:</a:t>
            </a:r>
          </a:p>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Step-1. Download the grouped bar HTML template document.</a:t>
            </a:r>
          </a:p>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Step-2. Open the document in any HTML editor (or any programmer's editor).</a:t>
            </a:r>
          </a:p>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Step-3. Under the document's &lt;body&gt; tag, enter or modify the following code:</a:t>
            </a:r>
          </a:p>
          <a:p>
            <a:pPr algn="just">
              <a:lnSpc>
                <a:spcPct val="150000"/>
              </a:lnSpc>
            </a:pPr>
            <a:r>
              <a:rPr lang="en-US" sz="2200" dirty="0">
                <a:solidFill>
                  <a:srgbClr val="111111"/>
                </a:solidFill>
                <a:latin typeface="Cambria" panose="02040503050406030204" pitchFamily="18" charset="0"/>
                <a:ea typeface="Cambria" panose="02040503050406030204" pitchFamily="18" charset="0"/>
              </a:rPr>
              <a:t>&lt;body&gt;</a:t>
            </a:r>
          </a:p>
          <a:p>
            <a:pPr algn="just">
              <a:lnSpc>
                <a:spcPct val="150000"/>
              </a:lnSpc>
            </a:pPr>
            <a:r>
              <a:rPr lang="en-US" sz="2200" dirty="0">
                <a:solidFill>
                  <a:srgbClr val="111111"/>
                </a:solidFill>
                <a:latin typeface="Cambria" panose="02040503050406030204" pitchFamily="18" charset="0"/>
                <a:ea typeface="Cambria" panose="02040503050406030204" pitchFamily="18" charset="0"/>
              </a:rPr>
              <a:t>&lt;! --- added a simple heading --&gt;</a:t>
            </a:r>
          </a:p>
          <a:p>
            <a:pPr algn="just">
              <a:lnSpc>
                <a:spcPct val="150000"/>
              </a:lnSpc>
            </a:pPr>
            <a:r>
              <a:rPr lang="en-US" sz="2200" dirty="0">
                <a:solidFill>
                  <a:srgbClr val="111111"/>
                </a:solidFill>
                <a:latin typeface="Cambria" panose="02040503050406030204" pitchFamily="18" charset="0"/>
                <a:ea typeface="Cambria" panose="02040503050406030204" pitchFamily="18" charset="0"/>
              </a:rPr>
              <a:t>&lt;h1&gt;&lt;center&gt;Total Parts by Shift&lt;/</a:t>
            </a:r>
            <a:r>
              <a:rPr lang="en-US" sz="2200" dirty="0" err="1">
                <a:solidFill>
                  <a:srgbClr val="111111"/>
                </a:solidFill>
                <a:latin typeface="Cambria" panose="02040503050406030204" pitchFamily="18" charset="0"/>
                <a:ea typeface="Cambria" panose="02040503050406030204" pitchFamily="18" charset="0"/>
              </a:rPr>
              <a:t>cellspacing</a:t>
            </a:r>
            <a:r>
              <a:rPr lang="en-US" sz="2200" dirty="0">
                <a:solidFill>
                  <a:srgbClr val="111111"/>
                </a:solidFill>
                <a:latin typeface="Cambria" panose="02040503050406030204" pitchFamily="18" charset="0"/>
                <a:ea typeface="Cambria" panose="02040503050406030204" pitchFamily="18" charset="0"/>
              </a:rPr>
              <a:t>&gt;&lt;/h&gt;</a:t>
            </a:r>
          </a:p>
          <a:p>
            <a:pPr algn="just">
              <a:lnSpc>
                <a:spcPct val="150000"/>
              </a:lnSpc>
            </a:pPr>
            <a:r>
              <a:rPr lang="en-US" sz="2200" dirty="0">
                <a:solidFill>
                  <a:srgbClr val="111111"/>
                </a:solidFill>
                <a:latin typeface="Cambria" panose="02040503050406030204" pitchFamily="18" charset="0"/>
                <a:ea typeface="Cambria" panose="02040503050406030204" pitchFamily="18" charset="0"/>
              </a:rPr>
              <a:t>&lt;! --- local include for D3 libraries --&gt;</a:t>
            </a:r>
          </a:p>
          <a:p>
            <a:pPr algn="just">
              <a:lnSpc>
                <a:spcPct val="150000"/>
              </a:lnSpc>
            </a:pPr>
            <a:r>
              <a:rPr lang="en-US" sz="2200" dirty="0">
                <a:solidFill>
                  <a:srgbClr val="111111"/>
                </a:solidFill>
                <a:latin typeface="Cambria" panose="02040503050406030204" pitchFamily="18" charset="0"/>
                <a:ea typeface="Cambria" panose="02040503050406030204" pitchFamily="18" charset="0"/>
              </a:rPr>
              <a:t>&lt;script </a:t>
            </a:r>
            <a:r>
              <a:rPr lang="en-US" sz="2200" dirty="0" err="1">
                <a:solidFill>
                  <a:srgbClr val="111111"/>
                </a:solidFill>
                <a:latin typeface="Cambria" panose="02040503050406030204" pitchFamily="18" charset="0"/>
                <a:ea typeface="Cambria" panose="02040503050406030204" pitchFamily="18" charset="0"/>
              </a:rPr>
              <a:t>src</a:t>
            </a:r>
            <a:r>
              <a:rPr lang="en-US" sz="2200" dirty="0">
                <a:solidFill>
                  <a:srgbClr val="111111"/>
                </a:solidFill>
                <a:latin typeface="Cambria" panose="02040503050406030204" pitchFamily="18" charset="0"/>
                <a:ea typeface="Cambria" panose="02040503050406030204" pitchFamily="18" charset="0"/>
              </a:rPr>
              <a:t>="D3.v3.min.js"&gt;&lt;/script&gt;</a:t>
            </a:r>
          </a:p>
          <a:p>
            <a:pPr marL="342900" indent="-342900" algn="just">
              <a:lnSpc>
                <a:spcPct val="150000"/>
              </a:lnSpc>
              <a:buFont typeface="Wingdings" panose="05000000000000000000" pitchFamily="2" charset="2"/>
              <a:buChar char="ü"/>
            </a:pPr>
            <a:r>
              <a:rPr lang="en-US" sz="2200" dirty="0">
                <a:solidFill>
                  <a:srgbClr val="111111"/>
                </a:solidFill>
                <a:latin typeface="Cambria" panose="02040503050406030204" pitchFamily="18" charset="0"/>
                <a:ea typeface="Cambria" panose="02040503050406030204" pitchFamily="18" charset="0"/>
              </a:rPr>
              <a:t>Step-4. What this modification does is to add text (Total Parts by Shift) to be used as our visualization's heading and changes the reference to the D3 libraries (the </a:t>
            </a:r>
            <a:r>
              <a:rPr lang="en-US" sz="2200" dirty="0" err="1">
                <a:solidFill>
                  <a:srgbClr val="111111"/>
                </a:solidFill>
                <a:latin typeface="Cambria" panose="02040503050406030204" pitchFamily="18" charset="0"/>
                <a:ea typeface="Cambria" panose="02040503050406030204" pitchFamily="18" charset="0"/>
              </a:rPr>
              <a:t>src</a:t>
            </a:r>
            <a:r>
              <a:rPr lang="en-US" sz="2200" dirty="0">
                <a:solidFill>
                  <a:srgbClr val="111111"/>
                </a:solidFill>
                <a:latin typeface="Cambria" panose="02040503050406030204" pitchFamily="18" charset="0"/>
                <a:ea typeface="Cambria" panose="02040503050406030204" pitchFamily="18" charset="0"/>
              </a:rPr>
              <a:t>= D3.v3.min.js) to be a local reference</a:t>
            </a:r>
            <a:endParaRPr lang="en-IN" sz="2200" dirty="0">
              <a:solidFill>
                <a:srgbClr val="11111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08637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5978</TotalTime>
  <Words>2728</Words>
  <Application>Microsoft Office PowerPoint</Application>
  <PresentationFormat>Widescreen</PresentationFormat>
  <Paragraphs>200</Paragraphs>
  <Slides>43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vt:lpstr>
      <vt:lpstr>FreeMono</vt:lpstr>
      <vt:lpstr>PalatinoLinotype-Roman</vt:lpstr>
      <vt:lpstr>Wingdings</vt:lpstr>
      <vt:lpstr>Office Theme</vt:lpstr>
      <vt:lpstr>PowerPoint Presentation</vt:lpstr>
      <vt:lpstr>Data Visualization?</vt:lpstr>
      <vt:lpstr>Data Driven Documents or D3</vt:lpstr>
      <vt:lpstr>Data Driven Documents or D3</vt:lpstr>
      <vt:lpstr>D3 and big data</vt:lpstr>
      <vt:lpstr>D3 and big data</vt:lpstr>
      <vt:lpstr>Getting Started with D3 </vt:lpstr>
      <vt:lpstr>Working with D3 Sample </vt:lpstr>
      <vt:lpstr>Working with D3 Sample </vt:lpstr>
      <vt:lpstr>Working with D3 Sample (Con..) </vt:lpstr>
      <vt:lpstr>Digging deeper into the specifics of D3 use</vt:lpstr>
      <vt:lpstr>Digging deeper into the specifics of D3 use (Con..)</vt:lpstr>
      <vt:lpstr>Digging deeper into the specifics of D3 use (Con..)</vt:lpstr>
      <vt:lpstr>The following screenshot shows the aggregated or summary file (named data.tsv) that the R script generates:</vt:lpstr>
      <vt:lpstr>This summary file is then the source of our D3 data visualization (shown in the following figure):</vt:lpstr>
      <vt:lpstr>This visualization is generated using the minimalist pie chart D3-shape sample template</vt:lpstr>
      <vt:lpstr>This visualization is generated using the minimalist pie chart D3-shape sample template (Con..)</vt:lpstr>
      <vt:lpstr>This visualization is generated using the minimalist pie chart D3-shape sample template (Con..)</vt:lpstr>
      <vt:lpstr>A little Downtime  The machine state is the current condition of the machine, typically running, idle, unplanned down, planned down, changeover/setup, and offline.</vt:lpstr>
      <vt:lpstr>A little Downtime (Con..) </vt:lpstr>
      <vt:lpstr>A little Downtime (Con..) </vt:lpstr>
      <vt:lpstr>A little Downtime (Con..) </vt:lpstr>
      <vt:lpstr>A little Downtime (Con..) </vt:lpstr>
      <vt:lpstr>A little Downtime (Con..) </vt:lpstr>
      <vt:lpstr>A little Downtime (Con..) </vt:lpstr>
      <vt:lpstr>A little Downtime (Con..) </vt:lpstr>
      <vt:lpstr>Visual transitions</vt:lpstr>
      <vt:lpstr>Visual transitions (Con..)</vt:lpstr>
      <vt:lpstr>Visual transitions (Con..)</vt:lpstr>
      <vt:lpstr>Visual transitions (Con..)</vt:lpstr>
      <vt:lpstr>Visual transitions (Con..)</vt:lpstr>
      <vt:lpstr>Visual transitions (Con..)</vt:lpstr>
      <vt:lpstr>Visual transitions (Con..)</vt:lpstr>
      <vt:lpstr>Visual transitions (Multiple donuts)</vt:lpstr>
      <vt:lpstr>More Visualization using D3.</vt:lpstr>
      <vt:lpstr>More Visualization using D3 (Con..)</vt:lpstr>
      <vt:lpstr>PowerPoint Presentation</vt:lpstr>
      <vt:lpstr>Another twist on bar chart visualizations</vt:lpstr>
      <vt:lpstr>Example</vt:lpstr>
      <vt:lpstr>More Examples</vt:lpstr>
      <vt:lpstr>Adopting the sample</vt:lpstr>
      <vt:lpstr>Adopting the sample (Con..)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visualization?</dc:title>
  <dc:creator>Rajasekar</dc:creator>
  <cp:lastModifiedBy>Dr Rajkumar K</cp:lastModifiedBy>
  <cp:revision>109</cp:revision>
  <cp:lastPrinted>2021-03-31T13:10:04Z</cp:lastPrinted>
  <dcterms:created xsi:type="dcterms:W3CDTF">2021-01-19T07:42:26Z</dcterms:created>
  <dcterms:modified xsi:type="dcterms:W3CDTF">2023-10-24T11:39:13Z</dcterms:modified>
</cp:coreProperties>
</file>