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Lst>
  <p:sldSz cx="12192000" cy="6858000"/>
  <p:notesSz cx="6858000" cy="9144000"/>
  <p:embeddedFontLst>
    <p:embeddedFont>
      <p:font typeface="Arial Black" panose="020B0A04020102020204" pitchFamily="34" charset="0"/>
      <p:bold r:id="rId92"/>
    </p:embeddedFont>
    <p:embeddedFont>
      <p:font typeface="Georgia" panose="02040502050405020303" pitchFamily="18" charset="0"/>
      <p:regular r:id="rId93"/>
      <p:bold r:id="rId94"/>
      <p:italic r:id="rId95"/>
      <p:boldItalic r:id="rId96"/>
    </p:embeddedFont>
    <p:embeddedFont>
      <p:font typeface="Lora" pitchFamily="2" charset="0"/>
      <p:regular r:id="rId97"/>
      <p:bold r:id="rId98"/>
      <p:italic r:id="rId99"/>
      <p:boldItalic r:id="rId100"/>
    </p:embeddedFont>
    <p:embeddedFont>
      <p:font typeface="Noto Sans Symbols" panose="020B0604020202020204" charset="0"/>
      <p:regular r:id="rId101"/>
      <p:bold r:id="rId102"/>
    </p:embeddedFont>
    <p:embeddedFont>
      <p:font typeface="Tahoma" panose="020B0604030504040204" pitchFamily="34" charset="0"/>
      <p:regular r:id="rId103"/>
      <p:bold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BAE958-55CA-484B-8217-861B7567516A}">
  <a:tblStyle styleId="{D6BAE958-55CA-484B-8217-861B7567516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2.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Should I show Bing Liu‘s slide on aggregation?</a:t>
            </a:r>
            <a:endParaRPr/>
          </a:p>
        </p:txBody>
      </p:sp>
      <p:sp>
        <p:nvSpPr>
          <p:cNvPr id="198" name="Google Shape;19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Das erste kann man benutzen für social search Einstieg! (ask your friends)</a:t>
            </a:r>
            <a:endParaRPr/>
          </a:p>
        </p:txBody>
      </p:sp>
      <p:sp>
        <p:nvSpPr>
          <p:cNvPr id="205" name="Google Shape;20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http://sendible.com/features/review-monitoring</a:t>
            </a:r>
            <a:endParaRPr/>
          </a:p>
        </p:txBody>
      </p:sp>
      <p:sp>
        <p:nvSpPr>
          <p:cNvPr id="215" name="Google Shape;21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http://www.epolitics.com/2015/05/28/internet-loves-hillary-clinton-hates-huckabee-gave-cruz-a-first-mover-boost/</a:t>
            </a:r>
            <a:endParaRPr/>
          </a:p>
        </p:txBody>
      </p:sp>
      <p:sp>
        <p:nvSpPr>
          <p:cNvPr id="223" name="Google Shape;22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19</a:t>
            </a:fld>
            <a:endParaRPr/>
          </a:p>
        </p:txBody>
      </p:sp>
      <p:sp>
        <p:nvSpPr>
          <p:cNvPr id="236" name="Google Shape;2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http://members.iinet.net.au/~sauterp@iinet.net.au/funny/smiley.gif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TODO: hiervon werden einige besprochen, andere nicht -&gt; markieren oder später drauf zurückkommen</a:t>
            </a:r>
            <a:endParaRPr/>
          </a:p>
        </p:txBody>
      </p:sp>
      <p:sp>
        <p:nvSpPr>
          <p:cNvPr id="260" name="Google Shape;26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a:solidFill>
                  <a:schemeClr val="dk1"/>
                </a:solidFill>
                <a:latin typeface="Calibri"/>
                <a:ea typeface="Calibri"/>
                <a:cs typeface="Calibri"/>
                <a:sym typeface="Calibri"/>
              </a:rPr>
              <a:t>Researchers have also used additional information (e.g.,</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Calibri"/>
                <a:ea typeface="Calibri"/>
                <a:cs typeface="Calibri"/>
                <a:sym typeface="Calibri"/>
              </a:rPr>
              <a:t>glosses) in WordNet and additional techniques (e.g., machine learning)</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Calibri"/>
                <a:ea typeface="Calibri"/>
                <a:cs typeface="Calibri"/>
                <a:sym typeface="Calibri"/>
              </a:rPr>
              <a:t>to generate better lists [1, 19, 20, 45]. Several opinion word lists have</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Calibri"/>
                <a:ea typeface="Calibri"/>
                <a:cs typeface="Calibri"/>
                <a:sym typeface="Calibri"/>
              </a:rPr>
              <a:t>been produced [17, 21, 31, 90, 104]. </a:t>
            </a:r>
            <a:endParaRPr/>
          </a:p>
          <a:p>
            <a:pPr marL="0" lvl="0" indent="0" algn="l" rtl="0">
              <a:lnSpc>
                <a:spcPct val="100000"/>
              </a:lnSpc>
              <a:spcBef>
                <a:spcPts val="0"/>
              </a:spcBef>
              <a:spcAft>
                <a:spcPts val="0"/>
              </a:spcAft>
              <a:buSzPts val="1400"/>
              <a:buNone/>
            </a:pPr>
            <a:r>
              <a:rPr lang="en-US" sz="1200" b="0" i="0" u="none" strike="noStrike">
                <a:solidFill>
                  <a:schemeClr val="dk1"/>
                </a:solidFill>
                <a:latin typeface="Calibri"/>
                <a:ea typeface="Calibri"/>
                <a:cs typeface="Calibri"/>
                <a:sym typeface="Calibri"/>
              </a:rPr>
              <a:t>21 = SentiWordNet</a:t>
            </a:r>
            <a:endParaRPr/>
          </a:p>
        </p:txBody>
      </p:sp>
      <p:sp>
        <p:nvSpPr>
          <p:cNvPr id="286" name="Google Shape;286;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4" name="Google Shape;53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5" name="Google Shape;56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1" name="Google Shape;611;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9" name="Google Shape;629;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0" name="Google Shape;650;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64</a:t>
            </a:fld>
            <a:endParaRPr/>
          </a:p>
        </p:txBody>
      </p:sp>
      <p:sp>
        <p:nvSpPr>
          <p:cNvPr id="656" name="Google Shape;656;p65:notes"/>
          <p:cNvSpPr>
            <a:spLocks noGrp="1" noRot="1" noChangeAspect="1"/>
          </p:cNvSpPr>
          <p:nvPr>
            <p:ph type="sldImg" idx="2"/>
          </p:nvPr>
        </p:nvSpPr>
        <p:spPr>
          <a:xfrm>
            <a:off x="412750" y="703263"/>
            <a:ext cx="6192838" cy="3484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657" name="Google Shape;657;p65:notes"/>
          <p:cNvSpPr txBox="1">
            <a:spLocks noGrp="1"/>
          </p:cNvSpPr>
          <p:nvPr>
            <p:ph type="body" idx="1"/>
          </p:nvPr>
        </p:nvSpPr>
        <p:spPr>
          <a:xfrm>
            <a:off x="935038" y="4429125"/>
            <a:ext cx="5140325" cy="4194175"/>
          </a:xfrm>
          <a:prstGeom prst="rect">
            <a:avLst/>
          </a:prstGeom>
          <a:noFill/>
          <a:ln>
            <a:noFill/>
          </a:ln>
        </p:spPr>
        <p:txBody>
          <a:bodyPr spcFirstLastPara="1" wrap="square" lIns="86000" tIns="43000" rIns="86000" bIns="430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6" name="Google Shape;706;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3" name="Google Shape;713;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5" name="Google Shape;745;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1" name="Google Shape;751;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2" name="Google Shape;762;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2" name="Google Shape;822;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4" name="Google Shape;84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0" name="Google Shape;850;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78</a:t>
            </a:fld>
            <a:endParaRPr/>
          </a:p>
        </p:txBody>
      </p:sp>
      <p:sp>
        <p:nvSpPr>
          <p:cNvPr id="857" name="Google Shape;857;p79:notes"/>
          <p:cNvSpPr>
            <a:spLocks noGrp="1" noRot="1" noChangeAspect="1"/>
          </p:cNvSpPr>
          <p:nvPr>
            <p:ph type="sldImg" idx="2"/>
          </p:nvPr>
        </p:nvSpPr>
        <p:spPr>
          <a:xfrm>
            <a:off x="412750" y="703263"/>
            <a:ext cx="6192838" cy="3484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858" name="Google Shape;858;p79:notes"/>
          <p:cNvSpPr txBox="1">
            <a:spLocks noGrp="1"/>
          </p:cNvSpPr>
          <p:nvPr>
            <p:ph type="body" idx="1"/>
          </p:nvPr>
        </p:nvSpPr>
        <p:spPr>
          <a:xfrm>
            <a:off x="935038" y="4429125"/>
            <a:ext cx="5140325" cy="4194175"/>
          </a:xfrm>
          <a:prstGeom prst="rect">
            <a:avLst/>
          </a:prstGeom>
          <a:noFill/>
          <a:ln>
            <a:noFill/>
          </a:ln>
        </p:spPr>
        <p:txBody>
          <a:bodyPr spcFirstLastPara="1" wrap="square" lIns="86000" tIns="43000" rIns="86000" bIns="430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4" name="Google Shape;864;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0" name="Google Shape;870;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81</a:t>
            </a:fld>
            <a:endParaRPr/>
          </a:p>
        </p:txBody>
      </p:sp>
      <p:sp>
        <p:nvSpPr>
          <p:cNvPr id="876" name="Google Shape;87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7" name="Google Shape;877;p82: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Char char="•"/>
            </a:pPr>
            <a:r>
              <a:rPr lang="en-US"/>
              <a:t>Error after adding each classifier compared against the previous error </a:t>
            </a:r>
            <a:endParaRPr/>
          </a:p>
          <a:p>
            <a:pPr marL="0" lvl="0" indent="0" algn="l" rtl="0">
              <a:lnSpc>
                <a:spcPct val="100000"/>
              </a:lnSpc>
              <a:spcBef>
                <a:spcPts val="0"/>
              </a:spcBef>
              <a:spcAft>
                <a:spcPts val="0"/>
              </a:spcAft>
              <a:buClr>
                <a:schemeClr val="dk1"/>
              </a:buClr>
              <a:buSzPts val="1200"/>
              <a:buFont typeface="Calibri"/>
              <a:buChar char="•"/>
            </a:pPr>
            <a:r>
              <a:rPr lang="en-US"/>
              <a:t>– process repeats as long as the error decreases</a:t>
            </a:r>
            <a:endParaRPr/>
          </a:p>
          <a:p>
            <a:pPr marL="0" lvl="0" indent="0" algn="l" rtl="0">
              <a:lnSpc>
                <a:spcPct val="100000"/>
              </a:lnSpc>
              <a:spcBef>
                <a:spcPts val="0"/>
              </a:spcBef>
              <a:spcAft>
                <a:spcPts val="0"/>
              </a:spcAft>
              <a:buClr>
                <a:schemeClr val="dk1"/>
              </a:buClr>
              <a:buSzPts val="1200"/>
              <a:buFont typeface="Calibri"/>
              <a:buChar char="•"/>
            </a:pPr>
            <a:r>
              <a:rPr lang="en-US"/>
              <a:t>He suggested two mechanisms for pasting votes</a:t>
            </a:r>
            <a:endParaRPr/>
          </a:p>
          <a:p>
            <a:pPr marL="0" lvl="0" indent="0" algn="l" rtl="0">
              <a:lnSpc>
                <a:spcPct val="100000"/>
              </a:lnSpc>
              <a:spcBef>
                <a:spcPts val="0"/>
              </a:spcBef>
              <a:spcAft>
                <a:spcPts val="0"/>
              </a:spcAft>
              <a:buClr>
                <a:schemeClr val="dk1"/>
              </a:buClr>
              <a:buSzPts val="1200"/>
              <a:buFont typeface="Calibri"/>
              <a:buChar char="•"/>
            </a:pPr>
            <a:r>
              <a:rPr lang="en-US"/>
              <a:t>Pasting Rvotes (Random Votes)</a:t>
            </a:r>
            <a:endParaRPr/>
          </a:p>
          <a:p>
            <a:pPr marL="457200" lvl="1" indent="-76200" algn="l" rtl="0">
              <a:lnSpc>
                <a:spcPct val="100000"/>
              </a:lnSpc>
              <a:spcBef>
                <a:spcPts val="0"/>
              </a:spcBef>
              <a:spcAft>
                <a:spcPts val="0"/>
              </a:spcAft>
              <a:buClr>
                <a:schemeClr val="dk1"/>
              </a:buClr>
              <a:buSzPts val="1200"/>
              <a:buFont typeface="Calibri"/>
              <a:buChar char="•"/>
            </a:pPr>
            <a:r>
              <a:rPr lang="en-US"/>
              <a:t>Simple approach -- each example has equal probability of getting selected</a:t>
            </a:r>
            <a:endParaRPr/>
          </a:p>
          <a:p>
            <a:pPr marL="0" lvl="0" indent="0" algn="l" rtl="0">
              <a:lnSpc>
                <a:spcPct val="100000"/>
              </a:lnSpc>
              <a:spcBef>
                <a:spcPts val="0"/>
              </a:spcBef>
              <a:spcAft>
                <a:spcPts val="0"/>
              </a:spcAft>
              <a:buClr>
                <a:schemeClr val="dk1"/>
              </a:buClr>
              <a:buSzPts val="1200"/>
              <a:buFont typeface="Calibri"/>
              <a:buChar char="•"/>
            </a:pPr>
            <a:r>
              <a:rPr lang="en-US"/>
              <a:t>A method for creating an ensemble classifier in a small number of passes through data </a:t>
            </a:r>
            <a:endParaRPr/>
          </a:p>
          <a:p>
            <a:pPr marL="0" lvl="0" indent="0" algn="l" rtl="0">
              <a:lnSpc>
                <a:spcPct val="100000"/>
              </a:lnSpc>
              <a:spcBef>
                <a:spcPts val="0"/>
              </a:spcBef>
              <a:spcAft>
                <a:spcPts val="0"/>
              </a:spcAft>
              <a:buClr>
                <a:schemeClr val="dk1"/>
              </a:buClr>
              <a:buSzPts val="1200"/>
              <a:buFont typeface="Calibri"/>
              <a:buChar char="•"/>
            </a:pPr>
            <a:r>
              <a:rPr lang="en-US"/>
              <a:t>Pasting Ivotes (Important Votes)</a:t>
            </a:r>
            <a:endParaRPr/>
          </a:p>
          <a:p>
            <a:pPr marL="457200" lvl="1" indent="-76200" algn="l" rtl="0">
              <a:lnSpc>
                <a:spcPct val="100000"/>
              </a:lnSpc>
              <a:spcBef>
                <a:spcPts val="0"/>
              </a:spcBef>
              <a:spcAft>
                <a:spcPts val="0"/>
              </a:spcAft>
              <a:buClr>
                <a:schemeClr val="dk1"/>
              </a:buClr>
              <a:buSzPts val="1200"/>
              <a:buFont typeface="Calibri"/>
              <a:buChar char="•"/>
            </a:pPr>
            <a:r>
              <a:rPr lang="en-US"/>
              <a:t>Select the examples based on whether the out-of-bag classifier classifies them correctly</a:t>
            </a:r>
            <a:endParaRPr/>
          </a:p>
          <a:p>
            <a:pPr marL="457200" lvl="1" indent="-76200" algn="l" rtl="0">
              <a:lnSpc>
                <a:spcPct val="100000"/>
              </a:lnSpc>
              <a:spcBef>
                <a:spcPts val="0"/>
              </a:spcBef>
              <a:spcAft>
                <a:spcPts val="0"/>
              </a:spcAft>
              <a:buClr>
                <a:schemeClr val="dk1"/>
              </a:buClr>
              <a:buSzPts val="1200"/>
              <a:buFont typeface="Calibri"/>
              <a:buChar char="•"/>
            </a:pPr>
            <a:r>
              <a:rPr lang="en-US"/>
              <a:t>An out0of-bag classifier is constructed by first forming bootstrap training sets and </a:t>
            </a:r>
            <a:endParaRPr/>
          </a:p>
          <a:p>
            <a:pPr marL="457200" lvl="1" indent="-76200" algn="l" rtl="0">
              <a:lnSpc>
                <a:spcPct val="100000"/>
              </a:lnSpc>
              <a:spcBef>
                <a:spcPts val="0"/>
              </a:spcBef>
              <a:spcAft>
                <a:spcPts val="0"/>
              </a:spcAft>
              <a:buClr>
                <a:schemeClr val="dk1"/>
              </a:buClr>
              <a:buSzPts val="1200"/>
              <a:buFont typeface="Calibri"/>
              <a:buChar char="•"/>
            </a:pPr>
            <a:r>
              <a:rPr lang="en-US"/>
              <a:t>collecting the bagging predictor votes from the examples omitted by the bootstrap sample</a:t>
            </a:r>
            <a:endParaRPr/>
          </a:p>
          <a:p>
            <a:pPr marL="0" lvl="0" indent="0" algn="l" rtl="0">
              <a:lnSpc>
                <a:spcPct val="100000"/>
              </a:lnSpc>
              <a:spcBef>
                <a:spcPts val="0"/>
              </a:spcBef>
              <a:spcAft>
                <a:spcPts val="0"/>
              </a:spcAft>
              <a:buClr>
                <a:schemeClr val="dk1"/>
              </a:buClr>
              <a:buSzPts val="1200"/>
              <a:buFont typeface="Calibri"/>
              <a:buChar char="•"/>
            </a:pPr>
            <a:r>
              <a:rPr lang="en-US"/>
              <a:t>Pasting Ivotes proves to be a more accurate method</a:t>
            </a:r>
            <a:endParaRPr/>
          </a:p>
          <a:p>
            <a:pPr marL="0" lvl="0" indent="0" algn="l" rtl="0">
              <a:lnSpc>
                <a:spcPct val="100000"/>
              </a:lnSpc>
              <a:spcBef>
                <a:spcPts val="0"/>
              </a:spcBef>
              <a:spcAft>
                <a:spcPts val="0"/>
              </a:spcAft>
              <a:buClr>
                <a:schemeClr val="dk1"/>
              </a:buClr>
              <a:buSzPts val="1200"/>
              <a:buFont typeface="Calibri"/>
              <a:buChar char="•"/>
            </a:pPr>
            <a:r>
              <a:rPr lang="en-US"/>
              <a:t>Similarity – entire database is never in main memory at a time</a:t>
            </a:r>
            <a:endParaRPr/>
          </a:p>
          <a:p>
            <a:pPr marL="0" lvl="0" indent="0" algn="l" rtl="0">
              <a:lnSpc>
                <a:spcPct val="100000"/>
              </a:lnSpc>
              <a:spcBef>
                <a:spcPts val="0"/>
              </a:spcBef>
              <a:spcAft>
                <a:spcPts val="0"/>
              </a:spcAft>
              <a:buClr>
                <a:schemeClr val="dk1"/>
              </a:buClr>
              <a:buSzPts val="1200"/>
              <a:buFont typeface="Calibri"/>
              <a:buChar char="•"/>
            </a:pPr>
            <a:r>
              <a:rPr lang="en-US"/>
              <a:t>Difference – we are able to use all of the data in building a single classifier</a:t>
            </a:r>
            <a:endParaRPr/>
          </a:p>
          <a:p>
            <a:pPr marL="0" lvl="0" indent="0" algn="l" rtl="0">
              <a:lnSpc>
                <a:spcPct val="100000"/>
              </a:lnSpc>
              <a:spcBef>
                <a:spcPts val="0"/>
              </a:spcBef>
              <a:spcAft>
                <a:spcPts val="0"/>
              </a:spcAft>
              <a:buClr>
                <a:schemeClr val="dk1"/>
              </a:buClr>
              <a:buSzPts val="1200"/>
              <a:buFont typeface="Calibri"/>
              <a:buChar char="•"/>
            </a:pPr>
            <a:r>
              <a:rPr lang="en-US"/>
              <a:t>A single classifier – possibly a more accurate single classifier and faster too..</a:t>
            </a:r>
            <a:endParaRPr/>
          </a:p>
          <a:p>
            <a:pPr marL="0" lvl="0" indent="0" algn="l" rtl="0">
              <a:lnSpc>
                <a:spcPct val="100000"/>
              </a:lnSpc>
              <a:spcBef>
                <a:spcPts val="0"/>
              </a:spcBef>
              <a:spcAft>
                <a:spcPts val="0"/>
              </a:spcAft>
              <a:buClr>
                <a:schemeClr val="dk1"/>
              </a:buClr>
              <a:buSzPts val="1200"/>
              <a:buFont typeface="Calibri"/>
              <a:buChar char="•"/>
            </a:pPr>
            <a:r>
              <a:rPr lang="en-US"/>
              <a:t>We also need only random access to the data on disk</a:t>
            </a:r>
            <a:endParaRPr/>
          </a:p>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82</a:t>
            </a:fld>
            <a:endParaRPr/>
          </a:p>
        </p:txBody>
      </p:sp>
      <p:sp>
        <p:nvSpPr>
          <p:cNvPr id="883" name="Google Shape;883;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4" name="Google Shape;884;p83: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Char char="•"/>
            </a:pPr>
            <a:r>
              <a:rPr lang="en-US"/>
              <a:t>Break the data into subsets, that can fit in memory</a:t>
            </a:r>
            <a:endParaRPr/>
          </a:p>
          <a:p>
            <a:pPr marL="0" lvl="0" indent="0" algn="l" rtl="0">
              <a:lnSpc>
                <a:spcPct val="100000"/>
              </a:lnSpc>
              <a:spcBef>
                <a:spcPts val="0"/>
              </a:spcBef>
              <a:spcAft>
                <a:spcPts val="0"/>
              </a:spcAft>
              <a:buClr>
                <a:schemeClr val="dk1"/>
              </a:buClr>
              <a:buSzPts val="1200"/>
              <a:buFont typeface="Calibri"/>
              <a:buChar char="•"/>
            </a:pPr>
            <a:r>
              <a:rPr lang="en-US"/>
              <a:t>Train one neural network on a series of the subsets</a:t>
            </a:r>
            <a:endParaRPr/>
          </a:p>
          <a:p>
            <a:pPr marL="0" lvl="0" indent="0" algn="l" rtl="0">
              <a:lnSpc>
                <a:spcPct val="100000"/>
              </a:lnSpc>
              <a:spcBef>
                <a:spcPts val="0"/>
              </a:spcBef>
              <a:spcAft>
                <a:spcPts val="0"/>
              </a:spcAft>
              <a:buClr>
                <a:schemeClr val="dk1"/>
              </a:buClr>
              <a:buSzPts val="1200"/>
              <a:buFont typeface="Calibri"/>
              <a:buChar char="•"/>
            </a:pPr>
            <a:r>
              <a:rPr lang="en-US"/>
              <a:t>The result is a single neural network model</a:t>
            </a:r>
            <a:endParaRPr/>
          </a:p>
          <a:p>
            <a:pPr marL="0" lvl="0" indent="0" algn="l" rtl="0">
              <a:lnSpc>
                <a:spcPct val="100000"/>
              </a:lnSpc>
              <a:spcBef>
                <a:spcPts val="0"/>
              </a:spcBef>
              <a:spcAft>
                <a:spcPts val="0"/>
              </a:spcAft>
              <a:buClr>
                <a:schemeClr val="dk1"/>
              </a:buClr>
              <a:buSzPts val="1200"/>
              <a:buFont typeface="Calibri"/>
              <a:buChar char="•"/>
            </a:pPr>
            <a:r>
              <a:rPr lang="en-US"/>
              <a:t>In this way, we attempt to overcome the difficulty addressed by catlett,</a:t>
            </a:r>
            <a:endParaRPr/>
          </a:p>
          <a:p>
            <a:pPr marL="0" lvl="0" indent="0" algn="l" rtl="0">
              <a:lnSpc>
                <a:spcPct val="100000"/>
              </a:lnSpc>
              <a:spcBef>
                <a:spcPts val="0"/>
              </a:spcBef>
              <a:spcAft>
                <a:spcPts val="0"/>
              </a:spcAft>
              <a:buClr>
                <a:schemeClr val="dk1"/>
              </a:buClr>
              <a:buSzPts val="1200"/>
              <a:buFont typeface="Calibri"/>
              <a:buChar char="•"/>
            </a:pPr>
            <a:r>
              <a:rPr lang="en-US"/>
              <a:t>making use of all the available data, without leaving anything</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83</a:t>
            </a:fld>
            <a:endParaRPr/>
          </a:p>
        </p:txBody>
      </p:sp>
      <p:sp>
        <p:nvSpPr>
          <p:cNvPr id="916" name="Google Shape;916;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7" name="Google Shape;917;p84: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Char char="•"/>
            </a:pPr>
            <a:r>
              <a:rPr lang="en-US"/>
              <a:t>Error after adding each classifier compared against the previous error </a:t>
            </a:r>
            <a:endParaRPr/>
          </a:p>
          <a:p>
            <a:pPr marL="0" lvl="0" indent="0" algn="l" rtl="0">
              <a:lnSpc>
                <a:spcPct val="100000"/>
              </a:lnSpc>
              <a:spcBef>
                <a:spcPts val="0"/>
              </a:spcBef>
              <a:spcAft>
                <a:spcPts val="0"/>
              </a:spcAft>
              <a:buClr>
                <a:schemeClr val="dk1"/>
              </a:buClr>
              <a:buSzPts val="1200"/>
              <a:buFont typeface="Calibri"/>
              <a:buChar char="•"/>
            </a:pPr>
            <a:r>
              <a:rPr lang="en-US"/>
              <a:t>– process repeats as long as the error decreases</a:t>
            </a:r>
            <a:endParaRPr/>
          </a:p>
          <a:p>
            <a:pPr marL="0" lvl="0" indent="0" algn="l" rtl="0">
              <a:lnSpc>
                <a:spcPct val="100000"/>
              </a:lnSpc>
              <a:spcBef>
                <a:spcPts val="0"/>
              </a:spcBef>
              <a:spcAft>
                <a:spcPts val="0"/>
              </a:spcAft>
              <a:buClr>
                <a:schemeClr val="dk1"/>
              </a:buClr>
              <a:buSzPts val="1200"/>
              <a:buFont typeface="Calibri"/>
              <a:buChar char="•"/>
            </a:pPr>
            <a:r>
              <a:rPr lang="en-US"/>
              <a:t>He suggested two mechanisms for pasting votes</a:t>
            </a:r>
            <a:endParaRPr/>
          </a:p>
          <a:p>
            <a:pPr marL="0" lvl="0" indent="0" algn="l" rtl="0">
              <a:lnSpc>
                <a:spcPct val="100000"/>
              </a:lnSpc>
              <a:spcBef>
                <a:spcPts val="0"/>
              </a:spcBef>
              <a:spcAft>
                <a:spcPts val="0"/>
              </a:spcAft>
              <a:buClr>
                <a:schemeClr val="dk1"/>
              </a:buClr>
              <a:buSzPts val="1200"/>
              <a:buFont typeface="Calibri"/>
              <a:buChar char="•"/>
            </a:pPr>
            <a:r>
              <a:rPr lang="en-US"/>
              <a:t>Pasting Rvotes (Random Votes)</a:t>
            </a:r>
            <a:endParaRPr/>
          </a:p>
          <a:p>
            <a:pPr marL="457200" lvl="1" indent="-76200" algn="l" rtl="0">
              <a:lnSpc>
                <a:spcPct val="100000"/>
              </a:lnSpc>
              <a:spcBef>
                <a:spcPts val="0"/>
              </a:spcBef>
              <a:spcAft>
                <a:spcPts val="0"/>
              </a:spcAft>
              <a:buClr>
                <a:schemeClr val="dk1"/>
              </a:buClr>
              <a:buSzPts val="1200"/>
              <a:buFont typeface="Calibri"/>
              <a:buChar char="•"/>
            </a:pPr>
            <a:r>
              <a:rPr lang="en-US"/>
              <a:t>Simple approach -- each example has equal probability of getting selected</a:t>
            </a:r>
            <a:endParaRPr/>
          </a:p>
          <a:p>
            <a:pPr marL="0" lvl="0" indent="0" algn="l" rtl="0">
              <a:lnSpc>
                <a:spcPct val="100000"/>
              </a:lnSpc>
              <a:spcBef>
                <a:spcPts val="0"/>
              </a:spcBef>
              <a:spcAft>
                <a:spcPts val="0"/>
              </a:spcAft>
              <a:buClr>
                <a:schemeClr val="dk1"/>
              </a:buClr>
              <a:buSzPts val="1200"/>
              <a:buFont typeface="Calibri"/>
              <a:buChar char="•"/>
            </a:pPr>
            <a:r>
              <a:rPr lang="en-US"/>
              <a:t>A method for creating an ensemble classifier in a small number of passes through data </a:t>
            </a:r>
            <a:endParaRPr/>
          </a:p>
          <a:p>
            <a:pPr marL="0" lvl="0" indent="0" algn="l" rtl="0">
              <a:lnSpc>
                <a:spcPct val="100000"/>
              </a:lnSpc>
              <a:spcBef>
                <a:spcPts val="0"/>
              </a:spcBef>
              <a:spcAft>
                <a:spcPts val="0"/>
              </a:spcAft>
              <a:buClr>
                <a:schemeClr val="dk1"/>
              </a:buClr>
              <a:buSzPts val="1200"/>
              <a:buFont typeface="Calibri"/>
              <a:buChar char="•"/>
            </a:pPr>
            <a:r>
              <a:rPr lang="en-US"/>
              <a:t>Pasting Ivotes (Important Votes)</a:t>
            </a:r>
            <a:endParaRPr/>
          </a:p>
          <a:p>
            <a:pPr marL="457200" lvl="1" indent="-76200" algn="l" rtl="0">
              <a:lnSpc>
                <a:spcPct val="100000"/>
              </a:lnSpc>
              <a:spcBef>
                <a:spcPts val="0"/>
              </a:spcBef>
              <a:spcAft>
                <a:spcPts val="0"/>
              </a:spcAft>
              <a:buClr>
                <a:schemeClr val="dk1"/>
              </a:buClr>
              <a:buSzPts val="1200"/>
              <a:buFont typeface="Calibri"/>
              <a:buChar char="•"/>
            </a:pPr>
            <a:r>
              <a:rPr lang="en-US"/>
              <a:t>Select the examples based on whether the out-of-bag classifier classifies them correctly</a:t>
            </a:r>
            <a:endParaRPr/>
          </a:p>
          <a:p>
            <a:pPr marL="457200" lvl="1" indent="-76200" algn="l" rtl="0">
              <a:lnSpc>
                <a:spcPct val="100000"/>
              </a:lnSpc>
              <a:spcBef>
                <a:spcPts val="0"/>
              </a:spcBef>
              <a:spcAft>
                <a:spcPts val="0"/>
              </a:spcAft>
              <a:buClr>
                <a:schemeClr val="dk1"/>
              </a:buClr>
              <a:buSzPts val="1200"/>
              <a:buFont typeface="Calibri"/>
              <a:buChar char="•"/>
            </a:pPr>
            <a:r>
              <a:rPr lang="en-US"/>
              <a:t>An out0of-bag classifier is constructed by first forming bootstrap training sets and </a:t>
            </a:r>
            <a:endParaRPr/>
          </a:p>
          <a:p>
            <a:pPr marL="457200" lvl="1" indent="-76200" algn="l" rtl="0">
              <a:lnSpc>
                <a:spcPct val="100000"/>
              </a:lnSpc>
              <a:spcBef>
                <a:spcPts val="0"/>
              </a:spcBef>
              <a:spcAft>
                <a:spcPts val="0"/>
              </a:spcAft>
              <a:buClr>
                <a:schemeClr val="dk1"/>
              </a:buClr>
              <a:buSzPts val="1200"/>
              <a:buFont typeface="Calibri"/>
              <a:buChar char="•"/>
            </a:pPr>
            <a:r>
              <a:rPr lang="en-US"/>
              <a:t>collecting the bagging predictor votes from the examples omitted by the bootstrap sample</a:t>
            </a:r>
            <a:endParaRPr/>
          </a:p>
          <a:p>
            <a:pPr marL="0" lvl="0" indent="0" algn="l" rtl="0">
              <a:lnSpc>
                <a:spcPct val="100000"/>
              </a:lnSpc>
              <a:spcBef>
                <a:spcPts val="0"/>
              </a:spcBef>
              <a:spcAft>
                <a:spcPts val="0"/>
              </a:spcAft>
              <a:buClr>
                <a:schemeClr val="dk1"/>
              </a:buClr>
              <a:buSzPts val="1200"/>
              <a:buFont typeface="Calibri"/>
              <a:buChar char="•"/>
            </a:pPr>
            <a:r>
              <a:rPr lang="en-US"/>
              <a:t>Pasting Ivotes proves to be a more accurate method</a:t>
            </a:r>
            <a:endParaRPr/>
          </a:p>
          <a:p>
            <a:pPr marL="0" lvl="0" indent="0" algn="l" rtl="0">
              <a:lnSpc>
                <a:spcPct val="100000"/>
              </a:lnSpc>
              <a:spcBef>
                <a:spcPts val="0"/>
              </a:spcBef>
              <a:spcAft>
                <a:spcPts val="0"/>
              </a:spcAft>
              <a:buClr>
                <a:schemeClr val="dk1"/>
              </a:buClr>
              <a:buSzPts val="1200"/>
              <a:buFont typeface="Calibri"/>
              <a:buChar char="•"/>
            </a:pPr>
            <a:r>
              <a:rPr lang="en-US"/>
              <a:t>Similarity – entire database is never in main memory at a time</a:t>
            </a:r>
            <a:endParaRPr/>
          </a:p>
          <a:p>
            <a:pPr marL="0" lvl="0" indent="0" algn="l" rtl="0">
              <a:lnSpc>
                <a:spcPct val="100000"/>
              </a:lnSpc>
              <a:spcBef>
                <a:spcPts val="0"/>
              </a:spcBef>
              <a:spcAft>
                <a:spcPts val="0"/>
              </a:spcAft>
              <a:buClr>
                <a:schemeClr val="dk1"/>
              </a:buClr>
              <a:buSzPts val="1200"/>
              <a:buFont typeface="Calibri"/>
              <a:buChar char="•"/>
            </a:pPr>
            <a:r>
              <a:rPr lang="en-US"/>
              <a:t>Difference – we are able to use all of the data in building a single classifier</a:t>
            </a:r>
            <a:endParaRPr/>
          </a:p>
          <a:p>
            <a:pPr marL="0" lvl="0" indent="0" algn="l" rtl="0">
              <a:lnSpc>
                <a:spcPct val="100000"/>
              </a:lnSpc>
              <a:spcBef>
                <a:spcPts val="0"/>
              </a:spcBef>
              <a:spcAft>
                <a:spcPts val="0"/>
              </a:spcAft>
              <a:buClr>
                <a:schemeClr val="dk1"/>
              </a:buClr>
              <a:buSzPts val="1200"/>
              <a:buFont typeface="Calibri"/>
              <a:buChar char="•"/>
            </a:pPr>
            <a:r>
              <a:rPr lang="en-US"/>
              <a:t>A single classifier – possibly a more accurate single classifier and faster too..</a:t>
            </a:r>
            <a:endParaRPr/>
          </a:p>
          <a:p>
            <a:pPr marL="0" lvl="0" indent="0" algn="l" rtl="0">
              <a:lnSpc>
                <a:spcPct val="100000"/>
              </a:lnSpc>
              <a:spcBef>
                <a:spcPts val="0"/>
              </a:spcBef>
              <a:spcAft>
                <a:spcPts val="0"/>
              </a:spcAft>
              <a:buClr>
                <a:schemeClr val="dk1"/>
              </a:buClr>
              <a:buSzPts val="1200"/>
              <a:buFont typeface="Calibri"/>
              <a:buChar char="•"/>
            </a:pPr>
            <a:r>
              <a:rPr lang="en-US"/>
              <a:t>We also need only random access to the data on disk</a:t>
            </a:r>
            <a:endParaRPr/>
          </a:p>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84</a:t>
            </a:fld>
            <a:endParaRPr/>
          </a:p>
        </p:txBody>
      </p:sp>
      <p:sp>
        <p:nvSpPr>
          <p:cNvPr id="923" name="Google Shape;923;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4" name="Google Shape;924;p85: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85</a:t>
            </a:fld>
            <a:endParaRPr/>
          </a:p>
        </p:txBody>
      </p:sp>
      <p:sp>
        <p:nvSpPr>
          <p:cNvPr id="930" name="Google Shape;930;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1" name="Google Shape;931;p86: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7" name="Google Shape;937;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87</a:t>
            </a:fld>
            <a:endParaRPr/>
          </a:p>
        </p:txBody>
      </p:sp>
      <p:sp>
        <p:nvSpPr>
          <p:cNvPr id="953" name="Google Shape;953;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4" name="Google Shape;954;p88:notes"/>
          <p:cNvSpPr txBox="1">
            <a:spLocks noGrp="1"/>
          </p:cNvSpPr>
          <p:nvPr>
            <p:ph type="body" idx="1"/>
          </p:nvPr>
        </p:nvSpPr>
        <p:spPr>
          <a:xfrm>
            <a:off x="935038" y="4427538"/>
            <a:ext cx="5140325" cy="41941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Char char="•"/>
            </a:pPr>
            <a:r>
              <a:rPr lang="en-US"/>
              <a:t>An epoch is one presentation of all the training examples in the dataset</a:t>
            </a:r>
            <a:endParaRPr/>
          </a:p>
          <a:p>
            <a:pPr marL="0" lvl="0" indent="0" algn="l" rtl="0">
              <a:lnSpc>
                <a:spcPct val="100000"/>
              </a:lnSpc>
              <a:spcBef>
                <a:spcPts val="0"/>
              </a:spcBef>
              <a:spcAft>
                <a:spcPts val="0"/>
              </a:spcAft>
              <a:buClr>
                <a:schemeClr val="dk1"/>
              </a:buClr>
              <a:buSzPts val="1200"/>
              <a:buFont typeface="Calibri"/>
              <a:buChar char="•"/>
            </a:pPr>
            <a:r>
              <a:rPr lang="en-US"/>
              <a:t>Stochastic learning</a:t>
            </a:r>
            <a:endParaRPr/>
          </a:p>
          <a:p>
            <a:pPr marL="457200" lvl="1" indent="-76200" algn="l" rtl="0">
              <a:lnSpc>
                <a:spcPct val="100000"/>
              </a:lnSpc>
              <a:spcBef>
                <a:spcPts val="0"/>
              </a:spcBef>
              <a:spcAft>
                <a:spcPts val="0"/>
              </a:spcAft>
              <a:buClr>
                <a:schemeClr val="dk1"/>
              </a:buClr>
              <a:buSzPts val="1200"/>
              <a:buFont typeface="Calibri"/>
              <a:buChar char="•"/>
            </a:pPr>
            <a:r>
              <a:rPr lang="en-US"/>
              <a:t>Updates weights after each example, instead of updating them after one epoch</a:t>
            </a:r>
            <a:endParaRPr/>
          </a:p>
          <a:p>
            <a:pPr marL="0" lvl="0" indent="0" algn="l" rtl="0">
              <a:lnSpc>
                <a:spcPct val="100000"/>
              </a:lnSpc>
              <a:spcBef>
                <a:spcPts val="0"/>
              </a:spcBef>
              <a:spcAft>
                <a:spcPts val="0"/>
              </a:spcAft>
              <a:buClr>
                <a:schemeClr val="dk1"/>
              </a:buClr>
              <a:buSzPts val="1200"/>
              <a:buFont typeface="Calibri"/>
              <a:buChar char="•"/>
            </a:pPr>
            <a:r>
              <a:rPr lang="en-US"/>
              <a:t>Momentum term</a:t>
            </a:r>
            <a:endParaRPr/>
          </a:p>
          <a:p>
            <a:pPr marL="457200" lvl="1" indent="-76200" algn="l" rtl="0">
              <a:lnSpc>
                <a:spcPct val="100000"/>
              </a:lnSpc>
              <a:spcBef>
                <a:spcPts val="0"/>
              </a:spcBef>
              <a:spcAft>
                <a:spcPts val="0"/>
              </a:spcAft>
              <a:buClr>
                <a:schemeClr val="dk1"/>
              </a:buClr>
              <a:buSzPts val="1200"/>
              <a:buFont typeface="Calibri"/>
              <a:buChar char="•"/>
            </a:pPr>
            <a:r>
              <a:rPr lang="en-US"/>
              <a:t>This optimization is due to the fact that it speeds up the learning when the weights</a:t>
            </a:r>
            <a:endParaRPr/>
          </a:p>
          <a:p>
            <a:pPr marL="457200" lvl="1" indent="-76200" algn="l" rtl="0">
              <a:lnSpc>
                <a:spcPct val="100000"/>
              </a:lnSpc>
              <a:spcBef>
                <a:spcPts val="0"/>
              </a:spcBef>
              <a:spcAft>
                <a:spcPts val="0"/>
              </a:spcAft>
              <a:buClr>
                <a:schemeClr val="dk1"/>
              </a:buClr>
              <a:buSzPts val="1200"/>
              <a:buFont typeface="Calibri"/>
              <a:buChar char="•"/>
            </a:pPr>
            <a:r>
              <a:rPr lang="en-US"/>
              <a:t>are moving in a single direction continuously by increasing the size of steps</a:t>
            </a:r>
            <a:endParaRPr/>
          </a:p>
          <a:p>
            <a:pPr marL="457200" lvl="1" indent="-76200" algn="l" rtl="0">
              <a:lnSpc>
                <a:spcPct val="100000"/>
              </a:lnSpc>
              <a:spcBef>
                <a:spcPts val="0"/>
              </a:spcBef>
              <a:spcAft>
                <a:spcPts val="0"/>
              </a:spcAft>
              <a:buClr>
                <a:schemeClr val="dk1"/>
              </a:buClr>
              <a:buSzPts val="1200"/>
              <a:buFont typeface="Calibri"/>
              <a:buChar char="•"/>
            </a:pPr>
            <a:r>
              <a:rPr lang="en-US"/>
              <a:t>The closer this value is to one, the more each weight change will not only include </a:t>
            </a:r>
            <a:endParaRPr/>
          </a:p>
          <a:p>
            <a:pPr marL="457200" lvl="1" indent="-76200" algn="l" rtl="0">
              <a:lnSpc>
                <a:spcPct val="100000"/>
              </a:lnSpc>
              <a:spcBef>
                <a:spcPts val="0"/>
              </a:spcBef>
              <a:spcAft>
                <a:spcPts val="0"/>
              </a:spcAft>
              <a:buClr>
                <a:schemeClr val="dk1"/>
              </a:buClr>
              <a:buSzPts val="1200"/>
              <a:buFont typeface="Calibri"/>
              <a:buChar char="•"/>
            </a:pPr>
            <a:r>
              <a:rPr lang="en-US"/>
              <a:t>the current error, but also the weight change from previous examples </a:t>
            </a:r>
            <a:endParaRPr/>
          </a:p>
          <a:p>
            <a:pPr marL="457200" lvl="1" indent="-76200" algn="l" rtl="0">
              <a:lnSpc>
                <a:spcPct val="100000"/>
              </a:lnSpc>
              <a:spcBef>
                <a:spcPts val="0"/>
              </a:spcBef>
              <a:spcAft>
                <a:spcPts val="0"/>
              </a:spcAft>
              <a:buClr>
                <a:schemeClr val="dk1"/>
              </a:buClr>
              <a:buSzPts val="1200"/>
              <a:buFont typeface="Calibri"/>
              <a:buChar char="•"/>
            </a:pPr>
            <a:r>
              <a:rPr lang="en-US"/>
              <a:t>(which often leads to faster convergence)</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0" name="Google Shape;960;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6" name="Google Shape;966;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9" name="Google Shape;7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0" name="Google Shape;90;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4"/>
          <p:cNvSpPr>
            <a:spLocks noGrp="1"/>
          </p:cNvSpPr>
          <p:nvPr>
            <p:ph type="pic" idx="2"/>
          </p:nvPr>
        </p:nvSpPr>
        <p:spPr>
          <a:xfrm>
            <a:off x="5183188" y="987425"/>
            <a:ext cx="6172200" cy="4873625"/>
          </a:xfrm>
          <a:prstGeom prst="rect">
            <a:avLst/>
          </a:prstGeom>
          <a:noFill/>
          <a:ln>
            <a:noFill/>
          </a:ln>
        </p:spPr>
      </p:sp>
      <p:sp>
        <p:nvSpPr>
          <p:cNvPr id="97" name="Google Shape;97;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1016000" y="1905000"/>
            <a:ext cx="50292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248400" y="19050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3"/>
          </p:nvPr>
        </p:nvSpPr>
        <p:spPr>
          <a:xfrm>
            <a:off x="6248400" y="40005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1016000" y="6391275"/>
            <a:ext cx="274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470400" y="6403975"/>
            <a:ext cx="3860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144000" y="6400800"/>
            <a:ext cx="21336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016000" y="1905000"/>
            <a:ext cx="50292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248400" y="1905000"/>
            <a:ext cx="50292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1016000" y="6391275"/>
            <a:ext cx="274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470400" y="6403975"/>
            <a:ext cx="3860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9144000" y="6400800"/>
            <a:ext cx="21336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1016000" y="19050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2"/>
          </p:nvPr>
        </p:nvSpPr>
        <p:spPr>
          <a:xfrm>
            <a:off x="6248400" y="19050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1016000" y="40005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
          <p:cNvSpPr txBox="1">
            <a:spLocks noGrp="1"/>
          </p:cNvSpPr>
          <p:nvPr>
            <p:ph type="body" idx="4"/>
          </p:nvPr>
        </p:nvSpPr>
        <p:spPr>
          <a:xfrm>
            <a:off x="6248400" y="4000500"/>
            <a:ext cx="5029200" cy="1943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1016000" y="6391275"/>
            <a:ext cx="274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470400" y="6403975"/>
            <a:ext cx="3860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9144000" y="6400800"/>
            <a:ext cx="21336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1016000" y="6391275"/>
            <a:ext cx="274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470400" y="6403975"/>
            <a:ext cx="3860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9144000" y="6400800"/>
            <a:ext cx="2133600" cy="457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ibm.com/cloud/learn/machine-learnin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ibm.com/cloud/learn/natural-language-process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bm.com/cloud/learn/deep-learn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ibm.com/cloud/learn/neural-network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bm.com/products/watson-assistan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bm.com/products/watson-assistant/artificial-intelligen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ibm.com/cloud/watson-speech-to-tex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ibm.com/cloud/watson-text-to-speech"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7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UNIT-III</a:t>
            </a:r>
            <a:endParaRPr/>
          </a:p>
        </p:txBody>
      </p:sp>
      <p:sp>
        <p:nvSpPr>
          <p:cNvPr id="118" name="Google Shape;11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500"/>
              <a:buNone/>
            </a:pPr>
            <a:r>
              <a:rPr lang="en-US" sz="3500" b="1"/>
              <a:t>Data Classification</a:t>
            </a:r>
            <a:endParaRPr sz="3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38200" y="365125"/>
            <a:ext cx="10515600" cy="7295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a:p>
        </p:txBody>
      </p:sp>
      <p:sp>
        <p:nvSpPr>
          <p:cNvPr id="175" name="Google Shape;175;p26"/>
          <p:cNvSpPr txBox="1">
            <a:spLocks noGrp="1"/>
          </p:cNvSpPr>
          <p:nvPr>
            <p:ph type="body" idx="1"/>
          </p:nvPr>
        </p:nvSpPr>
        <p:spPr>
          <a:xfrm>
            <a:off x="838200" y="125895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Among these neighbors, count the number of data points in each category and assign the new data point to the category where you counted the most neighbors.</a:t>
            </a: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176" name="Google Shape;176;p26" descr="https://miro.medium.com/max/875/1*OMHr6KZl7nHnKgLb8pq0Jg.png"/>
          <p:cNvPicPr preferRelativeResize="0"/>
          <p:nvPr/>
        </p:nvPicPr>
        <p:blipFill rotWithShape="1">
          <a:blip r:embed="rId3">
            <a:alphaModFix/>
          </a:blip>
          <a:srcRect/>
          <a:stretch/>
        </p:blipFill>
        <p:spPr>
          <a:xfrm>
            <a:off x="1224522" y="2680729"/>
            <a:ext cx="8334375" cy="362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p:nvPr/>
        </p:nvSpPr>
        <p:spPr>
          <a:xfrm>
            <a:off x="3891243" y="2651906"/>
            <a:ext cx="4641335"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Calibri"/>
                <a:ea typeface="Calibri"/>
                <a:cs typeface="Calibri"/>
                <a:sym typeface="Calibri"/>
              </a:rPr>
              <a:t>Sentiment Analysis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body" idx="1"/>
          </p:nvPr>
        </p:nvSpPr>
        <p:spPr>
          <a:xfrm>
            <a:off x="670775" y="1065771"/>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500"/>
              <a:buNone/>
            </a:pPr>
            <a:r>
              <a:rPr lang="en-US" sz="3500" b="1"/>
              <a:t>Topics:</a:t>
            </a:r>
            <a:endParaRPr/>
          </a:p>
          <a:p>
            <a:pPr marL="685800" lvl="1" indent="-228600" algn="l" rtl="0">
              <a:lnSpc>
                <a:spcPct val="90000"/>
              </a:lnSpc>
              <a:spcBef>
                <a:spcPts val="500"/>
              </a:spcBef>
              <a:spcAft>
                <a:spcPts val="0"/>
              </a:spcAft>
              <a:buClr>
                <a:schemeClr val="dk1"/>
              </a:buClr>
              <a:buSzPts val="3500"/>
              <a:buChar char="•"/>
            </a:pPr>
            <a:r>
              <a:rPr lang="en-US" sz="3500" b="1"/>
              <a:t>Sentiment Analysis Overview</a:t>
            </a:r>
            <a:endParaRPr/>
          </a:p>
          <a:p>
            <a:pPr marL="685800" lvl="1" indent="-228600" algn="l" rtl="0">
              <a:lnSpc>
                <a:spcPct val="90000"/>
              </a:lnSpc>
              <a:spcBef>
                <a:spcPts val="500"/>
              </a:spcBef>
              <a:spcAft>
                <a:spcPts val="0"/>
              </a:spcAft>
              <a:buClr>
                <a:schemeClr val="dk1"/>
              </a:buClr>
              <a:buSzPts val="3500"/>
              <a:buChar char="•"/>
            </a:pPr>
            <a:r>
              <a:rPr lang="en-US" sz="3500" b="1"/>
              <a:t>Sentiment Analysis Application</a:t>
            </a:r>
            <a:endParaRPr/>
          </a:p>
          <a:p>
            <a:pPr marL="685800" lvl="1" indent="-228600" algn="l" rtl="0">
              <a:lnSpc>
                <a:spcPct val="90000"/>
              </a:lnSpc>
              <a:spcBef>
                <a:spcPts val="500"/>
              </a:spcBef>
              <a:spcAft>
                <a:spcPts val="0"/>
              </a:spcAft>
              <a:buClr>
                <a:schemeClr val="dk1"/>
              </a:buClr>
              <a:buSzPts val="3500"/>
              <a:buChar char="•"/>
            </a:pPr>
            <a:r>
              <a:rPr lang="en-US" sz="3500" b="1"/>
              <a:t>Sentiment Analysis process</a:t>
            </a:r>
            <a:endParaRPr sz="3500" b="1"/>
          </a:p>
          <a:p>
            <a:pPr marL="228600" lvl="0" indent="-6350" algn="l" rtl="0">
              <a:lnSpc>
                <a:spcPct val="90000"/>
              </a:lnSpc>
              <a:spcBef>
                <a:spcPts val="1000"/>
              </a:spcBef>
              <a:spcAft>
                <a:spcPts val="0"/>
              </a:spcAft>
              <a:buClr>
                <a:schemeClr val="dk1"/>
              </a:buClr>
              <a:buSzPts val="3500"/>
              <a:buNone/>
            </a:pPr>
            <a:endParaRPr sz="3500" b="1"/>
          </a:p>
          <a:p>
            <a:pPr marL="228600" lvl="0" indent="-5080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64789" y="249216"/>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Overview</a:t>
            </a:r>
            <a:endParaRPr/>
          </a:p>
        </p:txBody>
      </p:sp>
      <p:pic>
        <p:nvPicPr>
          <p:cNvPr id="192" name="Google Shape;192;p29" descr="https://cdn-images-1.medium.com/max/361/0*ga5rNPmVYBsCm-lz."/>
          <p:cNvPicPr preferRelativeResize="0"/>
          <p:nvPr/>
        </p:nvPicPr>
        <p:blipFill rotWithShape="1">
          <a:blip r:embed="rId3">
            <a:alphaModFix/>
          </a:blip>
          <a:srcRect/>
          <a:stretch/>
        </p:blipFill>
        <p:spPr>
          <a:xfrm>
            <a:off x="7985931" y="2469004"/>
            <a:ext cx="3438525" cy="3438526"/>
          </a:xfrm>
          <a:prstGeom prst="rect">
            <a:avLst/>
          </a:prstGeom>
          <a:noFill/>
          <a:ln>
            <a:noFill/>
          </a:ln>
        </p:spPr>
      </p:pic>
      <p:sp>
        <p:nvSpPr>
          <p:cNvPr id="193" name="Google Shape;193;p29"/>
          <p:cNvSpPr/>
          <p:nvPr/>
        </p:nvSpPr>
        <p:spPr>
          <a:xfrm>
            <a:off x="497983" y="920401"/>
            <a:ext cx="6753851" cy="1477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73239"/>
                </a:solidFill>
                <a:latin typeface="Arial"/>
                <a:ea typeface="Arial"/>
                <a:cs typeface="Arial"/>
                <a:sym typeface="Arial"/>
              </a:rPr>
              <a:t>What is sentiment analysis?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Arial"/>
                <a:ea typeface="Arial"/>
                <a:cs typeface="Arial"/>
                <a:sym typeface="Arial"/>
              </a:rPr>
              <a:t>Sentiment Analysis is the process of ‘computationally’ determining whether a piece of writing is positive, negative or neutral. It’s also known as </a:t>
            </a:r>
            <a:r>
              <a:rPr lang="en-US" sz="1800" b="1" i="0" u="none" strike="noStrike" cap="none">
                <a:solidFill>
                  <a:srgbClr val="273239"/>
                </a:solidFill>
                <a:latin typeface="Arial"/>
                <a:ea typeface="Arial"/>
                <a:cs typeface="Arial"/>
                <a:sym typeface="Arial"/>
              </a:rPr>
              <a:t>opinion mining</a:t>
            </a:r>
            <a:r>
              <a:rPr lang="en-US" sz="1800" b="0" i="0" u="none" strike="noStrike" cap="none">
                <a:solidFill>
                  <a:srgbClr val="273239"/>
                </a:solidFill>
                <a:latin typeface="Arial"/>
                <a:ea typeface="Arial"/>
                <a:cs typeface="Arial"/>
                <a:sym typeface="Arial"/>
              </a:rPr>
              <a:t>, deriving the opinion or attitude of a speaker.</a:t>
            </a:r>
            <a:endParaRPr sz="1800" b="0" i="0" u="none" strike="noStrike" cap="none">
              <a:solidFill>
                <a:schemeClr val="dk1"/>
              </a:solidFill>
              <a:latin typeface="Calibri"/>
              <a:ea typeface="Calibri"/>
              <a:cs typeface="Calibri"/>
              <a:sym typeface="Calibri"/>
            </a:endParaRPr>
          </a:p>
        </p:txBody>
      </p:sp>
      <p:sp>
        <p:nvSpPr>
          <p:cNvPr id="194" name="Google Shape;194;p29"/>
          <p:cNvSpPr/>
          <p:nvPr/>
        </p:nvSpPr>
        <p:spPr>
          <a:xfrm>
            <a:off x="497982" y="2469004"/>
            <a:ext cx="6753851" cy="3957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73239"/>
                </a:solidFill>
                <a:latin typeface="Arial"/>
                <a:ea typeface="Arial"/>
                <a:cs typeface="Arial"/>
                <a:sym typeface="Arial"/>
              </a:rPr>
              <a:t>Why sentiment analysis?</a:t>
            </a:r>
            <a:endParaRPr sz="1800" b="0" i="0" u="none" strike="noStrike" cap="none">
              <a:solidFill>
                <a:srgbClr val="273239"/>
              </a:solidFill>
              <a:latin typeface="Arial"/>
              <a:ea typeface="Arial"/>
              <a:cs typeface="Arial"/>
              <a:sym typeface="Arial"/>
            </a:endParaRPr>
          </a:p>
          <a:p>
            <a:pPr marL="0" marR="0" lvl="0" indent="0" algn="just" rtl="0">
              <a:lnSpc>
                <a:spcPct val="100000"/>
              </a:lnSpc>
              <a:spcBef>
                <a:spcPts val="0"/>
              </a:spcBef>
              <a:spcAft>
                <a:spcPts val="0"/>
              </a:spcAft>
              <a:buClr>
                <a:srgbClr val="273239"/>
              </a:buClr>
              <a:buSzPts val="1800"/>
              <a:buFont typeface="Arial"/>
              <a:buChar char="•"/>
            </a:pPr>
            <a:r>
              <a:rPr lang="en-US" sz="1800" b="1" i="0" u="none" strike="noStrike" cap="none">
                <a:solidFill>
                  <a:srgbClr val="273239"/>
                </a:solidFill>
                <a:latin typeface="Arial"/>
                <a:ea typeface="Arial"/>
                <a:cs typeface="Arial"/>
                <a:sym typeface="Arial"/>
              </a:rPr>
              <a:t>Business: </a:t>
            </a:r>
            <a:r>
              <a:rPr lang="en-US" sz="1800" b="0" i="0" u="none" strike="noStrike" cap="none">
                <a:solidFill>
                  <a:srgbClr val="273239"/>
                </a:solidFill>
                <a:latin typeface="Arial"/>
                <a:ea typeface="Arial"/>
                <a:cs typeface="Arial"/>
                <a:sym typeface="Arial"/>
              </a:rPr>
              <a:t>In marketing field companies use it to develop their strategies, to understand customers’ feelings towards products or brand, how people respond to their campaigns or product launches and why consumers don’t buy some</a:t>
            </a:r>
            <a:br>
              <a:rPr lang="en-US" sz="1800" b="0" i="0" u="none" strike="noStrike" cap="none">
                <a:solidFill>
                  <a:srgbClr val="273239"/>
                </a:solidFill>
                <a:latin typeface="Arial"/>
                <a:ea typeface="Arial"/>
                <a:cs typeface="Arial"/>
                <a:sym typeface="Arial"/>
              </a:rPr>
            </a:br>
            <a:r>
              <a:rPr lang="en-US" sz="1800" b="0" i="0" u="none" strike="noStrike" cap="none">
                <a:solidFill>
                  <a:srgbClr val="273239"/>
                </a:solidFill>
                <a:latin typeface="Arial"/>
                <a:ea typeface="Arial"/>
                <a:cs typeface="Arial"/>
                <a:sym typeface="Arial"/>
              </a:rPr>
              <a:t>products.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273239"/>
              </a:buClr>
              <a:buSzPts val="1800"/>
              <a:buFont typeface="Arial"/>
              <a:buChar char="•"/>
            </a:pPr>
            <a:r>
              <a:rPr lang="en-US" sz="1800" b="1" i="0" u="none" strike="noStrike" cap="none">
                <a:solidFill>
                  <a:srgbClr val="273239"/>
                </a:solidFill>
                <a:latin typeface="Arial"/>
                <a:ea typeface="Arial"/>
                <a:cs typeface="Arial"/>
                <a:sym typeface="Arial"/>
              </a:rPr>
              <a:t>Politics: </a:t>
            </a:r>
            <a:r>
              <a:rPr lang="en-US" sz="1800" b="0" i="0" u="none" strike="noStrike" cap="none">
                <a:solidFill>
                  <a:srgbClr val="273239"/>
                </a:solidFill>
                <a:latin typeface="Arial"/>
                <a:ea typeface="Arial"/>
                <a:cs typeface="Arial"/>
                <a:sym typeface="Arial"/>
              </a:rPr>
              <a:t>In political field, it is used to keep track of political view, to detect consistency and inconsistency between statements and actions at the government level. It can be used to predict election results as well!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273239"/>
              </a:buClr>
              <a:buSzPts val="1800"/>
              <a:buFont typeface="Arial"/>
              <a:buChar char="•"/>
            </a:pPr>
            <a:r>
              <a:rPr lang="en-US" sz="1800" b="1" i="0" u="none" strike="noStrike" cap="none">
                <a:solidFill>
                  <a:srgbClr val="273239"/>
                </a:solidFill>
                <a:latin typeface="Arial"/>
                <a:ea typeface="Arial"/>
                <a:cs typeface="Arial"/>
                <a:sym typeface="Arial"/>
              </a:rPr>
              <a:t>Public Actions: </a:t>
            </a:r>
            <a:r>
              <a:rPr lang="en-US" sz="1800" b="0" i="0" u="none" strike="noStrike" cap="none">
                <a:solidFill>
                  <a:srgbClr val="273239"/>
                </a:solidFill>
                <a:latin typeface="Arial"/>
                <a:ea typeface="Arial"/>
                <a:cs typeface="Arial"/>
                <a:sym typeface="Arial"/>
              </a:rPr>
              <a:t>Sentiment analysis also is used to monitor and analyse social phenomena, for the spotting of potentially dangerous situations and determining the general mood of the blogosphere.</a:t>
            </a:r>
            <a:endParaRPr sz="1800" b="0" i="0" u="none" strike="noStrike" cap="none">
              <a:solidFill>
                <a:srgbClr val="27323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Meet sentiment analysis (1) </a:t>
            </a:r>
            <a:r>
              <a:rPr lang="en-US" sz="2700"/>
              <a:t>(buzzilions.com)</a:t>
            </a:r>
            <a:endParaRPr sz="2700"/>
          </a:p>
        </p:txBody>
      </p:sp>
      <p:pic>
        <p:nvPicPr>
          <p:cNvPr id="201" name="Google Shape;201;p30"/>
          <p:cNvPicPr preferRelativeResize="0"/>
          <p:nvPr/>
        </p:nvPicPr>
        <p:blipFill rotWithShape="1">
          <a:blip r:embed="rId3">
            <a:alphaModFix/>
          </a:blip>
          <a:srcRect/>
          <a:stretch/>
        </p:blipFill>
        <p:spPr>
          <a:xfrm>
            <a:off x="2711624" y="1628800"/>
            <a:ext cx="6643464" cy="47230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Aggregations </a:t>
            </a:r>
            <a:r>
              <a:rPr lang="en-US" sz="2800"/>
              <a:t>(buzzilions.com)</a:t>
            </a:r>
            <a:endParaRPr/>
          </a:p>
        </p:txBody>
      </p:sp>
      <p:sp>
        <p:nvSpPr>
          <p:cNvPr id="208" name="Google Shape;20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pPr marL="0" lvl="0" indent="0" algn="ctr" rtl="0">
                <a:lnSpc>
                  <a:spcPct val="100000"/>
                </a:lnSpc>
                <a:spcBef>
                  <a:spcPts val="0"/>
                </a:spcBef>
                <a:spcAft>
                  <a:spcPts val="0"/>
                </a:spcAft>
                <a:buSzPts val="1400"/>
                <a:buNone/>
              </a:pPr>
              <a:t>15</a:t>
            </a:fld>
            <a:endParaRPr/>
          </a:p>
        </p:txBody>
      </p:sp>
      <p:pic>
        <p:nvPicPr>
          <p:cNvPr id="209" name="Google Shape;209;p31"/>
          <p:cNvPicPr preferRelativeResize="0"/>
          <p:nvPr/>
        </p:nvPicPr>
        <p:blipFill rotWithShape="1">
          <a:blip r:embed="rId3">
            <a:alphaModFix/>
          </a:blip>
          <a:srcRect/>
          <a:stretch/>
        </p:blipFill>
        <p:spPr>
          <a:xfrm>
            <a:off x="1686147" y="1484784"/>
            <a:ext cx="8166100" cy="4762500"/>
          </a:xfrm>
          <a:prstGeom prst="rect">
            <a:avLst/>
          </a:prstGeom>
          <a:noFill/>
          <a:ln>
            <a:noFill/>
          </a:ln>
        </p:spPr>
      </p:pic>
      <p:pic>
        <p:nvPicPr>
          <p:cNvPr id="210" name="Google Shape;210;p31"/>
          <p:cNvPicPr preferRelativeResize="0"/>
          <p:nvPr/>
        </p:nvPicPr>
        <p:blipFill rotWithShape="1">
          <a:blip r:embed="rId4">
            <a:alphaModFix/>
          </a:blip>
          <a:srcRect/>
          <a:stretch/>
        </p:blipFill>
        <p:spPr>
          <a:xfrm>
            <a:off x="2351584" y="1748309"/>
            <a:ext cx="8070850" cy="4235450"/>
          </a:xfrm>
          <a:prstGeom prst="rect">
            <a:avLst/>
          </a:prstGeom>
          <a:noFill/>
          <a:ln w="9525" cap="flat" cmpd="sng">
            <a:solidFill>
              <a:schemeClr val="dk1"/>
            </a:solidFill>
            <a:prstDash val="solid"/>
            <a:miter lim="800000"/>
            <a:headEnd type="none" w="sm" len="sm"/>
            <a:tailEnd type="none" w="sm" len="sm"/>
          </a:ln>
          <a:effectLst>
            <a:outerShdw blurRad="50800" dist="38100" dir="10800000" algn="r" rotWithShape="0">
              <a:srgbClr val="000000">
                <a:alpha val="40000"/>
              </a:srgbClr>
            </a:outerShdw>
          </a:effectLst>
        </p:spPr>
      </p:pic>
      <p:pic>
        <p:nvPicPr>
          <p:cNvPr id="211" name="Google Shape;211;p31"/>
          <p:cNvPicPr preferRelativeResize="0">
            <a:picLocks noGrp="1"/>
          </p:cNvPicPr>
          <p:nvPr>
            <p:ph type="body" idx="1"/>
          </p:nvPr>
        </p:nvPicPr>
        <p:blipFill rotWithShape="1">
          <a:blip r:embed="rId5">
            <a:alphaModFix/>
          </a:blip>
          <a:srcRect/>
          <a:stretch/>
        </p:blipFill>
        <p:spPr>
          <a:xfrm>
            <a:off x="4171183" y="1988841"/>
            <a:ext cx="6469643" cy="4608513"/>
          </a:xfrm>
          <a:prstGeom prst="rect">
            <a:avLst/>
          </a:prstGeom>
          <a:noFill/>
          <a:ln w="9525" cap="flat" cmpd="sng">
            <a:solidFill>
              <a:schemeClr val="accent2"/>
            </a:solidFill>
            <a:prstDash val="solid"/>
            <a:miter lim="800000"/>
            <a:headEnd type="none" w="sm" len="sm"/>
            <a:tailEnd type="none" w="sm" len="sm"/>
          </a:ln>
          <a:effectLst>
            <a:outerShdw blurRad="50800" dist="38100" dir="10800000" algn="r"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Meet sentiment analysis (2)</a:t>
            </a:r>
            <a:endParaRPr/>
          </a:p>
        </p:txBody>
      </p:sp>
      <p:sp>
        <p:nvSpPr>
          <p:cNvPr id="218" name="Google Shape;218;p32"/>
          <p:cNvSpPr txBox="1">
            <a:spLocks noGrp="1"/>
          </p:cNvSpPr>
          <p:nvPr>
            <p:ph type="ftr" idx="11"/>
          </p:nvPr>
        </p:nvSpPr>
        <p:spPr>
          <a:xfrm>
            <a:off x="9048328" y="-36214"/>
            <a:ext cx="132588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sz="1800">
                <a:solidFill>
                  <a:schemeClr val="lt1"/>
                </a:solidFill>
                <a:latin typeface="Calibri"/>
                <a:ea typeface="Calibri"/>
                <a:cs typeface="Calibri"/>
                <a:sym typeface="Calibri"/>
              </a:rPr>
              <a:pPr marL="0" lvl="0" indent="0" algn="ctr" rtl="0">
                <a:lnSpc>
                  <a:spcPct val="100000"/>
                </a:lnSpc>
                <a:spcBef>
                  <a:spcPts val="0"/>
                </a:spcBef>
                <a:spcAft>
                  <a:spcPts val="0"/>
                </a:spcAft>
                <a:buSzPts val="1400"/>
                <a:buNone/>
              </a:pPr>
              <a:t>16</a:t>
            </a:fld>
            <a:endParaRPr sz="1800">
              <a:solidFill>
                <a:schemeClr val="lt1"/>
              </a:solidFill>
              <a:latin typeface="Calibri"/>
              <a:ea typeface="Calibri"/>
              <a:cs typeface="Calibri"/>
              <a:sym typeface="Calibri"/>
            </a:endParaRPr>
          </a:p>
        </p:txBody>
      </p:sp>
      <p:pic>
        <p:nvPicPr>
          <p:cNvPr id="219" name="Google Shape;219;p32"/>
          <p:cNvPicPr preferRelativeResize="0"/>
          <p:nvPr/>
        </p:nvPicPr>
        <p:blipFill rotWithShape="1">
          <a:blip r:embed="rId3">
            <a:alphaModFix/>
          </a:blip>
          <a:srcRect/>
          <a:stretch/>
        </p:blipFill>
        <p:spPr>
          <a:xfrm>
            <a:off x="2285468" y="1844825"/>
            <a:ext cx="7621064" cy="47631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Meet sentiment analysis (3)</a:t>
            </a:r>
            <a:endParaRPr/>
          </a:p>
        </p:txBody>
      </p:sp>
      <p:sp>
        <p:nvSpPr>
          <p:cNvPr id="226" name="Google Shape;2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pPr marL="0" lvl="0" indent="0" algn="ctr" rtl="0">
                <a:lnSpc>
                  <a:spcPct val="100000"/>
                </a:lnSpc>
                <a:spcBef>
                  <a:spcPts val="0"/>
                </a:spcBef>
                <a:spcAft>
                  <a:spcPts val="0"/>
                </a:spcAft>
                <a:buSzPts val="1400"/>
                <a:buNone/>
              </a:pPr>
              <a:t>17</a:t>
            </a:fld>
            <a:endParaRPr/>
          </a:p>
        </p:txBody>
      </p:sp>
      <p:pic>
        <p:nvPicPr>
          <p:cNvPr id="227" name="Google Shape;227;p33"/>
          <p:cNvPicPr preferRelativeResize="0"/>
          <p:nvPr/>
        </p:nvPicPr>
        <p:blipFill rotWithShape="1">
          <a:blip r:embed="rId3">
            <a:alphaModFix/>
          </a:blip>
          <a:srcRect/>
          <a:stretch/>
        </p:blipFill>
        <p:spPr>
          <a:xfrm>
            <a:off x="1991544" y="1988841"/>
            <a:ext cx="8280920" cy="4234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 field of study with many names</a:t>
            </a:r>
            <a:endParaRPr/>
          </a:p>
        </p:txBody>
      </p:sp>
      <p:sp>
        <p:nvSpPr>
          <p:cNvPr id="233" name="Google Shape;23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Opinion mining</a:t>
            </a:r>
            <a:endParaRPr/>
          </a:p>
          <a:p>
            <a:pPr marL="228600" lvl="0" indent="-228600" algn="l" rtl="0">
              <a:lnSpc>
                <a:spcPct val="90000"/>
              </a:lnSpc>
              <a:spcBef>
                <a:spcPts val="1000"/>
              </a:spcBef>
              <a:spcAft>
                <a:spcPts val="0"/>
              </a:spcAft>
              <a:buClr>
                <a:schemeClr val="dk1"/>
              </a:buClr>
              <a:buSzPct val="100000"/>
              <a:buChar char="•"/>
            </a:pPr>
            <a:r>
              <a:rPr lang="en-US"/>
              <a:t>Sentiment analysis</a:t>
            </a:r>
            <a:endParaRPr/>
          </a:p>
          <a:p>
            <a:pPr marL="228600" lvl="0" indent="-228600" algn="l" rtl="0">
              <a:lnSpc>
                <a:spcPct val="90000"/>
              </a:lnSpc>
              <a:spcBef>
                <a:spcPts val="1000"/>
              </a:spcBef>
              <a:spcAft>
                <a:spcPts val="0"/>
              </a:spcAft>
              <a:buClr>
                <a:schemeClr val="dk1"/>
              </a:buClr>
              <a:buSzPct val="100000"/>
              <a:buChar char="•"/>
            </a:pPr>
            <a:r>
              <a:rPr lang="en-US"/>
              <a:t>Sentiment mining</a:t>
            </a:r>
            <a:endParaRPr/>
          </a:p>
          <a:p>
            <a:pPr marL="228600" lvl="0" indent="-228600" algn="l" rtl="0">
              <a:lnSpc>
                <a:spcPct val="90000"/>
              </a:lnSpc>
              <a:spcBef>
                <a:spcPts val="1000"/>
              </a:spcBef>
              <a:spcAft>
                <a:spcPts val="0"/>
              </a:spcAft>
              <a:buClr>
                <a:schemeClr val="dk1"/>
              </a:buClr>
              <a:buSzPct val="100000"/>
              <a:buChar char="•"/>
            </a:pPr>
            <a:r>
              <a:rPr lang="en-US"/>
              <a:t>Subjectivity detection</a:t>
            </a:r>
            <a:endParaRPr/>
          </a:p>
          <a:p>
            <a:pPr marL="228600" lvl="0" indent="-228600" algn="l" rtl="0">
              <a:lnSpc>
                <a:spcPct val="90000"/>
              </a:lnSpc>
              <a:spcBef>
                <a:spcPts val="1000"/>
              </a:spcBef>
              <a:spcAft>
                <a:spcPts val="0"/>
              </a:spcAft>
              <a:buClr>
                <a:schemeClr val="dk1"/>
              </a:buClr>
              <a:buSzPct val="100000"/>
              <a:buChar char="•"/>
            </a:pPr>
            <a:r>
              <a:rPr lang="en-US"/>
              <a:t>...</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Often used synonymously</a:t>
            </a:r>
            <a:endParaRPr/>
          </a:p>
          <a:p>
            <a:pPr marL="228600" lvl="0" indent="-228600" algn="l" rtl="0">
              <a:lnSpc>
                <a:spcPct val="90000"/>
              </a:lnSpc>
              <a:spcBef>
                <a:spcPts val="1000"/>
              </a:spcBef>
              <a:spcAft>
                <a:spcPts val="0"/>
              </a:spcAft>
              <a:buClr>
                <a:schemeClr val="dk1"/>
              </a:buClr>
              <a:buSzPct val="100000"/>
              <a:buChar char="•"/>
            </a:pPr>
            <a:r>
              <a:rPr lang="en-US"/>
              <a:t>Some shadings in meaning</a:t>
            </a:r>
            <a:endParaRPr/>
          </a:p>
          <a:p>
            <a:pPr marL="228600" lvl="0" indent="-228600" algn="l" rtl="0">
              <a:lnSpc>
                <a:spcPct val="90000"/>
              </a:lnSpc>
              <a:spcBef>
                <a:spcPts val="1000"/>
              </a:spcBef>
              <a:spcAft>
                <a:spcPts val="0"/>
              </a:spcAft>
              <a:buClr>
                <a:schemeClr val="dk1"/>
              </a:buClr>
              <a:buSzPct val="100000"/>
              <a:buChar char="•"/>
            </a:pPr>
            <a:r>
              <a:rPr lang="en-US"/>
              <a:t>“sentiment analysis“ describes the current mainstream task best 🡺 I‘ll use this term.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5"/>
          <p:cNvPicPr preferRelativeResize="0"/>
          <p:nvPr/>
        </p:nvPicPr>
        <p:blipFill rotWithShape="1">
          <a:blip r:embed="rId3">
            <a:alphaModFix/>
          </a:blip>
          <a:srcRect/>
          <a:stretch/>
        </p:blipFill>
        <p:spPr>
          <a:xfrm>
            <a:off x="1524000" y="1417638"/>
            <a:ext cx="7253288" cy="5440362"/>
          </a:xfrm>
          <a:prstGeom prst="rect">
            <a:avLst/>
          </a:prstGeom>
          <a:noFill/>
          <a:ln>
            <a:noFill/>
          </a:ln>
        </p:spPr>
      </p:pic>
      <p:pic>
        <p:nvPicPr>
          <p:cNvPr id="240" name="Google Shape;240;p35"/>
          <p:cNvPicPr preferRelativeResize="0"/>
          <p:nvPr/>
        </p:nvPicPr>
        <p:blipFill rotWithShape="1">
          <a:blip r:embed="rId4">
            <a:alphaModFix/>
          </a:blip>
          <a:srcRect/>
          <a:stretch/>
        </p:blipFill>
        <p:spPr>
          <a:xfrm>
            <a:off x="3908426" y="1171576"/>
            <a:ext cx="6759575" cy="5070475"/>
          </a:xfrm>
          <a:prstGeom prst="rect">
            <a:avLst/>
          </a:prstGeom>
          <a:noFill/>
          <a:ln>
            <a:noFill/>
          </a:ln>
        </p:spPr>
      </p:pic>
      <p:sp>
        <p:nvSpPr>
          <p:cNvPr id="241" name="Google Shape;241;p35"/>
          <p:cNvSpPr txBox="1">
            <a:spLocks noGrp="1"/>
          </p:cNvSpPr>
          <p:nvPr>
            <p:ph type="title"/>
          </p:nvPr>
        </p:nvSpPr>
        <p:spPr>
          <a:xfrm>
            <a:off x="206062" y="119063"/>
            <a:ext cx="11372045" cy="10525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Happiness in blogosphere. </a:t>
            </a:r>
            <a:br>
              <a:rPr lang="en-US" sz="3200"/>
            </a:br>
            <a:r>
              <a:rPr lang="en-US" sz="3200"/>
              <a:t>Or: document-oriented sentiment analysis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554865" y="120428"/>
            <a:ext cx="10515600" cy="58791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SVM</a:t>
            </a:r>
            <a:endParaRPr/>
          </a:p>
        </p:txBody>
      </p:sp>
      <p:sp>
        <p:nvSpPr>
          <p:cNvPr id="124" name="Google Shape;124;p18"/>
          <p:cNvSpPr txBox="1">
            <a:spLocks noGrp="1"/>
          </p:cNvSpPr>
          <p:nvPr>
            <p:ph type="body" idx="1"/>
          </p:nvPr>
        </p:nvSpPr>
        <p:spPr>
          <a:xfrm>
            <a:off x="554865" y="708341"/>
            <a:ext cx="10631510" cy="37219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Support Vector Machine </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supervised machine learning algorithms</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It can be used for classification, as well as for regression.</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In this model, plot each data item as a unique point in an n-dimension (where n is actually, the number of features), with the value of each of the features being the value of that particular coordinate. </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Then,  perform the process of classification by finding the hyper-plane that differentiates the two classes.</a:t>
            </a:r>
            <a:endParaRPr sz="2600">
              <a:latin typeface="Times New Roman"/>
              <a:ea typeface="Times New Roman"/>
              <a:cs typeface="Times New Roman"/>
              <a:sym typeface="Times New Roman"/>
            </a:endParaRPr>
          </a:p>
        </p:txBody>
      </p:sp>
      <p:pic>
        <p:nvPicPr>
          <p:cNvPr id="125" name="Google Shape;125;p18" descr="Cover Image | Support Vector Machine"/>
          <p:cNvPicPr preferRelativeResize="0"/>
          <p:nvPr/>
        </p:nvPicPr>
        <p:blipFill rotWithShape="1">
          <a:blip r:embed="rId3">
            <a:alphaModFix/>
          </a:blip>
          <a:srcRect/>
          <a:stretch/>
        </p:blipFill>
        <p:spPr>
          <a:xfrm>
            <a:off x="6157130" y="3822477"/>
            <a:ext cx="3905250" cy="2790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Aspect-oriented sentiment analysis:</a:t>
            </a:r>
            <a:br>
              <a:rPr lang="en-US"/>
            </a:br>
            <a:r>
              <a:rPr lang="en-US" sz="3600"/>
              <a:t>It‘s not ALL good or bad</a:t>
            </a:r>
            <a:endParaRPr sz="3600"/>
          </a:p>
        </p:txBody>
      </p:sp>
      <p:sp>
        <p:nvSpPr>
          <p:cNvPr id="247" name="Google Shape;247;p36"/>
          <p:cNvSpPr txBox="1">
            <a:spLocks noGrp="1"/>
          </p:cNvSpPr>
          <p:nvPr>
            <p:ph type="body" idx="1"/>
          </p:nvPr>
        </p:nvSpPr>
        <p:spPr>
          <a:xfrm>
            <a:off x="1981199" y="1844824"/>
            <a:ext cx="6055217" cy="4234004"/>
          </a:xfrm>
          <a:prstGeom prst="rect">
            <a:avLst/>
          </a:prstGeom>
          <a:noFill/>
          <a:ln>
            <a:noFill/>
          </a:ln>
        </p:spPr>
        <p:txBody>
          <a:bodyPr spcFirstLastPara="1" wrap="square" lIns="91425" tIns="45700" rIns="91425" bIns="45700" anchor="t" anchorCtr="0">
            <a:normAutofit/>
          </a:bodyPr>
          <a:lstStyle/>
          <a:p>
            <a:pPr marL="109728" lvl="0" indent="0" algn="l" rtl="0">
              <a:lnSpc>
                <a:spcPct val="90000"/>
              </a:lnSpc>
              <a:spcBef>
                <a:spcPts val="0"/>
              </a:spcBef>
              <a:spcAft>
                <a:spcPts val="0"/>
              </a:spcAft>
              <a:buClr>
                <a:schemeClr val="dk1"/>
              </a:buClr>
              <a:buSzPts val="2800"/>
              <a:buNone/>
            </a:pPr>
            <a:r>
              <a:rPr lang="en-US"/>
              <a:t>Example:</a:t>
            </a:r>
            <a:endParaRPr/>
          </a:p>
          <a:p>
            <a:pPr marL="109728" lvl="0" indent="0" algn="l" rtl="0">
              <a:lnSpc>
                <a:spcPct val="90000"/>
              </a:lnSpc>
              <a:spcBef>
                <a:spcPts val="1000"/>
              </a:spcBef>
              <a:spcAft>
                <a:spcPts val="0"/>
              </a:spcAft>
              <a:buClr>
                <a:schemeClr val="dk1"/>
              </a:buClr>
              <a:buSzPts val="2800"/>
              <a:buNone/>
            </a:pPr>
            <a:r>
              <a:rPr lang="en-US"/>
              <a:t>Yesterday, I bought a Nokia phone </a:t>
            </a:r>
            <a:endParaRPr/>
          </a:p>
          <a:p>
            <a:pPr marL="109728" lvl="0" indent="0" algn="l" rtl="0">
              <a:lnSpc>
                <a:spcPct val="90000"/>
              </a:lnSpc>
              <a:spcBef>
                <a:spcPts val="1000"/>
              </a:spcBef>
              <a:spcAft>
                <a:spcPts val="0"/>
              </a:spcAft>
              <a:buClr>
                <a:srgbClr val="FF0000"/>
              </a:buClr>
              <a:buSzPts val="2800"/>
              <a:buNone/>
            </a:pPr>
            <a:r>
              <a:rPr lang="en-US">
                <a:solidFill>
                  <a:srgbClr val="FF0000"/>
                </a:solidFill>
              </a:rPr>
              <a:t>The voice on my phone was not clear.</a:t>
            </a:r>
            <a:endParaRPr/>
          </a:p>
          <a:p>
            <a:pPr marL="109728" lvl="0" indent="0" algn="l" rtl="0">
              <a:lnSpc>
                <a:spcPct val="90000"/>
              </a:lnSpc>
              <a:spcBef>
                <a:spcPts val="1000"/>
              </a:spcBef>
              <a:spcAft>
                <a:spcPts val="0"/>
              </a:spcAft>
              <a:buClr>
                <a:srgbClr val="FF0000"/>
              </a:buClr>
              <a:buSzPts val="2800"/>
              <a:buNone/>
            </a:pPr>
            <a:r>
              <a:rPr lang="en-US">
                <a:solidFill>
                  <a:srgbClr val="FF0000"/>
                </a:solidFill>
              </a:rPr>
              <a:t> </a:t>
            </a:r>
            <a:r>
              <a:rPr lang="en-US">
                <a:solidFill>
                  <a:srgbClr val="00B050"/>
                </a:solidFill>
              </a:rPr>
              <a:t>The camera was good. </a:t>
            </a:r>
            <a:endParaRPr/>
          </a:p>
          <a:p>
            <a:pPr marL="109728" lvl="0" indent="0" algn="l" rtl="0">
              <a:lnSpc>
                <a:spcPct val="90000"/>
              </a:lnSpc>
              <a:spcBef>
                <a:spcPts val="1000"/>
              </a:spcBef>
              <a:spcAft>
                <a:spcPts val="0"/>
              </a:spcAft>
              <a:buClr>
                <a:schemeClr val="dk1"/>
              </a:buClr>
              <a:buSzPts val="2800"/>
              <a:buNone/>
            </a:pPr>
            <a:endParaRPr/>
          </a:p>
          <a:p>
            <a:pPr marL="109728" lvl="0" indent="0" algn="l" rtl="0">
              <a:lnSpc>
                <a:spcPct val="90000"/>
              </a:lnSpc>
              <a:spcBef>
                <a:spcPts val="1000"/>
              </a:spcBef>
              <a:spcAft>
                <a:spcPts val="0"/>
              </a:spcAft>
              <a:buClr>
                <a:schemeClr val="lt1"/>
              </a:buClr>
              <a:buSzPts val="2800"/>
              <a:buNone/>
            </a:pPr>
            <a:r>
              <a:rPr lang="en-US">
                <a:solidFill>
                  <a:schemeClr val="lt1"/>
                </a:solidFill>
              </a:rPr>
              <a:t>Small phone – small battery life.</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sources</a:t>
            </a:r>
            <a:endParaRPr/>
          </a:p>
        </p:txBody>
      </p:sp>
      <p:sp>
        <p:nvSpPr>
          <p:cNvPr id="254" name="Google Shape;254;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Review sites</a:t>
            </a:r>
            <a:endParaRPr/>
          </a:p>
          <a:p>
            <a:pPr marL="228600" lvl="0" indent="-228600" algn="l" rtl="0">
              <a:lnSpc>
                <a:spcPct val="90000"/>
              </a:lnSpc>
              <a:spcBef>
                <a:spcPts val="1000"/>
              </a:spcBef>
              <a:spcAft>
                <a:spcPts val="0"/>
              </a:spcAft>
              <a:buClr>
                <a:schemeClr val="dk1"/>
              </a:buClr>
              <a:buSzPts val="2800"/>
              <a:buChar char="•"/>
            </a:pPr>
            <a:r>
              <a:rPr lang="en-US"/>
              <a:t>Blogs </a:t>
            </a:r>
            <a:endParaRPr/>
          </a:p>
          <a:p>
            <a:pPr marL="228600" lvl="0" indent="-228600" algn="l" rtl="0">
              <a:lnSpc>
                <a:spcPct val="90000"/>
              </a:lnSpc>
              <a:spcBef>
                <a:spcPts val="1000"/>
              </a:spcBef>
              <a:spcAft>
                <a:spcPts val="0"/>
              </a:spcAft>
              <a:buClr>
                <a:schemeClr val="dk1"/>
              </a:buClr>
              <a:buSzPts val="2800"/>
              <a:buChar char="•"/>
            </a:pPr>
            <a:r>
              <a:rPr lang="en-US"/>
              <a:t>News</a:t>
            </a:r>
            <a:endParaRPr/>
          </a:p>
          <a:p>
            <a:pPr marL="228600" lvl="0" indent="-228600" algn="l" rtl="0">
              <a:lnSpc>
                <a:spcPct val="90000"/>
              </a:lnSpc>
              <a:spcBef>
                <a:spcPts val="1000"/>
              </a:spcBef>
              <a:spcAft>
                <a:spcPts val="0"/>
              </a:spcAft>
              <a:buClr>
                <a:schemeClr val="dk1"/>
              </a:buClr>
              <a:buSzPts val="2800"/>
              <a:buChar char="•"/>
            </a:pPr>
            <a:r>
              <a:rPr lang="en-US"/>
              <a:t>Microblogs </a:t>
            </a:r>
            <a:endParaRPr/>
          </a:p>
          <a:p>
            <a:pPr marL="228600" lvl="0" indent="-50800" algn="l" rtl="0">
              <a:lnSpc>
                <a:spcPct val="90000"/>
              </a:lnSpc>
              <a:spcBef>
                <a:spcPts val="1000"/>
              </a:spcBef>
              <a:spcAft>
                <a:spcPts val="0"/>
              </a:spcAft>
              <a:buClr>
                <a:schemeClr val="dk1"/>
              </a:buClr>
              <a:buSzPts val="2800"/>
              <a:buNone/>
            </a:pPr>
            <a:endParaRPr/>
          </a:p>
        </p:txBody>
      </p:sp>
      <p:pic>
        <p:nvPicPr>
          <p:cNvPr id="255" name="Google Shape;255;p37"/>
          <p:cNvPicPr preferRelativeResize="0"/>
          <p:nvPr/>
        </p:nvPicPr>
        <p:blipFill rotWithShape="1">
          <a:blip r:embed="rId3">
            <a:alphaModFix/>
          </a:blip>
          <a:srcRect/>
          <a:stretch/>
        </p:blipFill>
        <p:spPr>
          <a:xfrm>
            <a:off x="5159897" y="2564904"/>
            <a:ext cx="4924425" cy="3924300"/>
          </a:xfrm>
          <a:prstGeom prst="rect">
            <a:avLst/>
          </a:prstGeom>
          <a:noFill/>
          <a:ln>
            <a:noFill/>
          </a:ln>
        </p:spPr>
      </p:pic>
      <p:sp>
        <p:nvSpPr>
          <p:cNvPr id="256" name="Google Shape;256;p37"/>
          <p:cNvSpPr txBox="1"/>
          <p:nvPr/>
        </p:nvSpPr>
        <p:spPr>
          <a:xfrm>
            <a:off x="7176121" y="6463373"/>
            <a:ext cx="2969531" cy="338554"/>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From Tsytsarau &amp; Palpanas (2012)</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unit of analysis</a:t>
            </a:r>
            <a:endParaRPr/>
          </a:p>
        </p:txBody>
      </p:sp>
      <p:sp>
        <p:nvSpPr>
          <p:cNvPr id="263" name="Google Shape;26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community</a:t>
            </a:r>
            <a:endParaRPr/>
          </a:p>
          <a:p>
            <a:pPr marL="228600" lvl="0" indent="-228600" algn="l" rtl="0">
              <a:lnSpc>
                <a:spcPct val="90000"/>
              </a:lnSpc>
              <a:spcBef>
                <a:spcPts val="1000"/>
              </a:spcBef>
              <a:spcAft>
                <a:spcPts val="0"/>
              </a:spcAft>
              <a:buClr>
                <a:schemeClr val="dk1"/>
              </a:buClr>
              <a:buSzPts val="2800"/>
              <a:buChar char="•"/>
            </a:pPr>
            <a:r>
              <a:rPr lang="en-US"/>
              <a:t>another person</a:t>
            </a:r>
            <a:endParaRPr/>
          </a:p>
          <a:p>
            <a:pPr marL="228600" lvl="0" indent="-228600" algn="l" rtl="0">
              <a:lnSpc>
                <a:spcPct val="90000"/>
              </a:lnSpc>
              <a:spcBef>
                <a:spcPts val="1000"/>
              </a:spcBef>
              <a:spcAft>
                <a:spcPts val="0"/>
              </a:spcAft>
              <a:buClr>
                <a:schemeClr val="dk1"/>
              </a:buClr>
              <a:buSzPts val="2800"/>
              <a:buChar char="•"/>
            </a:pPr>
            <a:r>
              <a:rPr lang="en-US"/>
              <a:t>user / author</a:t>
            </a:r>
            <a:endParaRPr/>
          </a:p>
          <a:p>
            <a:pPr marL="228600" lvl="0" indent="-228600" algn="l" rtl="0">
              <a:lnSpc>
                <a:spcPct val="90000"/>
              </a:lnSpc>
              <a:spcBef>
                <a:spcPts val="1000"/>
              </a:spcBef>
              <a:spcAft>
                <a:spcPts val="0"/>
              </a:spcAft>
              <a:buClr>
                <a:schemeClr val="dk1"/>
              </a:buClr>
              <a:buSzPts val="2800"/>
              <a:buChar char="•"/>
            </a:pPr>
            <a:r>
              <a:rPr lang="en-US"/>
              <a:t>document</a:t>
            </a:r>
            <a:endParaRPr/>
          </a:p>
          <a:p>
            <a:pPr marL="228600" lvl="0" indent="-228600" algn="l" rtl="0">
              <a:lnSpc>
                <a:spcPct val="90000"/>
              </a:lnSpc>
              <a:spcBef>
                <a:spcPts val="1000"/>
              </a:spcBef>
              <a:spcAft>
                <a:spcPts val="0"/>
              </a:spcAft>
              <a:buClr>
                <a:schemeClr val="dk1"/>
              </a:buClr>
              <a:buSzPts val="2800"/>
              <a:buChar char="•"/>
            </a:pPr>
            <a:r>
              <a:rPr lang="en-US"/>
              <a:t>sentence or clause</a:t>
            </a:r>
            <a:endParaRPr/>
          </a:p>
          <a:p>
            <a:pPr marL="228600" lvl="0" indent="-228600" algn="l" rtl="0">
              <a:lnSpc>
                <a:spcPct val="90000"/>
              </a:lnSpc>
              <a:spcBef>
                <a:spcPts val="1000"/>
              </a:spcBef>
              <a:spcAft>
                <a:spcPts val="0"/>
              </a:spcAft>
              <a:buClr>
                <a:schemeClr val="dk1"/>
              </a:buClr>
              <a:buSzPts val="2800"/>
              <a:buChar char="•"/>
            </a:pPr>
            <a:r>
              <a:rPr lang="en-US"/>
              <a:t>aspect (e.g. product feature)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analysis method</a:t>
            </a:r>
            <a:endParaRPr/>
          </a:p>
        </p:txBody>
      </p:sp>
      <p:sp>
        <p:nvSpPr>
          <p:cNvPr id="269" name="Google Shape;26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Machine learning</a:t>
            </a:r>
            <a:endParaRPr/>
          </a:p>
          <a:p>
            <a:pPr marL="685800" lvl="1" indent="-228600" algn="l" rtl="0">
              <a:lnSpc>
                <a:spcPct val="90000"/>
              </a:lnSpc>
              <a:spcBef>
                <a:spcPts val="500"/>
              </a:spcBef>
              <a:spcAft>
                <a:spcPts val="0"/>
              </a:spcAft>
              <a:buClr>
                <a:schemeClr val="dk1"/>
              </a:buClr>
              <a:buSzPts val="2400"/>
              <a:buChar char="•"/>
            </a:pPr>
            <a:r>
              <a:rPr lang="en-US"/>
              <a:t>Supervised</a:t>
            </a:r>
            <a:endParaRPr/>
          </a:p>
          <a:p>
            <a:pPr marL="685800" lvl="1" indent="-228600" algn="l" rtl="0">
              <a:lnSpc>
                <a:spcPct val="90000"/>
              </a:lnSpc>
              <a:spcBef>
                <a:spcPts val="500"/>
              </a:spcBef>
              <a:spcAft>
                <a:spcPts val="0"/>
              </a:spcAft>
              <a:buClr>
                <a:schemeClr val="dk1"/>
              </a:buClr>
              <a:buSzPts val="2400"/>
              <a:buChar char="•"/>
            </a:pPr>
            <a:r>
              <a:rPr lang="en-US"/>
              <a:t>Unsupervised</a:t>
            </a:r>
            <a:endParaRPr/>
          </a:p>
          <a:p>
            <a:pPr marL="228600" lvl="0" indent="-228600" algn="l" rtl="0">
              <a:lnSpc>
                <a:spcPct val="90000"/>
              </a:lnSpc>
              <a:spcBef>
                <a:spcPts val="1000"/>
              </a:spcBef>
              <a:spcAft>
                <a:spcPts val="0"/>
              </a:spcAft>
              <a:buClr>
                <a:schemeClr val="dk1"/>
              </a:buClr>
              <a:buSzPts val="2800"/>
              <a:buChar char="•"/>
            </a:pPr>
            <a:r>
              <a:rPr lang="en-US"/>
              <a:t>Lexicon-based</a:t>
            </a:r>
            <a:endParaRPr/>
          </a:p>
          <a:p>
            <a:pPr marL="685800" lvl="1" indent="-228600" algn="l" rtl="0">
              <a:lnSpc>
                <a:spcPct val="90000"/>
              </a:lnSpc>
              <a:spcBef>
                <a:spcPts val="500"/>
              </a:spcBef>
              <a:spcAft>
                <a:spcPts val="0"/>
              </a:spcAft>
              <a:buClr>
                <a:schemeClr val="dk1"/>
              </a:buClr>
              <a:buSzPts val="2400"/>
              <a:buChar char="•"/>
            </a:pPr>
            <a:r>
              <a:rPr lang="en-US"/>
              <a:t>Dictionary</a:t>
            </a:r>
            <a:endParaRPr/>
          </a:p>
          <a:p>
            <a:pPr marL="1143000" lvl="2" indent="-228600" algn="l" rtl="0">
              <a:lnSpc>
                <a:spcPct val="90000"/>
              </a:lnSpc>
              <a:spcBef>
                <a:spcPts val="500"/>
              </a:spcBef>
              <a:spcAft>
                <a:spcPts val="0"/>
              </a:spcAft>
              <a:buClr>
                <a:schemeClr val="dk1"/>
              </a:buClr>
              <a:buSzPts val="2000"/>
              <a:buChar char="•"/>
            </a:pPr>
            <a:r>
              <a:rPr lang="en-US"/>
              <a:t>Flat</a:t>
            </a:r>
            <a:endParaRPr/>
          </a:p>
          <a:p>
            <a:pPr marL="1143000" lvl="2" indent="-228600" algn="l" rtl="0">
              <a:lnSpc>
                <a:spcPct val="90000"/>
              </a:lnSpc>
              <a:spcBef>
                <a:spcPts val="500"/>
              </a:spcBef>
              <a:spcAft>
                <a:spcPts val="0"/>
              </a:spcAft>
              <a:buClr>
                <a:schemeClr val="dk1"/>
              </a:buClr>
              <a:buSzPts val="2000"/>
              <a:buChar char="•"/>
            </a:pPr>
            <a:r>
              <a:rPr lang="en-US"/>
              <a:t>With semantics</a:t>
            </a:r>
            <a:endParaRPr/>
          </a:p>
          <a:p>
            <a:pPr marL="685800" lvl="1" indent="-228600" algn="l" rtl="0">
              <a:lnSpc>
                <a:spcPct val="90000"/>
              </a:lnSpc>
              <a:spcBef>
                <a:spcPts val="500"/>
              </a:spcBef>
              <a:spcAft>
                <a:spcPts val="0"/>
              </a:spcAft>
              <a:buClr>
                <a:schemeClr val="dk1"/>
              </a:buClr>
              <a:buSzPts val="2400"/>
              <a:buChar char="•"/>
            </a:pPr>
            <a:r>
              <a:rPr lang="en-US"/>
              <a:t>Corpus</a:t>
            </a:r>
            <a:endParaRPr/>
          </a:p>
          <a:p>
            <a:pPr marL="228600" lvl="0" indent="-228600" algn="l" rtl="0">
              <a:lnSpc>
                <a:spcPct val="90000"/>
              </a:lnSpc>
              <a:spcBef>
                <a:spcPts val="1000"/>
              </a:spcBef>
              <a:spcAft>
                <a:spcPts val="0"/>
              </a:spcAft>
              <a:buClr>
                <a:schemeClr val="dk1"/>
              </a:buClr>
              <a:buSzPts val="2800"/>
              <a:buChar char="•"/>
            </a:pPr>
            <a:r>
              <a:rPr lang="en-US"/>
              <a:t>Discourse analysis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Features</a:t>
            </a:r>
            <a:endParaRPr/>
          </a:p>
        </p:txBody>
      </p:sp>
      <p:sp>
        <p:nvSpPr>
          <p:cNvPr id="275" name="Google Shape;275;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Features:</a:t>
            </a:r>
            <a:endParaRPr/>
          </a:p>
          <a:p>
            <a:pPr marL="685800" lvl="1" indent="-228600" algn="l" rtl="0">
              <a:lnSpc>
                <a:spcPct val="90000"/>
              </a:lnSpc>
              <a:spcBef>
                <a:spcPts val="500"/>
              </a:spcBef>
              <a:spcAft>
                <a:spcPts val="0"/>
              </a:spcAft>
              <a:buClr>
                <a:schemeClr val="dk1"/>
              </a:buClr>
              <a:buSzPct val="100000"/>
              <a:buChar char="•"/>
            </a:pPr>
            <a:r>
              <a:rPr lang="en-US"/>
              <a:t>words (bag-of-words)</a:t>
            </a:r>
            <a:endParaRPr/>
          </a:p>
          <a:p>
            <a:pPr marL="685800" lvl="1" indent="-228600" algn="l" rtl="0">
              <a:lnSpc>
                <a:spcPct val="90000"/>
              </a:lnSpc>
              <a:spcBef>
                <a:spcPts val="500"/>
              </a:spcBef>
              <a:spcAft>
                <a:spcPts val="0"/>
              </a:spcAft>
              <a:buClr>
                <a:schemeClr val="dk1"/>
              </a:buClr>
              <a:buSzPct val="100000"/>
              <a:buChar char="•"/>
            </a:pPr>
            <a:r>
              <a:rPr lang="en-US"/>
              <a:t>n-grams</a:t>
            </a:r>
            <a:endParaRPr/>
          </a:p>
          <a:p>
            <a:pPr marL="685800" lvl="1" indent="-228600" algn="l" rtl="0">
              <a:lnSpc>
                <a:spcPct val="90000"/>
              </a:lnSpc>
              <a:spcBef>
                <a:spcPts val="500"/>
              </a:spcBef>
              <a:spcAft>
                <a:spcPts val="0"/>
              </a:spcAft>
              <a:buClr>
                <a:schemeClr val="dk1"/>
              </a:buClr>
              <a:buSzPct val="100000"/>
              <a:buChar char="•"/>
            </a:pPr>
            <a:r>
              <a:rPr lang="en-US"/>
              <a:t>parts-of-speech (e.g. Adjectives and adjective-adverb combinations)</a:t>
            </a:r>
            <a:endParaRPr/>
          </a:p>
          <a:p>
            <a:pPr marL="685800" lvl="1" indent="-228600" algn="l" rtl="0">
              <a:lnSpc>
                <a:spcPct val="90000"/>
              </a:lnSpc>
              <a:spcBef>
                <a:spcPts val="500"/>
              </a:spcBef>
              <a:spcAft>
                <a:spcPts val="0"/>
              </a:spcAft>
              <a:buClr>
                <a:schemeClr val="dk1"/>
              </a:buClr>
              <a:buSzPct val="100000"/>
              <a:buChar char="•"/>
            </a:pPr>
            <a:r>
              <a:rPr lang="en-US"/>
              <a:t>opinion words (lexicon-based: dictionary or corpus)</a:t>
            </a:r>
            <a:endParaRPr/>
          </a:p>
          <a:p>
            <a:pPr marL="685800" lvl="1" indent="-228600" algn="l" rtl="0">
              <a:lnSpc>
                <a:spcPct val="90000"/>
              </a:lnSpc>
              <a:spcBef>
                <a:spcPts val="500"/>
              </a:spcBef>
              <a:spcAft>
                <a:spcPts val="0"/>
              </a:spcAft>
              <a:buClr>
                <a:schemeClr val="dk1"/>
              </a:buClr>
              <a:buSzPct val="100000"/>
              <a:buChar char="•"/>
            </a:pPr>
            <a:r>
              <a:rPr lang="en-US"/>
              <a:t>valence intensifiers and shifters (for negation); modal verbs; ...</a:t>
            </a:r>
            <a:endParaRPr/>
          </a:p>
          <a:p>
            <a:pPr marL="685800" lvl="1" indent="-228600" algn="l" rtl="0">
              <a:lnSpc>
                <a:spcPct val="90000"/>
              </a:lnSpc>
              <a:spcBef>
                <a:spcPts val="500"/>
              </a:spcBef>
              <a:spcAft>
                <a:spcPts val="0"/>
              </a:spcAft>
              <a:buClr>
                <a:schemeClr val="dk1"/>
              </a:buClr>
              <a:buSzPct val="100000"/>
              <a:buChar char="•"/>
            </a:pPr>
            <a:r>
              <a:rPr lang="en-US"/>
              <a:t>syntactic dependency</a:t>
            </a:r>
            <a:endParaRPr/>
          </a:p>
          <a:p>
            <a:pPr marL="228600" lvl="0" indent="-228600" algn="l" rtl="0">
              <a:lnSpc>
                <a:spcPct val="90000"/>
              </a:lnSpc>
              <a:spcBef>
                <a:spcPts val="1000"/>
              </a:spcBef>
              <a:spcAft>
                <a:spcPts val="0"/>
              </a:spcAft>
              <a:buClr>
                <a:schemeClr val="dk1"/>
              </a:buClr>
              <a:buSzPct val="100000"/>
              <a:buChar char="•"/>
            </a:pPr>
            <a:r>
              <a:rPr lang="en-US"/>
              <a:t>Feature selection based on</a:t>
            </a:r>
            <a:endParaRPr/>
          </a:p>
          <a:p>
            <a:pPr marL="685800" lvl="1" indent="-228600" algn="l" rtl="0">
              <a:lnSpc>
                <a:spcPct val="90000"/>
              </a:lnSpc>
              <a:spcBef>
                <a:spcPts val="500"/>
              </a:spcBef>
              <a:spcAft>
                <a:spcPts val="0"/>
              </a:spcAft>
              <a:buClr>
                <a:schemeClr val="dk1"/>
              </a:buClr>
              <a:buSzPct val="100000"/>
              <a:buChar char="•"/>
            </a:pPr>
            <a:r>
              <a:rPr lang="en-US"/>
              <a:t>frequency</a:t>
            </a:r>
            <a:endParaRPr/>
          </a:p>
          <a:p>
            <a:pPr marL="685800" lvl="1" indent="-228600" algn="l" rtl="0">
              <a:lnSpc>
                <a:spcPct val="90000"/>
              </a:lnSpc>
              <a:spcBef>
                <a:spcPts val="500"/>
              </a:spcBef>
              <a:spcAft>
                <a:spcPts val="0"/>
              </a:spcAft>
              <a:buClr>
                <a:schemeClr val="dk1"/>
              </a:buClr>
              <a:buSzPct val="100000"/>
              <a:buChar char="•"/>
            </a:pPr>
            <a:r>
              <a:rPr lang="en-US"/>
              <a:t>information gain</a:t>
            </a:r>
            <a:endParaRPr/>
          </a:p>
          <a:p>
            <a:pPr marL="685800" lvl="1" indent="-228600" algn="l" rtl="0">
              <a:lnSpc>
                <a:spcPct val="90000"/>
              </a:lnSpc>
              <a:spcBef>
                <a:spcPts val="500"/>
              </a:spcBef>
              <a:spcAft>
                <a:spcPts val="0"/>
              </a:spcAft>
              <a:buClr>
                <a:schemeClr val="dk1"/>
              </a:buClr>
              <a:buSzPct val="100000"/>
              <a:buChar char="•"/>
            </a:pPr>
            <a:r>
              <a:rPr lang="en-US"/>
              <a:t>odds ratio (for binary-class models)</a:t>
            </a:r>
            <a:endParaRPr/>
          </a:p>
          <a:p>
            <a:pPr marL="685800" lvl="1" indent="-228600" algn="l" rtl="0">
              <a:lnSpc>
                <a:spcPct val="90000"/>
              </a:lnSpc>
              <a:spcBef>
                <a:spcPts val="500"/>
              </a:spcBef>
              <a:spcAft>
                <a:spcPts val="0"/>
              </a:spcAft>
              <a:buClr>
                <a:schemeClr val="dk1"/>
              </a:buClr>
              <a:buSzPct val="100000"/>
              <a:buChar char="•"/>
            </a:pPr>
            <a:r>
              <a:rPr lang="en-US"/>
              <a:t>mutual information</a:t>
            </a:r>
            <a:endParaRPr/>
          </a:p>
          <a:p>
            <a:pPr marL="228600" lvl="0" indent="-228600" algn="l" rtl="0">
              <a:lnSpc>
                <a:spcPct val="90000"/>
              </a:lnSpc>
              <a:spcBef>
                <a:spcPts val="1000"/>
              </a:spcBef>
              <a:spcAft>
                <a:spcPts val="0"/>
              </a:spcAft>
              <a:buClr>
                <a:schemeClr val="dk1"/>
              </a:buClr>
              <a:buSzPct val="100000"/>
              <a:buChar char="•"/>
            </a:pPr>
            <a:r>
              <a:rPr lang="en-US"/>
              <a:t>Feature weighting</a:t>
            </a:r>
            <a:endParaRPr/>
          </a:p>
          <a:p>
            <a:pPr marL="685800" lvl="1" indent="-228600" algn="l" rtl="0">
              <a:lnSpc>
                <a:spcPct val="90000"/>
              </a:lnSpc>
              <a:spcBef>
                <a:spcPts val="500"/>
              </a:spcBef>
              <a:spcAft>
                <a:spcPts val="0"/>
              </a:spcAft>
              <a:buClr>
                <a:schemeClr val="dk1"/>
              </a:buClr>
              <a:buSzPct val="100000"/>
              <a:buChar char="•"/>
            </a:pPr>
            <a:r>
              <a:rPr lang="en-US"/>
              <a:t>term presence or term frequency</a:t>
            </a:r>
            <a:endParaRPr/>
          </a:p>
          <a:p>
            <a:pPr marL="685800" lvl="1" indent="-228600" algn="l" rtl="0">
              <a:lnSpc>
                <a:spcPct val="90000"/>
              </a:lnSpc>
              <a:spcBef>
                <a:spcPts val="500"/>
              </a:spcBef>
              <a:spcAft>
                <a:spcPts val="0"/>
              </a:spcAft>
              <a:buClr>
                <a:schemeClr val="dk1"/>
              </a:buClr>
              <a:buSzPct val="100000"/>
              <a:buChar char="•"/>
            </a:pPr>
            <a:r>
              <a:rPr lang="en-US"/>
              <a:t>inverse document frequency (🡪 TF.IDF)</a:t>
            </a:r>
            <a:endParaRPr/>
          </a:p>
          <a:p>
            <a:pPr marL="685800" lvl="1" indent="-228600" algn="l" rtl="0">
              <a:lnSpc>
                <a:spcPct val="90000"/>
              </a:lnSpc>
              <a:spcBef>
                <a:spcPts val="500"/>
              </a:spcBef>
              <a:spcAft>
                <a:spcPts val="0"/>
              </a:spcAft>
              <a:buClr>
                <a:schemeClr val="dk1"/>
              </a:buClr>
              <a:buSzPct val="100000"/>
              <a:buChar char="•"/>
            </a:pPr>
            <a:r>
              <a:rPr lang="en-US"/>
              <a:t>term position : e.g. title, first and last sentence(s)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in aspect-/sentence-oriented SA</a:t>
            </a:r>
            <a:br>
              <a:rPr lang="en-US"/>
            </a:br>
            <a:r>
              <a:rPr lang="en-US"/>
              <a:t>Objects, aspects, opinions</a:t>
            </a:r>
            <a:endParaRPr/>
          </a:p>
        </p:txBody>
      </p:sp>
      <p:sp>
        <p:nvSpPr>
          <p:cNvPr id="281" name="Google Shape;281;p41"/>
          <p:cNvSpPr txBox="1">
            <a:spLocks noGrp="1"/>
          </p:cNvSpPr>
          <p:nvPr>
            <p:ph type="body" idx="1"/>
          </p:nvPr>
        </p:nvSpPr>
        <p:spPr>
          <a:xfrm>
            <a:off x="1981200" y="1844824"/>
            <a:ext cx="3610744" cy="4608512"/>
          </a:xfrm>
          <a:prstGeom prst="rect">
            <a:avLst/>
          </a:prstGeom>
          <a:noFill/>
          <a:ln>
            <a:noFill/>
          </a:ln>
        </p:spPr>
        <p:txBody>
          <a:bodyPr spcFirstLastPara="1" wrap="square" lIns="91425" tIns="45700" rIns="91425" bIns="45700" anchor="t" anchorCtr="0">
            <a:normAutofit fontScale="85000" lnSpcReduction="20000"/>
          </a:bodyPr>
          <a:lstStyle/>
          <a:p>
            <a:pPr marL="109728" lvl="0" indent="0" algn="l" rtl="0">
              <a:lnSpc>
                <a:spcPct val="90000"/>
              </a:lnSpc>
              <a:spcBef>
                <a:spcPts val="0"/>
              </a:spcBef>
              <a:spcAft>
                <a:spcPts val="0"/>
              </a:spcAft>
              <a:buClr>
                <a:schemeClr val="dk1"/>
              </a:buClr>
              <a:buSzPct val="100000"/>
              <a:buNone/>
            </a:pPr>
            <a:r>
              <a:rPr lang="en-US"/>
              <a:t>Yesterday, I bought a </a:t>
            </a:r>
            <a:r>
              <a:rPr lang="en-US" sz="3400" b="1">
                <a:solidFill>
                  <a:srgbClr val="FF0000"/>
                </a:solidFill>
              </a:rPr>
              <a:t>Nokia phone</a:t>
            </a:r>
            <a:r>
              <a:rPr lang="en-US"/>
              <a:t> </a:t>
            </a:r>
            <a:endParaRPr/>
          </a:p>
          <a:p>
            <a:pPr marL="109728" lvl="0" indent="0" algn="l" rtl="0">
              <a:lnSpc>
                <a:spcPct val="90000"/>
              </a:lnSpc>
              <a:spcBef>
                <a:spcPts val="1000"/>
              </a:spcBef>
              <a:spcAft>
                <a:spcPts val="0"/>
              </a:spcAft>
              <a:buClr>
                <a:schemeClr val="dk1"/>
              </a:buClr>
              <a:buSzPct val="100000"/>
              <a:buNone/>
            </a:pPr>
            <a:r>
              <a:rPr lang="en-US"/>
              <a:t>The </a:t>
            </a:r>
            <a:r>
              <a:rPr lang="en-US" b="1">
                <a:solidFill>
                  <a:srgbClr val="0070C0"/>
                </a:solidFill>
              </a:rPr>
              <a:t>voice</a:t>
            </a:r>
            <a:r>
              <a:rPr lang="en-US"/>
              <a:t> on my phone was </a:t>
            </a:r>
            <a:r>
              <a:rPr lang="en-US" sz="3000">
                <a:solidFill>
                  <a:srgbClr val="00B050"/>
                </a:solidFill>
                <a:latin typeface="Calibri"/>
                <a:ea typeface="Calibri"/>
                <a:cs typeface="Calibri"/>
                <a:sym typeface="Calibri"/>
              </a:rPr>
              <a:t>not clear</a:t>
            </a:r>
            <a:r>
              <a:rPr lang="en-US"/>
              <a:t>. </a:t>
            </a:r>
            <a:endParaRPr/>
          </a:p>
          <a:p>
            <a:pPr marL="109728" lvl="0" indent="0" algn="l" rtl="0">
              <a:lnSpc>
                <a:spcPct val="90000"/>
              </a:lnSpc>
              <a:spcBef>
                <a:spcPts val="1000"/>
              </a:spcBef>
              <a:spcAft>
                <a:spcPts val="0"/>
              </a:spcAft>
              <a:buClr>
                <a:schemeClr val="dk1"/>
              </a:buClr>
              <a:buSzPct val="100000"/>
              <a:buNone/>
            </a:pPr>
            <a:r>
              <a:rPr lang="en-US"/>
              <a:t>The </a:t>
            </a:r>
            <a:r>
              <a:rPr lang="en-US" b="1">
                <a:solidFill>
                  <a:srgbClr val="0070C0"/>
                </a:solidFill>
              </a:rPr>
              <a:t>camera</a:t>
            </a:r>
            <a:r>
              <a:rPr lang="en-US"/>
              <a:t> was </a:t>
            </a:r>
            <a:r>
              <a:rPr lang="en-US" sz="3000">
                <a:solidFill>
                  <a:srgbClr val="00B050"/>
                </a:solidFill>
                <a:latin typeface="Calibri"/>
                <a:ea typeface="Calibri"/>
                <a:cs typeface="Calibri"/>
                <a:sym typeface="Calibri"/>
              </a:rPr>
              <a:t>good</a:t>
            </a:r>
            <a:r>
              <a:rPr lang="en-US"/>
              <a:t>. </a:t>
            </a:r>
            <a:endParaRPr/>
          </a:p>
          <a:p>
            <a:pPr marL="109728" lvl="0" indent="0" algn="l" rtl="0">
              <a:lnSpc>
                <a:spcPct val="90000"/>
              </a:lnSpc>
              <a:spcBef>
                <a:spcPts val="1000"/>
              </a:spcBef>
              <a:spcAft>
                <a:spcPts val="0"/>
              </a:spcAft>
              <a:buClr>
                <a:schemeClr val="dk1"/>
              </a:buClr>
              <a:buSzPct val="100000"/>
              <a:buNone/>
            </a:pPr>
            <a:r>
              <a:rPr lang="en-US"/>
              <a:t>I wanted a phone with </a:t>
            </a:r>
            <a:r>
              <a:rPr lang="en-US" sz="3000">
                <a:solidFill>
                  <a:srgbClr val="00B050"/>
                </a:solidFill>
                <a:latin typeface="Calibri"/>
                <a:ea typeface="Calibri"/>
                <a:cs typeface="Calibri"/>
                <a:sym typeface="Calibri"/>
              </a:rPr>
              <a:t>good</a:t>
            </a:r>
            <a:r>
              <a:rPr lang="en-US"/>
              <a:t> </a:t>
            </a:r>
            <a:r>
              <a:rPr lang="en-US" b="1">
                <a:solidFill>
                  <a:srgbClr val="0070C0"/>
                </a:solidFill>
              </a:rPr>
              <a:t>voice</a:t>
            </a:r>
            <a:r>
              <a:rPr lang="en-US"/>
              <a:t> quality.</a:t>
            </a:r>
            <a:endParaRPr/>
          </a:p>
          <a:p>
            <a:pPr marL="109728" lvl="0" indent="0" algn="l" rtl="0">
              <a:lnSpc>
                <a:spcPct val="90000"/>
              </a:lnSpc>
              <a:spcBef>
                <a:spcPts val="1000"/>
              </a:spcBef>
              <a:spcAft>
                <a:spcPts val="0"/>
              </a:spcAft>
              <a:buClr>
                <a:schemeClr val="dk1"/>
              </a:buClr>
              <a:buSzPct val="100000"/>
              <a:buNone/>
            </a:pPr>
            <a:r>
              <a:rPr lang="en-US"/>
              <a:t>So I was satisfied and returned the </a:t>
            </a:r>
            <a:r>
              <a:rPr lang="en-US" sz="3400" b="1">
                <a:solidFill>
                  <a:srgbClr val="FF0000"/>
                </a:solidFill>
              </a:rPr>
              <a:t>phone</a:t>
            </a:r>
            <a:r>
              <a:rPr lang="en-US"/>
              <a:t> to BestBuy yesterday. </a:t>
            </a:r>
            <a:endParaRPr/>
          </a:p>
          <a:p>
            <a:pPr marL="109728" lvl="0" indent="0" algn="l" rtl="0">
              <a:lnSpc>
                <a:spcPct val="90000"/>
              </a:lnSpc>
              <a:spcBef>
                <a:spcPts val="1000"/>
              </a:spcBef>
              <a:spcAft>
                <a:spcPts val="0"/>
              </a:spcAft>
              <a:buClr>
                <a:schemeClr val="dk1"/>
              </a:buClr>
              <a:buSzPct val="100000"/>
              <a:buNone/>
            </a:pPr>
            <a:endParaRPr/>
          </a:p>
          <a:p>
            <a:pPr marL="109728" lvl="0" indent="0" algn="l" rtl="0">
              <a:lnSpc>
                <a:spcPct val="90000"/>
              </a:lnSpc>
              <a:spcBef>
                <a:spcPts val="1000"/>
              </a:spcBef>
              <a:spcAft>
                <a:spcPts val="0"/>
              </a:spcAft>
              <a:buClr>
                <a:schemeClr val="lt1"/>
              </a:buClr>
              <a:buSzPct val="100000"/>
              <a:buNone/>
            </a:pPr>
            <a:r>
              <a:rPr lang="en-US">
                <a:solidFill>
                  <a:schemeClr val="lt1"/>
                </a:solidFill>
              </a:rPr>
              <a:t>Small phone – small battery life.</a:t>
            </a:r>
            <a:endParaRPr>
              <a:solidFill>
                <a:schemeClr val="lt1"/>
              </a:solidFill>
            </a:endParaRPr>
          </a:p>
        </p:txBody>
      </p:sp>
      <p:sp>
        <p:nvSpPr>
          <p:cNvPr id="282" name="Google Shape;282;p41"/>
          <p:cNvSpPr txBox="1"/>
          <p:nvPr/>
        </p:nvSpPr>
        <p:spPr>
          <a:xfrm>
            <a:off x="5735960" y="1997224"/>
            <a:ext cx="4474840" cy="4608512"/>
          </a:xfrm>
          <a:prstGeom prst="rect">
            <a:avLst/>
          </a:prstGeom>
          <a:noFill/>
          <a:ln>
            <a:noFill/>
          </a:ln>
        </p:spPr>
        <p:txBody>
          <a:bodyPr spcFirstLastPara="1" wrap="square" lIns="91425" tIns="45700" rIns="91425" bIns="45700" anchor="t" anchorCtr="0">
            <a:normAutofit/>
          </a:bodyPr>
          <a:lstStyle/>
          <a:p>
            <a:pPr marL="365760" marR="0" lvl="0" indent="-256032" algn="l" rtl="0">
              <a:lnSpc>
                <a:spcPct val="100000"/>
              </a:lnSpc>
              <a:spcBef>
                <a:spcPts val="0"/>
              </a:spcBef>
              <a:spcAft>
                <a:spcPts val="0"/>
              </a:spcAft>
              <a:buClr>
                <a:schemeClr val="accent3"/>
              </a:buClr>
              <a:buSzPts val="2800"/>
              <a:buFont typeface="Georgia"/>
              <a:buChar char="•"/>
            </a:pPr>
            <a:r>
              <a:rPr lang="en-US" sz="2800" b="0" i="0" u="none" strike="noStrike" cap="none">
                <a:solidFill>
                  <a:srgbClr val="FF0000"/>
                </a:solidFill>
                <a:latin typeface="Calibri"/>
                <a:ea typeface="Calibri"/>
                <a:cs typeface="Calibri"/>
                <a:sym typeface="Calibri"/>
              </a:rPr>
              <a:t>Object identification</a:t>
            </a:r>
            <a:endParaRPr sz="1400" b="0" i="0" u="none" strike="noStrike" cap="none">
              <a:solidFill>
                <a:srgbClr val="000000"/>
              </a:solidFill>
              <a:latin typeface="Arial"/>
              <a:ea typeface="Arial"/>
              <a:cs typeface="Arial"/>
              <a:sym typeface="Arial"/>
            </a:endParaRPr>
          </a:p>
          <a:p>
            <a:pPr marL="365760" marR="0" lvl="0" indent="-256032" algn="l" rtl="0">
              <a:lnSpc>
                <a:spcPct val="100000"/>
              </a:lnSpc>
              <a:spcBef>
                <a:spcPts val="300"/>
              </a:spcBef>
              <a:spcAft>
                <a:spcPts val="0"/>
              </a:spcAft>
              <a:buClr>
                <a:schemeClr val="accent3"/>
              </a:buClr>
              <a:buSzPts val="2800"/>
              <a:buFont typeface="Georgia"/>
              <a:buChar char="•"/>
            </a:pPr>
            <a:r>
              <a:rPr lang="en-US" sz="2800" b="0" i="0" u="none" strike="noStrike" cap="none">
                <a:solidFill>
                  <a:srgbClr val="0070C0"/>
                </a:solidFill>
                <a:latin typeface="Calibri"/>
                <a:ea typeface="Calibri"/>
                <a:cs typeface="Calibri"/>
                <a:sym typeface="Calibri"/>
              </a:rPr>
              <a:t>Aspect extraction</a:t>
            </a:r>
            <a:endParaRPr sz="1400" b="0" i="0" u="none" strike="noStrike" cap="none">
              <a:solidFill>
                <a:srgbClr val="000000"/>
              </a:solidFill>
              <a:latin typeface="Arial"/>
              <a:ea typeface="Arial"/>
              <a:cs typeface="Arial"/>
              <a:sym typeface="Arial"/>
            </a:endParaRPr>
          </a:p>
          <a:p>
            <a:pPr marL="365760" marR="0" lvl="0" indent="-256032" algn="l" rtl="0">
              <a:lnSpc>
                <a:spcPct val="100000"/>
              </a:lnSpc>
              <a:spcBef>
                <a:spcPts val="300"/>
              </a:spcBef>
              <a:spcAft>
                <a:spcPts val="0"/>
              </a:spcAft>
              <a:buClr>
                <a:schemeClr val="accent3"/>
              </a:buClr>
              <a:buSzPts val="2800"/>
              <a:buFont typeface="Georgia"/>
              <a:buChar char="•"/>
            </a:pPr>
            <a:r>
              <a:rPr lang="en-US" sz="2800" b="0" i="0" u="none" strike="noStrike" cap="none">
                <a:solidFill>
                  <a:schemeClr val="dk1"/>
                </a:solidFill>
                <a:latin typeface="Calibri"/>
                <a:ea typeface="Calibri"/>
                <a:cs typeface="Calibri"/>
                <a:sym typeface="Calibri"/>
              </a:rPr>
              <a:t>Grouping synonyms</a:t>
            </a:r>
            <a:endParaRPr sz="1400" b="0" i="0" u="none" strike="noStrike" cap="none">
              <a:solidFill>
                <a:srgbClr val="000000"/>
              </a:solidFill>
              <a:latin typeface="Arial"/>
              <a:ea typeface="Arial"/>
              <a:cs typeface="Arial"/>
              <a:sym typeface="Arial"/>
            </a:endParaRPr>
          </a:p>
          <a:p>
            <a:pPr marL="365760" marR="0" lvl="0" indent="-256032" algn="l" rtl="0">
              <a:lnSpc>
                <a:spcPct val="100000"/>
              </a:lnSpc>
              <a:spcBef>
                <a:spcPts val="300"/>
              </a:spcBef>
              <a:spcAft>
                <a:spcPts val="0"/>
              </a:spcAft>
              <a:buClr>
                <a:schemeClr val="accent3"/>
              </a:buClr>
              <a:buSzPts val="2800"/>
              <a:buFont typeface="Georgia"/>
              <a:buChar char="•"/>
            </a:pPr>
            <a:r>
              <a:rPr lang="en-US" sz="2800" b="0" i="0" u="none" strike="noStrike" cap="none">
                <a:solidFill>
                  <a:srgbClr val="00B050"/>
                </a:solidFill>
                <a:latin typeface="Calibri"/>
                <a:ea typeface="Calibri"/>
                <a:cs typeface="Calibri"/>
                <a:sym typeface="Calibri"/>
              </a:rPr>
              <a:t>Opinion orientation classification</a:t>
            </a:r>
            <a:endParaRPr sz="1400" b="0" i="0" u="none" strike="noStrike" cap="none">
              <a:solidFill>
                <a:srgbClr val="000000"/>
              </a:solidFill>
              <a:latin typeface="Arial"/>
              <a:ea typeface="Arial"/>
              <a:cs typeface="Arial"/>
              <a:sym typeface="Arial"/>
            </a:endParaRPr>
          </a:p>
          <a:p>
            <a:pPr marL="365760" marR="0" lvl="0" indent="-78232" algn="l" rtl="0">
              <a:lnSpc>
                <a:spcPct val="100000"/>
              </a:lnSpc>
              <a:spcBef>
                <a:spcPts val="300"/>
              </a:spcBef>
              <a:spcAft>
                <a:spcPts val="0"/>
              </a:spcAft>
              <a:buClr>
                <a:schemeClr val="accent3"/>
              </a:buClr>
              <a:buSzPts val="2800"/>
              <a:buFont typeface="Georgia"/>
              <a:buNone/>
            </a:pPr>
            <a:endParaRPr sz="2800" b="0" i="0" u="none" strike="noStrike" cap="none">
              <a:solidFill>
                <a:srgbClr val="FF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909719" y="293440"/>
            <a:ext cx="8229600" cy="8640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Opinion orientation</a:t>
            </a:r>
            <a:endParaRPr/>
          </a:p>
        </p:txBody>
      </p:sp>
      <p:sp>
        <p:nvSpPr>
          <p:cNvPr id="289" name="Google Shape;289;p42"/>
          <p:cNvSpPr txBox="1">
            <a:spLocks noGrp="1"/>
          </p:cNvSpPr>
          <p:nvPr>
            <p:ph type="body" idx="1"/>
          </p:nvPr>
        </p:nvSpPr>
        <p:spPr>
          <a:xfrm>
            <a:off x="1981200" y="1628800"/>
            <a:ext cx="8229600" cy="504056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sz="2000"/>
              <a:t>Start from lexicon</a:t>
            </a:r>
            <a:endParaRPr/>
          </a:p>
          <a:p>
            <a:pPr marL="228600" lvl="0" indent="-228600" algn="l" rtl="0">
              <a:lnSpc>
                <a:spcPct val="90000"/>
              </a:lnSpc>
              <a:spcBef>
                <a:spcPts val="1000"/>
              </a:spcBef>
              <a:spcAft>
                <a:spcPts val="0"/>
              </a:spcAft>
              <a:buClr>
                <a:schemeClr val="dk1"/>
              </a:buClr>
              <a:buSzPct val="100000"/>
              <a:buChar char="•"/>
            </a:pPr>
            <a:r>
              <a:rPr lang="en-US" sz="2000"/>
              <a:t>E.g. dictionary SentiWordNet</a:t>
            </a:r>
            <a:endParaRPr/>
          </a:p>
          <a:p>
            <a:pPr marL="228600" lvl="0" indent="-228600" algn="l" rtl="0">
              <a:lnSpc>
                <a:spcPct val="90000"/>
              </a:lnSpc>
              <a:spcBef>
                <a:spcPts val="1000"/>
              </a:spcBef>
              <a:spcAft>
                <a:spcPts val="0"/>
              </a:spcAft>
              <a:buClr>
                <a:schemeClr val="dk1"/>
              </a:buClr>
              <a:buSzPct val="100000"/>
              <a:buChar char="•"/>
            </a:pPr>
            <a:r>
              <a:rPr lang="en-US" sz="2000"/>
              <a:t>Assign +1/-1 to opinion words, change according to valence shifters (e.g. negation: </a:t>
            </a:r>
            <a:r>
              <a:rPr lang="en-US" sz="2000" i="1"/>
              <a:t>not</a:t>
            </a:r>
            <a:r>
              <a:rPr lang="en-US" sz="2000"/>
              <a:t> etc.)</a:t>
            </a:r>
            <a:endParaRPr/>
          </a:p>
          <a:p>
            <a:pPr marL="228600" lvl="0" indent="-228600" algn="l" rtl="0">
              <a:lnSpc>
                <a:spcPct val="90000"/>
              </a:lnSpc>
              <a:spcBef>
                <a:spcPts val="1000"/>
              </a:spcBef>
              <a:spcAft>
                <a:spcPts val="0"/>
              </a:spcAft>
              <a:buClr>
                <a:schemeClr val="dk1"/>
              </a:buClr>
              <a:buSzPct val="100000"/>
              <a:buChar char="•"/>
            </a:pPr>
            <a:r>
              <a:rPr lang="en-US" sz="2000" i="1"/>
              <a:t>But</a:t>
            </a:r>
            <a:r>
              <a:rPr lang="en-US" sz="2000"/>
              <a:t> clauses (“the pictures are good, but the battery life ...“)</a:t>
            </a:r>
            <a:endParaRPr/>
          </a:p>
          <a:p>
            <a:pPr marL="228600" lvl="0" indent="-228600" algn="l" rtl="0">
              <a:lnSpc>
                <a:spcPct val="90000"/>
              </a:lnSpc>
              <a:spcBef>
                <a:spcPts val="1000"/>
              </a:spcBef>
              <a:spcAft>
                <a:spcPts val="0"/>
              </a:spcAft>
              <a:buClr>
                <a:schemeClr val="dk1"/>
              </a:buClr>
              <a:buSzPct val="100000"/>
              <a:buChar char="•"/>
            </a:pPr>
            <a:r>
              <a:rPr lang="en-US" sz="2000"/>
              <a:t>Dictionary-based: Use semantic relations (e.g. synonyms, antonyms)</a:t>
            </a:r>
            <a:endParaRPr/>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Char char="•"/>
            </a:pPr>
            <a:r>
              <a:rPr lang="en-US" sz="2000"/>
              <a:t>Corpus-based: </a:t>
            </a:r>
            <a:endParaRPr/>
          </a:p>
          <a:p>
            <a:pPr marL="685800" lvl="1" indent="-228600" algn="l" rtl="0">
              <a:lnSpc>
                <a:spcPct val="90000"/>
              </a:lnSpc>
              <a:spcBef>
                <a:spcPts val="500"/>
              </a:spcBef>
              <a:spcAft>
                <a:spcPts val="0"/>
              </a:spcAft>
              <a:buClr>
                <a:schemeClr val="dk1"/>
              </a:buClr>
              <a:buSzPct val="100000"/>
              <a:buChar char="•"/>
            </a:pPr>
            <a:r>
              <a:rPr lang="en-US" sz="1800"/>
              <a:t>learn from labelled examples</a:t>
            </a:r>
            <a:endParaRPr/>
          </a:p>
          <a:p>
            <a:pPr marL="685800" lvl="1" indent="-228600" algn="l" rtl="0">
              <a:lnSpc>
                <a:spcPct val="90000"/>
              </a:lnSpc>
              <a:spcBef>
                <a:spcPts val="500"/>
              </a:spcBef>
              <a:spcAft>
                <a:spcPts val="0"/>
              </a:spcAft>
              <a:buClr>
                <a:schemeClr val="dk1"/>
              </a:buClr>
              <a:buSzPct val="100000"/>
              <a:buChar char="•"/>
            </a:pPr>
            <a:r>
              <a:rPr lang="en-US" sz="1800"/>
              <a:t>Disadvantage: need these (expensive!)</a:t>
            </a:r>
            <a:endParaRPr/>
          </a:p>
          <a:p>
            <a:pPr marL="685800" lvl="1" indent="-228600" algn="l" rtl="0">
              <a:lnSpc>
                <a:spcPct val="90000"/>
              </a:lnSpc>
              <a:spcBef>
                <a:spcPts val="500"/>
              </a:spcBef>
              <a:spcAft>
                <a:spcPts val="0"/>
              </a:spcAft>
              <a:buClr>
                <a:schemeClr val="dk1"/>
              </a:buClr>
              <a:buSzPct val="100000"/>
              <a:buChar char="•"/>
            </a:pPr>
            <a:r>
              <a:rPr lang="en-US" sz="1800"/>
              <a:t>Advantage: domain dependence</a:t>
            </a:r>
            <a:endParaRPr sz="1800"/>
          </a:p>
        </p:txBody>
      </p:sp>
      <p:pic>
        <p:nvPicPr>
          <p:cNvPr id="290" name="Google Shape;290;p42"/>
          <p:cNvPicPr preferRelativeResize="0"/>
          <p:nvPr/>
        </p:nvPicPr>
        <p:blipFill rotWithShape="1">
          <a:blip r:embed="rId3">
            <a:alphaModFix/>
          </a:blip>
          <a:srcRect/>
          <a:stretch/>
        </p:blipFill>
        <p:spPr>
          <a:xfrm>
            <a:off x="2788242" y="3429000"/>
            <a:ext cx="7467600" cy="1905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a:spLocks noGrp="1"/>
          </p:cNvSpPr>
          <p:nvPr>
            <p:ph type="title"/>
          </p:nvPr>
        </p:nvSpPr>
        <p:spPr>
          <a:xfrm>
            <a:off x="296214" y="223458"/>
            <a:ext cx="11500833" cy="69094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Example: Naive Bayes classification for sentiment analysis:</a:t>
            </a:r>
            <a:endParaRPr/>
          </a:p>
        </p:txBody>
      </p:sp>
      <p:sp>
        <p:nvSpPr>
          <p:cNvPr id="296" name="Google Shape;296;p43"/>
          <p:cNvSpPr txBox="1">
            <a:spLocks noGrp="1"/>
          </p:cNvSpPr>
          <p:nvPr>
            <p:ph type="body" idx="1"/>
          </p:nvPr>
        </p:nvSpPr>
        <p:spPr>
          <a:xfrm>
            <a:off x="296214" y="1155922"/>
            <a:ext cx="11397803" cy="52191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Apply Bayes rules for forming classification probabilities.</a:t>
            </a:r>
            <a:endParaRPr/>
          </a:p>
          <a:p>
            <a:pPr marL="228600" lvl="0" indent="-228600" algn="l" rtl="0">
              <a:lnSpc>
                <a:spcPct val="90000"/>
              </a:lnSpc>
              <a:spcBef>
                <a:spcPts val="1000"/>
              </a:spcBef>
              <a:spcAft>
                <a:spcPts val="0"/>
              </a:spcAft>
              <a:buClr>
                <a:schemeClr val="dk1"/>
              </a:buClr>
              <a:buSzPts val="2800"/>
              <a:buChar char="•"/>
            </a:pPr>
            <a:r>
              <a:rPr lang="en-US"/>
              <a:t>Example: For a document </a:t>
            </a:r>
            <a:r>
              <a:rPr lang="en-US" b="1"/>
              <a:t>d</a:t>
            </a:r>
            <a:r>
              <a:rPr lang="en-US"/>
              <a:t> and class </a:t>
            </a:r>
            <a:r>
              <a:rPr lang="en-US" b="1"/>
              <a:t>c</a:t>
            </a:r>
            <a:r>
              <a:rPr lang="en-US"/>
              <a:t>:</a:t>
            </a:r>
            <a:endParaRPr/>
          </a:p>
          <a:p>
            <a:pPr marL="228600" lvl="0" indent="-50800" algn="l" rtl="0">
              <a:lnSpc>
                <a:spcPct val="90000"/>
              </a:lnSpc>
              <a:spcBef>
                <a:spcPts val="1000"/>
              </a:spcBef>
              <a:spcAft>
                <a:spcPts val="0"/>
              </a:spcAft>
              <a:buClr>
                <a:schemeClr val="dk1"/>
              </a:buClr>
              <a:buSzPts val="2800"/>
              <a:buNone/>
            </a:pPr>
            <a:endParaRPr/>
          </a:p>
        </p:txBody>
      </p:sp>
      <p:pic>
        <p:nvPicPr>
          <p:cNvPr id="297" name="Google Shape;297;p43" descr="https://image.ibb.co/dKms49/Capture.jpg"/>
          <p:cNvPicPr preferRelativeResize="0"/>
          <p:nvPr/>
        </p:nvPicPr>
        <p:blipFill rotWithShape="1">
          <a:blip r:embed="rId3">
            <a:alphaModFix/>
          </a:blip>
          <a:srcRect/>
          <a:stretch/>
        </p:blipFill>
        <p:spPr>
          <a:xfrm>
            <a:off x="3645750" y="2151308"/>
            <a:ext cx="4438650" cy="1990725"/>
          </a:xfrm>
          <a:prstGeom prst="rect">
            <a:avLst/>
          </a:prstGeom>
          <a:noFill/>
          <a:ln>
            <a:noFill/>
          </a:ln>
        </p:spPr>
      </p:pic>
      <p:sp>
        <p:nvSpPr>
          <p:cNvPr id="298" name="Google Shape;298;p43"/>
          <p:cNvSpPr/>
          <p:nvPr/>
        </p:nvSpPr>
        <p:spPr>
          <a:xfrm>
            <a:off x="296214" y="3971902"/>
            <a:ext cx="11397803" cy="1810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In</a:t>
            </a:r>
            <a:r>
              <a:rPr lang="en-US" sz="1800" b="0" i="0" u="none" strike="noStrike" cap="none">
                <a:solidFill>
                  <a:srgbClr val="3D4251"/>
                </a:solidFill>
                <a:latin typeface="Lora"/>
                <a:ea typeface="Lora"/>
                <a:cs typeface="Lora"/>
                <a:sym typeface="Lora"/>
              </a:rPr>
              <a:t> </a:t>
            </a:r>
            <a:r>
              <a:rPr lang="en-US" sz="2800" b="0" i="0" u="none" strike="noStrike" cap="none">
                <a:solidFill>
                  <a:schemeClr val="dk1"/>
                </a:solidFill>
                <a:latin typeface="Calibri"/>
                <a:ea typeface="Calibri"/>
                <a:cs typeface="Calibri"/>
                <a:sym typeface="Calibri"/>
              </a:rPr>
              <a:t>this context,</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 RHS term P(c|d) is read as the probability of class c given a document d. This term is also known as Posterior.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P(d|c) should be similar.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523984" y="121813"/>
            <a:ext cx="10515600" cy="71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a:p>
        </p:txBody>
      </p:sp>
      <p:sp>
        <p:nvSpPr>
          <p:cNvPr id="304" name="Google Shape;304;p44"/>
          <p:cNvSpPr txBox="1">
            <a:spLocks noGrp="1"/>
          </p:cNvSpPr>
          <p:nvPr>
            <p:ph type="body" idx="1"/>
          </p:nvPr>
        </p:nvSpPr>
        <p:spPr>
          <a:xfrm>
            <a:off x="412124" y="838513"/>
            <a:ext cx="11475076" cy="55121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term which is shown as </a:t>
            </a:r>
            <a:r>
              <a:rPr lang="en-US" i="1"/>
              <a:t>Prior</a:t>
            </a:r>
            <a:r>
              <a:rPr lang="en-US"/>
              <a:t> is your original belief i.e., original label of the document being positive or negative (in terms of sentiments).</a:t>
            </a:r>
            <a:endParaRPr/>
          </a:p>
          <a:p>
            <a:pPr marL="228600" lvl="0" indent="-228600" algn="l" rtl="0">
              <a:lnSpc>
                <a:spcPct val="90000"/>
              </a:lnSpc>
              <a:spcBef>
                <a:spcPts val="1000"/>
              </a:spcBef>
              <a:spcAft>
                <a:spcPts val="0"/>
              </a:spcAft>
              <a:buClr>
                <a:schemeClr val="dk1"/>
              </a:buClr>
              <a:buSzPts val="2800"/>
              <a:buChar char="•"/>
            </a:pPr>
            <a:r>
              <a:rPr lang="en-US"/>
              <a:t>The term </a:t>
            </a:r>
            <a:r>
              <a:rPr lang="en-US" i="1"/>
              <a:t>Likelihood</a:t>
            </a:r>
            <a:r>
              <a:rPr lang="en-US"/>
              <a:t> is the probability of a document d given a class c.</a:t>
            </a:r>
            <a:endParaRPr/>
          </a:p>
          <a:p>
            <a:pPr marL="228600" lvl="0" indent="-50800" algn="l" rtl="0">
              <a:lnSpc>
                <a:spcPct val="90000"/>
              </a:lnSpc>
              <a:spcBef>
                <a:spcPts val="1000"/>
              </a:spcBef>
              <a:spcAft>
                <a:spcPts val="0"/>
              </a:spcAft>
              <a:buClr>
                <a:schemeClr val="dk1"/>
              </a:buClr>
              <a:buSzPts val="2800"/>
              <a:buNone/>
            </a:pPr>
            <a:endParaRPr/>
          </a:p>
        </p:txBody>
      </p:sp>
      <p:pic>
        <p:nvPicPr>
          <p:cNvPr id="305" name="Google Shape;305;p44" descr="https://image.ibb.co/fsjJu9/Untitled.png"/>
          <p:cNvPicPr preferRelativeResize="0"/>
          <p:nvPr/>
        </p:nvPicPr>
        <p:blipFill rotWithShape="1">
          <a:blip r:embed="rId3">
            <a:alphaModFix/>
          </a:blip>
          <a:srcRect/>
          <a:stretch/>
        </p:blipFill>
        <p:spPr>
          <a:xfrm>
            <a:off x="5564702" y="2928870"/>
            <a:ext cx="5915025" cy="2705100"/>
          </a:xfrm>
          <a:prstGeom prst="rect">
            <a:avLst/>
          </a:prstGeom>
          <a:noFill/>
          <a:ln>
            <a:noFill/>
          </a:ln>
        </p:spPr>
      </p:pic>
      <p:sp>
        <p:nvSpPr>
          <p:cNvPr id="306" name="Google Shape;306;p44"/>
          <p:cNvSpPr/>
          <p:nvPr/>
        </p:nvSpPr>
        <p:spPr>
          <a:xfrm>
            <a:off x="621118" y="2928870"/>
            <a:ext cx="5160666" cy="3539430"/>
          </a:xfrm>
          <a:prstGeom prst="rect">
            <a:avLst/>
          </a:prstGeom>
          <a:solidFill>
            <a:srgbClr val="E6EAEB"/>
          </a:solidFill>
          <a:ln>
            <a:noFill/>
          </a:ln>
        </p:spPr>
        <p:txBody>
          <a:bodyPr spcFirstLastPara="1" wrap="square" lIns="91425" tIns="45700" rIns="91425" bIns="45700" anchor="ctr" anchorCtr="0">
            <a:noAutofit/>
          </a:bodyPr>
          <a:lstStyle/>
          <a:p>
            <a:pPr marL="457200" marR="0" lvl="0" indent="-4572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argmax denotes the index. Suppose the P(+|d) &gt; P(-|d)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where + and - denote positive and negative sentiments respectively.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These terms P(+|d), P(-|d) return probabilities which are a numeric quantity.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271530" y="339367"/>
            <a:ext cx="10515600" cy="6651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Why is sentiment analysis so important?</a:t>
            </a:r>
            <a:endParaRPr/>
          </a:p>
        </p:txBody>
      </p:sp>
      <p:sp>
        <p:nvSpPr>
          <p:cNvPr id="312" name="Google Shape;312;p45"/>
          <p:cNvSpPr txBox="1">
            <a:spLocks noGrp="1"/>
          </p:cNvSpPr>
          <p:nvPr>
            <p:ph type="body" idx="1"/>
          </p:nvPr>
        </p:nvSpPr>
        <p:spPr>
          <a:xfrm>
            <a:off x="374561" y="1284713"/>
            <a:ext cx="11319456" cy="50774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Sentiment analysis solves a number of genuine business problems:</a:t>
            </a:r>
            <a:endParaRPr/>
          </a:p>
          <a:p>
            <a:pPr marL="228600" lvl="0" indent="-228600" algn="l" rtl="0">
              <a:lnSpc>
                <a:spcPct val="90000"/>
              </a:lnSpc>
              <a:spcBef>
                <a:spcPts val="1000"/>
              </a:spcBef>
              <a:spcAft>
                <a:spcPts val="0"/>
              </a:spcAft>
              <a:buClr>
                <a:schemeClr val="dk1"/>
              </a:buClr>
              <a:buSzPts val="2800"/>
              <a:buChar char="•"/>
            </a:pPr>
            <a:r>
              <a:rPr lang="en-US"/>
              <a:t>It helps to predict customer behavior for a particular product.</a:t>
            </a:r>
            <a:endParaRPr/>
          </a:p>
          <a:p>
            <a:pPr marL="228600" lvl="0" indent="-228600" algn="l" rtl="0">
              <a:lnSpc>
                <a:spcPct val="90000"/>
              </a:lnSpc>
              <a:spcBef>
                <a:spcPts val="1000"/>
              </a:spcBef>
              <a:spcAft>
                <a:spcPts val="0"/>
              </a:spcAft>
              <a:buClr>
                <a:schemeClr val="dk1"/>
              </a:buClr>
              <a:buSzPts val="2800"/>
              <a:buChar char="•"/>
            </a:pPr>
            <a:r>
              <a:rPr lang="en-US"/>
              <a:t>It can help to test the adaptability of a product.</a:t>
            </a:r>
            <a:endParaRPr/>
          </a:p>
          <a:p>
            <a:pPr marL="228600" lvl="0" indent="-228600" algn="l" rtl="0">
              <a:lnSpc>
                <a:spcPct val="90000"/>
              </a:lnSpc>
              <a:spcBef>
                <a:spcPts val="1000"/>
              </a:spcBef>
              <a:spcAft>
                <a:spcPts val="0"/>
              </a:spcAft>
              <a:buClr>
                <a:schemeClr val="dk1"/>
              </a:buClr>
              <a:buSzPts val="2800"/>
              <a:buChar char="•"/>
            </a:pPr>
            <a:r>
              <a:rPr lang="en-US"/>
              <a:t>Automates the task of customer preference reports.</a:t>
            </a:r>
            <a:endParaRPr/>
          </a:p>
          <a:p>
            <a:pPr marL="228600" lvl="0" indent="-228600" algn="l" rtl="0">
              <a:lnSpc>
                <a:spcPct val="90000"/>
              </a:lnSpc>
              <a:spcBef>
                <a:spcPts val="1000"/>
              </a:spcBef>
              <a:spcAft>
                <a:spcPts val="0"/>
              </a:spcAft>
              <a:buClr>
                <a:schemeClr val="dk1"/>
              </a:buClr>
              <a:buSzPts val="2800"/>
              <a:buChar char="•"/>
            </a:pPr>
            <a:r>
              <a:rPr lang="en-US"/>
              <a:t>It can easily automate the process of determining how well did a movie run by analyzing the sentiments behind the movie's reviews from a number of platforms.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09411" y="339368"/>
            <a:ext cx="10515600" cy="53639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Advantage</a:t>
            </a:r>
            <a:endParaRPr/>
          </a:p>
        </p:txBody>
      </p:sp>
      <p:sp>
        <p:nvSpPr>
          <p:cNvPr id="131" name="Google Shape;131;p19"/>
          <p:cNvSpPr txBox="1">
            <a:spLocks noGrp="1"/>
          </p:cNvSpPr>
          <p:nvPr>
            <p:ph type="body" idx="1"/>
          </p:nvPr>
        </p:nvSpPr>
        <p:spPr>
          <a:xfrm>
            <a:off x="709411" y="11430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data is not regularly distributed.</a:t>
            </a:r>
            <a:endParaRPr/>
          </a:p>
          <a:p>
            <a:pPr marL="228600" lvl="0" indent="-228600" algn="l" rtl="0">
              <a:lnSpc>
                <a:spcPct val="90000"/>
              </a:lnSpc>
              <a:spcBef>
                <a:spcPts val="1000"/>
              </a:spcBef>
              <a:spcAft>
                <a:spcPts val="0"/>
              </a:spcAft>
              <a:buClr>
                <a:schemeClr val="dk1"/>
              </a:buClr>
              <a:buSzPts val="2800"/>
              <a:buChar char="•"/>
            </a:pPr>
            <a:r>
              <a:rPr lang="en-US"/>
              <a:t>SVM is generally known to not suffer the condition of over-fitting.</a:t>
            </a:r>
            <a:endParaRPr/>
          </a:p>
          <a:p>
            <a:pPr marL="228600" lvl="0" indent="-228600" algn="l" rtl="0">
              <a:lnSpc>
                <a:spcPct val="90000"/>
              </a:lnSpc>
              <a:spcBef>
                <a:spcPts val="1000"/>
              </a:spcBef>
              <a:spcAft>
                <a:spcPts val="0"/>
              </a:spcAft>
              <a:buClr>
                <a:schemeClr val="dk1"/>
              </a:buClr>
              <a:buSzPts val="2800"/>
              <a:buChar char="•"/>
            </a:pPr>
            <a:r>
              <a:rPr lang="en-US"/>
              <a:t>Performance of SVM, and its generalization is better on the dataset.</a:t>
            </a:r>
            <a:endParaRPr/>
          </a:p>
          <a:p>
            <a:pPr marL="228600" lvl="0" indent="-228600" algn="l" rtl="0">
              <a:lnSpc>
                <a:spcPct val="90000"/>
              </a:lnSpc>
              <a:spcBef>
                <a:spcPts val="1000"/>
              </a:spcBef>
              <a:spcAft>
                <a:spcPts val="0"/>
              </a:spcAft>
              <a:buClr>
                <a:schemeClr val="dk1"/>
              </a:buClr>
              <a:buSzPts val="2800"/>
              <a:buChar char="•"/>
            </a:pPr>
            <a:r>
              <a:rPr lang="en-US"/>
              <a:t>SVM is known to have the best results for classification types of problems.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p:nvPr/>
        </p:nvSpPr>
        <p:spPr>
          <a:xfrm>
            <a:off x="3940935" y="2524259"/>
            <a:ext cx="4113177"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Calibri"/>
                <a:ea typeface="Calibri"/>
                <a:cs typeface="Calibri"/>
                <a:sym typeface="Calibri"/>
              </a:rPr>
              <a:t>Speech Analytics</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566670" y="141669"/>
            <a:ext cx="10787130" cy="6310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r>
              <a:rPr lang="en-US"/>
              <a:t>What is speech recognition?</a:t>
            </a:r>
            <a:br>
              <a:rPr lang="en-US"/>
            </a:br>
            <a:endParaRPr/>
          </a:p>
        </p:txBody>
      </p:sp>
      <p:sp>
        <p:nvSpPr>
          <p:cNvPr id="323" name="Google Shape;323;p47"/>
          <p:cNvSpPr txBox="1">
            <a:spLocks noGrp="1"/>
          </p:cNvSpPr>
          <p:nvPr>
            <p:ph type="body" idx="1"/>
          </p:nvPr>
        </p:nvSpPr>
        <p:spPr>
          <a:xfrm>
            <a:off x="413197" y="949861"/>
            <a:ext cx="11422488" cy="56698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Speech recognition, also known as automatic speech recognition (ASR), computer speech recognition, or speech-to-text, is </a:t>
            </a:r>
          </a:p>
          <a:p>
            <a:pPr marL="685800" lvl="1" indent="-228600">
              <a:spcBef>
                <a:spcPts val="0"/>
              </a:spcBef>
              <a:buSzPts val="2800"/>
            </a:pPr>
            <a:r>
              <a:rPr lang="en-US" dirty="0"/>
              <a:t>a capability which enables a program to process human speech into a written format.</a:t>
            </a:r>
            <a:endParaRPr/>
          </a:p>
          <a:p>
            <a:pPr marL="228600" lvl="0" indent="-228600" algn="l" rtl="0">
              <a:lnSpc>
                <a:spcPct val="90000"/>
              </a:lnSpc>
              <a:spcBef>
                <a:spcPts val="1000"/>
              </a:spcBef>
              <a:spcAft>
                <a:spcPts val="0"/>
              </a:spcAft>
              <a:buClr>
                <a:schemeClr val="dk1"/>
              </a:buClr>
              <a:buSzPts val="2800"/>
              <a:buChar char="•"/>
            </a:pPr>
            <a:r>
              <a:rPr lang="en-US" dirty="0"/>
              <a:t>Key features of effective speech recognition</a:t>
            </a:r>
            <a:endParaRPr/>
          </a:p>
          <a:p>
            <a:pPr marL="685800" lvl="1" indent="-228600" algn="l" rtl="0">
              <a:lnSpc>
                <a:spcPct val="90000"/>
              </a:lnSpc>
              <a:spcBef>
                <a:spcPts val="500"/>
              </a:spcBef>
              <a:spcAft>
                <a:spcPts val="0"/>
              </a:spcAft>
              <a:buClr>
                <a:schemeClr val="dk1"/>
              </a:buClr>
              <a:buSzPts val="2400"/>
              <a:buChar char="•"/>
            </a:pPr>
            <a:r>
              <a:rPr lang="en-US" dirty="0"/>
              <a:t>Many speech recognition applications and devices are available, but the more advanced solutions use </a:t>
            </a:r>
            <a:r>
              <a:rPr lang="en-US" u="sng" dirty="0">
                <a:solidFill>
                  <a:schemeClr val="hlink"/>
                </a:solidFill>
                <a:hlinkClick r:id="rId3"/>
              </a:rPr>
              <a:t>AI</a:t>
            </a:r>
            <a:r>
              <a:rPr lang="en-US" dirty="0"/>
              <a:t> and </a:t>
            </a:r>
            <a:r>
              <a:rPr lang="en-US" u="sng" dirty="0">
                <a:solidFill>
                  <a:schemeClr val="hlink"/>
                </a:solidFill>
                <a:hlinkClick r:id="rId4"/>
              </a:rPr>
              <a:t>machine learning</a:t>
            </a:r>
            <a:r>
              <a:rPr lang="en-US" dirty="0"/>
              <a:t>. </a:t>
            </a:r>
            <a:endParaRPr/>
          </a:p>
          <a:p>
            <a:pPr marL="685800" lvl="1" indent="-228600" algn="l" rtl="0">
              <a:lnSpc>
                <a:spcPct val="90000"/>
              </a:lnSpc>
              <a:spcBef>
                <a:spcPts val="500"/>
              </a:spcBef>
              <a:spcAft>
                <a:spcPts val="0"/>
              </a:spcAft>
              <a:buClr>
                <a:schemeClr val="dk1"/>
              </a:buClr>
              <a:buSzPts val="2400"/>
              <a:buChar char="•"/>
            </a:pPr>
            <a:r>
              <a:rPr lang="en-US" dirty="0"/>
              <a:t>They integrate grammar, syntax, structure, and composition of audio and voice signals to understand and process human speech.</a:t>
            </a:r>
            <a:endParaRPr/>
          </a:p>
          <a:p>
            <a:pPr marL="685800" lvl="1" indent="-228600" algn="l" rtl="0">
              <a:lnSpc>
                <a:spcPct val="90000"/>
              </a:lnSpc>
              <a:spcBef>
                <a:spcPts val="500"/>
              </a:spcBef>
              <a:spcAft>
                <a:spcPts val="0"/>
              </a:spcAft>
              <a:buClr>
                <a:schemeClr val="dk1"/>
              </a:buClr>
              <a:buSzPts val="2400"/>
              <a:buChar char="•"/>
            </a:pPr>
            <a:r>
              <a:rPr lang="en-US" b="1" dirty="0"/>
              <a:t>Example: Language weighting, Speaker labelling, Acoustics training, Profanity filtering, etc.,</a:t>
            </a:r>
            <a:endParaRPr/>
          </a:p>
          <a:p>
            <a:pPr marL="685800" lvl="1" indent="-7620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a:spLocks noGrp="1"/>
          </p:cNvSpPr>
          <p:nvPr>
            <p:ph type="title"/>
          </p:nvPr>
        </p:nvSpPr>
        <p:spPr>
          <a:xfrm>
            <a:off x="361682" y="236338"/>
            <a:ext cx="10515600" cy="53639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Speech recognition algorithms</a:t>
            </a:r>
            <a:endParaRPr/>
          </a:p>
        </p:txBody>
      </p:sp>
      <p:sp>
        <p:nvSpPr>
          <p:cNvPr id="329" name="Google Shape;329;p48"/>
          <p:cNvSpPr txBox="1">
            <a:spLocks noGrp="1"/>
          </p:cNvSpPr>
          <p:nvPr>
            <p:ph type="body" idx="1"/>
          </p:nvPr>
        </p:nvSpPr>
        <p:spPr>
          <a:xfrm>
            <a:off x="464712" y="102713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human speech development is very challenging. </a:t>
            </a:r>
            <a:endParaRPr/>
          </a:p>
          <a:p>
            <a:pPr marL="228600" lvl="0" indent="-228600" algn="l" rtl="0">
              <a:lnSpc>
                <a:spcPct val="90000"/>
              </a:lnSpc>
              <a:spcBef>
                <a:spcPts val="1000"/>
              </a:spcBef>
              <a:spcAft>
                <a:spcPts val="0"/>
              </a:spcAft>
              <a:buClr>
                <a:schemeClr val="dk1"/>
              </a:buClr>
              <a:buSzPts val="2800"/>
              <a:buChar char="•"/>
            </a:pPr>
            <a:r>
              <a:rPr lang="en-US" dirty="0"/>
              <a:t>It’s considered to be one of the most complex areas of computer science – involving linguistics, mathematics and statistics. </a:t>
            </a:r>
            <a:endParaRPr/>
          </a:p>
          <a:p>
            <a:pPr marL="228600" lvl="0" indent="-228600" algn="l" rtl="0">
              <a:lnSpc>
                <a:spcPct val="90000"/>
              </a:lnSpc>
              <a:spcBef>
                <a:spcPts val="1000"/>
              </a:spcBef>
              <a:spcAft>
                <a:spcPts val="0"/>
              </a:spcAft>
              <a:buClr>
                <a:schemeClr val="dk1"/>
              </a:buClr>
              <a:buSzPts val="2800"/>
              <a:buChar char="•"/>
            </a:pPr>
            <a:r>
              <a:rPr lang="en-US" dirty="0"/>
              <a:t>Speech recognizers are made up of a few components, such as</a:t>
            </a:r>
          </a:p>
          <a:p>
            <a:pPr marL="685800" lvl="1" indent="-228600">
              <a:spcBef>
                <a:spcPts val="1000"/>
              </a:spcBef>
              <a:buSzPts val="2800"/>
            </a:pPr>
            <a:r>
              <a:rPr lang="en-US" dirty="0"/>
              <a:t> the speech input, feature extraction, feature vectors, a decoder, and a word output. </a:t>
            </a:r>
            <a:endParaRPr/>
          </a:p>
          <a:p>
            <a:pPr marL="228600" lvl="0" indent="-228600" algn="l" rtl="0">
              <a:lnSpc>
                <a:spcPct val="90000"/>
              </a:lnSpc>
              <a:spcBef>
                <a:spcPts val="1000"/>
              </a:spcBef>
              <a:spcAft>
                <a:spcPts val="0"/>
              </a:spcAft>
              <a:buClr>
                <a:schemeClr val="dk1"/>
              </a:buClr>
              <a:buSzPts val="2800"/>
              <a:buChar char="•"/>
            </a:pPr>
            <a:r>
              <a:rPr lang="en-US" dirty="0"/>
              <a:t>The decoder leverages acoustic models, a pronunciation dictionary, and language models to determine the appropriate 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9"/>
          <p:cNvSpPr txBox="1">
            <a:spLocks noGrp="1"/>
          </p:cNvSpPr>
          <p:nvPr>
            <p:ph type="title"/>
          </p:nvPr>
        </p:nvSpPr>
        <p:spPr>
          <a:xfrm>
            <a:off x="413197" y="326489"/>
            <a:ext cx="10515600" cy="8197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a:p>
        </p:txBody>
      </p:sp>
      <p:sp>
        <p:nvSpPr>
          <p:cNvPr id="335" name="Google Shape;335;p49"/>
          <p:cNvSpPr txBox="1">
            <a:spLocks noGrp="1"/>
          </p:cNvSpPr>
          <p:nvPr>
            <p:ph type="body" idx="1"/>
          </p:nvPr>
        </p:nvSpPr>
        <p:spPr>
          <a:xfrm>
            <a:off x="413197" y="1146220"/>
            <a:ext cx="11049000" cy="488426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dirty="0"/>
              <a:t>Hidden </a:t>
            </a:r>
            <a:r>
              <a:rPr lang="en-US" b="1" dirty="0" err="1"/>
              <a:t>markov</a:t>
            </a:r>
            <a:r>
              <a:rPr lang="en-US" b="1" dirty="0"/>
              <a:t> models (HMM): </a:t>
            </a:r>
            <a:endParaRPr b="1"/>
          </a:p>
          <a:p>
            <a:pPr marL="685800" lvl="1" indent="-228600" algn="l" rtl="0">
              <a:lnSpc>
                <a:spcPct val="90000"/>
              </a:lnSpc>
              <a:spcBef>
                <a:spcPts val="500"/>
              </a:spcBef>
              <a:spcAft>
                <a:spcPts val="0"/>
              </a:spcAft>
              <a:buClr>
                <a:schemeClr val="dk1"/>
              </a:buClr>
              <a:buSzPct val="100000"/>
              <a:buChar char="•"/>
            </a:pPr>
            <a:r>
              <a:rPr lang="en-US" dirty="0"/>
              <a:t>Hidden Markov Models build on the Markov chain model, which stipulates that the probability of a given state hinges on the current state, not its prior states. </a:t>
            </a:r>
            <a:endParaRPr/>
          </a:p>
          <a:p>
            <a:pPr marL="685800" lvl="1" indent="-228600" algn="l" rtl="0">
              <a:lnSpc>
                <a:spcPct val="90000"/>
              </a:lnSpc>
              <a:spcBef>
                <a:spcPts val="500"/>
              </a:spcBef>
              <a:spcAft>
                <a:spcPts val="0"/>
              </a:spcAft>
              <a:buClr>
                <a:schemeClr val="dk1"/>
              </a:buClr>
              <a:buSzPct val="100000"/>
              <a:buChar char="•"/>
            </a:pPr>
            <a:r>
              <a:rPr lang="en-US" dirty="0"/>
              <a:t>While a Markov chain model is useful for observable events, such as text inputs, hidden </a:t>
            </a:r>
            <a:r>
              <a:rPr lang="en-US" dirty="0" err="1"/>
              <a:t>markov</a:t>
            </a:r>
            <a:r>
              <a:rPr lang="en-US" dirty="0"/>
              <a:t> models allow us to incorporate hidden events, such as part-of-speech tags, into a probabilistic model. T</a:t>
            </a:r>
            <a:endParaRPr/>
          </a:p>
          <a:p>
            <a:pPr marL="685800" lvl="1" indent="-228600" algn="l" rtl="0">
              <a:lnSpc>
                <a:spcPct val="90000"/>
              </a:lnSpc>
              <a:spcBef>
                <a:spcPts val="500"/>
              </a:spcBef>
              <a:spcAft>
                <a:spcPts val="0"/>
              </a:spcAft>
              <a:buClr>
                <a:schemeClr val="dk1"/>
              </a:buClr>
              <a:buSzPct val="100000"/>
              <a:buChar char="•"/>
            </a:pPr>
            <a:r>
              <a:rPr lang="en-US" dirty="0"/>
              <a:t>they are utilized as sequence models within speech recognition, </a:t>
            </a:r>
          </a:p>
          <a:p>
            <a:pPr marL="1143000" lvl="2" indent="-228600">
              <a:buSzPct val="100000"/>
            </a:pPr>
            <a:r>
              <a:rPr lang="en-US" dirty="0"/>
              <a:t>assigning labels to each unit—i.e. words, syllables, sentences, etc.—in the sequence. </a:t>
            </a:r>
            <a:endParaRPr/>
          </a:p>
          <a:p>
            <a:pPr marL="685800" lvl="1" indent="-228600" algn="l" rtl="0">
              <a:lnSpc>
                <a:spcPct val="90000"/>
              </a:lnSpc>
              <a:spcBef>
                <a:spcPts val="500"/>
              </a:spcBef>
              <a:spcAft>
                <a:spcPts val="0"/>
              </a:spcAft>
              <a:buClr>
                <a:schemeClr val="dk1"/>
              </a:buClr>
              <a:buSzPct val="100000"/>
              <a:buChar char="•"/>
            </a:pPr>
            <a:r>
              <a:rPr lang="en-US" dirty="0"/>
              <a:t>These labels create a mapping with the provided input, allowing it to determine the most appropriate label sequence.</a:t>
            </a:r>
            <a:endParaRPr/>
          </a:p>
          <a:p>
            <a:pPr marL="228600" lvl="0" indent="-228600" algn="l" rtl="0">
              <a:lnSpc>
                <a:spcPct val="90000"/>
              </a:lnSpc>
              <a:spcBef>
                <a:spcPts val="1000"/>
              </a:spcBef>
              <a:spcAft>
                <a:spcPts val="0"/>
              </a:spcAft>
              <a:buClr>
                <a:schemeClr val="dk1"/>
              </a:buClr>
              <a:buSzPct val="100000"/>
              <a:buChar char="•"/>
            </a:pPr>
            <a:r>
              <a:rPr lang="en-US" b="1" dirty="0"/>
              <a:t>Natural language processing (NLP):</a:t>
            </a:r>
            <a:r>
              <a:rPr lang="en-US" dirty="0"/>
              <a:t> </a:t>
            </a:r>
            <a:endParaRPr/>
          </a:p>
          <a:p>
            <a:pPr marL="685800" lvl="1" indent="-228600" algn="l" rtl="0">
              <a:lnSpc>
                <a:spcPct val="90000"/>
              </a:lnSpc>
              <a:spcBef>
                <a:spcPts val="500"/>
              </a:spcBef>
              <a:spcAft>
                <a:spcPts val="0"/>
              </a:spcAft>
              <a:buClr>
                <a:schemeClr val="dk1"/>
              </a:buClr>
              <a:buSzPct val="100000"/>
              <a:buChar char="•"/>
            </a:pPr>
            <a:r>
              <a:rPr lang="en-US" dirty="0"/>
              <a:t>While </a:t>
            </a:r>
            <a:r>
              <a:rPr lang="en-US" u="sng" dirty="0">
                <a:solidFill>
                  <a:schemeClr val="hlink"/>
                </a:solidFill>
                <a:hlinkClick r:id="rId3"/>
              </a:rPr>
              <a:t>NLP</a:t>
            </a:r>
            <a:r>
              <a:rPr lang="en-US" dirty="0"/>
              <a:t> isn’t necessarily a specific algorithm used in speech recognition, it is the area of artificial intelligence which focuses on the interaction between humans and machines through language through speech and text. </a:t>
            </a:r>
            <a:endParaRPr/>
          </a:p>
          <a:p>
            <a:pPr marL="685800" lvl="1" indent="-228600" algn="l" rtl="0">
              <a:lnSpc>
                <a:spcPct val="90000"/>
              </a:lnSpc>
              <a:spcBef>
                <a:spcPts val="500"/>
              </a:spcBef>
              <a:spcAft>
                <a:spcPts val="0"/>
              </a:spcAft>
              <a:buClr>
                <a:schemeClr val="dk1"/>
              </a:buClr>
              <a:buSzPct val="100000"/>
              <a:buChar char="•"/>
            </a:pPr>
            <a:r>
              <a:rPr lang="en-US" dirty="0"/>
              <a:t>Many mobile devices incorporate speech recognition into their systems to conduct voice search—e.g. </a:t>
            </a:r>
            <a:r>
              <a:rPr lang="en-US" dirty="0" err="1"/>
              <a:t>Siri</a:t>
            </a:r>
            <a:r>
              <a:rPr lang="en-US" dirty="0"/>
              <a:t>—or provide more accessibility around texting.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696532" y="262094"/>
            <a:ext cx="10515600" cy="69094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Contd.,</a:t>
            </a:r>
            <a:endParaRPr/>
          </a:p>
        </p:txBody>
      </p:sp>
      <p:sp>
        <p:nvSpPr>
          <p:cNvPr id="341" name="Google Shape;341;p50"/>
          <p:cNvSpPr txBox="1">
            <a:spLocks noGrp="1"/>
          </p:cNvSpPr>
          <p:nvPr>
            <p:ph type="body" idx="1"/>
          </p:nvPr>
        </p:nvSpPr>
        <p:spPr>
          <a:xfrm>
            <a:off x="825320" y="1143043"/>
            <a:ext cx="10739907" cy="51289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Neural networks:</a:t>
            </a:r>
            <a:r>
              <a:rPr lang="en-US" dirty="0"/>
              <a:t> </a:t>
            </a:r>
            <a:endParaRPr/>
          </a:p>
          <a:p>
            <a:pPr marL="685800" lvl="1" indent="-228600" algn="l" rtl="0">
              <a:lnSpc>
                <a:spcPct val="90000"/>
              </a:lnSpc>
              <a:spcBef>
                <a:spcPts val="500"/>
              </a:spcBef>
              <a:spcAft>
                <a:spcPts val="0"/>
              </a:spcAft>
              <a:buClr>
                <a:schemeClr val="dk1"/>
              </a:buClr>
              <a:buSzPts val="2400"/>
              <a:buChar char="•"/>
            </a:pPr>
            <a:r>
              <a:rPr lang="en-US" dirty="0"/>
              <a:t>Primarily leveraged for </a:t>
            </a:r>
            <a:r>
              <a:rPr lang="en-US" u="sng" dirty="0">
                <a:solidFill>
                  <a:schemeClr val="hlink"/>
                </a:solidFill>
                <a:hlinkClick r:id="rId3"/>
              </a:rPr>
              <a:t>deep learning</a:t>
            </a:r>
            <a:r>
              <a:rPr lang="en-US" dirty="0"/>
              <a:t> algorithms, neural networks process training data by mimicking the interconnectivity of the human brain through layers of nodes. </a:t>
            </a:r>
            <a:endParaRPr/>
          </a:p>
          <a:p>
            <a:pPr marL="685800" lvl="1" indent="-228600" algn="l" rtl="0">
              <a:lnSpc>
                <a:spcPct val="90000"/>
              </a:lnSpc>
              <a:spcBef>
                <a:spcPts val="500"/>
              </a:spcBef>
              <a:spcAft>
                <a:spcPts val="0"/>
              </a:spcAft>
              <a:buClr>
                <a:schemeClr val="dk1"/>
              </a:buClr>
              <a:buSzPts val="2400"/>
              <a:buChar char="•"/>
            </a:pPr>
            <a:r>
              <a:rPr lang="en-US" dirty="0"/>
              <a:t>Each node is made up of inputs, weights, a bias (or threshold) and an output. </a:t>
            </a:r>
          </a:p>
          <a:p>
            <a:pPr marL="1143000" lvl="2" indent="-228600">
              <a:buSzPts val="2400"/>
            </a:pPr>
            <a:r>
              <a:rPr lang="en-US" dirty="0"/>
              <a:t>If that output value exceeds a given threshold, it “fires” or activates the node, passing data to the next layer in the network. </a:t>
            </a:r>
            <a:endParaRPr/>
          </a:p>
          <a:p>
            <a:pPr marL="685800" lvl="1" indent="-228600" algn="l" rtl="0">
              <a:lnSpc>
                <a:spcPct val="90000"/>
              </a:lnSpc>
              <a:spcBef>
                <a:spcPts val="500"/>
              </a:spcBef>
              <a:spcAft>
                <a:spcPts val="0"/>
              </a:spcAft>
              <a:buClr>
                <a:schemeClr val="dk1"/>
              </a:buClr>
              <a:buSzPts val="2400"/>
              <a:buChar char="•"/>
            </a:pPr>
            <a:r>
              <a:rPr lang="en-US" u="sng" dirty="0">
                <a:solidFill>
                  <a:schemeClr val="hlink"/>
                </a:solidFill>
                <a:hlinkClick r:id="rId4"/>
              </a:rPr>
              <a:t>Neural networks</a:t>
            </a:r>
            <a:r>
              <a:rPr lang="en-US" dirty="0"/>
              <a:t> learn this mapping function through supervised learning, </a:t>
            </a:r>
          </a:p>
          <a:p>
            <a:pPr marL="1143000" lvl="2" indent="-228600">
              <a:buSzPts val="2400"/>
            </a:pPr>
            <a:r>
              <a:rPr lang="en-US" dirty="0"/>
              <a:t>adjusting based on the loss function through the process of gradient descent.  </a:t>
            </a:r>
            <a:endParaRPr/>
          </a:p>
          <a:p>
            <a:pPr marL="685800" lvl="1" indent="-228600" algn="l" rtl="0">
              <a:lnSpc>
                <a:spcPct val="90000"/>
              </a:lnSpc>
              <a:spcBef>
                <a:spcPts val="500"/>
              </a:spcBef>
              <a:spcAft>
                <a:spcPts val="0"/>
              </a:spcAft>
              <a:buClr>
                <a:schemeClr val="dk1"/>
              </a:buClr>
              <a:buSzPts val="2400"/>
              <a:buChar char="•"/>
            </a:pPr>
            <a:r>
              <a:rPr lang="en-US" dirty="0"/>
              <a:t>While neural networks tend to be more accurate and can accept more data, this comes at a performance efficiency cost as they tend to be slower to train compared to traditional language models.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a:spLocks noGrp="1"/>
          </p:cNvSpPr>
          <p:nvPr>
            <p:ph type="title"/>
          </p:nvPr>
        </p:nvSpPr>
        <p:spPr>
          <a:xfrm>
            <a:off x="541986" y="300731"/>
            <a:ext cx="10515600" cy="57503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Contd.,</a:t>
            </a:r>
            <a:endParaRPr/>
          </a:p>
        </p:txBody>
      </p:sp>
      <p:sp>
        <p:nvSpPr>
          <p:cNvPr id="347" name="Google Shape;347;p51"/>
          <p:cNvSpPr txBox="1">
            <a:spLocks noGrp="1"/>
          </p:cNvSpPr>
          <p:nvPr>
            <p:ph type="body" idx="1"/>
          </p:nvPr>
        </p:nvSpPr>
        <p:spPr>
          <a:xfrm>
            <a:off x="670775" y="101425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b="1" dirty="0"/>
              <a:t>N-grams: </a:t>
            </a:r>
            <a:endParaRPr sz="2400" b="1"/>
          </a:p>
          <a:p>
            <a:pPr marL="685800" lvl="1" indent="-228600" algn="l" rtl="0">
              <a:lnSpc>
                <a:spcPct val="90000"/>
              </a:lnSpc>
              <a:spcBef>
                <a:spcPts val="500"/>
              </a:spcBef>
              <a:spcAft>
                <a:spcPts val="0"/>
              </a:spcAft>
              <a:buClr>
                <a:schemeClr val="dk1"/>
              </a:buClr>
              <a:buSzPts val="2400"/>
              <a:buChar char="•"/>
            </a:pPr>
            <a:r>
              <a:rPr lang="en-US" dirty="0"/>
              <a:t>This is the simplest type of language model (LM), which assigns probabilities to sentences or phrases. An N-gram is sequence of N-words.</a:t>
            </a:r>
            <a:endParaRPr/>
          </a:p>
          <a:p>
            <a:pPr marL="685800" lvl="1" indent="-228600" algn="l" rtl="0">
              <a:lnSpc>
                <a:spcPct val="90000"/>
              </a:lnSpc>
              <a:spcBef>
                <a:spcPts val="500"/>
              </a:spcBef>
              <a:spcAft>
                <a:spcPts val="0"/>
              </a:spcAft>
              <a:buClr>
                <a:schemeClr val="dk1"/>
              </a:buClr>
              <a:buSzPts val="2400"/>
              <a:buChar char="•"/>
            </a:pPr>
            <a:r>
              <a:rPr lang="en-US" dirty="0"/>
              <a:t>For example, “order the pizza” is a trigram or 3-gram and </a:t>
            </a:r>
          </a:p>
          <a:p>
            <a:pPr marL="1143000" lvl="2" indent="-228600">
              <a:buSzPts val="2400"/>
            </a:pPr>
            <a:r>
              <a:rPr lang="en-US" dirty="0"/>
              <a:t>“please order the pizza” is a 4-gram. </a:t>
            </a:r>
          </a:p>
          <a:p>
            <a:pPr marL="1143000" lvl="2" indent="-228600">
              <a:buSzPts val="2400"/>
            </a:pPr>
            <a:r>
              <a:rPr lang="en-US" dirty="0"/>
              <a:t>Grammar and the probability of certain word sequences are used to improve recognition and accuracy.</a:t>
            </a:r>
            <a:endParaRPr/>
          </a:p>
          <a:p>
            <a:pPr marL="228600" lvl="0" indent="-228600" algn="l" rtl="0">
              <a:lnSpc>
                <a:spcPct val="90000"/>
              </a:lnSpc>
              <a:spcBef>
                <a:spcPts val="1000"/>
              </a:spcBef>
              <a:spcAft>
                <a:spcPts val="0"/>
              </a:spcAft>
              <a:buClr>
                <a:schemeClr val="dk1"/>
              </a:buClr>
              <a:buSzPts val="2400"/>
              <a:buChar char="•"/>
            </a:pPr>
            <a:r>
              <a:rPr lang="en-US" sz="2400" b="1" dirty="0"/>
              <a:t>Speaker </a:t>
            </a:r>
            <a:r>
              <a:rPr lang="en-US" sz="2400" b="1" dirty="0" err="1"/>
              <a:t>Diarization</a:t>
            </a:r>
            <a:r>
              <a:rPr lang="en-US" sz="2400" b="1" dirty="0"/>
              <a:t> (SD): </a:t>
            </a:r>
            <a:endParaRPr sz="2400" b="1"/>
          </a:p>
          <a:p>
            <a:pPr marL="685800" lvl="1" indent="-228600" algn="l" rtl="0">
              <a:lnSpc>
                <a:spcPct val="90000"/>
              </a:lnSpc>
              <a:spcBef>
                <a:spcPts val="500"/>
              </a:spcBef>
              <a:spcAft>
                <a:spcPts val="0"/>
              </a:spcAft>
              <a:buClr>
                <a:schemeClr val="dk1"/>
              </a:buClr>
              <a:buSzPts val="2400"/>
              <a:buChar char="•"/>
            </a:pPr>
            <a:r>
              <a:rPr lang="en-US" dirty="0"/>
              <a:t>Speaker </a:t>
            </a:r>
            <a:r>
              <a:rPr lang="en-US" dirty="0" err="1"/>
              <a:t>diarization</a:t>
            </a:r>
            <a:r>
              <a:rPr lang="en-US" dirty="0"/>
              <a:t> algorithms identify and segment speech by speaker identity. </a:t>
            </a:r>
            <a:endParaRPr/>
          </a:p>
          <a:p>
            <a:pPr marL="685800" lvl="1" indent="-228600" algn="l" rtl="0">
              <a:lnSpc>
                <a:spcPct val="90000"/>
              </a:lnSpc>
              <a:spcBef>
                <a:spcPts val="500"/>
              </a:spcBef>
              <a:spcAft>
                <a:spcPts val="0"/>
              </a:spcAft>
              <a:buClr>
                <a:schemeClr val="dk1"/>
              </a:buClr>
              <a:buSzPts val="2400"/>
              <a:buChar char="•"/>
            </a:pPr>
            <a:r>
              <a:rPr lang="en-US" dirty="0"/>
              <a:t>This helps programs better distinguish individuals in a conversation and is frequently applied at call centers distinguishing customers and sales agents.</a:t>
            </a:r>
            <a:endParaRPr/>
          </a:p>
          <a:p>
            <a:pPr marL="0" lvl="0" indent="0" algn="l" rtl="0">
              <a:lnSpc>
                <a:spcPct val="90000"/>
              </a:lnSpc>
              <a:spcBef>
                <a:spcPts val="1000"/>
              </a:spcBef>
              <a:spcAft>
                <a:spcPts val="0"/>
              </a:spcAft>
              <a:buClr>
                <a:schemeClr val="dk1"/>
              </a:buClr>
              <a:buSzPts val="2400"/>
              <a:buNone/>
            </a:pPr>
            <a:br>
              <a:rPr lang="en-US" sz="2400" dirty="0"/>
            </a:b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2"/>
          <p:cNvSpPr txBox="1">
            <a:spLocks noGrp="1"/>
          </p:cNvSpPr>
          <p:nvPr>
            <p:ph type="title"/>
          </p:nvPr>
        </p:nvSpPr>
        <p:spPr>
          <a:xfrm>
            <a:off x="838200" y="365126"/>
            <a:ext cx="10515600" cy="6780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Applications</a:t>
            </a:r>
            <a:endParaRPr/>
          </a:p>
        </p:txBody>
      </p:sp>
      <p:sp>
        <p:nvSpPr>
          <p:cNvPr id="353" name="Google Shape;353;p52"/>
          <p:cNvSpPr txBox="1">
            <a:spLocks noGrp="1"/>
          </p:cNvSpPr>
          <p:nvPr>
            <p:ph type="body" idx="1"/>
          </p:nvPr>
        </p:nvSpPr>
        <p:spPr>
          <a:xfrm>
            <a:off x="838200" y="1246075"/>
            <a:ext cx="10515600" cy="4935783"/>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ts val="2800"/>
              <a:buChar char="•"/>
            </a:pPr>
            <a:r>
              <a:rPr lang="en-US" b="1" dirty="0"/>
              <a:t>Automotive:</a:t>
            </a:r>
            <a:r>
              <a:rPr lang="en-US" dirty="0"/>
              <a:t> Speech recognizers improves driver safety by enabling voice-activated navigation systems and search capabilities in car radios.</a:t>
            </a:r>
            <a:endParaRPr/>
          </a:p>
          <a:p>
            <a:pPr marL="228600" lvl="0" indent="-228600" algn="l" rtl="0">
              <a:lnSpc>
                <a:spcPct val="90000"/>
              </a:lnSpc>
              <a:spcBef>
                <a:spcPts val="1000"/>
              </a:spcBef>
              <a:spcAft>
                <a:spcPts val="0"/>
              </a:spcAft>
              <a:buClr>
                <a:schemeClr val="dk1"/>
              </a:buClr>
              <a:buSzPts val="2800"/>
              <a:buChar char="•"/>
            </a:pPr>
            <a:r>
              <a:rPr lang="en-US" b="1" dirty="0"/>
              <a:t>Technology:</a:t>
            </a:r>
            <a:r>
              <a:rPr lang="en-US" dirty="0"/>
              <a:t> </a:t>
            </a:r>
            <a:r>
              <a:rPr lang="en-US" u="sng" dirty="0">
                <a:solidFill>
                  <a:schemeClr val="hlink"/>
                </a:solidFill>
                <a:hlinkClick r:id="rId3"/>
              </a:rPr>
              <a:t>Virtual agents</a:t>
            </a:r>
            <a:r>
              <a:rPr lang="en-US" dirty="0"/>
              <a:t> are increasingly becoming integrated within our daily lives, particularly on our mobile devices. We use voice commands to access them through our </a:t>
            </a:r>
            <a:r>
              <a:rPr lang="en-US" dirty="0" err="1"/>
              <a:t>smartphones</a:t>
            </a:r>
            <a:r>
              <a:rPr lang="en-US" dirty="0"/>
              <a:t>, </a:t>
            </a:r>
          </a:p>
          <a:p>
            <a:pPr marL="685800" lvl="1" indent="-228600">
              <a:spcBef>
                <a:spcPts val="1000"/>
              </a:spcBef>
              <a:buSzPts val="2800"/>
            </a:pPr>
            <a:r>
              <a:rPr lang="en-US" dirty="0"/>
              <a:t>such as through Google Assistant or </a:t>
            </a:r>
          </a:p>
          <a:p>
            <a:pPr marL="685800" lvl="1" indent="-228600">
              <a:spcBef>
                <a:spcPts val="1000"/>
              </a:spcBef>
              <a:buSzPts val="2800"/>
            </a:pPr>
            <a:r>
              <a:rPr lang="en-US" dirty="0"/>
              <a:t>Apple’s </a:t>
            </a:r>
            <a:r>
              <a:rPr lang="en-US" dirty="0" err="1"/>
              <a:t>Siri</a:t>
            </a:r>
            <a:r>
              <a:rPr lang="en-US" dirty="0"/>
              <a:t>, for tasks, such as voice search, or</a:t>
            </a:r>
          </a:p>
          <a:p>
            <a:pPr marL="685800" lvl="1" indent="-228600">
              <a:spcBef>
                <a:spcPts val="1000"/>
              </a:spcBef>
              <a:buSzPts val="2800"/>
            </a:pPr>
            <a:r>
              <a:rPr lang="en-US" dirty="0"/>
              <a:t>through our speakers, via Amazon’s </a:t>
            </a:r>
            <a:r>
              <a:rPr lang="en-US" dirty="0" err="1"/>
              <a:t>Alexa</a:t>
            </a:r>
            <a:r>
              <a:rPr lang="en-US" dirty="0"/>
              <a:t> or Microsoft’s </a:t>
            </a:r>
            <a:r>
              <a:rPr lang="en-US" dirty="0" err="1"/>
              <a:t>Cortana</a:t>
            </a:r>
            <a:r>
              <a:rPr lang="en-US" dirty="0"/>
              <a:t>, to play music. </a:t>
            </a:r>
          </a:p>
          <a:p>
            <a:pPr marL="685800" lvl="1" indent="-228600">
              <a:spcBef>
                <a:spcPts val="1000"/>
              </a:spcBef>
              <a:buSzPts val="2800"/>
            </a:pPr>
            <a:r>
              <a:rPr lang="en-US" dirty="0"/>
              <a:t>They’ll only continue to integrate into the everyday products that we use, fueling the “Internet of Things” movement.</a:t>
            </a:r>
            <a:endParaRPr/>
          </a:p>
          <a:p>
            <a:pPr marL="228600" lvl="0" indent="-228600" algn="l" rtl="0">
              <a:lnSpc>
                <a:spcPct val="90000"/>
              </a:lnSpc>
              <a:spcBef>
                <a:spcPts val="1000"/>
              </a:spcBef>
              <a:spcAft>
                <a:spcPts val="0"/>
              </a:spcAft>
              <a:buClr>
                <a:schemeClr val="dk1"/>
              </a:buClr>
              <a:buSzPts val="2800"/>
              <a:buChar char="•"/>
            </a:pPr>
            <a:r>
              <a:rPr lang="en-US" b="1" dirty="0"/>
              <a:t>Healthcare:</a:t>
            </a:r>
            <a:r>
              <a:rPr lang="en-US" dirty="0"/>
              <a:t> Doctors and nurses leverage dictation applications to capture and log patient diagnoses and treatment notes.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a:spLocks noGrp="1"/>
          </p:cNvSpPr>
          <p:nvPr>
            <p:ph type="title"/>
          </p:nvPr>
        </p:nvSpPr>
        <p:spPr>
          <a:xfrm>
            <a:off x="361682" y="262095"/>
            <a:ext cx="10515600" cy="60079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Application - Contd.,</a:t>
            </a:r>
            <a:endParaRPr/>
          </a:p>
        </p:txBody>
      </p:sp>
      <p:sp>
        <p:nvSpPr>
          <p:cNvPr id="359" name="Google Shape;359;p53"/>
          <p:cNvSpPr txBox="1">
            <a:spLocks noGrp="1"/>
          </p:cNvSpPr>
          <p:nvPr>
            <p:ph type="body" idx="1"/>
          </p:nvPr>
        </p:nvSpPr>
        <p:spPr>
          <a:xfrm>
            <a:off x="541985" y="988498"/>
            <a:ext cx="10920211" cy="497442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dirty="0"/>
              <a:t>Sales:</a:t>
            </a:r>
            <a:r>
              <a:rPr lang="en-US" dirty="0"/>
              <a:t> Speech recognition technology has a couple of applications in sales. 	</a:t>
            </a:r>
          </a:p>
          <a:p>
            <a:pPr marL="685800" lvl="1" indent="-228600" algn="just">
              <a:spcBef>
                <a:spcPts val="0"/>
              </a:spcBef>
              <a:buSzPts val="2800"/>
            </a:pPr>
            <a:r>
              <a:rPr lang="en-US" dirty="0"/>
              <a:t>It can help a call center transcribe thousands of phone calls between customers and agents to identify common call patterns and issues. </a:t>
            </a:r>
          </a:p>
          <a:p>
            <a:pPr marL="685800" lvl="1" indent="-228600" algn="just">
              <a:spcBef>
                <a:spcPts val="0"/>
              </a:spcBef>
              <a:buSzPts val="2800"/>
            </a:pPr>
            <a:r>
              <a:rPr lang="en-US" u="sng" dirty="0">
                <a:solidFill>
                  <a:schemeClr val="hlink"/>
                </a:solidFill>
                <a:hlinkClick r:id="rId3"/>
              </a:rPr>
              <a:t>AI </a:t>
            </a:r>
            <a:r>
              <a:rPr lang="en-US" u="sng" dirty="0" err="1">
                <a:solidFill>
                  <a:schemeClr val="hlink"/>
                </a:solidFill>
                <a:hlinkClick r:id="rId3"/>
              </a:rPr>
              <a:t>chatbots</a:t>
            </a:r>
            <a:r>
              <a:rPr lang="en-US" dirty="0"/>
              <a:t> can also talk to people via a webpage, answering common queries and solving basic requests without needing to wait for a contact center agent to be available. </a:t>
            </a:r>
          </a:p>
          <a:p>
            <a:pPr marL="685800" lvl="1" indent="-228600" algn="just">
              <a:spcBef>
                <a:spcPts val="0"/>
              </a:spcBef>
              <a:buSzPts val="2800"/>
            </a:pPr>
            <a:r>
              <a:rPr lang="en-US" dirty="0"/>
              <a:t>It both instances speech recognition systems help reduce time to resolution for consumer issues.</a:t>
            </a:r>
            <a:endParaRPr/>
          </a:p>
          <a:p>
            <a:pPr marL="228600" lvl="0" indent="-228600" algn="just" rtl="0">
              <a:lnSpc>
                <a:spcPct val="90000"/>
              </a:lnSpc>
              <a:spcBef>
                <a:spcPts val="1000"/>
              </a:spcBef>
              <a:spcAft>
                <a:spcPts val="0"/>
              </a:spcAft>
              <a:buClr>
                <a:schemeClr val="dk1"/>
              </a:buClr>
              <a:buSzPts val="2800"/>
              <a:buChar char="•"/>
            </a:pPr>
            <a:r>
              <a:rPr lang="en-US" b="1" dirty="0"/>
              <a:t>Security:</a:t>
            </a:r>
            <a:r>
              <a:rPr lang="en-US" dirty="0"/>
              <a:t> </a:t>
            </a:r>
          </a:p>
          <a:p>
            <a:pPr marL="685800" lvl="1" indent="-228600" algn="just">
              <a:spcBef>
                <a:spcPts val="1000"/>
              </a:spcBef>
              <a:buSzPts val="2800"/>
            </a:pPr>
            <a:r>
              <a:rPr lang="en-US" dirty="0"/>
              <a:t>As technology integrates into our daily lives, security protocols are an increasing priority. </a:t>
            </a:r>
          </a:p>
          <a:p>
            <a:pPr marL="685800" lvl="1" indent="-228600" algn="just">
              <a:spcBef>
                <a:spcPts val="1000"/>
              </a:spcBef>
              <a:buSzPts val="2800"/>
            </a:pPr>
            <a:r>
              <a:rPr lang="en-US" dirty="0"/>
              <a:t>Voice-based authentication adds a viable level of security.</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4"/>
          <p:cNvSpPr txBox="1">
            <a:spLocks noGrp="1"/>
          </p:cNvSpPr>
          <p:nvPr>
            <p:ph type="title"/>
          </p:nvPr>
        </p:nvSpPr>
        <p:spPr>
          <a:xfrm>
            <a:off x="838200" y="365125"/>
            <a:ext cx="10515600" cy="48488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Example</a:t>
            </a:r>
            <a:endParaRPr/>
          </a:p>
        </p:txBody>
      </p:sp>
      <p:sp>
        <p:nvSpPr>
          <p:cNvPr id="365" name="Google Shape;365;p54"/>
          <p:cNvSpPr txBox="1">
            <a:spLocks noGrp="1"/>
          </p:cNvSpPr>
          <p:nvPr>
            <p:ph type="body" idx="1"/>
          </p:nvPr>
        </p:nvSpPr>
        <p:spPr>
          <a:xfrm>
            <a:off x="838200" y="106577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Speech Recognition and IBM</a:t>
            </a:r>
            <a:endParaRPr/>
          </a:p>
          <a:p>
            <a:pPr marL="685800" lvl="1" indent="-228600" algn="l" rtl="0">
              <a:lnSpc>
                <a:spcPct val="90000"/>
              </a:lnSpc>
              <a:spcBef>
                <a:spcPts val="500"/>
              </a:spcBef>
              <a:spcAft>
                <a:spcPts val="0"/>
              </a:spcAft>
              <a:buClr>
                <a:schemeClr val="dk1"/>
              </a:buClr>
              <a:buSzPts val="2400"/>
              <a:buChar char="•"/>
            </a:pPr>
            <a:r>
              <a:rPr lang="en-US"/>
              <a:t>IBM has pioneered the development of Speech Recognition tools and services that enable organizations to automate their complex business processes while gaining essential business insights.</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3"/>
              </a:rPr>
              <a:t>IBM Watson Speech to Text</a:t>
            </a:r>
            <a:r>
              <a:rPr lang="en-US"/>
              <a:t> is a cloud-native solution that uses deep-learning AI algorithms to apply knowledge about grammar, language structure, and audio/voice signal composition to create customizable speech recognition for optimal text transcription.</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4"/>
              </a:rPr>
              <a:t>IBM Watson Text to Speech</a:t>
            </a:r>
            <a:r>
              <a:rPr lang="en-US"/>
              <a:t> generates human-like audio from written text, increasing customer engagement and satisfaction by improving accessibility across languages and interaction modalities.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71" name="Google Shape;371;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r>
              <a:rPr lang="en-US" sz="4400" b="1"/>
              <a:t>Basic Concepts of Neural Networks</a:t>
            </a:r>
            <a:endParaRPr sz="4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38200" y="365126"/>
            <a:ext cx="10515600" cy="833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General Diagram</a:t>
            </a:r>
            <a:endParaRPr/>
          </a:p>
        </p:txBody>
      </p:sp>
      <p:pic>
        <p:nvPicPr>
          <p:cNvPr id="137" name="Google Shape;137;p20" descr="Workflow for the Project"/>
          <p:cNvPicPr preferRelativeResize="0"/>
          <p:nvPr/>
        </p:nvPicPr>
        <p:blipFill rotWithShape="1">
          <a:blip r:embed="rId3">
            <a:alphaModFix/>
          </a:blip>
          <a:srcRect/>
          <a:stretch/>
        </p:blipFill>
        <p:spPr>
          <a:xfrm>
            <a:off x="1951773" y="1597586"/>
            <a:ext cx="7711211" cy="433755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Basics of Neural Network</a:t>
            </a:r>
            <a:endParaRPr/>
          </a:p>
        </p:txBody>
      </p:sp>
      <p:sp>
        <p:nvSpPr>
          <p:cNvPr id="383" name="Google Shape;383;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399FF"/>
              </a:buClr>
              <a:buSzPts val="2800"/>
              <a:buChar char="•"/>
            </a:pPr>
            <a:r>
              <a:rPr lang="en-US">
                <a:solidFill>
                  <a:srgbClr val="3399FF"/>
                </a:solidFill>
              </a:rPr>
              <a:t>What is a Neural Network</a:t>
            </a:r>
            <a:endParaRPr/>
          </a:p>
          <a:p>
            <a:pPr marL="228600" lvl="0" indent="-228600" algn="l" rtl="0">
              <a:lnSpc>
                <a:spcPct val="90000"/>
              </a:lnSpc>
              <a:spcBef>
                <a:spcPts val="1000"/>
              </a:spcBef>
              <a:spcAft>
                <a:spcPts val="0"/>
              </a:spcAft>
              <a:buClr>
                <a:schemeClr val="dk1"/>
              </a:buClr>
              <a:buSzPts val="2800"/>
              <a:buChar char="•"/>
            </a:pPr>
            <a:r>
              <a:rPr lang="en-US"/>
              <a:t>Neural Network Classifier</a:t>
            </a:r>
            <a:endParaRPr/>
          </a:p>
          <a:p>
            <a:pPr marL="228600" lvl="0" indent="-228600" algn="l" rtl="0">
              <a:lnSpc>
                <a:spcPct val="90000"/>
              </a:lnSpc>
              <a:spcBef>
                <a:spcPts val="1000"/>
              </a:spcBef>
              <a:spcAft>
                <a:spcPts val="0"/>
              </a:spcAft>
              <a:buClr>
                <a:srgbClr val="3399FF"/>
              </a:buClr>
              <a:buSzPts val="2800"/>
              <a:buChar char="•"/>
            </a:pPr>
            <a:r>
              <a:rPr lang="en-US">
                <a:solidFill>
                  <a:srgbClr val="3399FF"/>
                </a:solidFill>
              </a:rPr>
              <a:t>Data Normalization</a:t>
            </a:r>
            <a:endParaRPr/>
          </a:p>
          <a:p>
            <a:pPr marL="228600" lvl="0" indent="-228600" algn="l" rtl="0">
              <a:lnSpc>
                <a:spcPct val="90000"/>
              </a:lnSpc>
              <a:spcBef>
                <a:spcPts val="1000"/>
              </a:spcBef>
              <a:spcAft>
                <a:spcPts val="0"/>
              </a:spcAft>
              <a:buClr>
                <a:schemeClr val="dk1"/>
              </a:buClr>
              <a:buSzPts val="2800"/>
              <a:buChar char="•"/>
            </a:pPr>
            <a:r>
              <a:rPr lang="en-US"/>
              <a:t>Neuron and bias of a neuron</a:t>
            </a:r>
            <a:endParaRPr/>
          </a:p>
          <a:p>
            <a:pPr marL="228600" lvl="0" indent="-228600" algn="l" rtl="0">
              <a:lnSpc>
                <a:spcPct val="90000"/>
              </a:lnSpc>
              <a:spcBef>
                <a:spcPts val="1000"/>
              </a:spcBef>
              <a:spcAft>
                <a:spcPts val="0"/>
              </a:spcAft>
              <a:buClr>
                <a:srgbClr val="3399FF"/>
              </a:buClr>
              <a:buSzPts val="2800"/>
              <a:buChar char="•"/>
            </a:pPr>
            <a:r>
              <a:rPr lang="en-US">
                <a:solidFill>
                  <a:srgbClr val="3399FF"/>
                </a:solidFill>
              </a:rPr>
              <a:t>Single Layer Feed Forward</a:t>
            </a:r>
            <a:endParaRPr/>
          </a:p>
          <a:p>
            <a:pPr marL="228600" lvl="0" indent="-228600" algn="l" rtl="0">
              <a:lnSpc>
                <a:spcPct val="90000"/>
              </a:lnSpc>
              <a:spcBef>
                <a:spcPts val="1000"/>
              </a:spcBef>
              <a:spcAft>
                <a:spcPts val="0"/>
              </a:spcAft>
              <a:buClr>
                <a:schemeClr val="dk1"/>
              </a:buClr>
              <a:buSzPts val="2800"/>
              <a:buChar char="•"/>
            </a:pPr>
            <a:r>
              <a:rPr lang="en-US"/>
              <a:t>Limitation</a:t>
            </a:r>
            <a:endParaRPr/>
          </a:p>
          <a:p>
            <a:pPr marL="228600" lvl="0" indent="-228600" algn="l" rtl="0">
              <a:lnSpc>
                <a:spcPct val="90000"/>
              </a:lnSpc>
              <a:spcBef>
                <a:spcPts val="1000"/>
              </a:spcBef>
              <a:spcAft>
                <a:spcPts val="0"/>
              </a:spcAft>
              <a:buClr>
                <a:srgbClr val="3399FF"/>
              </a:buClr>
              <a:buSzPts val="2800"/>
              <a:buChar char="•"/>
            </a:pPr>
            <a:r>
              <a:rPr lang="en-US">
                <a:solidFill>
                  <a:srgbClr val="3399FF"/>
                </a:solidFill>
              </a:rPr>
              <a:t>Multi Layer Feed Forward</a:t>
            </a:r>
            <a:endParaRPr/>
          </a:p>
          <a:p>
            <a:pPr marL="228600" lvl="0" indent="-228600" algn="l" rtl="0">
              <a:lnSpc>
                <a:spcPct val="90000"/>
              </a:lnSpc>
              <a:spcBef>
                <a:spcPts val="1000"/>
              </a:spcBef>
              <a:spcAft>
                <a:spcPts val="0"/>
              </a:spcAft>
              <a:buClr>
                <a:schemeClr val="dk1"/>
              </a:buClr>
              <a:buSzPts val="2800"/>
              <a:buChar char="•"/>
            </a:pPr>
            <a:r>
              <a:rPr lang="en-US"/>
              <a:t>Back propagation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8"/>
          <p:cNvSpPr txBox="1">
            <a:spLocks noGrp="1"/>
          </p:cNvSpPr>
          <p:nvPr>
            <p:ph type="title"/>
          </p:nvPr>
        </p:nvSpPr>
        <p:spPr>
          <a:xfrm>
            <a:off x="2209801" y="228600"/>
            <a:ext cx="7769225"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Neural Networks</a:t>
            </a:r>
            <a:endParaRPr/>
          </a:p>
        </p:txBody>
      </p:sp>
      <p:sp>
        <p:nvSpPr>
          <p:cNvPr id="389" name="Google Shape;389;p58"/>
          <p:cNvSpPr txBox="1"/>
          <p:nvPr/>
        </p:nvSpPr>
        <p:spPr>
          <a:xfrm>
            <a:off x="3200400" y="1219200"/>
            <a:ext cx="5867400" cy="579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1" u="none" strike="noStrike" cap="none">
                <a:solidFill>
                  <a:srgbClr val="FF9966"/>
                </a:solidFill>
                <a:latin typeface="Times New Roman"/>
                <a:ea typeface="Times New Roman"/>
                <a:cs typeface="Times New Roman"/>
                <a:sym typeface="Times New Roman"/>
              </a:rPr>
              <a:t>What is a Neural Network?</a:t>
            </a:r>
            <a:endParaRPr sz="1400" b="0" i="0" u="none" strike="noStrike" cap="none">
              <a:solidFill>
                <a:srgbClr val="000000"/>
              </a:solidFill>
              <a:latin typeface="Arial"/>
              <a:ea typeface="Arial"/>
              <a:cs typeface="Arial"/>
              <a:sym typeface="Arial"/>
            </a:endParaRPr>
          </a:p>
        </p:txBody>
      </p:sp>
      <p:sp>
        <p:nvSpPr>
          <p:cNvPr id="390" name="Google Shape;390;p58"/>
          <p:cNvSpPr txBox="1"/>
          <p:nvPr/>
        </p:nvSpPr>
        <p:spPr>
          <a:xfrm>
            <a:off x="1905000" y="2971800"/>
            <a:ext cx="5867400" cy="304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3300"/>
                </a:solidFill>
                <a:latin typeface="Times New Roman"/>
                <a:ea typeface="Times New Roman"/>
                <a:cs typeface="Times New Roman"/>
                <a:sym typeface="Times New Roman"/>
              </a:rPr>
              <a:t>Similarity with biological 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Fundamental processing elements of a neural network is a neuron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1.</a:t>
            </a:r>
            <a:r>
              <a:rPr lang="en-US" sz="2000" b="0" i="0" u="none" strike="noStrike" cap="none">
                <a:solidFill>
                  <a:srgbClr val="3366FF"/>
                </a:solidFill>
                <a:latin typeface="Times New Roman"/>
                <a:ea typeface="Times New Roman"/>
                <a:cs typeface="Times New Roman"/>
                <a:sym typeface="Times New Roman"/>
              </a:rPr>
              <a:t>Receives inputs from other source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2.Combines them in someway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rgbClr val="3366FF"/>
                </a:solidFill>
                <a:latin typeface="Times New Roman"/>
                <a:ea typeface="Times New Roman"/>
                <a:cs typeface="Times New Roman"/>
                <a:sym typeface="Times New Roman"/>
              </a:rPr>
              <a:t>3.Performs a generally nonlinear operation on the result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4.Outputs the final result</a:t>
            </a:r>
            <a:endParaRPr sz="1400" b="0" i="0" u="none" strike="noStrike" cap="none">
              <a:solidFill>
                <a:srgbClr val="000000"/>
              </a:solidFill>
              <a:latin typeface="Arial"/>
              <a:ea typeface="Arial"/>
              <a:cs typeface="Arial"/>
              <a:sym typeface="Arial"/>
            </a:endParaRPr>
          </a:p>
        </p:txBody>
      </p:sp>
      <p:grpSp>
        <p:nvGrpSpPr>
          <p:cNvPr id="391" name="Google Shape;391;p58"/>
          <p:cNvGrpSpPr/>
          <p:nvPr/>
        </p:nvGrpSpPr>
        <p:grpSpPr>
          <a:xfrm>
            <a:off x="1981200" y="1905000"/>
            <a:ext cx="8426450" cy="2743200"/>
            <a:chOff x="288" y="1200"/>
            <a:chExt cx="5308" cy="1728"/>
          </a:xfrm>
        </p:grpSpPr>
        <p:sp>
          <p:nvSpPr>
            <p:cNvPr id="392" name="Google Shape;392;p58"/>
            <p:cNvSpPr txBox="1"/>
            <p:nvPr/>
          </p:nvSpPr>
          <p:spPr>
            <a:xfrm>
              <a:off x="288" y="1200"/>
              <a:ext cx="3264" cy="5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Biologically motivated approach to machine   learning</a:t>
              </a:r>
              <a:endParaRPr sz="1400" b="0" i="0" u="none" strike="noStrike" cap="none">
                <a:solidFill>
                  <a:srgbClr val="000000"/>
                </a:solidFill>
                <a:latin typeface="Arial"/>
                <a:ea typeface="Arial"/>
                <a:cs typeface="Arial"/>
                <a:sym typeface="Arial"/>
              </a:endParaRPr>
            </a:p>
          </p:txBody>
        </p:sp>
        <p:pic>
          <p:nvPicPr>
            <p:cNvPr id="393" name="Google Shape;393;p58"/>
            <p:cNvPicPr preferRelativeResize="0"/>
            <p:nvPr/>
          </p:nvPicPr>
          <p:blipFill rotWithShape="1">
            <a:blip r:embed="rId3">
              <a:alphaModFix/>
            </a:blip>
            <a:srcRect/>
            <a:stretch/>
          </p:blipFill>
          <p:spPr>
            <a:xfrm>
              <a:off x="3984" y="1200"/>
              <a:ext cx="1612" cy="1728"/>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a:spLocks noGrp="1"/>
          </p:cNvSpPr>
          <p:nvPr>
            <p:ph type="title"/>
          </p:nvPr>
        </p:nvSpPr>
        <p:spPr>
          <a:xfrm>
            <a:off x="2286000" y="533400"/>
            <a:ext cx="7696200" cy="53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3300"/>
              </a:buClr>
              <a:buSzPts val="2900"/>
              <a:buFont typeface="Calibri"/>
              <a:buNone/>
            </a:pPr>
            <a:r>
              <a:rPr lang="en-US" sz="2900" b="1">
                <a:solidFill>
                  <a:srgbClr val="FF3300"/>
                </a:solidFill>
              </a:rPr>
              <a:t>Similarity with Biological Network</a:t>
            </a:r>
            <a:endParaRPr/>
          </a:p>
        </p:txBody>
      </p:sp>
      <p:pic>
        <p:nvPicPr>
          <p:cNvPr id="399" name="Google Shape;399;p59" descr="neural1"/>
          <p:cNvPicPr preferRelativeResize="0">
            <a:picLocks noGrp="1"/>
          </p:cNvPicPr>
          <p:nvPr>
            <p:ph type="body" idx="1"/>
          </p:nvPr>
        </p:nvPicPr>
        <p:blipFill rotWithShape="1">
          <a:blip r:embed="rId3">
            <a:alphaModFix/>
          </a:blip>
          <a:srcRect/>
          <a:stretch/>
        </p:blipFill>
        <p:spPr>
          <a:xfrm>
            <a:off x="2514600" y="1295400"/>
            <a:ext cx="7361238" cy="3352800"/>
          </a:xfrm>
          <a:prstGeom prst="rect">
            <a:avLst/>
          </a:prstGeom>
          <a:noFill/>
          <a:ln w="9525" cap="flat" cmpd="sng">
            <a:solidFill>
              <a:schemeClr val="dk1"/>
            </a:solidFill>
            <a:prstDash val="solid"/>
            <a:miter lim="800000"/>
            <a:headEnd type="none" w="sm" len="sm"/>
            <a:tailEnd type="none" w="sm" len="sm"/>
          </a:ln>
        </p:spPr>
      </p:pic>
      <p:sp>
        <p:nvSpPr>
          <p:cNvPr id="400" name="Google Shape;400;p59"/>
          <p:cNvSpPr txBox="1"/>
          <p:nvPr/>
        </p:nvSpPr>
        <p:spPr>
          <a:xfrm>
            <a:off x="2209800" y="4648200"/>
            <a:ext cx="6477000" cy="14668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Fundamental processing element of a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neural network is a neuron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 human brain has 100 billion neurons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 ant brain has 250,000 neurons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Synapses,</a:t>
            </a:r>
            <a:br>
              <a:rPr lang="en-US"/>
            </a:br>
            <a:r>
              <a:rPr lang="en-US"/>
              <a:t>the basis of learning and memory </a:t>
            </a:r>
            <a:endParaRPr/>
          </a:p>
        </p:txBody>
      </p:sp>
      <p:pic>
        <p:nvPicPr>
          <p:cNvPr id="406" name="Google Shape;406;p60" descr="synani1"/>
          <p:cNvPicPr preferRelativeResize="0"/>
          <p:nvPr/>
        </p:nvPicPr>
        <p:blipFill rotWithShape="1">
          <a:blip r:embed="rId3">
            <a:alphaModFix/>
          </a:blip>
          <a:srcRect/>
          <a:stretch/>
        </p:blipFill>
        <p:spPr>
          <a:xfrm>
            <a:off x="2133600" y="1752600"/>
            <a:ext cx="2711450" cy="4191000"/>
          </a:xfrm>
          <a:prstGeom prst="rect">
            <a:avLst/>
          </a:prstGeom>
          <a:noFill/>
          <a:ln>
            <a:noFill/>
          </a:ln>
        </p:spPr>
      </p:pic>
      <p:pic>
        <p:nvPicPr>
          <p:cNvPr id="407" name="Google Shape;407;p60" descr="synapse1"/>
          <p:cNvPicPr preferRelativeResize="0"/>
          <p:nvPr/>
        </p:nvPicPr>
        <p:blipFill rotWithShape="1">
          <a:blip r:embed="rId4">
            <a:alphaModFix/>
          </a:blip>
          <a:srcRect/>
          <a:stretch/>
        </p:blipFill>
        <p:spPr>
          <a:xfrm>
            <a:off x="5943601" y="1752600"/>
            <a:ext cx="3579813" cy="4191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1"/>
          <p:cNvSpPr txBox="1">
            <a:spLocks noGrp="1"/>
          </p:cNvSpPr>
          <p:nvPr>
            <p:ph type="title"/>
          </p:nvPr>
        </p:nvSpPr>
        <p:spPr>
          <a:xfrm>
            <a:off x="1752600" y="228600"/>
            <a:ext cx="868680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              </a:t>
            </a:r>
            <a:r>
              <a:rPr lang="en-US" sz="3200"/>
              <a:t>Neural Network</a:t>
            </a:r>
            <a:endParaRPr/>
          </a:p>
        </p:txBody>
      </p:sp>
      <p:sp>
        <p:nvSpPr>
          <p:cNvPr id="413" name="Google Shape;413;p61"/>
          <p:cNvSpPr txBox="1">
            <a:spLocks noGrp="1"/>
          </p:cNvSpPr>
          <p:nvPr>
            <p:ph type="body" idx="1"/>
          </p:nvPr>
        </p:nvSpPr>
        <p:spPr>
          <a:xfrm>
            <a:off x="1981200" y="1524000"/>
            <a:ext cx="7772400" cy="4648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Neural Network</a:t>
            </a:r>
            <a:r>
              <a:rPr lang="en-US"/>
              <a:t> is a set of connected </a:t>
            </a:r>
            <a:endParaRPr/>
          </a:p>
          <a:p>
            <a:pPr marL="228600" lvl="0" indent="-228600" algn="l" rtl="0">
              <a:lnSpc>
                <a:spcPct val="90000"/>
              </a:lnSpc>
              <a:spcBef>
                <a:spcPts val="1000"/>
              </a:spcBef>
              <a:spcAft>
                <a:spcPts val="0"/>
              </a:spcAft>
              <a:buClr>
                <a:schemeClr val="dk1"/>
              </a:buClr>
              <a:buSzPts val="2800"/>
              <a:buFont typeface="Noto Sans Symbols"/>
              <a:buNone/>
            </a:pPr>
            <a:r>
              <a:rPr lang="en-US"/>
              <a:t>    INPUT/OUTPUT UNITS, where each connection has a WEIGHT associated with it.</a:t>
            </a:r>
            <a:endParaRPr/>
          </a:p>
          <a:p>
            <a:pPr marL="228600" lvl="0" indent="-76200" algn="l" rtl="0">
              <a:lnSpc>
                <a:spcPct val="90000"/>
              </a:lnSpc>
              <a:spcBef>
                <a:spcPts val="1000"/>
              </a:spcBef>
              <a:spcAft>
                <a:spcPts val="0"/>
              </a:spcAft>
              <a:buClr>
                <a:schemeClr val="dk1"/>
              </a:buClr>
              <a:buSzPts val="2400"/>
              <a:buNone/>
            </a:pPr>
            <a:endParaRPr sz="2400">
              <a:solidFill>
                <a:srgbClr val="FF3300"/>
              </a:solidFill>
            </a:endParaRPr>
          </a:p>
          <a:p>
            <a:pPr marL="228600" lvl="0" indent="-228600" algn="l" rtl="0">
              <a:lnSpc>
                <a:spcPct val="90000"/>
              </a:lnSpc>
              <a:spcBef>
                <a:spcPts val="1000"/>
              </a:spcBef>
              <a:spcAft>
                <a:spcPts val="0"/>
              </a:spcAft>
              <a:buClr>
                <a:srgbClr val="FF3300"/>
              </a:buClr>
              <a:buSzPts val="2400"/>
              <a:buChar char="•"/>
            </a:pPr>
            <a:r>
              <a:rPr lang="en-US" sz="2400">
                <a:solidFill>
                  <a:srgbClr val="FF3300"/>
                </a:solidFill>
              </a:rPr>
              <a:t>Neural Network</a:t>
            </a:r>
            <a:r>
              <a:rPr lang="en-US" sz="2400"/>
              <a:t> learning is also called CONNECTIONIST learning due to the connections between units.</a:t>
            </a:r>
            <a:endParaRPr/>
          </a:p>
          <a:p>
            <a:pPr marL="228600" lvl="0" indent="-50800" algn="l" rtl="0">
              <a:lnSpc>
                <a:spcPct val="90000"/>
              </a:lnSpc>
              <a:spcBef>
                <a:spcPts val="1000"/>
              </a:spcBef>
              <a:spcAft>
                <a:spcPts val="0"/>
              </a:spcAft>
              <a:buClr>
                <a:schemeClr val="dk1"/>
              </a:buClr>
              <a:buSzPts val="2800"/>
              <a:buNone/>
            </a:pPr>
            <a:endParaRPr>
              <a:solidFill>
                <a:srgbClr val="FF6600"/>
              </a:solidFill>
            </a:endParaRPr>
          </a:p>
          <a:p>
            <a:pPr marL="228600" lvl="0" indent="-228600" algn="l" rtl="0">
              <a:lnSpc>
                <a:spcPct val="90000"/>
              </a:lnSpc>
              <a:spcBef>
                <a:spcPts val="1000"/>
              </a:spcBef>
              <a:spcAft>
                <a:spcPts val="0"/>
              </a:spcAft>
              <a:buClr>
                <a:schemeClr val="folHlink"/>
              </a:buClr>
              <a:buSzPts val="2800"/>
              <a:buChar char="•"/>
            </a:pPr>
            <a:r>
              <a:rPr lang="en-US">
                <a:solidFill>
                  <a:schemeClr val="folHlink"/>
                </a:solidFill>
              </a:rPr>
              <a:t>It is a case of SUPERVISED, INDUCTIVE or </a:t>
            </a:r>
            <a:r>
              <a:rPr lang="en-US">
                <a:solidFill>
                  <a:srgbClr val="FF0000"/>
                </a:solidFill>
              </a:rPr>
              <a:t>CLASSIFICATION</a:t>
            </a:r>
            <a:r>
              <a:rPr lang="en-US">
                <a:solidFill>
                  <a:schemeClr val="folHlink"/>
                </a:solidFill>
              </a:rPr>
              <a:t> learning.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Neural Network</a:t>
            </a:r>
            <a:endParaRPr/>
          </a:p>
        </p:txBody>
      </p:sp>
      <p:sp>
        <p:nvSpPr>
          <p:cNvPr id="419" name="Google Shape;419;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366FF"/>
              </a:buClr>
              <a:buSzPts val="2800"/>
              <a:buChar char="•"/>
            </a:pPr>
            <a:r>
              <a:rPr lang="en-US">
                <a:solidFill>
                  <a:srgbClr val="3366FF"/>
                </a:solidFill>
              </a:rPr>
              <a:t>Neural Network</a:t>
            </a:r>
            <a:r>
              <a:rPr lang="en-US"/>
              <a:t> learns by adjusting the weights so as to be able to correctly classify the training data and hence, after testing phase, to classify unknown data.</a:t>
            </a:r>
            <a:endParaRPr/>
          </a:p>
          <a:p>
            <a:pPr marL="228600" lvl="0" indent="-50800" algn="l" rtl="0">
              <a:lnSpc>
                <a:spcPct val="90000"/>
              </a:lnSpc>
              <a:spcBef>
                <a:spcPts val="100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Neural Network</a:t>
            </a:r>
            <a:r>
              <a:rPr lang="en-US"/>
              <a:t> needs long time for training.</a:t>
            </a:r>
            <a:endParaRPr/>
          </a:p>
          <a:p>
            <a:pPr marL="228600" lvl="0" indent="-50800" algn="l" rtl="0">
              <a:lnSpc>
                <a:spcPct val="90000"/>
              </a:lnSpc>
              <a:spcBef>
                <a:spcPts val="100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Neural Network</a:t>
            </a:r>
            <a:r>
              <a:rPr lang="en-US">
                <a:solidFill>
                  <a:schemeClr val="accent2"/>
                </a:solidFill>
              </a:rPr>
              <a:t> </a:t>
            </a:r>
            <a:r>
              <a:rPr lang="en-US"/>
              <a:t>has a high tolerance to noisy and incomplete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Neural Network Classifier</a:t>
            </a:r>
            <a:endParaRPr/>
          </a:p>
        </p:txBody>
      </p:sp>
      <p:sp>
        <p:nvSpPr>
          <p:cNvPr id="425" name="Google Shape;425;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80000"/>
              </a:lnSpc>
              <a:spcBef>
                <a:spcPts val="0"/>
              </a:spcBef>
              <a:spcAft>
                <a:spcPts val="0"/>
              </a:spcAft>
              <a:buClr>
                <a:srgbClr val="FF3300"/>
              </a:buClr>
              <a:buSzPts val="2000"/>
              <a:buChar char="•"/>
            </a:pPr>
            <a:r>
              <a:rPr lang="en-US" sz="2000" b="1">
                <a:solidFill>
                  <a:srgbClr val="FF3300"/>
                </a:solidFill>
              </a:rPr>
              <a:t>Input: Classification data </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a:t>
            </a:r>
            <a:r>
              <a:rPr lang="en-US" sz="2000">
                <a:solidFill>
                  <a:srgbClr val="3366FF"/>
                </a:solidFill>
                <a:latin typeface="Arial Black"/>
                <a:ea typeface="Arial Black"/>
                <a:cs typeface="Arial Black"/>
                <a:sym typeface="Arial Black"/>
              </a:rPr>
              <a:t>It contains classification attribute</a:t>
            </a:r>
            <a:endParaRPr/>
          </a:p>
          <a:p>
            <a:pPr marL="228600" lvl="0" indent="-228600" algn="l" rtl="0">
              <a:lnSpc>
                <a:spcPct val="80000"/>
              </a:lnSpc>
              <a:spcBef>
                <a:spcPts val="1000"/>
              </a:spcBef>
              <a:spcAft>
                <a:spcPts val="0"/>
              </a:spcAft>
              <a:buClr>
                <a:schemeClr val="dk1"/>
              </a:buClr>
              <a:buSzPts val="2000"/>
              <a:buChar char="•"/>
            </a:pPr>
            <a:r>
              <a:rPr lang="en-US" sz="2000"/>
              <a:t>Data is divided, as in any classification problem.</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a:t>
            </a:r>
            <a:r>
              <a:rPr lang="en-US" sz="2000">
                <a:solidFill>
                  <a:srgbClr val="3366FF"/>
                </a:solidFill>
              </a:rPr>
              <a:t>Training data and Testing data</a:t>
            </a:r>
            <a:r>
              <a:rPr lang="en-US" sz="2000"/>
              <a:t>]</a:t>
            </a:r>
            <a:endParaRPr/>
          </a:p>
          <a:p>
            <a:pPr marL="228600" lvl="0" indent="-228600" algn="l" rtl="0">
              <a:lnSpc>
                <a:spcPct val="80000"/>
              </a:lnSpc>
              <a:spcBef>
                <a:spcPts val="1000"/>
              </a:spcBef>
              <a:spcAft>
                <a:spcPts val="0"/>
              </a:spcAft>
              <a:buClr>
                <a:schemeClr val="dk1"/>
              </a:buClr>
              <a:buSzPts val="2000"/>
              <a:buFont typeface="Noto Sans Symbols"/>
              <a:buNone/>
            </a:pPr>
            <a:endParaRPr sz="2000"/>
          </a:p>
          <a:p>
            <a:pPr marL="228600" lvl="0" indent="-228600" algn="l" rtl="0">
              <a:lnSpc>
                <a:spcPct val="80000"/>
              </a:lnSpc>
              <a:spcBef>
                <a:spcPts val="1000"/>
              </a:spcBef>
              <a:spcAft>
                <a:spcPts val="0"/>
              </a:spcAft>
              <a:buClr>
                <a:srgbClr val="FF3300"/>
              </a:buClr>
              <a:buSzPts val="2000"/>
              <a:buChar char="•"/>
            </a:pPr>
            <a:r>
              <a:rPr lang="en-US" sz="2000" b="1" u="sng">
                <a:solidFill>
                  <a:srgbClr val="FF3300"/>
                </a:solidFill>
              </a:rPr>
              <a:t>All data must be normalized.</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(i.e. all values of attributes in the database are changed to contain values in the internal [0,1] or[-1,1])</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a:t>
            </a:r>
            <a:r>
              <a:rPr lang="en-US" sz="2000">
                <a:solidFill>
                  <a:srgbClr val="3366FF"/>
                </a:solidFill>
              </a:rPr>
              <a:t>Neural Network can work with data in the range of (0,1) or (-1,1)</a:t>
            </a:r>
            <a:endParaRPr/>
          </a:p>
          <a:p>
            <a:pPr marL="228600" lvl="0" indent="-228600" algn="l" rtl="0">
              <a:lnSpc>
                <a:spcPct val="80000"/>
              </a:lnSpc>
              <a:spcBef>
                <a:spcPts val="1000"/>
              </a:spcBef>
              <a:spcAft>
                <a:spcPts val="0"/>
              </a:spcAft>
              <a:buClr>
                <a:schemeClr val="dk1"/>
              </a:buClr>
              <a:buSzPts val="2000"/>
              <a:buFont typeface="Noto Sans Symbols"/>
              <a:buNone/>
            </a:pPr>
            <a:endParaRPr sz="2000" u="sng">
              <a:solidFill>
                <a:srgbClr val="3366FF"/>
              </a:solidFill>
            </a:endParaRPr>
          </a:p>
          <a:p>
            <a:pPr marL="228600" lvl="0" indent="-228600" algn="l" rtl="0">
              <a:lnSpc>
                <a:spcPct val="80000"/>
              </a:lnSpc>
              <a:spcBef>
                <a:spcPts val="1000"/>
              </a:spcBef>
              <a:spcAft>
                <a:spcPts val="0"/>
              </a:spcAft>
              <a:buClr>
                <a:srgbClr val="FF3300"/>
              </a:buClr>
              <a:buSzPts val="2000"/>
              <a:buChar char="•"/>
            </a:pPr>
            <a:r>
              <a:rPr lang="en-US" sz="2000" b="1">
                <a:solidFill>
                  <a:srgbClr val="FF3300"/>
                </a:solidFill>
              </a:rPr>
              <a:t>Two basic normalization techniques</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[1] Max-Min normalization</a:t>
            </a:r>
            <a:endParaRPr/>
          </a:p>
          <a:p>
            <a:pPr marL="228600" lvl="0" indent="-228600" algn="l" rtl="0">
              <a:lnSpc>
                <a:spcPct val="80000"/>
              </a:lnSpc>
              <a:spcBef>
                <a:spcPts val="1000"/>
              </a:spcBef>
              <a:spcAft>
                <a:spcPts val="0"/>
              </a:spcAft>
              <a:buClr>
                <a:schemeClr val="dk1"/>
              </a:buClr>
              <a:buSzPts val="2000"/>
              <a:buFont typeface="Noto Sans Symbols"/>
              <a:buNone/>
            </a:pPr>
            <a:r>
              <a:rPr lang="en-US" sz="2000"/>
              <a:t>       [2] Decimal Scaling normalization</a:t>
            </a:r>
            <a:endParaRPr/>
          </a:p>
          <a:p>
            <a:pPr marL="228600" lvl="0" indent="-101600" algn="l" rtl="0">
              <a:lnSpc>
                <a:spcPct val="80000"/>
              </a:lnSpc>
              <a:spcBef>
                <a:spcPts val="1000"/>
              </a:spcBef>
              <a:spcAft>
                <a:spcPts val="0"/>
              </a:spcAft>
              <a:buClr>
                <a:schemeClr val="dk1"/>
              </a:buClr>
              <a:buSzPts val="2000"/>
              <a:buNone/>
            </a:pP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4"/>
          <p:cNvSpPr txBox="1">
            <a:spLocks noGrp="1"/>
          </p:cNvSpPr>
          <p:nvPr>
            <p:ph type="title"/>
          </p:nvPr>
        </p:nvSpPr>
        <p:spPr>
          <a:xfrm>
            <a:off x="3298826" y="533400"/>
            <a:ext cx="5129213" cy="666750"/>
          </a:xfrm>
          <a:prstGeom prst="rect">
            <a:avLst/>
          </a:prstGeom>
          <a:noFill/>
          <a:ln w="9525" cap="flat" cmpd="sng">
            <a:solidFill>
              <a:schemeClr val="dk1"/>
            </a:solidFill>
            <a:prstDash val="solid"/>
            <a:miter lim="800000"/>
            <a:headEnd type="none" w="sm" len="sm"/>
            <a:tailEnd type="none" w="sm" len="sm"/>
          </a:ln>
        </p:spPr>
        <p:txBody>
          <a:bodyPr spcFirstLastPara="1" wrap="square" lIns="92075" tIns="46025" rIns="92075" bIns="46025" anchor="ctr" anchorCtr="0">
            <a:normAutofit/>
          </a:bodyPr>
          <a:lstStyle/>
          <a:p>
            <a:pPr marL="0" lvl="0" indent="0" algn="l" rtl="0">
              <a:lnSpc>
                <a:spcPct val="90000"/>
              </a:lnSpc>
              <a:spcBef>
                <a:spcPts val="0"/>
              </a:spcBef>
              <a:spcAft>
                <a:spcPts val="0"/>
              </a:spcAft>
              <a:buClr>
                <a:schemeClr val="dk1"/>
              </a:buClr>
              <a:buSzPts val="2500"/>
              <a:buFont typeface="Calibri"/>
              <a:buNone/>
            </a:pPr>
            <a:r>
              <a:rPr lang="en-US" sz="2500"/>
              <a:t>Data Normalization</a:t>
            </a:r>
            <a:endParaRPr/>
          </a:p>
        </p:txBody>
      </p:sp>
      <p:pic>
        <p:nvPicPr>
          <p:cNvPr id="431" name="Google Shape;431;p64"/>
          <p:cNvPicPr preferRelativeResize="0"/>
          <p:nvPr/>
        </p:nvPicPr>
        <p:blipFill rotWithShape="1">
          <a:blip r:embed="rId3">
            <a:alphaModFix/>
          </a:blip>
          <a:srcRect/>
          <a:stretch/>
        </p:blipFill>
        <p:spPr>
          <a:xfrm>
            <a:off x="1676400" y="2209800"/>
            <a:ext cx="8732838" cy="762000"/>
          </a:xfrm>
          <a:prstGeom prst="rect">
            <a:avLst/>
          </a:prstGeom>
          <a:solidFill>
            <a:schemeClr val="lt1"/>
          </a:solidFill>
          <a:ln w="9525" cap="flat" cmpd="sng">
            <a:solidFill>
              <a:schemeClr val="dk1"/>
            </a:solidFill>
            <a:prstDash val="solid"/>
            <a:miter lim="800000"/>
            <a:headEnd type="none" w="sm" len="sm"/>
            <a:tailEnd type="none" w="sm" len="sm"/>
          </a:ln>
        </p:spPr>
      </p:pic>
      <p:sp>
        <p:nvSpPr>
          <p:cNvPr id="432" name="Google Shape;432;p64"/>
          <p:cNvSpPr txBox="1"/>
          <p:nvPr/>
        </p:nvSpPr>
        <p:spPr>
          <a:xfrm>
            <a:off x="2362201" y="1295400"/>
            <a:ext cx="7192963"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3300"/>
                </a:solidFill>
                <a:latin typeface="Calibri"/>
                <a:ea typeface="Calibri"/>
                <a:cs typeface="Calibri"/>
                <a:sym typeface="Calibri"/>
              </a:rPr>
              <a:t>[1] Max- Min normalization formula is as follows:</a:t>
            </a:r>
            <a:endParaRPr sz="1400" b="0" i="0" u="none" strike="noStrike" cap="none">
              <a:solidFill>
                <a:srgbClr val="000000"/>
              </a:solidFill>
              <a:latin typeface="Arial"/>
              <a:ea typeface="Arial"/>
              <a:cs typeface="Arial"/>
              <a:sym typeface="Arial"/>
            </a:endParaRPr>
          </a:p>
        </p:txBody>
      </p:sp>
      <p:sp>
        <p:nvSpPr>
          <p:cNvPr id="433" name="Google Shape;433;p64"/>
          <p:cNvSpPr txBox="1"/>
          <p:nvPr/>
        </p:nvSpPr>
        <p:spPr>
          <a:xfrm>
            <a:off x="2209800" y="3581401"/>
            <a:ext cx="8458200" cy="16160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Calibri"/>
                <a:ea typeface="Calibri"/>
                <a:cs typeface="Calibri"/>
                <a:sym typeface="Calibri"/>
              </a:rPr>
              <a:t>[minA, maxA , the minimun and maximum values of the attribute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Calibri"/>
                <a:ea typeface="Calibri"/>
                <a:cs typeface="Calibri"/>
                <a:sym typeface="Calibri"/>
              </a:rPr>
              <a:t> max-min normalization maps a value  v of A to v’ in the  range    {new_minA, new_maxA}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Calibri"/>
              <a:ea typeface="Calibri"/>
              <a:cs typeface="Calibri"/>
              <a:sym typeface="Calibri"/>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5"/>
          <p:cNvSpPr txBox="1">
            <a:spLocks noGrp="1"/>
          </p:cNvSpPr>
          <p:nvPr>
            <p:ph type="title"/>
          </p:nvPr>
        </p:nvSpPr>
        <p:spPr>
          <a:xfrm>
            <a:off x="3298826" y="533400"/>
            <a:ext cx="5129213" cy="666750"/>
          </a:xfrm>
          <a:prstGeom prst="rect">
            <a:avLst/>
          </a:prstGeom>
          <a:noFill/>
          <a:ln w="9525" cap="flat" cmpd="sng">
            <a:solidFill>
              <a:schemeClr val="dk1"/>
            </a:solidFill>
            <a:prstDash val="solid"/>
            <a:miter lim="800000"/>
            <a:headEnd type="none" w="sm" len="sm"/>
            <a:tailEnd type="none" w="sm" len="sm"/>
          </a:ln>
        </p:spPr>
        <p:txBody>
          <a:bodyPr spcFirstLastPara="1" wrap="square" lIns="92075" tIns="46025" rIns="92075" bIns="46025" anchor="ctr" anchorCtr="0">
            <a:normAutofit/>
          </a:bodyPr>
          <a:lstStyle/>
          <a:p>
            <a:pPr marL="0" lvl="0" indent="0" algn="l" rtl="0">
              <a:lnSpc>
                <a:spcPct val="90000"/>
              </a:lnSpc>
              <a:spcBef>
                <a:spcPts val="0"/>
              </a:spcBef>
              <a:spcAft>
                <a:spcPts val="0"/>
              </a:spcAft>
              <a:buClr>
                <a:schemeClr val="dk1"/>
              </a:buClr>
              <a:buSzPts val="2500"/>
              <a:buFont typeface="Calibri"/>
              <a:buNone/>
            </a:pPr>
            <a:r>
              <a:rPr lang="en-US" sz="2500"/>
              <a:t>Example of Max-Min Normalization</a:t>
            </a:r>
            <a:endParaRPr/>
          </a:p>
        </p:txBody>
      </p:sp>
      <p:pic>
        <p:nvPicPr>
          <p:cNvPr id="439" name="Google Shape;439;p65"/>
          <p:cNvPicPr preferRelativeResize="0"/>
          <p:nvPr/>
        </p:nvPicPr>
        <p:blipFill rotWithShape="1">
          <a:blip r:embed="rId3">
            <a:alphaModFix/>
          </a:blip>
          <a:srcRect/>
          <a:stretch/>
        </p:blipFill>
        <p:spPr>
          <a:xfrm>
            <a:off x="1752600" y="1855788"/>
            <a:ext cx="8504238" cy="735012"/>
          </a:xfrm>
          <a:prstGeom prst="rect">
            <a:avLst/>
          </a:prstGeom>
          <a:solidFill>
            <a:schemeClr val="lt1"/>
          </a:solidFill>
          <a:ln w="9525" cap="flat" cmpd="sng">
            <a:solidFill>
              <a:schemeClr val="dk1"/>
            </a:solidFill>
            <a:prstDash val="solid"/>
            <a:miter lim="800000"/>
            <a:headEnd type="none" w="sm" len="sm"/>
            <a:tailEnd type="none" w="sm" len="sm"/>
          </a:ln>
        </p:spPr>
      </p:pic>
      <p:sp>
        <p:nvSpPr>
          <p:cNvPr id="440" name="Google Shape;440;p65"/>
          <p:cNvSpPr txBox="1"/>
          <p:nvPr/>
        </p:nvSpPr>
        <p:spPr>
          <a:xfrm>
            <a:off x="2362201" y="1295400"/>
            <a:ext cx="7192963"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3300"/>
                </a:solidFill>
                <a:latin typeface="Calibri"/>
                <a:ea typeface="Calibri"/>
                <a:cs typeface="Calibri"/>
                <a:sym typeface="Calibri"/>
              </a:rPr>
              <a:t>Max- Min normalization formula</a:t>
            </a:r>
            <a:endParaRPr sz="1400" b="0" i="0" u="none" strike="noStrike" cap="none">
              <a:solidFill>
                <a:srgbClr val="000000"/>
              </a:solidFill>
              <a:latin typeface="Arial"/>
              <a:ea typeface="Arial"/>
              <a:cs typeface="Arial"/>
              <a:sym typeface="Arial"/>
            </a:endParaRPr>
          </a:p>
        </p:txBody>
      </p:sp>
      <p:sp>
        <p:nvSpPr>
          <p:cNvPr id="441" name="Google Shape;441;p65"/>
          <p:cNvSpPr txBox="1"/>
          <p:nvPr/>
        </p:nvSpPr>
        <p:spPr>
          <a:xfrm>
            <a:off x="1828800" y="2743201"/>
            <a:ext cx="8458200" cy="35988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3300"/>
                </a:solidFill>
                <a:latin typeface="Calibri"/>
                <a:ea typeface="Calibri"/>
                <a:cs typeface="Calibri"/>
                <a:sym typeface="Calibri"/>
              </a:rPr>
              <a:t>Example:</a:t>
            </a:r>
            <a:r>
              <a:rPr lang="en-US" sz="1800" b="0" i="0" u="none" strike="noStrike" cap="none">
                <a:solidFill>
                  <a:schemeClr val="dk2"/>
                </a:solidFill>
                <a:latin typeface="Calibri"/>
                <a:ea typeface="Calibri"/>
                <a:cs typeface="Calibri"/>
                <a:sym typeface="Calibri"/>
              </a:rPr>
              <a:t> </a:t>
            </a:r>
            <a:r>
              <a:rPr lang="en-US" sz="1800" b="1" i="0" u="none" strike="noStrike" cap="none">
                <a:solidFill>
                  <a:schemeClr val="dk2"/>
                </a:solidFill>
                <a:latin typeface="Calibri"/>
                <a:ea typeface="Calibri"/>
                <a:cs typeface="Calibri"/>
                <a:sym typeface="Calibri"/>
              </a:rPr>
              <a:t>We want to normalize data to range of the interval [0,1].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Calibri"/>
                <a:ea typeface="Calibri"/>
                <a:cs typeface="Calibri"/>
                <a:sym typeface="Calibri"/>
              </a:rPr>
              <a:t>We put:  </a:t>
            </a:r>
            <a:r>
              <a:rPr lang="en-US" sz="1800" b="1" i="0" u="none" strike="noStrike" cap="none">
                <a:solidFill>
                  <a:srgbClr val="FF3300"/>
                </a:solidFill>
                <a:latin typeface="Calibri"/>
                <a:ea typeface="Calibri"/>
                <a:cs typeface="Calibri"/>
                <a:sym typeface="Calibri"/>
              </a:rPr>
              <a:t>new_max A= 1, new_minA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Calibri"/>
                <a:ea typeface="Calibri"/>
                <a:cs typeface="Calibri"/>
                <a:sym typeface="Calibri"/>
              </a:rPr>
              <a:t>Say, max A was 100 and min A was 20 ( That means maximum and minimum values for the attribute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Calibri"/>
                <a:ea typeface="Calibri"/>
                <a:cs typeface="Calibri"/>
                <a:sym typeface="Calibri"/>
              </a:rPr>
              <a:t>Now, if v = 40  ( If for this particular pattern , attribute value is 40 ), v’ will be calculated as , v’ = (40-20) x (1-0) / (100-20)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Calibri"/>
                <a:ea typeface="Calibri"/>
                <a:cs typeface="Calibri"/>
                <a:sym typeface="Calibri"/>
              </a:rPr>
              <a:t>                            =&gt; v’ = 20 x 1/80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Calibri"/>
                <a:ea typeface="Calibri"/>
                <a:cs typeface="Calibri"/>
                <a:sym typeface="Calibri"/>
              </a:rPr>
              <a:t>                            =&gt;  v’ = 0.4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2"/>
              </a:solidFill>
              <a:latin typeface="Calibri"/>
              <a:ea typeface="Calibri"/>
              <a:cs typeface="Calibri"/>
              <a:sym typeface="Calibri"/>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6"/>
          <p:cNvSpPr txBox="1">
            <a:spLocks noGrp="1"/>
          </p:cNvSpPr>
          <p:nvPr>
            <p:ph type="title"/>
          </p:nvPr>
        </p:nvSpPr>
        <p:spPr>
          <a:xfrm>
            <a:off x="1295400" y="685800"/>
            <a:ext cx="8686800" cy="762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3300"/>
              </a:buClr>
              <a:buSzPct val="100000"/>
              <a:buFont typeface="Calibri"/>
              <a:buNone/>
            </a:pPr>
            <a:r>
              <a:rPr lang="en-US">
                <a:solidFill>
                  <a:srgbClr val="FF3300"/>
                </a:solidFill>
              </a:rPr>
              <a:t>     Decimal Scaling Normalization</a:t>
            </a:r>
            <a:br>
              <a:rPr lang="en-US">
                <a:solidFill>
                  <a:srgbClr val="FF3300"/>
                </a:solidFill>
              </a:rPr>
            </a:br>
            <a:endParaRPr>
              <a:solidFill>
                <a:srgbClr val="FF3300"/>
              </a:solidFill>
            </a:endParaRPr>
          </a:p>
        </p:txBody>
      </p:sp>
      <p:sp>
        <p:nvSpPr>
          <p:cNvPr id="447" name="Google Shape;447;p66"/>
          <p:cNvSpPr txBox="1">
            <a:spLocks noGrp="1"/>
          </p:cNvSpPr>
          <p:nvPr>
            <p:ph type="body" idx="1"/>
          </p:nvPr>
        </p:nvSpPr>
        <p:spPr>
          <a:xfrm>
            <a:off x="2362200" y="1295400"/>
            <a:ext cx="7162800" cy="1981200"/>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80000"/>
              </a:lnSpc>
              <a:spcBef>
                <a:spcPts val="0"/>
              </a:spcBef>
              <a:spcAft>
                <a:spcPts val="0"/>
              </a:spcAft>
              <a:buClr>
                <a:srgbClr val="FF3300"/>
              </a:buClr>
              <a:buSzPct val="100000"/>
              <a:buFont typeface="Noto Sans Symbols"/>
              <a:buNone/>
            </a:pPr>
            <a:r>
              <a:rPr lang="en-US" sz="2700">
                <a:solidFill>
                  <a:srgbClr val="FF3300"/>
                </a:solidFill>
              </a:rPr>
              <a:t>[2]Decimal Scaling Normalization</a:t>
            </a:r>
            <a:endParaRPr/>
          </a:p>
          <a:p>
            <a:pPr marL="228600" lvl="0" indent="-228600" algn="l" rtl="0">
              <a:lnSpc>
                <a:spcPct val="80000"/>
              </a:lnSpc>
              <a:spcBef>
                <a:spcPts val="1000"/>
              </a:spcBef>
              <a:spcAft>
                <a:spcPts val="0"/>
              </a:spcAft>
              <a:buClr>
                <a:schemeClr val="dk1"/>
              </a:buClr>
              <a:buSzPct val="100000"/>
              <a:buFont typeface="Noto Sans Symbols"/>
              <a:buNone/>
            </a:pPr>
            <a:endParaRPr sz="2700">
              <a:solidFill>
                <a:srgbClr val="FF3300"/>
              </a:solidFill>
            </a:endParaRPr>
          </a:p>
          <a:p>
            <a:pPr marL="228600" lvl="0" indent="-228600" algn="l" rtl="0">
              <a:lnSpc>
                <a:spcPct val="80000"/>
              </a:lnSpc>
              <a:spcBef>
                <a:spcPts val="1000"/>
              </a:spcBef>
              <a:spcAft>
                <a:spcPts val="0"/>
              </a:spcAft>
              <a:buClr>
                <a:schemeClr val="dk1"/>
              </a:buClr>
              <a:buSzPct val="100000"/>
              <a:buFont typeface="Noto Sans Symbols"/>
              <a:buNone/>
            </a:pPr>
            <a:r>
              <a:rPr lang="en-US" sz="2000"/>
              <a:t>Normalization by decimal scaling normalizes by moving the decimal point of values of attribute A.</a:t>
            </a:r>
            <a:endParaRPr/>
          </a:p>
          <a:p>
            <a:pPr marL="228600" lvl="0" indent="-228600" algn="l" rtl="0">
              <a:lnSpc>
                <a:spcPct val="80000"/>
              </a:lnSpc>
              <a:spcBef>
                <a:spcPts val="1000"/>
              </a:spcBef>
              <a:spcAft>
                <a:spcPts val="0"/>
              </a:spcAft>
              <a:buClr>
                <a:schemeClr val="dk1"/>
              </a:buClr>
              <a:buSzPct val="100000"/>
              <a:buFont typeface="Noto Sans Symbols"/>
              <a:buNone/>
            </a:pPr>
            <a:endParaRPr sz="2000"/>
          </a:p>
          <a:p>
            <a:pPr marL="228600" lvl="0" indent="-228600" algn="l" rtl="0">
              <a:lnSpc>
                <a:spcPct val="80000"/>
              </a:lnSpc>
              <a:spcBef>
                <a:spcPts val="1000"/>
              </a:spcBef>
              <a:spcAft>
                <a:spcPts val="0"/>
              </a:spcAft>
              <a:buClr>
                <a:schemeClr val="dk1"/>
              </a:buClr>
              <a:buSzPct val="100000"/>
              <a:buFont typeface="Noto Sans Symbols"/>
              <a:buNone/>
            </a:pPr>
            <a:endParaRPr sz="2000"/>
          </a:p>
          <a:p>
            <a:pPr marL="228600" lvl="0" indent="-228600" algn="l" rtl="0">
              <a:lnSpc>
                <a:spcPct val="80000"/>
              </a:lnSpc>
              <a:spcBef>
                <a:spcPts val="1000"/>
              </a:spcBef>
              <a:spcAft>
                <a:spcPts val="0"/>
              </a:spcAft>
              <a:buClr>
                <a:schemeClr val="dk1"/>
              </a:buClr>
              <a:buSzPct val="100000"/>
              <a:buFont typeface="Noto Sans Symbols"/>
              <a:buNone/>
            </a:pPr>
            <a:endParaRPr sz="2000"/>
          </a:p>
          <a:p>
            <a:pPr marL="228600" lvl="0" indent="-228600" algn="l" rtl="0">
              <a:lnSpc>
                <a:spcPct val="80000"/>
              </a:lnSpc>
              <a:spcBef>
                <a:spcPts val="1000"/>
              </a:spcBef>
              <a:spcAft>
                <a:spcPts val="0"/>
              </a:spcAft>
              <a:buClr>
                <a:schemeClr val="dk1"/>
              </a:buClr>
              <a:buSzPct val="100000"/>
              <a:buFont typeface="Noto Sans Symbols"/>
              <a:buNone/>
            </a:pPr>
            <a:endParaRPr sz="2000"/>
          </a:p>
          <a:p>
            <a:pPr marL="228600" lvl="0" indent="-187325" algn="l" rtl="0">
              <a:lnSpc>
                <a:spcPct val="80000"/>
              </a:lnSpc>
              <a:spcBef>
                <a:spcPts val="1000"/>
              </a:spcBef>
              <a:spcAft>
                <a:spcPts val="0"/>
              </a:spcAft>
              <a:buClr>
                <a:schemeClr val="dk1"/>
              </a:buClr>
              <a:buSzPct val="100000"/>
              <a:buNone/>
            </a:pPr>
            <a:endParaRPr sz="2000"/>
          </a:p>
          <a:p>
            <a:pPr marL="228600" lvl="0" indent="-228600" algn="l" rtl="0">
              <a:lnSpc>
                <a:spcPct val="80000"/>
              </a:lnSpc>
              <a:spcBef>
                <a:spcPts val="1000"/>
              </a:spcBef>
              <a:spcAft>
                <a:spcPts val="0"/>
              </a:spcAft>
              <a:buClr>
                <a:schemeClr val="dk1"/>
              </a:buClr>
              <a:buSzPct val="100000"/>
              <a:buFont typeface="Noto Sans Symbols"/>
              <a:buNone/>
            </a:pPr>
            <a:endParaRPr sz="2000"/>
          </a:p>
          <a:p>
            <a:pPr marL="228600" lvl="0" indent="-228600" algn="l" rtl="0">
              <a:lnSpc>
                <a:spcPct val="80000"/>
              </a:lnSpc>
              <a:spcBef>
                <a:spcPts val="1000"/>
              </a:spcBef>
              <a:spcAft>
                <a:spcPts val="0"/>
              </a:spcAft>
              <a:buClr>
                <a:schemeClr val="dk1"/>
              </a:buClr>
              <a:buSzPct val="100000"/>
              <a:buFont typeface="Noto Sans Symbols"/>
              <a:buNone/>
            </a:pPr>
            <a:r>
              <a:rPr lang="en-US" sz="1000"/>
              <a:t>	</a:t>
            </a:r>
            <a:endParaRPr/>
          </a:p>
        </p:txBody>
      </p:sp>
      <p:pic>
        <p:nvPicPr>
          <p:cNvPr id="448" name="Google Shape;448;p66"/>
          <p:cNvPicPr preferRelativeResize="0"/>
          <p:nvPr/>
        </p:nvPicPr>
        <p:blipFill rotWithShape="1">
          <a:blip r:embed="rId3">
            <a:alphaModFix/>
          </a:blip>
          <a:srcRect/>
          <a:stretch/>
        </p:blipFill>
        <p:spPr>
          <a:xfrm>
            <a:off x="4800600" y="2819400"/>
            <a:ext cx="1130300" cy="788988"/>
          </a:xfrm>
          <a:prstGeom prst="rect">
            <a:avLst/>
          </a:prstGeom>
          <a:solidFill>
            <a:schemeClr val="lt1"/>
          </a:solidFill>
          <a:ln w="9525" cap="flat" cmpd="sng">
            <a:solidFill>
              <a:schemeClr val="dk1"/>
            </a:solidFill>
            <a:prstDash val="solid"/>
            <a:miter lim="800000"/>
            <a:headEnd type="none" w="sm" len="sm"/>
            <a:tailEnd type="none" w="sm" len="sm"/>
          </a:ln>
        </p:spPr>
      </p:pic>
      <p:sp>
        <p:nvSpPr>
          <p:cNvPr id="449" name="Google Shape;449;p66"/>
          <p:cNvSpPr txBox="1"/>
          <p:nvPr/>
        </p:nvSpPr>
        <p:spPr>
          <a:xfrm>
            <a:off x="1905000" y="3657600"/>
            <a:ext cx="8305800" cy="2838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Here j is the smallest integer such that max|v’|&lt;1.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3300"/>
                </a:solidFill>
                <a:latin typeface="Calibri"/>
                <a:ea typeface="Calibri"/>
                <a:cs typeface="Calibri"/>
                <a:sym typeface="Calibri"/>
              </a:rPr>
              <a:t>Example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3300"/>
                </a:solidFill>
                <a:latin typeface="Calibri"/>
                <a:ea typeface="Calibri"/>
                <a:cs typeface="Calibri"/>
                <a:sym typeface="Calibri"/>
              </a:rPr>
              <a:t>A – values range from -986 to 917.     Max |v| = 986.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3300"/>
                </a:solidFill>
                <a:latin typeface="Calibri"/>
                <a:ea typeface="Calibri"/>
                <a:cs typeface="Calibri"/>
                <a:sym typeface="Calibri"/>
              </a:rPr>
              <a:t>v = -986 normalize to v’ = -986/1000 = -0.986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33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33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38200" y="365126"/>
            <a:ext cx="10515600" cy="6604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Example</a:t>
            </a:r>
            <a:endParaRPr/>
          </a:p>
        </p:txBody>
      </p:sp>
      <p:sp>
        <p:nvSpPr>
          <p:cNvPr id="143" name="Google Shape;143;p21"/>
          <p:cNvSpPr txBox="1">
            <a:spLocks noGrp="1"/>
          </p:cNvSpPr>
          <p:nvPr>
            <p:ph type="body" idx="1"/>
          </p:nvPr>
        </p:nvSpPr>
        <p:spPr>
          <a:xfrm>
            <a:off x="838200" y="125721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Any bank, approves a loan based on the two most vital points:</a:t>
            </a:r>
            <a:endParaRPr/>
          </a:p>
          <a:p>
            <a:pPr marL="0" lvl="0" indent="0" algn="l" rtl="0">
              <a:lnSpc>
                <a:spcPct val="90000"/>
              </a:lnSpc>
              <a:spcBef>
                <a:spcPts val="1000"/>
              </a:spcBef>
              <a:spcAft>
                <a:spcPts val="0"/>
              </a:spcAft>
              <a:buClr>
                <a:schemeClr val="dk1"/>
              </a:buClr>
              <a:buSzPts val="2800"/>
              <a:buNone/>
            </a:pPr>
            <a:r>
              <a:rPr lang="en-US"/>
              <a:t>1) How risky is the borrower currently, (This is the factor, on which the interest rate of the borrower will depend), and</a:t>
            </a:r>
            <a:endParaRPr/>
          </a:p>
          <a:p>
            <a:pPr marL="0" lvl="0" indent="0" algn="l" rtl="0">
              <a:lnSpc>
                <a:spcPct val="90000"/>
              </a:lnSpc>
              <a:spcBef>
                <a:spcPts val="1000"/>
              </a:spcBef>
              <a:spcAft>
                <a:spcPts val="0"/>
              </a:spcAft>
              <a:buClr>
                <a:schemeClr val="dk1"/>
              </a:buClr>
              <a:buSzPts val="2800"/>
              <a:buNone/>
            </a:pPr>
            <a:r>
              <a:rPr lang="en-US"/>
              <a:t>2) Should they lend the money to the borrower at the given risks?</a:t>
            </a:r>
            <a:endParaRPr/>
          </a:p>
          <a:p>
            <a:pPr marL="0" lvl="0" indent="0" algn="l" rtl="0">
              <a:lnSpc>
                <a:spcPct val="90000"/>
              </a:lnSpc>
              <a:spcBef>
                <a:spcPts val="1000"/>
              </a:spcBef>
              <a:spcAft>
                <a:spcPts val="0"/>
              </a:spcAft>
              <a:buClr>
                <a:schemeClr val="dk1"/>
              </a:buClr>
              <a:buSzPts val="2800"/>
              <a:buNone/>
            </a:pPr>
            <a:r>
              <a:rPr lang="en-US"/>
              <a:t>If both of these conditions give an affirmatory result, the bank proceeds with the loan approval.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7"/>
          <p:cNvSpPr txBox="1">
            <a:spLocks noGrp="1"/>
          </p:cNvSpPr>
          <p:nvPr>
            <p:ph type="title"/>
          </p:nvPr>
        </p:nvSpPr>
        <p:spPr>
          <a:xfrm>
            <a:off x="6172200" y="228600"/>
            <a:ext cx="41148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00080"/>
              </a:buClr>
              <a:buSzPts val="4400"/>
              <a:buFont typeface="Calibri"/>
              <a:buNone/>
            </a:pPr>
            <a:r>
              <a:rPr lang="en-US">
                <a:solidFill>
                  <a:srgbClr val="800080"/>
                </a:solidFill>
              </a:rPr>
              <a:t>One Neuron as a Network</a:t>
            </a:r>
            <a:endParaRPr>
              <a:solidFill>
                <a:srgbClr val="800080"/>
              </a:solidFill>
            </a:endParaRPr>
          </a:p>
        </p:txBody>
      </p:sp>
      <p:sp>
        <p:nvSpPr>
          <p:cNvPr id="455" name="Google Shape;455;p67"/>
          <p:cNvSpPr txBox="1">
            <a:spLocks noGrp="1"/>
          </p:cNvSpPr>
          <p:nvPr>
            <p:ph type="body" idx="1"/>
          </p:nvPr>
        </p:nvSpPr>
        <p:spPr>
          <a:xfrm>
            <a:off x="2590801" y="2057401"/>
            <a:ext cx="7199313" cy="42640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80000"/>
              </a:lnSpc>
              <a:spcBef>
                <a:spcPts val="0"/>
              </a:spcBef>
              <a:spcAft>
                <a:spcPts val="0"/>
              </a:spcAft>
              <a:buClr>
                <a:srgbClr val="FF3300"/>
              </a:buClr>
              <a:buSzPct val="100000"/>
              <a:buChar char="•"/>
            </a:pPr>
            <a:r>
              <a:rPr lang="en-US" sz="1500" b="1">
                <a:solidFill>
                  <a:srgbClr val="FF3300"/>
                </a:solidFill>
              </a:rPr>
              <a:t>Here x1 and x2 are normalized attribute value of data. </a:t>
            </a:r>
            <a:endParaRPr/>
          </a:p>
          <a:p>
            <a:pPr marL="228600" lvl="0" indent="-147636" algn="l" rtl="0">
              <a:lnSpc>
                <a:spcPct val="80000"/>
              </a:lnSpc>
              <a:spcBef>
                <a:spcPts val="1000"/>
              </a:spcBef>
              <a:spcAft>
                <a:spcPts val="0"/>
              </a:spcAft>
              <a:buClr>
                <a:schemeClr val="dk1"/>
              </a:buClr>
              <a:buSzPct val="100000"/>
              <a:buNone/>
            </a:pPr>
            <a:endParaRPr sz="1500" b="1">
              <a:solidFill>
                <a:srgbClr val="FF3300"/>
              </a:solidFill>
            </a:endParaRPr>
          </a:p>
          <a:p>
            <a:pPr marL="228600" lvl="0" indent="-228600" algn="l" rtl="0">
              <a:lnSpc>
                <a:spcPct val="80000"/>
              </a:lnSpc>
              <a:spcBef>
                <a:spcPts val="1000"/>
              </a:spcBef>
              <a:spcAft>
                <a:spcPts val="0"/>
              </a:spcAft>
              <a:buClr>
                <a:srgbClr val="FF3300"/>
              </a:buClr>
              <a:buSzPct val="100000"/>
              <a:buChar char="•"/>
            </a:pPr>
            <a:r>
              <a:rPr lang="en-US" sz="1500" b="1">
                <a:solidFill>
                  <a:srgbClr val="FF3300"/>
                </a:solidFill>
              </a:rPr>
              <a:t>y is the output of the neuron , i.e the class label.</a:t>
            </a:r>
            <a:endParaRPr/>
          </a:p>
          <a:p>
            <a:pPr marL="228600" lvl="0" indent="-147636" algn="l" rtl="0">
              <a:lnSpc>
                <a:spcPct val="80000"/>
              </a:lnSpc>
              <a:spcBef>
                <a:spcPts val="1000"/>
              </a:spcBef>
              <a:spcAft>
                <a:spcPts val="0"/>
              </a:spcAft>
              <a:buClr>
                <a:schemeClr val="dk1"/>
              </a:buClr>
              <a:buSzPct val="100000"/>
              <a:buNone/>
            </a:pPr>
            <a:endParaRPr sz="1500" b="1">
              <a:solidFill>
                <a:srgbClr val="FF3300"/>
              </a:solidFill>
            </a:endParaRPr>
          </a:p>
          <a:p>
            <a:pPr marL="228600" lvl="0" indent="-228600" algn="l" rtl="0">
              <a:lnSpc>
                <a:spcPct val="80000"/>
              </a:lnSpc>
              <a:spcBef>
                <a:spcPts val="1000"/>
              </a:spcBef>
              <a:spcAft>
                <a:spcPts val="0"/>
              </a:spcAft>
              <a:buClr>
                <a:srgbClr val="3366FF"/>
              </a:buClr>
              <a:buSzPct val="100000"/>
              <a:buChar char="•"/>
            </a:pPr>
            <a:r>
              <a:rPr lang="en-US" sz="1500" b="1">
                <a:solidFill>
                  <a:srgbClr val="3366FF"/>
                </a:solidFill>
              </a:rPr>
              <a:t>x1 and x2  values multiplied by weight values w1 and w2 are input to the neuron x. </a:t>
            </a:r>
            <a:endParaRPr/>
          </a:p>
          <a:p>
            <a:pPr marL="228600" lvl="0" indent="-147636" algn="l" rtl="0">
              <a:lnSpc>
                <a:spcPct val="80000"/>
              </a:lnSpc>
              <a:spcBef>
                <a:spcPts val="1000"/>
              </a:spcBef>
              <a:spcAft>
                <a:spcPts val="0"/>
              </a:spcAft>
              <a:buClr>
                <a:schemeClr val="dk1"/>
              </a:buClr>
              <a:buSzPct val="100000"/>
              <a:buNone/>
            </a:pPr>
            <a:endParaRPr sz="1500" b="1">
              <a:solidFill>
                <a:srgbClr val="FF3300"/>
              </a:solidFill>
            </a:endParaRPr>
          </a:p>
          <a:p>
            <a:pPr marL="228600" lvl="0" indent="-228600" algn="l" rtl="0">
              <a:lnSpc>
                <a:spcPct val="80000"/>
              </a:lnSpc>
              <a:spcBef>
                <a:spcPts val="1000"/>
              </a:spcBef>
              <a:spcAft>
                <a:spcPts val="0"/>
              </a:spcAft>
              <a:buClr>
                <a:srgbClr val="FF3300"/>
              </a:buClr>
              <a:buSzPct val="100000"/>
              <a:buChar char="•"/>
            </a:pPr>
            <a:r>
              <a:rPr lang="en-US" sz="1500" b="1">
                <a:solidFill>
                  <a:srgbClr val="FF3300"/>
                </a:solidFill>
              </a:rPr>
              <a:t>Value of x1 is multiplied by a weight w1 and values of x2 is multiplied by a weight w2.</a:t>
            </a:r>
            <a:endParaRPr/>
          </a:p>
          <a:p>
            <a:pPr marL="228600" lvl="0" indent="-158432" algn="l" rtl="0">
              <a:lnSpc>
                <a:spcPct val="80000"/>
              </a:lnSpc>
              <a:spcBef>
                <a:spcPts val="1000"/>
              </a:spcBef>
              <a:spcAft>
                <a:spcPts val="0"/>
              </a:spcAft>
              <a:buClr>
                <a:schemeClr val="dk1"/>
              </a:buClr>
              <a:buSzPct val="100000"/>
              <a:buNone/>
            </a:pPr>
            <a:endParaRPr sz="1300" b="1"/>
          </a:p>
          <a:p>
            <a:pPr marL="228600" lvl="0" indent="-228600" algn="l" rtl="0">
              <a:lnSpc>
                <a:spcPct val="80000"/>
              </a:lnSpc>
              <a:spcBef>
                <a:spcPts val="1000"/>
              </a:spcBef>
              <a:spcAft>
                <a:spcPts val="0"/>
              </a:spcAft>
              <a:buClr>
                <a:schemeClr val="dk1"/>
              </a:buClr>
              <a:buSzPct val="100000"/>
              <a:buChar char="•"/>
            </a:pPr>
            <a:r>
              <a:rPr lang="en-US" sz="1300" b="1"/>
              <a:t>Given that</a:t>
            </a:r>
            <a:endParaRPr/>
          </a:p>
          <a:p>
            <a:pPr marL="685800" lvl="1" indent="-131444" algn="l" rtl="0">
              <a:lnSpc>
                <a:spcPct val="80000"/>
              </a:lnSpc>
              <a:spcBef>
                <a:spcPts val="500"/>
              </a:spcBef>
              <a:spcAft>
                <a:spcPts val="0"/>
              </a:spcAft>
              <a:buClr>
                <a:schemeClr val="dk1"/>
              </a:buClr>
              <a:buSzPct val="100000"/>
              <a:buNone/>
            </a:pPr>
            <a:endParaRPr sz="1800" b="1"/>
          </a:p>
          <a:p>
            <a:pPr marL="685800" lvl="1" indent="-228600" algn="l" rtl="0">
              <a:lnSpc>
                <a:spcPct val="80000"/>
              </a:lnSpc>
              <a:spcBef>
                <a:spcPts val="500"/>
              </a:spcBef>
              <a:spcAft>
                <a:spcPts val="0"/>
              </a:spcAft>
              <a:buClr>
                <a:schemeClr val="dk1"/>
              </a:buClr>
              <a:buSzPct val="100000"/>
              <a:buChar char="•"/>
            </a:pPr>
            <a:r>
              <a:rPr lang="en-US" sz="1800" b="1"/>
              <a:t>w1 = 0.5 and w2 = 0.5</a:t>
            </a:r>
            <a:endParaRPr/>
          </a:p>
          <a:p>
            <a:pPr marL="685800" lvl="1" indent="-228600" algn="l" rtl="0">
              <a:lnSpc>
                <a:spcPct val="80000"/>
              </a:lnSpc>
              <a:spcBef>
                <a:spcPts val="500"/>
              </a:spcBef>
              <a:spcAft>
                <a:spcPts val="0"/>
              </a:spcAft>
              <a:buClr>
                <a:schemeClr val="dk1"/>
              </a:buClr>
              <a:buSzPct val="100000"/>
              <a:buChar char="•"/>
            </a:pPr>
            <a:r>
              <a:rPr lang="en-US" sz="1800" b="1"/>
              <a:t>Say value of x1 is 0.3 and value of x2 is 0.8,</a:t>
            </a:r>
            <a:endParaRPr/>
          </a:p>
          <a:p>
            <a:pPr marL="685800" lvl="1" indent="-131444" algn="l" rtl="0">
              <a:lnSpc>
                <a:spcPct val="80000"/>
              </a:lnSpc>
              <a:spcBef>
                <a:spcPts val="500"/>
              </a:spcBef>
              <a:spcAft>
                <a:spcPts val="0"/>
              </a:spcAft>
              <a:buClr>
                <a:schemeClr val="dk1"/>
              </a:buClr>
              <a:buSzPct val="100000"/>
              <a:buNone/>
            </a:pPr>
            <a:endParaRPr sz="1800" b="1"/>
          </a:p>
          <a:p>
            <a:pPr marL="685800" lvl="1" indent="-228600" algn="l" rtl="0">
              <a:lnSpc>
                <a:spcPct val="80000"/>
              </a:lnSpc>
              <a:spcBef>
                <a:spcPts val="500"/>
              </a:spcBef>
              <a:spcAft>
                <a:spcPts val="0"/>
              </a:spcAft>
              <a:buClr>
                <a:schemeClr val="dk1"/>
              </a:buClr>
              <a:buSzPct val="100000"/>
              <a:buChar char="•"/>
            </a:pPr>
            <a:r>
              <a:rPr lang="en-US" sz="1800" b="1"/>
              <a:t>So, weighted sum is : </a:t>
            </a:r>
            <a:endParaRPr/>
          </a:p>
          <a:p>
            <a:pPr marL="685800" lvl="1" indent="-131444" algn="l" rtl="0">
              <a:lnSpc>
                <a:spcPct val="80000"/>
              </a:lnSpc>
              <a:spcBef>
                <a:spcPts val="500"/>
              </a:spcBef>
              <a:spcAft>
                <a:spcPts val="0"/>
              </a:spcAft>
              <a:buClr>
                <a:schemeClr val="dk1"/>
              </a:buClr>
              <a:buSzPct val="100000"/>
              <a:buNone/>
            </a:pPr>
            <a:endParaRPr sz="1800" b="1"/>
          </a:p>
          <a:p>
            <a:pPr marL="685800" lvl="1" indent="-228600" algn="l" rtl="0">
              <a:lnSpc>
                <a:spcPct val="80000"/>
              </a:lnSpc>
              <a:spcBef>
                <a:spcPts val="500"/>
              </a:spcBef>
              <a:spcAft>
                <a:spcPts val="0"/>
              </a:spcAft>
              <a:buClr>
                <a:schemeClr val="dk1"/>
              </a:buClr>
              <a:buSzPct val="100000"/>
              <a:buChar char="•"/>
            </a:pPr>
            <a:r>
              <a:rPr lang="en-US" sz="1800" b="1"/>
              <a:t>sum= </a:t>
            </a:r>
            <a:r>
              <a:rPr lang="en-US" sz="1800" b="1">
                <a:solidFill>
                  <a:srgbClr val="FF3300"/>
                </a:solidFill>
              </a:rPr>
              <a:t>w1 x x1 + w2 x x2</a:t>
            </a:r>
            <a:r>
              <a:rPr lang="en-US" sz="1800" b="1"/>
              <a:t> = 0.5 x 0.3 + 0.5 x 0.8 = 0.55</a:t>
            </a:r>
            <a:endParaRPr/>
          </a:p>
          <a:p>
            <a:pPr marL="685800" lvl="1" indent="-131444" algn="l" rtl="0">
              <a:lnSpc>
                <a:spcPct val="80000"/>
              </a:lnSpc>
              <a:spcBef>
                <a:spcPts val="500"/>
              </a:spcBef>
              <a:spcAft>
                <a:spcPts val="0"/>
              </a:spcAft>
              <a:buClr>
                <a:schemeClr val="dk1"/>
              </a:buClr>
              <a:buSzPct val="100000"/>
              <a:buNone/>
            </a:pPr>
            <a:endParaRPr sz="1800" b="1"/>
          </a:p>
          <a:p>
            <a:pPr marL="685800" lvl="1" indent="-131444" algn="l" rtl="0">
              <a:lnSpc>
                <a:spcPct val="80000"/>
              </a:lnSpc>
              <a:spcBef>
                <a:spcPts val="500"/>
              </a:spcBef>
              <a:spcAft>
                <a:spcPts val="0"/>
              </a:spcAft>
              <a:buClr>
                <a:schemeClr val="dk1"/>
              </a:buClr>
              <a:buSzPct val="100000"/>
              <a:buNone/>
            </a:pPr>
            <a:endParaRPr sz="1800" b="1"/>
          </a:p>
          <a:p>
            <a:pPr marL="228600" lvl="0" indent="-228600" algn="l" rtl="0">
              <a:lnSpc>
                <a:spcPct val="80000"/>
              </a:lnSpc>
              <a:spcBef>
                <a:spcPts val="1000"/>
              </a:spcBef>
              <a:spcAft>
                <a:spcPts val="0"/>
              </a:spcAft>
              <a:buClr>
                <a:schemeClr val="dk1"/>
              </a:buClr>
              <a:buSzPct val="100000"/>
              <a:buChar char="•"/>
            </a:pPr>
            <a:r>
              <a:rPr lang="en-US" sz="800"/>
              <a:t>    </a:t>
            </a:r>
            <a:endParaRPr/>
          </a:p>
          <a:p>
            <a:pPr marL="228600" lvl="0" indent="-185420" algn="l" rtl="0">
              <a:lnSpc>
                <a:spcPct val="80000"/>
              </a:lnSpc>
              <a:spcBef>
                <a:spcPts val="1000"/>
              </a:spcBef>
              <a:spcAft>
                <a:spcPts val="0"/>
              </a:spcAft>
              <a:buClr>
                <a:schemeClr val="dk1"/>
              </a:buClr>
              <a:buSzPct val="100000"/>
              <a:buNone/>
            </a:pPr>
            <a:endParaRPr sz="800"/>
          </a:p>
        </p:txBody>
      </p:sp>
      <p:pic>
        <p:nvPicPr>
          <p:cNvPr id="456" name="Google Shape;456;p67" descr="fig1"/>
          <p:cNvPicPr preferRelativeResize="0"/>
          <p:nvPr/>
        </p:nvPicPr>
        <p:blipFill rotWithShape="1">
          <a:blip r:embed="rId3">
            <a:alphaModFix/>
          </a:blip>
          <a:srcRect/>
          <a:stretch/>
        </p:blipFill>
        <p:spPr>
          <a:xfrm>
            <a:off x="1981200" y="609600"/>
            <a:ext cx="3810000" cy="1371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2438400" y="228600"/>
            <a:ext cx="78486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00080"/>
              </a:buClr>
              <a:buSzPts val="4400"/>
              <a:buFont typeface="Calibri"/>
              <a:buNone/>
            </a:pPr>
            <a:r>
              <a:rPr lang="en-US">
                <a:solidFill>
                  <a:srgbClr val="800080"/>
                </a:solidFill>
              </a:rPr>
              <a:t>One Neuron as a Network</a:t>
            </a:r>
            <a:endParaRPr>
              <a:solidFill>
                <a:srgbClr val="800080"/>
              </a:solidFill>
            </a:endParaRPr>
          </a:p>
        </p:txBody>
      </p:sp>
      <p:sp>
        <p:nvSpPr>
          <p:cNvPr id="462" name="Google Shape;462;p68"/>
          <p:cNvSpPr txBox="1">
            <a:spLocks noGrp="1"/>
          </p:cNvSpPr>
          <p:nvPr>
            <p:ph type="body" idx="1"/>
          </p:nvPr>
        </p:nvSpPr>
        <p:spPr>
          <a:xfrm>
            <a:off x="927279" y="1403797"/>
            <a:ext cx="8862835" cy="4917629"/>
          </a:xfrm>
          <a:prstGeom prst="rect">
            <a:avLst/>
          </a:prstGeom>
          <a:noFill/>
          <a:ln>
            <a:noFill/>
          </a:ln>
        </p:spPr>
        <p:txBody>
          <a:bodyPr spcFirstLastPara="1" wrap="square" lIns="91425" tIns="45700" rIns="91425" bIns="45700" anchor="t" anchorCtr="0">
            <a:normAutofit lnSpcReduction="10000"/>
          </a:bodyPr>
          <a:lstStyle/>
          <a:p>
            <a:pPr marL="685800" lvl="1" indent="-228600" algn="l" rtl="0">
              <a:lnSpc>
                <a:spcPct val="80000"/>
              </a:lnSpc>
              <a:spcBef>
                <a:spcPts val="0"/>
              </a:spcBef>
              <a:spcAft>
                <a:spcPts val="0"/>
              </a:spcAft>
              <a:buClr>
                <a:srgbClr val="3366FF"/>
              </a:buClr>
              <a:buSzPts val="2000"/>
              <a:buChar char="•"/>
            </a:pPr>
            <a:r>
              <a:rPr lang="en-US" sz="2000" b="1">
                <a:solidFill>
                  <a:srgbClr val="3366FF"/>
                </a:solidFill>
              </a:rPr>
              <a:t>The neuron receives the weighted sum as input and calculates the output as a function of input as follows :</a:t>
            </a:r>
            <a:endParaRPr/>
          </a:p>
          <a:p>
            <a:pPr marL="685800" lvl="1" indent="-101600" algn="l" rtl="0">
              <a:lnSpc>
                <a:spcPct val="80000"/>
              </a:lnSpc>
              <a:spcBef>
                <a:spcPts val="500"/>
              </a:spcBef>
              <a:spcAft>
                <a:spcPts val="0"/>
              </a:spcAft>
              <a:buClr>
                <a:schemeClr val="dk1"/>
              </a:buClr>
              <a:buSzPts val="2000"/>
              <a:buNone/>
            </a:pPr>
            <a:endParaRPr sz="2000" b="1">
              <a:solidFill>
                <a:srgbClr val="3366FF"/>
              </a:solidFill>
            </a:endParaRPr>
          </a:p>
          <a:p>
            <a:pPr marL="685800" lvl="1" indent="-228600" algn="l" rtl="0">
              <a:lnSpc>
                <a:spcPct val="80000"/>
              </a:lnSpc>
              <a:spcBef>
                <a:spcPts val="500"/>
              </a:spcBef>
              <a:spcAft>
                <a:spcPts val="0"/>
              </a:spcAft>
              <a:buClr>
                <a:srgbClr val="FF6600"/>
              </a:buClr>
              <a:buSzPts val="2000"/>
              <a:buChar char="•"/>
            </a:pPr>
            <a:r>
              <a:rPr lang="en-US" sz="2000" b="1">
                <a:solidFill>
                  <a:srgbClr val="FF6600"/>
                </a:solidFill>
              </a:rPr>
              <a:t>y = f(x) , where f(x) is defined as </a:t>
            </a:r>
            <a:endParaRPr/>
          </a:p>
          <a:p>
            <a:pPr marL="685800" lvl="1" indent="-101600" algn="l" rtl="0">
              <a:lnSpc>
                <a:spcPct val="80000"/>
              </a:lnSpc>
              <a:spcBef>
                <a:spcPts val="500"/>
              </a:spcBef>
              <a:spcAft>
                <a:spcPts val="0"/>
              </a:spcAft>
              <a:buClr>
                <a:schemeClr val="dk1"/>
              </a:buClr>
              <a:buSzPts val="2000"/>
              <a:buNone/>
            </a:pPr>
            <a:endParaRPr sz="2000" b="1">
              <a:solidFill>
                <a:srgbClr val="FF6600"/>
              </a:solidFill>
            </a:endParaRPr>
          </a:p>
          <a:p>
            <a:pPr marL="685800" lvl="1" indent="-228600" algn="l" rtl="0">
              <a:lnSpc>
                <a:spcPct val="80000"/>
              </a:lnSpc>
              <a:spcBef>
                <a:spcPts val="500"/>
              </a:spcBef>
              <a:spcAft>
                <a:spcPts val="0"/>
              </a:spcAft>
              <a:buClr>
                <a:srgbClr val="FF6600"/>
              </a:buClr>
              <a:buSzPts val="2000"/>
              <a:buChar char="•"/>
            </a:pPr>
            <a:r>
              <a:rPr lang="en-US" sz="2000" b="1">
                <a:solidFill>
                  <a:srgbClr val="FF6600"/>
                </a:solidFill>
              </a:rPr>
              <a:t>f(x) = 0 { when x&lt; 0.5 }</a:t>
            </a:r>
            <a:endParaRPr/>
          </a:p>
          <a:p>
            <a:pPr marL="685800" lvl="1" indent="-228600" algn="l" rtl="0">
              <a:lnSpc>
                <a:spcPct val="80000"/>
              </a:lnSpc>
              <a:spcBef>
                <a:spcPts val="500"/>
              </a:spcBef>
              <a:spcAft>
                <a:spcPts val="0"/>
              </a:spcAft>
              <a:buClr>
                <a:srgbClr val="FF6600"/>
              </a:buClr>
              <a:buSzPts val="2000"/>
              <a:buChar char="•"/>
            </a:pPr>
            <a:r>
              <a:rPr lang="en-US" sz="2000" b="1">
                <a:solidFill>
                  <a:srgbClr val="FF6600"/>
                </a:solidFill>
              </a:rPr>
              <a:t>f(x) = 1 { when x &gt;= 0.5 }</a:t>
            </a:r>
            <a:endParaRPr/>
          </a:p>
          <a:p>
            <a:pPr marL="685800" lvl="1" indent="-101600" algn="l" rtl="0">
              <a:lnSpc>
                <a:spcPct val="80000"/>
              </a:lnSpc>
              <a:spcBef>
                <a:spcPts val="500"/>
              </a:spcBef>
              <a:spcAft>
                <a:spcPts val="0"/>
              </a:spcAft>
              <a:buClr>
                <a:schemeClr val="dk1"/>
              </a:buClr>
              <a:buSzPts val="2000"/>
              <a:buNone/>
            </a:pPr>
            <a:endParaRPr sz="2000" b="1">
              <a:solidFill>
                <a:srgbClr val="FF6600"/>
              </a:solidFill>
            </a:endParaRPr>
          </a:p>
          <a:p>
            <a:pPr marL="685800" lvl="1" indent="-228600" algn="l" rtl="0">
              <a:lnSpc>
                <a:spcPct val="80000"/>
              </a:lnSpc>
              <a:spcBef>
                <a:spcPts val="500"/>
              </a:spcBef>
              <a:spcAft>
                <a:spcPts val="0"/>
              </a:spcAft>
              <a:buClr>
                <a:srgbClr val="3366FF"/>
              </a:buClr>
              <a:buSzPts val="2000"/>
              <a:buChar char="•"/>
            </a:pPr>
            <a:r>
              <a:rPr lang="en-US" sz="2000" b="1">
                <a:solidFill>
                  <a:srgbClr val="3366FF"/>
                </a:solidFill>
              </a:rPr>
              <a:t>For our example, x ( weighted sum ) is 0.55,  so y = 1 , </a:t>
            </a:r>
            <a:endParaRPr/>
          </a:p>
          <a:p>
            <a:pPr marL="685800" lvl="1" indent="-101600" algn="l" rtl="0">
              <a:lnSpc>
                <a:spcPct val="80000"/>
              </a:lnSpc>
              <a:spcBef>
                <a:spcPts val="500"/>
              </a:spcBef>
              <a:spcAft>
                <a:spcPts val="0"/>
              </a:spcAft>
              <a:buClr>
                <a:schemeClr val="dk1"/>
              </a:buClr>
              <a:buSzPts val="2000"/>
              <a:buNone/>
            </a:pPr>
            <a:endParaRPr sz="2000" b="1">
              <a:solidFill>
                <a:srgbClr val="3366FF"/>
              </a:solidFill>
            </a:endParaRPr>
          </a:p>
          <a:p>
            <a:pPr marL="685800" lvl="1" indent="-228600" algn="l" rtl="0">
              <a:lnSpc>
                <a:spcPct val="80000"/>
              </a:lnSpc>
              <a:spcBef>
                <a:spcPts val="500"/>
              </a:spcBef>
              <a:spcAft>
                <a:spcPts val="0"/>
              </a:spcAft>
              <a:buClr>
                <a:srgbClr val="FF6600"/>
              </a:buClr>
              <a:buSzPts val="2000"/>
              <a:buChar char="•"/>
            </a:pPr>
            <a:r>
              <a:rPr lang="en-US" sz="2000">
                <a:solidFill>
                  <a:srgbClr val="FF6600"/>
                </a:solidFill>
              </a:rPr>
              <a:t>That means corresponding input attribute values are classified in class 1.</a:t>
            </a:r>
            <a:endParaRPr/>
          </a:p>
          <a:p>
            <a:pPr marL="685800" lvl="1" indent="-101600" algn="l" rtl="0">
              <a:lnSpc>
                <a:spcPct val="80000"/>
              </a:lnSpc>
              <a:spcBef>
                <a:spcPts val="500"/>
              </a:spcBef>
              <a:spcAft>
                <a:spcPts val="0"/>
              </a:spcAft>
              <a:buClr>
                <a:schemeClr val="dk1"/>
              </a:buClr>
              <a:buSzPts val="2000"/>
              <a:buNone/>
            </a:pPr>
            <a:endParaRPr sz="2000">
              <a:solidFill>
                <a:srgbClr val="FF6600"/>
              </a:solidFill>
            </a:endParaRPr>
          </a:p>
          <a:p>
            <a:pPr marL="685800" lvl="1" indent="-228600" algn="l" rtl="0">
              <a:lnSpc>
                <a:spcPct val="80000"/>
              </a:lnSpc>
              <a:spcBef>
                <a:spcPts val="500"/>
              </a:spcBef>
              <a:spcAft>
                <a:spcPts val="0"/>
              </a:spcAft>
              <a:buClr>
                <a:srgbClr val="FF6600"/>
              </a:buClr>
              <a:buSzPts val="2000"/>
              <a:buChar char="•"/>
            </a:pPr>
            <a:r>
              <a:rPr lang="en-US" sz="2000" b="1">
                <a:solidFill>
                  <a:srgbClr val="FF6600"/>
                </a:solidFill>
              </a:rPr>
              <a:t>If  for another input values , x = 0.45 , then f(x) = 0, </a:t>
            </a:r>
            <a:endParaRPr/>
          </a:p>
          <a:p>
            <a:pPr marL="685800" lvl="1" indent="-228600" algn="l" rtl="0">
              <a:lnSpc>
                <a:spcPct val="80000"/>
              </a:lnSpc>
              <a:spcBef>
                <a:spcPts val="500"/>
              </a:spcBef>
              <a:spcAft>
                <a:spcPts val="0"/>
              </a:spcAft>
              <a:buClr>
                <a:srgbClr val="FF6600"/>
              </a:buClr>
              <a:buSzPts val="2000"/>
              <a:buChar char="•"/>
            </a:pPr>
            <a:r>
              <a:rPr lang="en-US" sz="2000" b="1">
                <a:solidFill>
                  <a:srgbClr val="FF6600"/>
                </a:solidFill>
              </a:rPr>
              <a:t>so we could conclude that input values are classified to class 0.</a:t>
            </a:r>
            <a:endParaRPr/>
          </a:p>
          <a:p>
            <a:pPr marL="685800" lvl="1" indent="-114300" algn="l" rtl="0">
              <a:lnSpc>
                <a:spcPct val="80000"/>
              </a:lnSpc>
              <a:spcBef>
                <a:spcPts val="500"/>
              </a:spcBef>
              <a:spcAft>
                <a:spcPts val="0"/>
              </a:spcAft>
              <a:buClr>
                <a:schemeClr val="dk1"/>
              </a:buClr>
              <a:buSzPts val="1800"/>
              <a:buNone/>
            </a:pPr>
            <a:endParaRPr sz="1800" b="1">
              <a:solidFill>
                <a:srgbClr val="FF6600"/>
              </a:solidFill>
            </a:endParaRPr>
          </a:p>
          <a:p>
            <a:pPr marL="685800" lvl="1" indent="-146050" algn="l" rtl="0">
              <a:lnSpc>
                <a:spcPct val="80000"/>
              </a:lnSpc>
              <a:spcBef>
                <a:spcPts val="500"/>
              </a:spcBef>
              <a:spcAft>
                <a:spcPts val="0"/>
              </a:spcAft>
              <a:buClr>
                <a:schemeClr val="dk1"/>
              </a:buClr>
              <a:buSzPts val="1300"/>
              <a:buNone/>
            </a:pPr>
            <a:endParaRPr sz="1300"/>
          </a:p>
          <a:p>
            <a:pPr marL="228600" lvl="0" indent="-228600" algn="l" rtl="0">
              <a:lnSpc>
                <a:spcPct val="80000"/>
              </a:lnSpc>
              <a:spcBef>
                <a:spcPts val="1000"/>
              </a:spcBef>
              <a:spcAft>
                <a:spcPts val="0"/>
              </a:spcAft>
              <a:buClr>
                <a:schemeClr val="dk1"/>
              </a:buClr>
              <a:buSzPts val="900"/>
              <a:buChar char="•"/>
            </a:pPr>
            <a:r>
              <a:rPr lang="en-US" sz="900"/>
              <a:t>    </a:t>
            </a:r>
            <a:endParaRPr/>
          </a:p>
          <a:p>
            <a:pPr marL="228600" lvl="0" indent="-171450" algn="l" rtl="0">
              <a:lnSpc>
                <a:spcPct val="80000"/>
              </a:lnSpc>
              <a:spcBef>
                <a:spcPts val="1000"/>
              </a:spcBef>
              <a:spcAft>
                <a:spcPts val="0"/>
              </a:spcAft>
              <a:buClr>
                <a:schemeClr val="dk1"/>
              </a:buClr>
              <a:buSzPts val="900"/>
              <a:buNone/>
            </a:pPr>
            <a:endParaRPr sz="9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9"/>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Bias of a Neuron </a:t>
            </a:r>
            <a:br>
              <a:rPr lang="en-US"/>
            </a:br>
            <a:r>
              <a:rPr lang="en-US"/>
              <a:t> </a:t>
            </a:r>
            <a:endParaRPr/>
          </a:p>
        </p:txBody>
      </p:sp>
      <p:sp>
        <p:nvSpPr>
          <p:cNvPr id="468" name="Google Shape;468;p69"/>
          <p:cNvSpPr txBox="1">
            <a:spLocks noGrp="1"/>
          </p:cNvSpPr>
          <p:nvPr>
            <p:ph type="body" idx="1"/>
          </p:nvPr>
        </p:nvSpPr>
        <p:spPr>
          <a:xfrm>
            <a:off x="2286000" y="1905000"/>
            <a:ext cx="7239000" cy="914400"/>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100"/>
              <a:buChar char="•"/>
            </a:pPr>
            <a:r>
              <a:rPr lang="en-US" sz="2100"/>
              <a:t>We need the bias value to be added to the weighted sum </a:t>
            </a:r>
            <a:r>
              <a:rPr lang="en-US" sz="2100">
                <a:solidFill>
                  <a:srgbClr val="3366FF"/>
                </a:solidFill>
              </a:rPr>
              <a:t>∑wixi </a:t>
            </a:r>
            <a:r>
              <a:rPr lang="en-US" sz="2100"/>
              <a:t>so that we can transform it from the origin.</a:t>
            </a:r>
            <a:endParaRPr sz="2100">
              <a:solidFill>
                <a:srgbClr val="3366FF"/>
              </a:solidFill>
            </a:endParaRPr>
          </a:p>
          <a:p>
            <a:pPr marL="2057400" lvl="4" indent="-228600" algn="l" rtl="0">
              <a:lnSpc>
                <a:spcPct val="80000"/>
              </a:lnSpc>
              <a:spcBef>
                <a:spcPts val="500"/>
              </a:spcBef>
              <a:spcAft>
                <a:spcPts val="0"/>
              </a:spcAft>
              <a:buClr>
                <a:srgbClr val="009900"/>
              </a:buClr>
              <a:buSzPts val="1800"/>
              <a:buFont typeface="Calibri"/>
              <a:buNone/>
            </a:pPr>
            <a:r>
              <a:rPr lang="en-US" b="1" i="1">
                <a:solidFill>
                  <a:srgbClr val="009900"/>
                </a:solidFill>
              </a:rPr>
              <a:t>v = </a:t>
            </a:r>
            <a:r>
              <a:rPr lang="en-US" b="1">
                <a:solidFill>
                  <a:srgbClr val="3366FF"/>
                </a:solidFill>
              </a:rPr>
              <a:t>∑wixi</a:t>
            </a:r>
            <a:r>
              <a:rPr lang="en-US" b="1" i="1">
                <a:solidFill>
                  <a:srgbClr val="009900"/>
                </a:solidFill>
              </a:rPr>
              <a:t> + b, here b is the bias</a:t>
            </a:r>
            <a:endParaRPr/>
          </a:p>
        </p:txBody>
      </p:sp>
      <p:cxnSp>
        <p:nvCxnSpPr>
          <p:cNvPr id="469" name="Google Shape;469;p69"/>
          <p:cNvCxnSpPr/>
          <p:nvPr/>
        </p:nvCxnSpPr>
        <p:spPr>
          <a:xfrm rot="10800000">
            <a:off x="5105400" y="3505200"/>
            <a:ext cx="0" cy="2286000"/>
          </a:xfrm>
          <a:prstGeom prst="straightConnector1">
            <a:avLst/>
          </a:prstGeom>
          <a:noFill/>
          <a:ln w="9525" cap="flat" cmpd="sng">
            <a:solidFill>
              <a:schemeClr val="dk1"/>
            </a:solidFill>
            <a:prstDash val="solid"/>
            <a:round/>
            <a:headEnd type="none" w="sm" len="sm"/>
            <a:tailEnd type="triangle" w="med" len="med"/>
          </a:ln>
        </p:spPr>
      </p:cxnSp>
      <p:cxnSp>
        <p:nvCxnSpPr>
          <p:cNvPr id="470" name="Google Shape;470;p69"/>
          <p:cNvCxnSpPr/>
          <p:nvPr/>
        </p:nvCxnSpPr>
        <p:spPr>
          <a:xfrm>
            <a:off x="3276600" y="4876800"/>
            <a:ext cx="4495800" cy="0"/>
          </a:xfrm>
          <a:prstGeom prst="straightConnector1">
            <a:avLst/>
          </a:prstGeom>
          <a:noFill/>
          <a:ln w="9525" cap="flat" cmpd="sng">
            <a:solidFill>
              <a:schemeClr val="dk1"/>
            </a:solidFill>
            <a:prstDash val="solid"/>
            <a:round/>
            <a:headEnd type="none" w="sm" len="sm"/>
            <a:tailEnd type="triangle" w="med" len="med"/>
          </a:ln>
        </p:spPr>
      </p:cxnSp>
      <p:cxnSp>
        <p:nvCxnSpPr>
          <p:cNvPr id="471" name="Google Shape;471;p69"/>
          <p:cNvCxnSpPr/>
          <p:nvPr/>
        </p:nvCxnSpPr>
        <p:spPr>
          <a:xfrm flipH="1">
            <a:off x="3962400" y="3657600"/>
            <a:ext cx="1905000" cy="1905000"/>
          </a:xfrm>
          <a:prstGeom prst="straightConnector1">
            <a:avLst/>
          </a:prstGeom>
          <a:noFill/>
          <a:ln w="28575" cap="flat" cmpd="sng">
            <a:solidFill>
              <a:srgbClr val="009900"/>
            </a:solidFill>
            <a:prstDash val="solid"/>
            <a:round/>
            <a:headEnd type="none" w="sm" len="sm"/>
            <a:tailEnd type="none" w="sm" len="sm"/>
          </a:ln>
        </p:spPr>
      </p:cxnSp>
      <p:cxnSp>
        <p:nvCxnSpPr>
          <p:cNvPr id="472" name="Google Shape;472;p69"/>
          <p:cNvCxnSpPr/>
          <p:nvPr/>
        </p:nvCxnSpPr>
        <p:spPr>
          <a:xfrm flipH="1">
            <a:off x="4191000" y="3886200"/>
            <a:ext cx="1905000" cy="1905000"/>
          </a:xfrm>
          <a:prstGeom prst="straightConnector1">
            <a:avLst/>
          </a:prstGeom>
          <a:noFill/>
          <a:ln w="28575" cap="flat" cmpd="sng">
            <a:solidFill>
              <a:srgbClr val="0000FF"/>
            </a:solidFill>
            <a:prstDash val="solid"/>
            <a:round/>
            <a:headEnd type="none" w="sm" len="sm"/>
            <a:tailEnd type="none" w="sm" len="sm"/>
          </a:ln>
        </p:spPr>
      </p:cxnSp>
      <p:cxnSp>
        <p:nvCxnSpPr>
          <p:cNvPr id="473" name="Google Shape;473;p69"/>
          <p:cNvCxnSpPr/>
          <p:nvPr/>
        </p:nvCxnSpPr>
        <p:spPr>
          <a:xfrm flipH="1">
            <a:off x="4495800" y="4114800"/>
            <a:ext cx="1905000" cy="1905000"/>
          </a:xfrm>
          <a:prstGeom prst="straightConnector1">
            <a:avLst/>
          </a:prstGeom>
          <a:noFill/>
          <a:ln w="28575" cap="flat" cmpd="sng">
            <a:solidFill>
              <a:schemeClr val="dk2"/>
            </a:solidFill>
            <a:prstDash val="solid"/>
            <a:round/>
            <a:headEnd type="none" w="sm" len="sm"/>
            <a:tailEnd type="none" w="sm" len="sm"/>
          </a:ln>
        </p:spPr>
      </p:cxnSp>
      <p:sp>
        <p:nvSpPr>
          <p:cNvPr id="474" name="Google Shape;474;p69"/>
          <p:cNvSpPr txBox="1"/>
          <p:nvPr/>
        </p:nvSpPr>
        <p:spPr>
          <a:xfrm>
            <a:off x="6156326" y="3516314"/>
            <a:ext cx="8066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a:t>
            </a:r>
            <a:r>
              <a:rPr lang="en-US" sz="1400" b="1" i="0" u="none" strike="noStrike" cap="none">
                <a:solidFill>
                  <a:schemeClr val="dk1"/>
                </a:solidFill>
                <a:latin typeface="Calibri"/>
                <a:ea typeface="Calibri"/>
                <a:cs typeface="Calibri"/>
                <a:sym typeface="Calibri"/>
              </a:rPr>
              <a:t>x1-x2=0</a:t>
            </a:r>
            <a:endParaRPr sz="1400" b="0" i="0" u="none" strike="noStrike" cap="none">
              <a:solidFill>
                <a:srgbClr val="000000"/>
              </a:solidFill>
              <a:latin typeface="Arial"/>
              <a:ea typeface="Arial"/>
              <a:cs typeface="Arial"/>
              <a:sym typeface="Arial"/>
            </a:endParaRPr>
          </a:p>
        </p:txBody>
      </p:sp>
      <p:sp>
        <p:nvSpPr>
          <p:cNvPr id="475" name="Google Shape;475;p69"/>
          <p:cNvSpPr txBox="1"/>
          <p:nvPr/>
        </p:nvSpPr>
        <p:spPr>
          <a:xfrm>
            <a:off x="6400801" y="3962401"/>
            <a:ext cx="8867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a:t>
            </a:r>
            <a:r>
              <a:rPr lang="en-US" sz="1400" b="1" i="0" u="none" strike="noStrike" cap="none">
                <a:solidFill>
                  <a:schemeClr val="dk1"/>
                </a:solidFill>
                <a:latin typeface="Calibri"/>
                <a:ea typeface="Calibri"/>
                <a:cs typeface="Calibri"/>
                <a:sym typeface="Calibri"/>
              </a:rPr>
              <a:t>x1-x2= 1</a:t>
            </a:r>
            <a:r>
              <a:rPr lang="en-US" sz="1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6" name="Google Shape;476;p69"/>
          <p:cNvSpPr txBox="1"/>
          <p:nvPr/>
        </p:nvSpPr>
        <p:spPr>
          <a:xfrm>
            <a:off x="7391400" y="4953001"/>
            <a:ext cx="3946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x1</a:t>
            </a:r>
            <a:endParaRPr sz="1400" b="0" i="0" u="none" strike="noStrike" cap="none">
              <a:solidFill>
                <a:srgbClr val="000000"/>
              </a:solidFill>
              <a:latin typeface="Arial"/>
              <a:ea typeface="Arial"/>
              <a:cs typeface="Arial"/>
              <a:sym typeface="Arial"/>
            </a:endParaRPr>
          </a:p>
        </p:txBody>
      </p:sp>
      <p:sp>
        <p:nvSpPr>
          <p:cNvPr id="477" name="Google Shape;477;p69"/>
          <p:cNvSpPr txBox="1"/>
          <p:nvPr/>
        </p:nvSpPr>
        <p:spPr>
          <a:xfrm>
            <a:off x="4419600" y="3429000"/>
            <a:ext cx="4572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x2</a:t>
            </a:r>
            <a:endParaRPr sz="1400" b="0" i="0" u="none" strike="noStrike" cap="none">
              <a:solidFill>
                <a:srgbClr val="000000"/>
              </a:solidFill>
              <a:latin typeface="Arial"/>
              <a:ea typeface="Arial"/>
              <a:cs typeface="Arial"/>
              <a:sym typeface="Arial"/>
            </a:endParaRPr>
          </a:p>
        </p:txBody>
      </p:sp>
      <p:sp>
        <p:nvSpPr>
          <p:cNvPr id="478" name="Google Shape;478;p69"/>
          <p:cNvSpPr txBox="1"/>
          <p:nvPr/>
        </p:nvSpPr>
        <p:spPr>
          <a:xfrm>
            <a:off x="5638801" y="3124200"/>
            <a:ext cx="102552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a:t>
            </a:r>
            <a:r>
              <a:rPr lang="en-US" sz="1400" b="1" i="0" u="none" strike="noStrike" cap="none">
                <a:solidFill>
                  <a:schemeClr val="dk1"/>
                </a:solidFill>
                <a:latin typeface="Calibri"/>
                <a:ea typeface="Calibri"/>
                <a:cs typeface="Calibri"/>
                <a:sym typeface="Calibri"/>
              </a:rPr>
              <a:t>x1-x2= -1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0"/>
          <p:cNvSpPr/>
          <p:nvPr/>
        </p:nvSpPr>
        <p:spPr>
          <a:xfrm>
            <a:off x="1295400" y="3810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2"/>
                </a:solidFill>
                <a:latin typeface="Arial Black"/>
                <a:ea typeface="Arial Black"/>
                <a:cs typeface="Arial Black"/>
                <a:sym typeface="Arial Black"/>
              </a:rPr>
              <a:t>Bias as extra input</a:t>
            </a:r>
            <a:endParaRPr sz="1400" b="0" i="0" u="none" strike="noStrike" cap="none">
              <a:solidFill>
                <a:srgbClr val="000000"/>
              </a:solidFill>
              <a:latin typeface="Arial"/>
              <a:ea typeface="Arial"/>
              <a:cs typeface="Arial"/>
              <a:sym typeface="Arial"/>
            </a:endParaRPr>
          </a:p>
        </p:txBody>
      </p:sp>
      <p:cxnSp>
        <p:nvCxnSpPr>
          <p:cNvPr id="484" name="Google Shape;484;p70"/>
          <p:cNvCxnSpPr/>
          <p:nvPr/>
        </p:nvCxnSpPr>
        <p:spPr>
          <a:xfrm>
            <a:off x="3124200" y="1905000"/>
            <a:ext cx="1066800" cy="1588"/>
          </a:xfrm>
          <a:prstGeom prst="straightConnector1">
            <a:avLst/>
          </a:prstGeom>
          <a:noFill/>
          <a:ln w="9525" cap="flat" cmpd="sng">
            <a:solidFill>
              <a:schemeClr val="dk1"/>
            </a:solidFill>
            <a:prstDash val="solid"/>
            <a:round/>
            <a:headEnd type="none" w="sm" len="sm"/>
            <a:tailEnd type="triangle" w="med" len="med"/>
          </a:ln>
        </p:spPr>
      </p:cxnSp>
      <p:grpSp>
        <p:nvGrpSpPr>
          <p:cNvPr id="485" name="Google Shape;485;p70"/>
          <p:cNvGrpSpPr/>
          <p:nvPr/>
        </p:nvGrpSpPr>
        <p:grpSpPr>
          <a:xfrm>
            <a:off x="1752600" y="1143000"/>
            <a:ext cx="7658100" cy="2663648"/>
            <a:chOff x="0" y="1152"/>
            <a:chExt cx="5823" cy="2905"/>
          </a:xfrm>
        </p:grpSpPr>
        <p:sp>
          <p:nvSpPr>
            <p:cNvPr id="486" name="Google Shape;486;p70"/>
            <p:cNvSpPr/>
            <p:nvPr/>
          </p:nvSpPr>
          <p:spPr>
            <a:xfrm>
              <a:off x="2880" y="2352"/>
              <a:ext cx="576" cy="57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70"/>
            <p:cNvSpPr/>
            <p:nvPr/>
          </p:nvSpPr>
          <p:spPr>
            <a:xfrm>
              <a:off x="4272" y="2352"/>
              <a:ext cx="576" cy="57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70"/>
            <p:cNvSpPr/>
            <p:nvPr/>
          </p:nvSpPr>
          <p:spPr>
            <a:xfrm>
              <a:off x="1008" y="1920"/>
              <a:ext cx="96"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70"/>
            <p:cNvSpPr/>
            <p:nvPr/>
          </p:nvSpPr>
          <p:spPr>
            <a:xfrm>
              <a:off x="1008" y="3648"/>
              <a:ext cx="96"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70"/>
            <p:cNvSpPr/>
            <p:nvPr/>
          </p:nvSpPr>
          <p:spPr>
            <a:xfrm>
              <a:off x="1008" y="2592"/>
              <a:ext cx="96" cy="96"/>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70"/>
            <p:cNvSpPr/>
            <p:nvPr/>
          </p:nvSpPr>
          <p:spPr>
            <a:xfrm>
              <a:off x="432" y="1200"/>
              <a:ext cx="192" cy="2640"/>
            </a:xfrm>
            <a:prstGeom prst="leftBrace">
              <a:avLst>
                <a:gd name="adj1" fmla="val 114583"/>
                <a:gd name="adj2" fmla="val 50000"/>
              </a:avLst>
            </a:prstGeom>
            <a:noFill/>
            <a:ln w="1905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70"/>
            <p:cNvSpPr txBox="1"/>
            <p:nvPr/>
          </p:nvSpPr>
          <p:spPr>
            <a:xfrm>
              <a:off x="0" y="2330"/>
              <a:ext cx="800" cy="10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FF"/>
                  </a:solidFill>
                  <a:latin typeface="Calibri"/>
                  <a:ea typeface="Calibri"/>
                  <a:cs typeface="Calibri"/>
                  <a:sym typeface="Calibri"/>
                </a:rPr>
                <a:t>Input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366FF"/>
                  </a:solidFill>
                  <a:latin typeface="Calibri"/>
                  <a:ea typeface="Calibri"/>
                  <a:cs typeface="Calibri"/>
                  <a:sym typeface="Calibri"/>
                </a:rPr>
                <a:t>Attribute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366FF"/>
                  </a:solidFill>
                  <a:latin typeface="Calibri"/>
                  <a:ea typeface="Calibri"/>
                  <a:cs typeface="Calibri"/>
                  <a:sym typeface="Calibri"/>
                </a:rPr>
                <a:t>values</a:t>
              </a: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93" name="Google Shape;493;p70"/>
            <p:cNvSpPr txBox="1"/>
            <p:nvPr/>
          </p:nvSpPr>
          <p:spPr>
            <a:xfrm>
              <a:off x="2257" y="3504"/>
              <a:ext cx="755" cy="4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weights</a:t>
              </a:r>
              <a:endParaRPr sz="2000" b="0" i="0" u="none" strike="noStrike" cap="none">
                <a:solidFill>
                  <a:schemeClr val="dk1"/>
                </a:solidFill>
                <a:latin typeface="Calibri"/>
                <a:ea typeface="Calibri"/>
                <a:cs typeface="Calibri"/>
                <a:sym typeface="Calibri"/>
              </a:endParaRPr>
            </a:p>
          </p:txBody>
        </p:sp>
        <p:sp>
          <p:nvSpPr>
            <p:cNvPr id="494" name="Google Shape;494;p70"/>
            <p:cNvSpPr txBox="1"/>
            <p:nvPr/>
          </p:nvSpPr>
          <p:spPr>
            <a:xfrm>
              <a:off x="3217" y="2880"/>
              <a:ext cx="1591" cy="7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Summing function</a:t>
              </a:r>
              <a:endParaRPr sz="2000" b="0" i="0" u="none" strike="noStrike" cap="none">
                <a:solidFill>
                  <a:schemeClr val="dk1"/>
                </a:solidFill>
                <a:latin typeface="Calibri"/>
                <a:ea typeface="Calibri"/>
                <a:cs typeface="Calibri"/>
                <a:sym typeface="Calibri"/>
              </a:endParaRPr>
            </a:p>
          </p:txBody>
        </p:sp>
        <p:sp>
          <p:nvSpPr>
            <p:cNvPr id="495" name="Google Shape;495;p70"/>
            <p:cNvSpPr txBox="1"/>
            <p:nvPr/>
          </p:nvSpPr>
          <p:spPr>
            <a:xfrm>
              <a:off x="4273" y="1869"/>
              <a:ext cx="1379" cy="7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          Activation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          function</a:t>
              </a:r>
              <a:endParaRPr sz="2000" b="0" i="0" u="none" strike="noStrike" cap="none">
                <a:solidFill>
                  <a:schemeClr val="dk1"/>
                </a:solidFill>
                <a:latin typeface="Calibri"/>
                <a:ea typeface="Calibri"/>
                <a:cs typeface="Calibri"/>
                <a:sym typeface="Calibri"/>
              </a:endParaRPr>
            </a:p>
          </p:txBody>
        </p:sp>
        <p:sp>
          <p:nvSpPr>
            <p:cNvPr id="496" name="Google Shape;496;p70"/>
            <p:cNvSpPr txBox="1"/>
            <p:nvPr/>
          </p:nvSpPr>
          <p:spPr>
            <a:xfrm>
              <a:off x="3678" y="1962"/>
              <a:ext cx="245" cy="5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v</a:t>
              </a:r>
              <a:endParaRPr sz="2000" b="0" i="0" u="none" strike="noStrike" cap="none">
                <a:solidFill>
                  <a:schemeClr val="dk1"/>
                </a:solidFill>
                <a:latin typeface="Calibri"/>
                <a:ea typeface="Calibri"/>
                <a:cs typeface="Calibri"/>
                <a:sym typeface="Calibri"/>
              </a:endParaRPr>
            </a:p>
          </p:txBody>
        </p:sp>
        <p:sp>
          <p:nvSpPr>
            <p:cNvPr id="497" name="Google Shape;497;p70"/>
            <p:cNvSpPr txBox="1"/>
            <p:nvPr/>
          </p:nvSpPr>
          <p:spPr>
            <a:xfrm>
              <a:off x="5105" y="2302"/>
              <a:ext cx="718" cy="14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Output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FF"/>
                  </a:solidFill>
                  <a:latin typeface="Calibri"/>
                  <a:ea typeface="Calibri"/>
                  <a:cs typeface="Calibri"/>
                  <a:sym typeface="Calibri"/>
                </a:rPr>
                <a:t>class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y</a:t>
              </a:r>
              <a:endParaRPr sz="2000" b="0" i="0" u="none" strike="noStrike" cap="none">
                <a:solidFill>
                  <a:schemeClr val="dk1"/>
                </a:solidFill>
                <a:latin typeface="Calibri"/>
                <a:ea typeface="Calibri"/>
                <a:cs typeface="Calibri"/>
                <a:sym typeface="Calibri"/>
              </a:endParaRPr>
            </a:p>
          </p:txBody>
        </p:sp>
        <p:cxnSp>
          <p:nvCxnSpPr>
            <p:cNvPr id="498" name="Google Shape;498;p70"/>
            <p:cNvCxnSpPr/>
            <p:nvPr/>
          </p:nvCxnSpPr>
          <p:spPr>
            <a:xfrm>
              <a:off x="4848" y="2640"/>
              <a:ext cx="528" cy="0"/>
            </a:xfrm>
            <a:prstGeom prst="straightConnector1">
              <a:avLst/>
            </a:prstGeom>
            <a:noFill/>
            <a:ln w="9525" cap="flat" cmpd="sng">
              <a:solidFill>
                <a:schemeClr val="dk1"/>
              </a:solidFill>
              <a:prstDash val="solid"/>
              <a:round/>
              <a:headEnd type="none" w="sm" len="sm"/>
              <a:tailEnd type="triangle" w="med" len="med"/>
            </a:ln>
          </p:spPr>
        </p:cxnSp>
        <p:cxnSp>
          <p:nvCxnSpPr>
            <p:cNvPr id="499" name="Google Shape;499;p70"/>
            <p:cNvCxnSpPr/>
            <p:nvPr/>
          </p:nvCxnSpPr>
          <p:spPr>
            <a:xfrm>
              <a:off x="1104" y="2640"/>
              <a:ext cx="720" cy="0"/>
            </a:xfrm>
            <a:prstGeom prst="straightConnector1">
              <a:avLst/>
            </a:prstGeom>
            <a:noFill/>
            <a:ln w="9525" cap="flat" cmpd="sng">
              <a:solidFill>
                <a:schemeClr val="dk1"/>
              </a:solidFill>
              <a:prstDash val="solid"/>
              <a:round/>
              <a:headEnd type="none" w="sm" len="sm"/>
              <a:tailEnd type="triangle" w="med" len="med"/>
            </a:ln>
          </p:spPr>
        </p:cxnSp>
        <p:cxnSp>
          <p:nvCxnSpPr>
            <p:cNvPr id="500" name="Google Shape;500;p70"/>
            <p:cNvCxnSpPr/>
            <p:nvPr/>
          </p:nvCxnSpPr>
          <p:spPr>
            <a:xfrm>
              <a:off x="1104" y="3696"/>
              <a:ext cx="720" cy="1"/>
            </a:xfrm>
            <a:prstGeom prst="straightConnector1">
              <a:avLst/>
            </a:prstGeom>
            <a:noFill/>
            <a:ln w="9525" cap="flat" cmpd="sng">
              <a:solidFill>
                <a:schemeClr val="dk1"/>
              </a:solidFill>
              <a:prstDash val="solid"/>
              <a:round/>
              <a:headEnd type="none" w="sm" len="sm"/>
              <a:tailEnd type="triangle" w="med" len="med"/>
            </a:ln>
          </p:spPr>
        </p:cxnSp>
        <p:cxnSp>
          <p:nvCxnSpPr>
            <p:cNvPr id="501" name="Google Shape;501;p70"/>
            <p:cNvCxnSpPr/>
            <p:nvPr/>
          </p:nvCxnSpPr>
          <p:spPr>
            <a:xfrm rot="10800000" flipH="1">
              <a:off x="2160" y="2928"/>
              <a:ext cx="912" cy="720"/>
            </a:xfrm>
            <a:prstGeom prst="straightConnector1">
              <a:avLst/>
            </a:prstGeom>
            <a:noFill/>
            <a:ln w="9525" cap="flat" cmpd="sng">
              <a:solidFill>
                <a:schemeClr val="dk1"/>
              </a:solidFill>
              <a:prstDash val="solid"/>
              <a:round/>
              <a:headEnd type="none" w="sm" len="sm"/>
              <a:tailEnd type="triangle" w="med" len="med"/>
            </a:ln>
          </p:spPr>
        </p:cxnSp>
        <p:cxnSp>
          <p:nvCxnSpPr>
            <p:cNvPr id="502" name="Google Shape;502;p70"/>
            <p:cNvCxnSpPr/>
            <p:nvPr/>
          </p:nvCxnSpPr>
          <p:spPr>
            <a:xfrm>
              <a:off x="2160" y="2640"/>
              <a:ext cx="720" cy="0"/>
            </a:xfrm>
            <a:prstGeom prst="straightConnector1">
              <a:avLst/>
            </a:prstGeom>
            <a:noFill/>
            <a:ln w="9525" cap="flat" cmpd="sng">
              <a:solidFill>
                <a:schemeClr val="dk1"/>
              </a:solidFill>
              <a:prstDash val="solid"/>
              <a:round/>
              <a:headEnd type="none" w="sm" len="sm"/>
              <a:tailEnd type="triangle" w="med" len="med"/>
            </a:ln>
          </p:spPr>
        </p:cxnSp>
        <p:cxnSp>
          <p:nvCxnSpPr>
            <p:cNvPr id="503" name="Google Shape;503;p70"/>
            <p:cNvCxnSpPr/>
            <p:nvPr/>
          </p:nvCxnSpPr>
          <p:spPr>
            <a:xfrm>
              <a:off x="2112" y="1968"/>
              <a:ext cx="864" cy="480"/>
            </a:xfrm>
            <a:prstGeom prst="straightConnector1">
              <a:avLst/>
            </a:prstGeom>
            <a:noFill/>
            <a:ln w="9525" cap="flat" cmpd="sng">
              <a:solidFill>
                <a:schemeClr val="dk1"/>
              </a:solidFill>
              <a:prstDash val="solid"/>
              <a:round/>
              <a:headEnd type="none" w="sm" len="sm"/>
              <a:tailEnd type="triangle" w="med" len="med"/>
            </a:ln>
          </p:spPr>
        </p:cxnSp>
        <p:cxnSp>
          <p:nvCxnSpPr>
            <p:cNvPr id="504" name="Google Shape;504;p70"/>
            <p:cNvCxnSpPr/>
            <p:nvPr/>
          </p:nvCxnSpPr>
          <p:spPr>
            <a:xfrm>
              <a:off x="3456" y="2640"/>
              <a:ext cx="816" cy="0"/>
            </a:xfrm>
            <a:prstGeom prst="straightConnector1">
              <a:avLst/>
            </a:prstGeom>
            <a:noFill/>
            <a:ln w="9525" cap="flat" cmpd="sng">
              <a:solidFill>
                <a:schemeClr val="dk1"/>
              </a:solidFill>
              <a:prstDash val="solid"/>
              <a:round/>
              <a:headEnd type="none" w="sm" len="sm"/>
              <a:tailEnd type="triangle" w="med" len="med"/>
            </a:ln>
          </p:spPr>
        </p:cxnSp>
        <p:sp>
          <p:nvSpPr>
            <p:cNvPr id="505" name="Google Shape;505;p70"/>
            <p:cNvSpPr txBox="1"/>
            <p:nvPr/>
          </p:nvSpPr>
          <p:spPr>
            <a:xfrm>
              <a:off x="721" y="1775"/>
              <a:ext cx="321" cy="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1" u="none" strike="noStrike" cap="none" baseline="-25000">
                  <a:solidFill>
                    <a:schemeClr val="dk1"/>
                  </a:solidFill>
                  <a:latin typeface="Calibri"/>
                  <a:ea typeface="Calibri"/>
                  <a:cs typeface="Calibri"/>
                  <a:sym typeface="Calibri"/>
                </a:rPr>
                <a:t>1</a:t>
              </a:r>
              <a:endParaRPr sz="2400" b="0" i="0" u="none" strike="noStrike" cap="none">
                <a:solidFill>
                  <a:schemeClr val="dk1"/>
                </a:solidFill>
                <a:latin typeface="Calibri"/>
                <a:ea typeface="Calibri"/>
                <a:cs typeface="Calibri"/>
                <a:sym typeface="Calibri"/>
              </a:endParaRPr>
            </a:p>
          </p:txBody>
        </p:sp>
        <p:sp>
          <p:nvSpPr>
            <p:cNvPr id="506" name="Google Shape;506;p70"/>
            <p:cNvSpPr txBox="1"/>
            <p:nvPr/>
          </p:nvSpPr>
          <p:spPr>
            <a:xfrm>
              <a:off x="721" y="2496"/>
              <a:ext cx="321" cy="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1" u="none" strike="noStrike" cap="none" baseline="-25000">
                  <a:solidFill>
                    <a:schemeClr val="dk1"/>
                  </a:solidFill>
                  <a:latin typeface="Calibri"/>
                  <a:ea typeface="Calibri"/>
                  <a:cs typeface="Calibri"/>
                  <a:sym typeface="Calibri"/>
                </a:rPr>
                <a:t>2</a:t>
              </a:r>
              <a:endParaRPr sz="2400" b="0" i="0" u="none" strike="noStrike" cap="none">
                <a:solidFill>
                  <a:schemeClr val="dk1"/>
                </a:solidFill>
                <a:latin typeface="Calibri"/>
                <a:ea typeface="Calibri"/>
                <a:cs typeface="Calibri"/>
                <a:sym typeface="Calibri"/>
              </a:endParaRPr>
            </a:p>
          </p:txBody>
        </p:sp>
        <p:sp>
          <p:nvSpPr>
            <p:cNvPr id="507" name="Google Shape;507;p70"/>
            <p:cNvSpPr txBox="1"/>
            <p:nvPr/>
          </p:nvSpPr>
          <p:spPr>
            <a:xfrm>
              <a:off x="721" y="3550"/>
              <a:ext cx="365" cy="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x</a:t>
              </a:r>
              <a:r>
                <a:rPr lang="en-US" sz="2400" b="0" i="1" u="none" strike="noStrike" cap="none" baseline="-25000">
                  <a:solidFill>
                    <a:schemeClr val="dk1"/>
                  </a:solidFill>
                  <a:latin typeface="Calibri"/>
                  <a:ea typeface="Calibri"/>
                  <a:cs typeface="Calibri"/>
                  <a:sym typeface="Calibri"/>
                </a:rPr>
                <a:t>m</a:t>
              </a:r>
              <a:endParaRPr sz="2400" b="0" i="0" u="none" strike="noStrike" cap="none">
                <a:solidFill>
                  <a:schemeClr val="dk1"/>
                </a:solidFill>
                <a:latin typeface="Calibri"/>
                <a:ea typeface="Calibri"/>
                <a:cs typeface="Calibri"/>
                <a:sym typeface="Calibri"/>
              </a:endParaRPr>
            </a:p>
          </p:txBody>
        </p:sp>
        <p:sp>
          <p:nvSpPr>
            <p:cNvPr id="508" name="Google Shape;508;p70"/>
            <p:cNvSpPr txBox="1"/>
            <p:nvPr/>
          </p:nvSpPr>
          <p:spPr>
            <a:xfrm>
              <a:off x="1824" y="2603"/>
              <a:ext cx="319" cy="36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1" u="none" strike="noStrike" cap="none">
                  <a:solidFill>
                    <a:schemeClr val="dk1"/>
                  </a:solidFill>
                  <a:latin typeface="Calibri"/>
                  <a:ea typeface="Calibri"/>
                  <a:cs typeface="Calibri"/>
                  <a:sym typeface="Calibri"/>
                </a:rPr>
                <a:t>w</a:t>
              </a:r>
              <a:r>
                <a:rPr lang="en-US" sz="1600" b="1" i="1" u="none" strike="noStrike" cap="none" baseline="-25000">
                  <a:solidFill>
                    <a:schemeClr val="dk1"/>
                  </a:solidFill>
                  <a:latin typeface="Calibri"/>
                  <a:ea typeface="Calibri"/>
                  <a:cs typeface="Calibri"/>
                  <a:sym typeface="Calibri"/>
                </a:rPr>
                <a:t>2</a:t>
              </a:r>
              <a:endParaRPr sz="1600" b="1" i="0" u="none" strike="noStrike" cap="none">
                <a:solidFill>
                  <a:schemeClr val="dk1"/>
                </a:solidFill>
                <a:latin typeface="Calibri"/>
                <a:ea typeface="Calibri"/>
                <a:cs typeface="Calibri"/>
                <a:sym typeface="Calibri"/>
              </a:endParaRPr>
            </a:p>
          </p:txBody>
        </p:sp>
        <p:sp>
          <p:nvSpPr>
            <p:cNvPr id="509" name="Google Shape;509;p70"/>
            <p:cNvSpPr txBox="1"/>
            <p:nvPr/>
          </p:nvSpPr>
          <p:spPr>
            <a:xfrm>
              <a:off x="1824" y="3554"/>
              <a:ext cx="431" cy="503"/>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Calibri"/>
                  <a:ea typeface="Calibri"/>
                  <a:cs typeface="Calibri"/>
                  <a:sym typeface="Calibri"/>
                </a:rPr>
                <a:t>w</a:t>
              </a:r>
              <a:r>
                <a:rPr lang="en-US" sz="2400" b="0" i="1" u="none" strike="noStrike" cap="none" baseline="-25000">
                  <a:solidFill>
                    <a:schemeClr val="dk1"/>
                  </a:solidFill>
                  <a:latin typeface="Calibri"/>
                  <a:ea typeface="Calibri"/>
                  <a:cs typeface="Calibri"/>
                  <a:sym typeface="Calibri"/>
                </a:rPr>
                <a:t>m</a:t>
              </a:r>
              <a:endParaRPr sz="2400" b="0" i="0" u="none" strike="noStrike" cap="none">
                <a:solidFill>
                  <a:schemeClr val="dk1"/>
                </a:solidFill>
                <a:latin typeface="Calibri"/>
                <a:ea typeface="Calibri"/>
                <a:cs typeface="Calibri"/>
                <a:sym typeface="Calibri"/>
              </a:endParaRPr>
            </a:p>
          </p:txBody>
        </p:sp>
        <p:sp>
          <p:nvSpPr>
            <p:cNvPr id="510" name="Google Shape;510;p70"/>
            <p:cNvSpPr txBox="1"/>
            <p:nvPr/>
          </p:nvSpPr>
          <p:spPr>
            <a:xfrm>
              <a:off x="1777" y="1822"/>
              <a:ext cx="335" cy="30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W1</a:t>
              </a:r>
              <a:endParaRPr sz="1400" b="0" i="0" u="none" strike="noStrike" cap="none">
                <a:solidFill>
                  <a:srgbClr val="000000"/>
                </a:solidFill>
                <a:latin typeface="Arial"/>
                <a:ea typeface="Arial"/>
                <a:cs typeface="Arial"/>
                <a:sym typeface="Arial"/>
              </a:endParaRPr>
            </a:p>
          </p:txBody>
        </p:sp>
        <p:cxnSp>
          <p:nvCxnSpPr>
            <p:cNvPr id="511" name="Google Shape;511;p70"/>
            <p:cNvCxnSpPr/>
            <p:nvPr/>
          </p:nvCxnSpPr>
          <p:spPr>
            <a:xfrm>
              <a:off x="3120" y="1728"/>
              <a:ext cx="0" cy="624"/>
            </a:xfrm>
            <a:prstGeom prst="straightConnector1">
              <a:avLst/>
            </a:prstGeom>
            <a:noFill/>
            <a:ln w="28575" cap="flat" cmpd="sng">
              <a:solidFill>
                <a:schemeClr val="dk2"/>
              </a:solidFill>
              <a:prstDash val="solid"/>
              <a:round/>
              <a:headEnd type="none" w="sm" len="sm"/>
              <a:tailEnd type="triangle" w="med" len="med"/>
            </a:ln>
          </p:spPr>
        </p:cxnSp>
        <p:pic>
          <p:nvPicPr>
            <p:cNvPr id="512" name="Google Shape;512;p70"/>
            <p:cNvPicPr preferRelativeResize="0"/>
            <p:nvPr/>
          </p:nvPicPr>
          <p:blipFill rotWithShape="1">
            <a:blip r:embed="rId3">
              <a:alphaModFix/>
            </a:blip>
            <a:srcRect/>
            <a:stretch/>
          </p:blipFill>
          <p:spPr>
            <a:xfrm>
              <a:off x="960" y="2880"/>
              <a:ext cx="230" cy="588"/>
            </a:xfrm>
            <a:prstGeom prst="rect">
              <a:avLst/>
            </a:prstGeom>
            <a:noFill/>
            <a:ln>
              <a:noFill/>
            </a:ln>
          </p:spPr>
        </p:pic>
        <p:pic>
          <p:nvPicPr>
            <p:cNvPr id="513" name="Google Shape;513;p70"/>
            <p:cNvPicPr preferRelativeResize="0"/>
            <p:nvPr/>
          </p:nvPicPr>
          <p:blipFill rotWithShape="1">
            <a:blip r:embed="rId3">
              <a:alphaModFix/>
            </a:blip>
            <a:srcRect/>
            <a:stretch/>
          </p:blipFill>
          <p:spPr>
            <a:xfrm>
              <a:off x="1872" y="2880"/>
              <a:ext cx="230" cy="588"/>
            </a:xfrm>
            <a:prstGeom prst="rect">
              <a:avLst/>
            </a:prstGeom>
            <a:noFill/>
            <a:ln>
              <a:noFill/>
            </a:ln>
          </p:spPr>
        </p:pic>
        <p:pic>
          <p:nvPicPr>
            <p:cNvPr id="514" name="Google Shape;514;p70"/>
            <p:cNvPicPr preferRelativeResize="0"/>
            <p:nvPr/>
          </p:nvPicPr>
          <p:blipFill rotWithShape="1">
            <a:blip r:embed="rId4">
              <a:alphaModFix/>
            </a:blip>
            <a:srcRect/>
            <a:stretch/>
          </p:blipFill>
          <p:spPr>
            <a:xfrm>
              <a:off x="2976" y="2400"/>
              <a:ext cx="576" cy="500"/>
            </a:xfrm>
            <a:prstGeom prst="rect">
              <a:avLst/>
            </a:prstGeom>
            <a:noFill/>
            <a:ln>
              <a:noFill/>
            </a:ln>
          </p:spPr>
        </p:pic>
        <p:pic>
          <p:nvPicPr>
            <p:cNvPr id="515" name="Google Shape;515;p70"/>
            <p:cNvPicPr preferRelativeResize="0"/>
            <p:nvPr/>
          </p:nvPicPr>
          <p:blipFill rotWithShape="1">
            <a:blip r:embed="rId5">
              <a:alphaModFix/>
            </a:blip>
            <a:srcRect/>
            <a:stretch/>
          </p:blipFill>
          <p:spPr>
            <a:xfrm>
              <a:off x="4272" y="2400"/>
              <a:ext cx="576" cy="414"/>
            </a:xfrm>
            <a:prstGeom prst="rect">
              <a:avLst/>
            </a:prstGeom>
            <a:noFill/>
            <a:ln>
              <a:noFill/>
            </a:ln>
          </p:spPr>
        </p:pic>
        <p:cxnSp>
          <p:nvCxnSpPr>
            <p:cNvPr id="516" name="Google Shape;516;p70"/>
            <p:cNvCxnSpPr/>
            <p:nvPr/>
          </p:nvCxnSpPr>
          <p:spPr>
            <a:xfrm rot="10800000">
              <a:off x="2400" y="1296"/>
              <a:ext cx="720" cy="432"/>
            </a:xfrm>
            <a:prstGeom prst="straightConnector1">
              <a:avLst/>
            </a:prstGeom>
            <a:noFill/>
            <a:ln w="28575" cap="flat" cmpd="sng">
              <a:solidFill>
                <a:schemeClr val="dk2"/>
              </a:solidFill>
              <a:prstDash val="solid"/>
              <a:round/>
              <a:headEnd type="none" w="sm" len="sm"/>
              <a:tailEnd type="none" w="sm" len="sm"/>
            </a:ln>
          </p:spPr>
        </p:cxnSp>
        <p:sp>
          <p:nvSpPr>
            <p:cNvPr id="517" name="Google Shape;517;p70"/>
            <p:cNvSpPr txBox="1"/>
            <p:nvPr/>
          </p:nvSpPr>
          <p:spPr>
            <a:xfrm>
              <a:off x="1777" y="1152"/>
              <a:ext cx="393" cy="40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chemeClr val="dk2"/>
                  </a:solidFill>
                  <a:latin typeface="Calibri"/>
                  <a:ea typeface="Calibri"/>
                  <a:cs typeface="Calibri"/>
                  <a:sym typeface="Calibri"/>
                </a:rPr>
                <a:t>w</a:t>
              </a:r>
              <a:r>
                <a:rPr lang="en-US" sz="1800" b="1" i="1" u="none" strike="noStrike" cap="none" baseline="-25000">
                  <a:solidFill>
                    <a:schemeClr val="dk2"/>
                  </a:solidFill>
                  <a:latin typeface="Calibri"/>
                  <a:ea typeface="Calibri"/>
                  <a:cs typeface="Calibri"/>
                  <a:sym typeface="Calibri"/>
                </a:rPr>
                <a:t>0</a:t>
              </a:r>
              <a:endParaRPr sz="1800" b="1" i="0" u="none" strike="noStrike" cap="none">
                <a:solidFill>
                  <a:schemeClr val="dk1"/>
                </a:solidFill>
                <a:latin typeface="Calibri"/>
                <a:ea typeface="Calibri"/>
                <a:cs typeface="Calibri"/>
                <a:sym typeface="Calibri"/>
              </a:endParaRPr>
            </a:p>
          </p:txBody>
        </p:sp>
        <p:cxnSp>
          <p:nvCxnSpPr>
            <p:cNvPr id="518" name="Google Shape;518;p70"/>
            <p:cNvCxnSpPr/>
            <p:nvPr/>
          </p:nvCxnSpPr>
          <p:spPr>
            <a:xfrm flipH="1">
              <a:off x="2112" y="1296"/>
              <a:ext cx="288" cy="1"/>
            </a:xfrm>
            <a:prstGeom prst="straightConnector1">
              <a:avLst/>
            </a:prstGeom>
            <a:noFill/>
            <a:ln w="28575" cap="flat" cmpd="sng">
              <a:solidFill>
                <a:schemeClr val="dk2"/>
              </a:solidFill>
              <a:prstDash val="solid"/>
              <a:round/>
              <a:headEnd type="none" w="sm" len="sm"/>
              <a:tailEnd type="none" w="sm" len="sm"/>
            </a:ln>
          </p:spPr>
        </p:cxnSp>
        <p:sp>
          <p:nvSpPr>
            <p:cNvPr id="519" name="Google Shape;519;p70"/>
            <p:cNvSpPr/>
            <p:nvPr/>
          </p:nvSpPr>
          <p:spPr>
            <a:xfrm>
              <a:off x="1008" y="1248"/>
              <a:ext cx="96" cy="96"/>
            </a:xfrm>
            <a:prstGeom prst="ellipse">
              <a:avLst/>
            </a:prstGeom>
            <a:solidFill>
              <a:schemeClr val="lt1"/>
            </a:solid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20" name="Google Shape;520;p70"/>
            <p:cNvCxnSpPr/>
            <p:nvPr/>
          </p:nvCxnSpPr>
          <p:spPr>
            <a:xfrm>
              <a:off x="1104" y="1296"/>
              <a:ext cx="672" cy="1"/>
            </a:xfrm>
            <a:prstGeom prst="straightConnector1">
              <a:avLst/>
            </a:prstGeom>
            <a:noFill/>
            <a:ln w="28575" cap="flat" cmpd="sng">
              <a:solidFill>
                <a:schemeClr val="dk2"/>
              </a:solidFill>
              <a:prstDash val="solid"/>
              <a:round/>
              <a:headEnd type="none" w="sm" len="sm"/>
              <a:tailEnd type="triangle" w="med" len="med"/>
            </a:ln>
          </p:spPr>
        </p:cxnSp>
        <p:sp>
          <p:nvSpPr>
            <p:cNvPr id="521" name="Google Shape;521;p70"/>
            <p:cNvSpPr/>
            <p:nvPr/>
          </p:nvSpPr>
          <p:spPr>
            <a:xfrm>
              <a:off x="576" y="1297"/>
              <a:ext cx="661" cy="5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dk2"/>
                  </a:solidFill>
                  <a:latin typeface="Calibri"/>
                  <a:ea typeface="Calibri"/>
                  <a:cs typeface="Calibri"/>
                  <a:sym typeface="Calibri"/>
                </a:rPr>
                <a:t>x</a:t>
              </a:r>
              <a:r>
                <a:rPr lang="en-US" sz="2400" b="0" i="1" u="none" strike="noStrike" cap="none" baseline="-25000">
                  <a:solidFill>
                    <a:schemeClr val="dk2"/>
                  </a:solidFill>
                  <a:latin typeface="Calibri"/>
                  <a:ea typeface="Calibri"/>
                  <a:cs typeface="Calibri"/>
                  <a:sym typeface="Calibri"/>
                </a:rPr>
                <a:t>0 </a:t>
              </a:r>
              <a:r>
                <a:rPr lang="en-US" sz="1800" b="0" i="1" u="none" strike="noStrike" cap="none">
                  <a:solidFill>
                    <a:schemeClr val="dk2"/>
                  </a:solidFill>
                  <a:latin typeface="Calibri"/>
                  <a:ea typeface="Calibri"/>
                  <a:cs typeface="Calibri"/>
                  <a:sym typeface="Calibri"/>
                </a:rPr>
                <a:t>= +1</a:t>
              </a:r>
              <a:endParaRPr sz="1800" b="0" i="1" u="none" strike="noStrike" cap="none" baseline="-25000">
                <a:solidFill>
                  <a:schemeClr val="dk1"/>
                </a:solidFill>
                <a:latin typeface="Calibri"/>
                <a:ea typeface="Calibri"/>
                <a:cs typeface="Calibri"/>
                <a:sym typeface="Calibri"/>
              </a:endParaRPr>
            </a:p>
          </p:txBody>
        </p:sp>
      </p:grpSp>
      <p:pic>
        <p:nvPicPr>
          <p:cNvPr id="522" name="Google Shape;522;p70"/>
          <p:cNvPicPr preferRelativeResize="0"/>
          <p:nvPr/>
        </p:nvPicPr>
        <p:blipFill rotWithShape="1">
          <a:blip r:embed="rId6">
            <a:alphaModFix/>
          </a:blip>
          <a:srcRect/>
          <a:stretch/>
        </p:blipFill>
        <p:spPr>
          <a:xfrm>
            <a:off x="6629400" y="3657601"/>
            <a:ext cx="1828800" cy="1624013"/>
          </a:xfrm>
          <a:prstGeom prst="rect">
            <a:avLst/>
          </a:prstGeom>
          <a:noFill/>
          <a:ln>
            <a:noFill/>
          </a:ln>
        </p:spPr>
      </p:pic>
      <p:sp>
        <p:nvSpPr>
          <p:cNvPr id="523" name="Google Shape;523;p70"/>
          <p:cNvSpPr/>
          <p:nvPr/>
        </p:nvSpPr>
        <p:spPr>
          <a:xfrm>
            <a:off x="6553200" y="3657600"/>
            <a:ext cx="2057400" cy="1600200"/>
          </a:xfrm>
          <a:prstGeom prst="rect">
            <a:avLst/>
          </a:prstGeom>
          <a:noFill/>
          <a:ln w="57150" cap="flat" cmpd="sng">
            <a:solidFill>
              <a:srgbClr val="00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1"/>
          <p:cNvSpPr txBox="1">
            <a:spLocks noGrp="1"/>
          </p:cNvSpPr>
          <p:nvPr>
            <p:ph type="title"/>
          </p:nvPr>
        </p:nvSpPr>
        <p:spPr>
          <a:xfrm>
            <a:off x="2133600" y="0"/>
            <a:ext cx="7772400" cy="76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Neuron with Activation</a:t>
            </a:r>
            <a:endParaRPr/>
          </a:p>
        </p:txBody>
      </p:sp>
      <p:sp>
        <p:nvSpPr>
          <p:cNvPr id="529" name="Google Shape;529;p71"/>
          <p:cNvSpPr txBox="1">
            <a:spLocks noGrp="1"/>
          </p:cNvSpPr>
          <p:nvPr>
            <p:ph type="body" idx="1"/>
          </p:nvPr>
        </p:nvSpPr>
        <p:spPr>
          <a:xfrm>
            <a:off x="2209800" y="838200"/>
            <a:ext cx="7772400" cy="5334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200"/>
              <a:buChar char="•"/>
            </a:pPr>
            <a:r>
              <a:rPr lang="en-US" sz="2200">
                <a:solidFill>
                  <a:srgbClr val="FF3300"/>
                </a:solidFill>
              </a:rPr>
              <a:t>The neuron is the basic information processing unit of a NN. It consists of:</a:t>
            </a:r>
            <a:endParaRPr/>
          </a:p>
          <a:p>
            <a:pPr marL="228600" lvl="0" indent="-88900" algn="l" rtl="0">
              <a:lnSpc>
                <a:spcPct val="90000"/>
              </a:lnSpc>
              <a:spcBef>
                <a:spcPts val="1000"/>
              </a:spcBef>
              <a:spcAft>
                <a:spcPts val="0"/>
              </a:spcAft>
              <a:buClr>
                <a:schemeClr val="dk1"/>
              </a:buClr>
              <a:buSzPts val="2200"/>
              <a:buNone/>
            </a:pPr>
            <a:endParaRPr sz="2200">
              <a:solidFill>
                <a:srgbClr val="FF3300"/>
              </a:solidFill>
            </a:endParaRPr>
          </a:p>
          <a:p>
            <a:pPr marL="685800" lvl="1" indent="-228600" algn="l" rtl="0">
              <a:lnSpc>
                <a:spcPct val="90000"/>
              </a:lnSpc>
              <a:spcBef>
                <a:spcPts val="500"/>
              </a:spcBef>
              <a:spcAft>
                <a:spcPts val="0"/>
              </a:spcAft>
              <a:buClr>
                <a:schemeClr val="dk1"/>
              </a:buClr>
              <a:buSzPts val="2200"/>
              <a:buFont typeface="Calibri"/>
              <a:buNone/>
            </a:pPr>
            <a:r>
              <a:rPr lang="en-US" sz="2200">
                <a:solidFill>
                  <a:srgbClr val="FF3300"/>
                </a:solidFill>
              </a:rPr>
              <a:t>1</a:t>
            </a:r>
            <a:r>
              <a:rPr lang="en-US" sz="2200"/>
              <a:t> A set of </a:t>
            </a:r>
            <a:r>
              <a:rPr lang="en-US" sz="2200">
                <a:solidFill>
                  <a:srgbClr val="0000FF"/>
                </a:solidFill>
              </a:rPr>
              <a:t>links, </a:t>
            </a:r>
            <a:r>
              <a:rPr lang="en-US" sz="2200"/>
              <a:t>describing the neuron inputs, with </a:t>
            </a:r>
            <a:r>
              <a:rPr lang="en-US" sz="2200">
                <a:solidFill>
                  <a:srgbClr val="0000FF"/>
                </a:solidFill>
              </a:rPr>
              <a:t>weights</a:t>
            </a:r>
            <a:r>
              <a:rPr lang="en-US" sz="2200"/>
              <a:t>  </a:t>
            </a:r>
            <a:r>
              <a:rPr lang="en-US" sz="2200" i="1">
                <a:solidFill>
                  <a:srgbClr val="009900"/>
                </a:solidFill>
              </a:rPr>
              <a:t>W</a:t>
            </a:r>
            <a:r>
              <a:rPr lang="en-US" sz="2200" i="1" baseline="-25000">
                <a:solidFill>
                  <a:srgbClr val="009900"/>
                </a:solidFill>
              </a:rPr>
              <a:t>1</a:t>
            </a:r>
            <a:r>
              <a:rPr lang="en-US" sz="2200" i="1">
                <a:solidFill>
                  <a:srgbClr val="009900"/>
                </a:solidFill>
              </a:rPr>
              <a:t>, W</a:t>
            </a:r>
            <a:r>
              <a:rPr lang="en-US" sz="2200" i="1" baseline="-25000">
                <a:solidFill>
                  <a:srgbClr val="009900"/>
                </a:solidFill>
              </a:rPr>
              <a:t>2</a:t>
            </a:r>
            <a:r>
              <a:rPr lang="en-US" sz="2200" i="1">
                <a:solidFill>
                  <a:srgbClr val="009900"/>
                </a:solidFill>
              </a:rPr>
              <a:t>, </a:t>
            </a:r>
            <a:r>
              <a:rPr lang="en-US" sz="2200" i="1">
                <a:solidFill>
                  <a:srgbClr val="009900"/>
                </a:solidFill>
                <a:latin typeface="Tahoma"/>
                <a:ea typeface="Tahoma"/>
                <a:cs typeface="Tahoma"/>
                <a:sym typeface="Tahoma"/>
              </a:rPr>
              <a:t>…</a:t>
            </a:r>
            <a:r>
              <a:rPr lang="en-US" sz="2200" i="1">
                <a:solidFill>
                  <a:srgbClr val="009900"/>
                </a:solidFill>
              </a:rPr>
              <a:t>, W</a:t>
            </a:r>
            <a:r>
              <a:rPr lang="en-US" sz="2200" i="1" baseline="-25000">
                <a:solidFill>
                  <a:srgbClr val="009900"/>
                </a:solidFill>
              </a:rPr>
              <a:t>m</a:t>
            </a:r>
            <a:endParaRPr/>
          </a:p>
          <a:p>
            <a:pPr marL="685800" lvl="1" indent="-88900" algn="l" rtl="0">
              <a:lnSpc>
                <a:spcPct val="90000"/>
              </a:lnSpc>
              <a:spcBef>
                <a:spcPts val="500"/>
              </a:spcBef>
              <a:spcAft>
                <a:spcPts val="0"/>
              </a:spcAft>
              <a:buClr>
                <a:schemeClr val="dk1"/>
              </a:buClr>
              <a:buSzPts val="2200"/>
              <a:buFont typeface="Calibri"/>
              <a:buNone/>
            </a:pPr>
            <a:endParaRPr sz="2200" baseline="-25000"/>
          </a:p>
          <a:p>
            <a:pPr marL="685800" lvl="1" indent="-228600" algn="l" rtl="0">
              <a:lnSpc>
                <a:spcPct val="90000"/>
              </a:lnSpc>
              <a:spcBef>
                <a:spcPts val="500"/>
              </a:spcBef>
              <a:spcAft>
                <a:spcPts val="0"/>
              </a:spcAft>
              <a:buClr>
                <a:schemeClr val="dk1"/>
              </a:buClr>
              <a:buSzPts val="2200"/>
              <a:buFont typeface="Calibri"/>
              <a:buNone/>
            </a:pPr>
            <a:r>
              <a:rPr lang="en-US" sz="2200">
                <a:solidFill>
                  <a:srgbClr val="FF3300"/>
                </a:solidFill>
              </a:rPr>
              <a:t>2.</a:t>
            </a:r>
            <a:r>
              <a:rPr lang="en-US" sz="2200"/>
              <a:t> An</a:t>
            </a:r>
            <a:r>
              <a:rPr lang="en-US" sz="2200">
                <a:solidFill>
                  <a:srgbClr val="0000FF"/>
                </a:solidFill>
              </a:rPr>
              <a:t> adder</a:t>
            </a:r>
            <a:r>
              <a:rPr lang="en-US" sz="2200"/>
              <a:t> function (linear combiner) for computing the weighted sum of  the inputs (real numbers):</a:t>
            </a:r>
            <a:endParaRPr/>
          </a:p>
          <a:p>
            <a:pPr marL="685800" lvl="1" indent="-228600" algn="l" rtl="0">
              <a:lnSpc>
                <a:spcPct val="90000"/>
              </a:lnSpc>
              <a:spcBef>
                <a:spcPts val="500"/>
              </a:spcBef>
              <a:spcAft>
                <a:spcPts val="0"/>
              </a:spcAft>
              <a:buClr>
                <a:schemeClr val="dk1"/>
              </a:buClr>
              <a:buSzPts val="2200"/>
              <a:buFont typeface="Calibri"/>
              <a:buNone/>
            </a:pPr>
            <a:endParaRPr sz="2200"/>
          </a:p>
          <a:p>
            <a:pPr marL="685800" lvl="1" indent="-228600" algn="l" rtl="0">
              <a:lnSpc>
                <a:spcPct val="90000"/>
              </a:lnSpc>
              <a:spcBef>
                <a:spcPts val="500"/>
              </a:spcBef>
              <a:spcAft>
                <a:spcPts val="0"/>
              </a:spcAft>
              <a:buClr>
                <a:schemeClr val="dk1"/>
              </a:buClr>
              <a:buSzPts val="2200"/>
              <a:buFont typeface="Calibri"/>
              <a:buNone/>
            </a:pPr>
            <a:endParaRPr sz="2200"/>
          </a:p>
          <a:p>
            <a:pPr marL="685800" lvl="1" indent="-228600" algn="l" rtl="0">
              <a:lnSpc>
                <a:spcPct val="90000"/>
              </a:lnSpc>
              <a:spcBef>
                <a:spcPts val="500"/>
              </a:spcBef>
              <a:spcAft>
                <a:spcPts val="0"/>
              </a:spcAft>
              <a:buClr>
                <a:schemeClr val="dk1"/>
              </a:buClr>
              <a:buSzPts val="2200"/>
              <a:buFont typeface="Calibri"/>
              <a:buNone/>
            </a:pPr>
            <a:endParaRPr sz="2200"/>
          </a:p>
          <a:p>
            <a:pPr marL="685800" lvl="1" indent="-228600" algn="l" rtl="0">
              <a:lnSpc>
                <a:spcPct val="90000"/>
              </a:lnSpc>
              <a:spcBef>
                <a:spcPts val="500"/>
              </a:spcBef>
              <a:spcAft>
                <a:spcPts val="0"/>
              </a:spcAft>
              <a:buClr>
                <a:schemeClr val="dk1"/>
              </a:buClr>
              <a:buSzPts val="2400"/>
              <a:buFont typeface="Calibri"/>
              <a:buNone/>
            </a:pPr>
            <a:r>
              <a:rPr lang="en-US" b="1">
                <a:solidFill>
                  <a:srgbClr val="FF3300"/>
                </a:solidFill>
              </a:rPr>
              <a:t>3</a:t>
            </a:r>
            <a:r>
              <a:rPr lang="en-US" sz="2200">
                <a:solidFill>
                  <a:srgbClr val="0000FF"/>
                </a:solidFill>
              </a:rPr>
              <a:t> Activation function</a:t>
            </a:r>
            <a:r>
              <a:rPr lang="en-US" sz="2200"/>
              <a:t> :       for limiting the amplitude of the neuron output. </a:t>
            </a:r>
            <a:endParaRPr/>
          </a:p>
        </p:txBody>
      </p:sp>
      <p:pic>
        <p:nvPicPr>
          <p:cNvPr id="530" name="Google Shape;530;p71"/>
          <p:cNvPicPr preferRelativeResize="0"/>
          <p:nvPr/>
        </p:nvPicPr>
        <p:blipFill rotWithShape="1">
          <a:blip r:embed="rId3">
            <a:alphaModFix/>
          </a:blip>
          <a:srcRect/>
          <a:stretch/>
        </p:blipFill>
        <p:spPr>
          <a:xfrm>
            <a:off x="4165601" y="3810000"/>
            <a:ext cx="2259013" cy="914400"/>
          </a:xfrm>
          <a:prstGeom prst="rect">
            <a:avLst/>
          </a:prstGeom>
          <a:solidFill>
            <a:schemeClr val="accent1"/>
          </a:solidFill>
          <a:ln>
            <a:noFill/>
          </a:ln>
        </p:spPr>
      </p:pic>
      <p:pic>
        <p:nvPicPr>
          <p:cNvPr id="531" name="Google Shape;531;p71"/>
          <p:cNvPicPr preferRelativeResize="0"/>
          <p:nvPr/>
        </p:nvPicPr>
        <p:blipFill rotWithShape="1">
          <a:blip r:embed="rId4">
            <a:alphaModFix/>
          </a:blip>
          <a:srcRect/>
          <a:stretch/>
        </p:blipFill>
        <p:spPr>
          <a:xfrm>
            <a:off x="4267200" y="5791200"/>
            <a:ext cx="2590800" cy="719138"/>
          </a:xfrm>
          <a:prstGeom prst="rect">
            <a:avLst/>
          </a:prstGeom>
          <a:solidFill>
            <a:schemeClr val="accent1"/>
          </a:solid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2"/>
          <p:cNvSpPr txBox="1">
            <a:spLocks noGrp="1"/>
          </p:cNvSpPr>
          <p:nvPr>
            <p:ph type="title"/>
          </p:nvPr>
        </p:nvSpPr>
        <p:spPr>
          <a:xfrm>
            <a:off x="2286000" y="533400"/>
            <a:ext cx="769620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Why We Need Multi Layer ?</a:t>
            </a:r>
            <a:endParaRPr/>
          </a:p>
        </p:txBody>
      </p:sp>
      <p:sp>
        <p:nvSpPr>
          <p:cNvPr id="537" name="Google Shape;537;p72"/>
          <p:cNvSpPr txBox="1">
            <a:spLocks noGrp="1"/>
          </p:cNvSpPr>
          <p:nvPr>
            <p:ph type="body" idx="1"/>
          </p:nvPr>
        </p:nvSpPr>
        <p:spPr>
          <a:xfrm>
            <a:off x="1981200" y="1600200"/>
            <a:ext cx="4038600" cy="5486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700"/>
              <a:buChar char="•"/>
            </a:pPr>
            <a:r>
              <a:rPr lang="en-US" sz="2700"/>
              <a:t>Linear Separable:</a:t>
            </a:r>
            <a:endParaRPr/>
          </a:p>
          <a:p>
            <a:pPr marL="228600" lvl="0" indent="-57150" algn="l" rtl="0">
              <a:lnSpc>
                <a:spcPct val="90000"/>
              </a:lnSpc>
              <a:spcBef>
                <a:spcPts val="1000"/>
              </a:spcBef>
              <a:spcAft>
                <a:spcPts val="0"/>
              </a:spcAft>
              <a:buClr>
                <a:schemeClr val="dk1"/>
              </a:buClr>
              <a:buSzPts val="2700"/>
              <a:buNone/>
            </a:pPr>
            <a:endParaRPr sz="2700"/>
          </a:p>
          <a:p>
            <a:pPr marL="228600" lvl="0" indent="-57150" algn="l" rtl="0">
              <a:lnSpc>
                <a:spcPct val="90000"/>
              </a:lnSpc>
              <a:spcBef>
                <a:spcPts val="1000"/>
              </a:spcBef>
              <a:spcAft>
                <a:spcPts val="0"/>
              </a:spcAft>
              <a:buClr>
                <a:schemeClr val="dk1"/>
              </a:buClr>
              <a:buSzPts val="2700"/>
              <a:buNone/>
            </a:pPr>
            <a:endParaRPr sz="2700"/>
          </a:p>
          <a:p>
            <a:pPr marL="228600" lvl="0" indent="-57150" algn="l" rtl="0">
              <a:lnSpc>
                <a:spcPct val="90000"/>
              </a:lnSpc>
              <a:spcBef>
                <a:spcPts val="1000"/>
              </a:spcBef>
              <a:spcAft>
                <a:spcPts val="0"/>
              </a:spcAft>
              <a:buClr>
                <a:schemeClr val="dk1"/>
              </a:buClr>
              <a:buSzPts val="2700"/>
              <a:buNone/>
            </a:pPr>
            <a:endParaRPr sz="2700"/>
          </a:p>
          <a:p>
            <a:pPr marL="228600" lvl="0" indent="-57150" algn="l" rtl="0">
              <a:lnSpc>
                <a:spcPct val="90000"/>
              </a:lnSpc>
              <a:spcBef>
                <a:spcPts val="1000"/>
              </a:spcBef>
              <a:spcAft>
                <a:spcPts val="0"/>
              </a:spcAft>
              <a:buClr>
                <a:schemeClr val="dk1"/>
              </a:buClr>
              <a:buSzPts val="2700"/>
              <a:buNone/>
            </a:pPr>
            <a:endParaRPr sz="2700"/>
          </a:p>
          <a:p>
            <a:pPr marL="228600" lvl="0" indent="-57150" algn="l" rtl="0">
              <a:lnSpc>
                <a:spcPct val="90000"/>
              </a:lnSpc>
              <a:spcBef>
                <a:spcPts val="1000"/>
              </a:spcBef>
              <a:spcAft>
                <a:spcPts val="0"/>
              </a:spcAft>
              <a:buClr>
                <a:schemeClr val="dk1"/>
              </a:buClr>
              <a:buSzPts val="2700"/>
              <a:buNone/>
            </a:pPr>
            <a:endParaRPr sz="2700"/>
          </a:p>
          <a:p>
            <a:pPr marL="228600" lvl="0" indent="-228600" algn="l" rtl="0">
              <a:lnSpc>
                <a:spcPct val="90000"/>
              </a:lnSpc>
              <a:spcBef>
                <a:spcPts val="1000"/>
              </a:spcBef>
              <a:spcAft>
                <a:spcPts val="0"/>
              </a:spcAft>
              <a:buClr>
                <a:schemeClr val="dk1"/>
              </a:buClr>
              <a:buSzPts val="2700"/>
              <a:buChar char="•"/>
            </a:pPr>
            <a:r>
              <a:rPr lang="en-US" sz="2700"/>
              <a:t>Linear inseparable:</a:t>
            </a:r>
            <a:endParaRPr/>
          </a:p>
          <a:p>
            <a:pPr marL="228600" lvl="0" indent="-57150" algn="l" rtl="0">
              <a:lnSpc>
                <a:spcPct val="90000"/>
              </a:lnSpc>
              <a:spcBef>
                <a:spcPts val="1000"/>
              </a:spcBef>
              <a:spcAft>
                <a:spcPts val="0"/>
              </a:spcAft>
              <a:buClr>
                <a:schemeClr val="dk1"/>
              </a:buClr>
              <a:buSzPts val="2700"/>
              <a:buNone/>
            </a:pPr>
            <a:endParaRPr sz="2700"/>
          </a:p>
          <a:p>
            <a:pPr marL="228600" lvl="0" indent="-228600" algn="l" rtl="0">
              <a:lnSpc>
                <a:spcPct val="90000"/>
              </a:lnSpc>
              <a:spcBef>
                <a:spcPts val="1000"/>
              </a:spcBef>
              <a:spcAft>
                <a:spcPts val="0"/>
              </a:spcAft>
              <a:buClr>
                <a:srgbClr val="3366FF"/>
              </a:buClr>
              <a:buSzPts val="2700"/>
              <a:buChar char="•"/>
            </a:pPr>
            <a:r>
              <a:rPr lang="en-US" sz="2700">
                <a:solidFill>
                  <a:srgbClr val="3366FF"/>
                </a:solidFill>
              </a:rPr>
              <a:t>Solution?</a:t>
            </a:r>
            <a:endParaRPr/>
          </a:p>
        </p:txBody>
      </p:sp>
      <p:pic>
        <p:nvPicPr>
          <p:cNvPr id="538" name="Google Shape;538;p72"/>
          <p:cNvPicPr preferRelativeResize="0"/>
          <p:nvPr/>
        </p:nvPicPr>
        <p:blipFill rotWithShape="1">
          <a:blip r:embed="rId3">
            <a:alphaModFix/>
          </a:blip>
          <a:srcRect/>
          <a:stretch/>
        </p:blipFill>
        <p:spPr>
          <a:xfrm>
            <a:off x="3141664" y="4313239"/>
            <a:ext cx="998537" cy="439737"/>
          </a:xfrm>
          <a:prstGeom prst="rect">
            <a:avLst/>
          </a:prstGeom>
          <a:noFill/>
          <a:ln>
            <a:noFill/>
          </a:ln>
        </p:spPr>
      </p:pic>
      <p:cxnSp>
        <p:nvCxnSpPr>
          <p:cNvPr id="539" name="Google Shape;539;p72"/>
          <p:cNvCxnSpPr/>
          <p:nvPr/>
        </p:nvCxnSpPr>
        <p:spPr>
          <a:xfrm>
            <a:off x="2209800" y="2286000"/>
            <a:ext cx="0" cy="1828800"/>
          </a:xfrm>
          <a:prstGeom prst="straightConnector1">
            <a:avLst/>
          </a:prstGeom>
          <a:noFill/>
          <a:ln w="28575" cap="flat" cmpd="sng">
            <a:solidFill>
              <a:schemeClr val="dk1"/>
            </a:solidFill>
            <a:prstDash val="solid"/>
            <a:round/>
            <a:headEnd type="triangle" w="med" len="med"/>
            <a:tailEnd type="none" w="sm" len="sm"/>
          </a:ln>
        </p:spPr>
      </p:cxnSp>
      <p:cxnSp>
        <p:nvCxnSpPr>
          <p:cNvPr id="540" name="Google Shape;540;p72"/>
          <p:cNvCxnSpPr/>
          <p:nvPr/>
        </p:nvCxnSpPr>
        <p:spPr>
          <a:xfrm>
            <a:off x="2209800" y="4114800"/>
            <a:ext cx="2438400" cy="0"/>
          </a:xfrm>
          <a:prstGeom prst="straightConnector1">
            <a:avLst/>
          </a:prstGeom>
          <a:noFill/>
          <a:ln w="28575" cap="flat" cmpd="sng">
            <a:solidFill>
              <a:schemeClr val="dk1"/>
            </a:solidFill>
            <a:prstDash val="solid"/>
            <a:round/>
            <a:headEnd type="none" w="sm" len="sm"/>
            <a:tailEnd type="triangle" w="med" len="med"/>
          </a:ln>
        </p:spPr>
      </p:cxnSp>
      <p:sp>
        <p:nvSpPr>
          <p:cNvPr id="541" name="Google Shape;541;p72"/>
          <p:cNvSpPr/>
          <p:nvPr/>
        </p:nvSpPr>
        <p:spPr>
          <a:xfrm>
            <a:off x="3733800" y="4038600"/>
            <a:ext cx="152400" cy="152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Google Shape;542;p72"/>
          <p:cNvSpPr/>
          <p:nvPr/>
        </p:nvSpPr>
        <p:spPr>
          <a:xfrm>
            <a:off x="2133600" y="2667000"/>
            <a:ext cx="152400" cy="152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p72"/>
          <p:cNvSpPr/>
          <p:nvPr/>
        </p:nvSpPr>
        <p:spPr>
          <a:xfrm>
            <a:off x="2133600" y="40386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4" name="Google Shape;544;p72"/>
          <p:cNvSpPr/>
          <p:nvPr/>
        </p:nvSpPr>
        <p:spPr>
          <a:xfrm>
            <a:off x="3733800" y="2667000"/>
            <a:ext cx="152400" cy="152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45" name="Google Shape;545;p72"/>
          <p:cNvCxnSpPr/>
          <p:nvPr/>
        </p:nvCxnSpPr>
        <p:spPr>
          <a:xfrm>
            <a:off x="1981200" y="2895600"/>
            <a:ext cx="1295400" cy="1371600"/>
          </a:xfrm>
          <a:prstGeom prst="straightConnector1">
            <a:avLst/>
          </a:prstGeom>
          <a:noFill/>
          <a:ln w="57150" cap="flat" cmpd="sng">
            <a:solidFill>
              <a:srgbClr val="FF0000"/>
            </a:solidFill>
            <a:prstDash val="dot"/>
            <a:round/>
            <a:headEnd type="none" w="sm" len="sm"/>
            <a:tailEnd type="none" w="sm" len="sm"/>
          </a:ln>
        </p:spPr>
      </p:cxnSp>
      <p:pic>
        <p:nvPicPr>
          <p:cNvPr id="546" name="Google Shape;546;p72"/>
          <p:cNvPicPr preferRelativeResize="0"/>
          <p:nvPr/>
        </p:nvPicPr>
        <p:blipFill rotWithShape="1">
          <a:blip r:embed="rId4">
            <a:alphaModFix/>
          </a:blip>
          <a:srcRect/>
          <a:stretch/>
        </p:blipFill>
        <p:spPr>
          <a:xfrm>
            <a:off x="7391400" y="4305300"/>
            <a:ext cx="1066800" cy="495300"/>
          </a:xfrm>
          <a:prstGeom prst="rect">
            <a:avLst/>
          </a:prstGeom>
          <a:noFill/>
          <a:ln>
            <a:noFill/>
          </a:ln>
        </p:spPr>
      </p:pic>
      <p:cxnSp>
        <p:nvCxnSpPr>
          <p:cNvPr id="547" name="Google Shape;547;p72"/>
          <p:cNvCxnSpPr/>
          <p:nvPr/>
        </p:nvCxnSpPr>
        <p:spPr>
          <a:xfrm>
            <a:off x="6705600" y="2286000"/>
            <a:ext cx="0" cy="1828800"/>
          </a:xfrm>
          <a:prstGeom prst="straightConnector1">
            <a:avLst/>
          </a:prstGeom>
          <a:noFill/>
          <a:ln w="28575" cap="flat" cmpd="sng">
            <a:solidFill>
              <a:schemeClr val="dk1"/>
            </a:solidFill>
            <a:prstDash val="solid"/>
            <a:round/>
            <a:headEnd type="triangle" w="med" len="med"/>
            <a:tailEnd type="none" w="sm" len="sm"/>
          </a:ln>
        </p:spPr>
      </p:cxnSp>
      <p:cxnSp>
        <p:nvCxnSpPr>
          <p:cNvPr id="548" name="Google Shape;548;p72"/>
          <p:cNvCxnSpPr/>
          <p:nvPr/>
        </p:nvCxnSpPr>
        <p:spPr>
          <a:xfrm>
            <a:off x="6705600" y="4114800"/>
            <a:ext cx="2438400" cy="0"/>
          </a:xfrm>
          <a:prstGeom prst="straightConnector1">
            <a:avLst/>
          </a:prstGeom>
          <a:noFill/>
          <a:ln w="28575" cap="flat" cmpd="sng">
            <a:solidFill>
              <a:schemeClr val="dk1"/>
            </a:solidFill>
            <a:prstDash val="solid"/>
            <a:round/>
            <a:headEnd type="none" w="sm" len="sm"/>
            <a:tailEnd type="triangle" w="med" len="med"/>
          </a:ln>
        </p:spPr>
      </p:cxnSp>
      <p:sp>
        <p:nvSpPr>
          <p:cNvPr id="549" name="Google Shape;549;p72"/>
          <p:cNvSpPr/>
          <p:nvPr/>
        </p:nvSpPr>
        <p:spPr>
          <a:xfrm>
            <a:off x="8229600" y="40386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0" name="Google Shape;550;p72"/>
          <p:cNvSpPr/>
          <p:nvPr/>
        </p:nvSpPr>
        <p:spPr>
          <a:xfrm>
            <a:off x="6629400" y="26670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1" name="Google Shape;551;p72"/>
          <p:cNvSpPr/>
          <p:nvPr/>
        </p:nvSpPr>
        <p:spPr>
          <a:xfrm>
            <a:off x="6629400" y="4038600"/>
            <a:ext cx="152400" cy="152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2" name="Google Shape;552;p72"/>
          <p:cNvSpPr/>
          <p:nvPr/>
        </p:nvSpPr>
        <p:spPr>
          <a:xfrm>
            <a:off x="8229600" y="26670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53" name="Google Shape;553;p72"/>
          <p:cNvCxnSpPr/>
          <p:nvPr/>
        </p:nvCxnSpPr>
        <p:spPr>
          <a:xfrm>
            <a:off x="6477000" y="2895600"/>
            <a:ext cx="1295400" cy="1371600"/>
          </a:xfrm>
          <a:prstGeom prst="straightConnector1">
            <a:avLst/>
          </a:prstGeom>
          <a:noFill/>
          <a:ln w="57150" cap="flat" cmpd="sng">
            <a:solidFill>
              <a:srgbClr val="FF0000"/>
            </a:solidFill>
            <a:prstDash val="dot"/>
            <a:round/>
            <a:headEnd type="none" w="sm" len="sm"/>
            <a:tailEnd type="none" w="sm" len="sm"/>
          </a:ln>
        </p:spPr>
      </p:cxnSp>
      <p:pic>
        <p:nvPicPr>
          <p:cNvPr id="554" name="Google Shape;554;p72"/>
          <p:cNvPicPr preferRelativeResize="0"/>
          <p:nvPr/>
        </p:nvPicPr>
        <p:blipFill rotWithShape="1">
          <a:blip r:embed="rId4">
            <a:alphaModFix/>
          </a:blip>
          <a:srcRect/>
          <a:stretch/>
        </p:blipFill>
        <p:spPr>
          <a:xfrm>
            <a:off x="4953000" y="5486400"/>
            <a:ext cx="1066800" cy="495300"/>
          </a:xfrm>
          <a:prstGeom prst="rect">
            <a:avLst/>
          </a:prstGeom>
          <a:noFill/>
          <a:ln>
            <a:noFill/>
          </a:ln>
        </p:spPr>
      </p:pic>
      <p:cxnSp>
        <p:nvCxnSpPr>
          <p:cNvPr id="555" name="Google Shape;555;p72"/>
          <p:cNvCxnSpPr/>
          <p:nvPr/>
        </p:nvCxnSpPr>
        <p:spPr>
          <a:xfrm>
            <a:off x="6705600" y="4800600"/>
            <a:ext cx="0" cy="1828800"/>
          </a:xfrm>
          <a:prstGeom prst="straightConnector1">
            <a:avLst/>
          </a:prstGeom>
          <a:noFill/>
          <a:ln w="28575" cap="flat" cmpd="sng">
            <a:solidFill>
              <a:schemeClr val="dk1"/>
            </a:solidFill>
            <a:prstDash val="solid"/>
            <a:round/>
            <a:headEnd type="triangle" w="med" len="med"/>
            <a:tailEnd type="none" w="sm" len="sm"/>
          </a:ln>
        </p:spPr>
      </p:cxnSp>
      <p:cxnSp>
        <p:nvCxnSpPr>
          <p:cNvPr id="556" name="Google Shape;556;p72"/>
          <p:cNvCxnSpPr/>
          <p:nvPr/>
        </p:nvCxnSpPr>
        <p:spPr>
          <a:xfrm>
            <a:off x="6705600" y="6629400"/>
            <a:ext cx="2438400" cy="0"/>
          </a:xfrm>
          <a:prstGeom prst="straightConnector1">
            <a:avLst/>
          </a:prstGeom>
          <a:noFill/>
          <a:ln w="28575" cap="flat" cmpd="sng">
            <a:solidFill>
              <a:schemeClr val="dk1"/>
            </a:solidFill>
            <a:prstDash val="solid"/>
            <a:round/>
            <a:headEnd type="none" w="sm" len="sm"/>
            <a:tailEnd type="triangle" w="med" len="med"/>
          </a:ln>
        </p:spPr>
      </p:cxnSp>
      <p:sp>
        <p:nvSpPr>
          <p:cNvPr id="557" name="Google Shape;557;p72"/>
          <p:cNvSpPr/>
          <p:nvPr/>
        </p:nvSpPr>
        <p:spPr>
          <a:xfrm>
            <a:off x="8229600" y="65532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8" name="Google Shape;558;p72"/>
          <p:cNvSpPr/>
          <p:nvPr/>
        </p:nvSpPr>
        <p:spPr>
          <a:xfrm>
            <a:off x="6629400" y="5181600"/>
            <a:ext cx="152400" cy="152400"/>
          </a:xfrm>
          <a:prstGeom prst="ellipse">
            <a:avLst/>
          </a:prstGeom>
          <a:solidFill>
            <a:schemeClr val="dk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9" name="Google Shape;559;p72"/>
          <p:cNvSpPr/>
          <p:nvPr/>
        </p:nvSpPr>
        <p:spPr>
          <a:xfrm>
            <a:off x="6629400" y="6553200"/>
            <a:ext cx="152400" cy="152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0" name="Google Shape;560;p72"/>
          <p:cNvSpPr/>
          <p:nvPr/>
        </p:nvSpPr>
        <p:spPr>
          <a:xfrm>
            <a:off x="8229600" y="5181600"/>
            <a:ext cx="152400" cy="1524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61" name="Google Shape;561;p72"/>
          <p:cNvCxnSpPr/>
          <p:nvPr/>
        </p:nvCxnSpPr>
        <p:spPr>
          <a:xfrm rot="10800000">
            <a:off x="5395913" y="5819775"/>
            <a:ext cx="152400" cy="0"/>
          </a:xfrm>
          <a:prstGeom prst="straightConnector1">
            <a:avLst/>
          </a:prstGeom>
          <a:noFill/>
          <a:ln w="38100" cap="flat" cmpd="sng">
            <a:solidFill>
              <a:schemeClr val="dk1"/>
            </a:solidFill>
            <a:prstDash val="solid"/>
            <a:round/>
            <a:headEnd type="none" w="sm" len="sm"/>
            <a:tailEnd type="none" w="sm" len="sm"/>
          </a:ln>
        </p:spPr>
      </p:cxnSp>
      <p:sp>
        <p:nvSpPr>
          <p:cNvPr id="562" name="Google Shape;562;p72"/>
          <p:cNvSpPr/>
          <p:nvPr/>
        </p:nvSpPr>
        <p:spPr>
          <a:xfrm rot="-3034845">
            <a:off x="7219951" y="4681538"/>
            <a:ext cx="533400" cy="2505075"/>
          </a:xfrm>
          <a:prstGeom prst="ellipse">
            <a:avLst/>
          </a:prstGeom>
          <a:noFill/>
          <a:ln w="57150" cap="flat" cmpd="sng">
            <a:solidFill>
              <a:srgbClr val="FF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Google Shape;567;p73"/>
          <p:cNvPicPr preferRelativeResize="0"/>
          <p:nvPr/>
        </p:nvPicPr>
        <p:blipFill rotWithShape="1">
          <a:blip r:embed="rId3">
            <a:alphaModFix/>
          </a:blip>
          <a:srcRect/>
          <a:stretch/>
        </p:blipFill>
        <p:spPr>
          <a:xfrm>
            <a:off x="3581400" y="2133601"/>
            <a:ext cx="534988" cy="587375"/>
          </a:xfrm>
          <a:prstGeom prst="rect">
            <a:avLst/>
          </a:prstGeom>
          <a:solidFill>
            <a:schemeClr val="lt1"/>
          </a:solidFill>
          <a:ln w="9525" cap="flat" cmpd="sng">
            <a:solidFill>
              <a:schemeClr val="dk1"/>
            </a:solidFill>
            <a:prstDash val="solid"/>
            <a:miter lim="800000"/>
            <a:headEnd type="none" w="sm" len="sm"/>
            <a:tailEnd type="none" w="sm" len="sm"/>
          </a:ln>
        </p:spPr>
      </p:pic>
      <p:pic>
        <p:nvPicPr>
          <p:cNvPr id="568" name="Google Shape;568;p73"/>
          <p:cNvPicPr preferRelativeResize="0"/>
          <p:nvPr/>
        </p:nvPicPr>
        <p:blipFill rotWithShape="1">
          <a:blip r:embed="rId4">
            <a:alphaModFix/>
          </a:blip>
          <a:srcRect/>
          <a:stretch/>
        </p:blipFill>
        <p:spPr>
          <a:xfrm>
            <a:off x="7189788" y="3097213"/>
            <a:ext cx="423862" cy="423862"/>
          </a:xfrm>
          <a:prstGeom prst="rect">
            <a:avLst/>
          </a:prstGeom>
          <a:solidFill>
            <a:schemeClr val="lt1"/>
          </a:solidFill>
          <a:ln w="9525" cap="flat" cmpd="sng">
            <a:solidFill>
              <a:schemeClr val="dk1"/>
            </a:solidFill>
            <a:prstDash val="solid"/>
            <a:miter lim="800000"/>
            <a:headEnd type="none" w="sm" len="sm"/>
            <a:tailEnd type="none" w="sm" len="sm"/>
          </a:ln>
        </p:spPr>
      </p:pic>
      <p:grpSp>
        <p:nvGrpSpPr>
          <p:cNvPr id="569" name="Google Shape;569;p73"/>
          <p:cNvGrpSpPr/>
          <p:nvPr/>
        </p:nvGrpSpPr>
        <p:grpSpPr>
          <a:xfrm>
            <a:off x="3962400" y="1701800"/>
            <a:ext cx="3409950" cy="4948238"/>
            <a:chOff x="1536" y="1072"/>
            <a:chExt cx="2148" cy="3117"/>
          </a:xfrm>
        </p:grpSpPr>
        <p:sp>
          <p:nvSpPr>
            <p:cNvPr id="570" name="Google Shape;570;p73"/>
            <p:cNvSpPr/>
            <p:nvPr/>
          </p:nvSpPr>
          <p:spPr>
            <a:xfrm>
              <a:off x="1730" y="1625"/>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1" name="Google Shape;571;p73"/>
            <p:cNvSpPr/>
            <p:nvPr/>
          </p:nvSpPr>
          <p:spPr>
            <a:xfrm>
              <a:off x="2430" y="1642"/>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2" name="Google Shape;572;p73"/>
            <p:cNvSpPr/>
            <p:nvPr/>
          </p:nvSpPr>
          <p:spPr>
            <a:xfrm>
              <a:off x="3094" y="1642"/>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3" name="Google Shape;573;p73"/>
            <p:cNvSpPr/>
            <p:nvPr/>
          </p:nvSpPr>
          <p:spPr>
            <a:xfrm>
              <a:off x="2449" y="2432"/>
              <a:ext cx="339"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4" name="Google Shape;574;p73"/>
            <p:cNvSpPr/>
            <p:nvPr/>
          </p:nvSpPr>
          <p:spPr>
            <a:xfrm>
              <a:off x="3344" y="2432"/>
              <a:ext cx="340"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5" name="Google Shape;575;p73"/>
            <p:cNvSpPr/>
            <p:nvPr/>
          </p:nvSpPr>
          <p:spPr>
            <a:xfrm>
              <a:off x="1536" y="2448"/>
              <a:ext cx="340"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6" name="Google Shape;576;p73"/>
            <p:cNvSpPr/>
            <p:nvPr/>
          </p:nvSpPr>
          <p:spPr>
            <a:xfrm>
              <a:off x="2055" y="3288"/>
              <a:ext cx="339"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7" name="Google Shape;577;p73"/>
            <p:cNvSpPr/>
            <p:nvPr/>
          </p:nvSpPr>
          <p:spPr>
            <a:xfrm>
              <a:off x="2897" y="3269"/>
              <a:ext cx="339"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78" name="Google Shape;578;p73"/>
            <p:cNvCxnSpPr/>
            <p:nvPr/>
          </p:nvCxnSpPr>
          <p:spPr>
            <a:xfrm rot="10800000">
              <a:off x="1768" y="2781"/>
              <a:ext cx="320" cy="537"/>
            </a:xfrm>
            <a:prstGeom prst="straightConnector1">
              <a:avLst/>
            </a:prstGeom>
            <a:noFill/>
            <a:ln w="12700" cap="flat" cmpd="sng">
              <a:solidFill>
                <a:srgbClr val="000000"/>
              </a:solidFill>
              <a:prstDash val="solid"/>
              <a:round/>
              <a:headEnd type="none" w="sm" len="sm"/>
              <a:tailEnd type="stealth" w="med" len="med"/>
            </a:ln>
          </p:spPr>
        </p:cxnSp>
        <p:cxnSp>
          <p:nvCxnSpPr>
            <p:cNvPr id="579" name="Google Shape;579;p73"/>
            <p:cNvCxnSpPr/>
            <p:nvPr/>
          </p:nvCxnSpPr>
          <p:spPr>
            <a:xfrm rot="10800000" flipH="1">
              <a:off x="2217" y="2732"/>
              <a:ext cx="303" cy="551"/>
            </a:xfrm>
            <a:prstGeom prst="straightConnector1">
              <a:avLst/>
            </a:prstGeom>
            <a:noFill/>
            <a:ln w="12700" cap="flat" cmpd="sng">
              <a:solidFill>
                <a:srgbClr val="000000"/>
              </a:solidFill>
              <a:prstDash val="solid"/>
              <a:round/>
              <a:headEnd type="none" w="sm" len="sm"/>
              <a:tailEnd type="stealth" w="med" len="med"/>
            </a:ln>
          </p:spPr>
        </p:cxnSp>
        <p:cxnSp>
          <p:nvCxnSpPr>
            <p:cNvPr id="580" name="Google Shape;580;p73"/>
            <p:cNvCxnSpPr/>
            <p:nvPr/>
          </p:nvCxnSpPr>
          <p:spPr>
            <a:xfrm rot="10800000" flipH="1">
              <a:off x="2358" y="2715"/>
              <a:ext cx="1022" cy="619"/>
            </a:xfrm>
            <a:prstGeom prst="straightConnector1">
              <a:avLst/>
            </a:prstGeom>
            <a:noFill/>
            <a:ln w="12700" cap="flat" cmpd="sng">
              <a:solidFill>
                <a:srgbClr val="000000"/>
              </a:solidFill>
              <a:prstDash val="solid"/>
              <a:round/>
              <a:headEnd type="none" w="sm" len="sm"/>
              <a:tailEnd type="stealth" w="med" len="med"/>
            </a:ln>
          </p:spPr>
        </p:cxnSp>
        <p:cxnSp>
          <p:nvCxnSpPr>
            <p:cNvPr id="581" name="Google Shape;581;p73"/>
            <p:cNvCxnSpPr/>
            <p:nvPr/>
          </p:nvCxnSpPr>
          <p:spPr>
            <a:xfrm rot="10800000">
              <a:off x="1875" y="2714"/>
              <a:ext cx="1020" cy="586"/>
            </a:xfrm>
            <a:prstGeom prst="straightConnector1">
              <a:avLst/>
            </a:prstGeom>
            <a:noFill/>
            <a:ln w="12700" cap="flat" cmpd="sng">
              <a:solidFill>
                <a:srgbClr val="000000"/>
              </a:solidFill>
              <a:prstDash val="solid"/>
              <a:round/>
              <a:headEnd type="none" w="sm" len="sm"/>
              <a:tailEnd type="stealth" w="med" len="med"/>
            </a:ln>
          </p:spPr>
        </p:cxnSp>
        <p:cxnSp>
          <p:nvCxnSpPr>
            <p:cNvPr id="582" name="Google Shape;582;p73"/>
            <p:cNvCxnSpPr/>
            <p:nvPr/>
          </p:nvCxnSpPr>
          <p:spPr>
            <a:xfrm rot="10800000">
              <a:off x="2735" y="2765"/>
              <a:ext cx="322" cy="502"/>
            </a:xfrm>
            <a:prstGeom prst="straightConnector1">
              <a:avLst/>
            </a:prstGeom>
            <a:noFill/>
            <a:ln w="12700" cap="flat" cmpd="sng">
              <a:solidFill>
                <a:srgbClr val="000000"/>
              </a:solidFill>
              <a:prstDash val="solid"/>
              <a:round/>
              <a:headEnd type="none" w="sm" len="sm"/>
              <a:tailEnd type="stealth" w="med" len="med"/>
            </a:ln>
          </p:spPr>
        </p:cxnSp>
        <p:cxnSp>
          <p:nvCxnSpPr>
            <p:cNvPr id="583" name="Google Shape;583;p73"/>
            <p:cNvCxnSpPr/>
            <p:nvPr/>
          </p:nvCxnSpPr>
          <p:spPr>
            <a:xfrm rot="10800000" flipH="1">
              <a:off x="3219" y="2799"/>
              <a:ext cx="287" cy="469"/>
            </a:xfrm>
            <a:prstGeom prst="straightConnector1">
              <a:avLst/>
            </a:prstGeom>
            <a:noFill/>
            <a:ln w="12700" cap="flat" cmpd="sng">
              <a:solidFill>
                <a:srgbClr val="000000"/>
              </a:solidFill>
              <a:prstDash val="solid"/>
              <a:round/>
              <a:headEnd type="none" w="sm" len="sm"/>
              <a:tailEnd type="stealth" w="med" len="med"/>
            </a:ln>
          </p:spPr>
        </p:cxnSp>
        <p:cxnSp>
          <p:nvCxnSpPr>
            <p:cNvPr id="584" name="Google Shape;584;p73"/>
            <p:cNvCxnSpPr/>
            <p:nvPr/>
          </p:nvCxnSpPr>
          <p:spPr>
            <a:xfrm rot="10800000" flipH="1">
              <a:off x="1606" y="1943"/>
              <a:ext cx="268" cy="519"/>
            </a:xfrm>
            <a:prstGeom prst="straightConnector1">
              <a:avLst/>
            </a:prstGeom>
            <a:noFill/>
            <a:ln w="12700" cap="flat" cmpd="sng">
              <a:solidFill>
                <a:srgbClr val="000000"/>
              </a:solidFill>
              <a:prstDash val="solid"/>
              <a:round/>
              <a:headEnd type="none" w="sm" len="sm"/>
              <a:tailEnd type="stealth" w="med" len="med"/>
            </a:ln>
          </p:spPr>
        </p:cxnSp>
        <p:cxnSp>
          <p:nvCxnSpPr>
            <p:cNvPr id="585" name="Google Shape;585;p73"/>
            <p:cNvCxnSpPr/>
            <p:nvPr/>
          </p:nvCxnSpPr>
          <p:spPr>
            <a:xfrm rot="10800000" flipH="1">
              <a:off x="1767" y="1940"/>
              <a:ext cx="787" cy="504"/>
            </a:xfrm>
            <a:prstGeom prst="straightConnector1">
              <a:avLst/>
            </a:prstGeom>
            <a:noFill/>
            <a:ln w="12700" cap="flat" cmpd="sng">
              <a:solidFill>
                <a:srgbClr val="000000"/>
              </a:solidFill>
              <a:prstDash val="solid"/>
              <a:round/>
              <a:headEnd type="none" w="sm" len="sm"/>
              <a:tailEnd type="stealth" w="med" len="med"/>
            </a:ln>
          </p:spPr>
        </p:cxnSp>
        <p:cxnSp>
          <p:nvCxnSpPr>
            <p:cNvPr id="586" name="Google Shape;586;p73"/>
            <p:cNvCxnSpPr/>
            <p:nvPr/>
          </p:nvCxnSpPr>
          <p:spPr>
            <a:xfrm rot="10800000" flipH="1">
              <a:off x="1858" y="1959"/>
              <a:ext cx="1380" cy="502"/>
            </a:xfrm>
            <a:prstGeom prst="straightConnector1">
              <a:avLst/>
            </a:prstGeom>
            <a:noFill/>
            <a:ln w="12700" cap="flat" cmpd="sng">
              <a:solidFill>
                <a:srgbClr val="000000"/>
              </a:solidFill>
              <a:prstDash val="solid"/>
              <a:round/>
              <a:headEnd type="none" w="sm" len="sm"/>
              <a:tailEnd type="stealth" w="med" len="med"/>
            </a:ln>
          </p:spPr>
        </p:cxnSp>
        <p:cxnSp>
          <p:nvCxnSpPr>
            <p:cNvPr id="587" name="Google Shape;587;p73"/>
            <p:cNvCxnSpPr/>
            <p:nvPr/>
          </p:nvCxnSpPr>
          <p:spPr>
            <a:xfrm rot="10800000">
              <a:off x="2017" y="1905"/>
              <a:ext cx="1342" cy="572"/>
            </a:xfrm>
            <a:prstGeom prst="straightConnector1">
              <a:avLst/>
            </a:prstGeom>
            <a:noFill/>
            <a:ln w="12700" cap="flat" cmpd="sng">
              <a:solidFill>
                <a:srgbClr val="000000"/>
              </a:solidFill>
              <a:prstDash val="solid"/>
              <a:round/>
              <a:headEnd type="none" w="sm" len="sm"/>
              <a:tailEnd type="stealth" w="med" len="med"/>
            </a:ln>
          </p:spPr>
        </p:cxnSp>
        <p:cxnSp>
          <p:nvCxnSpPr>
            <p:cNvPr id="588" name="Google Shape;588;p73"/>
            <p:cNvCxnSpPr/>
            <p:nvPr/>
          </p:nvCxnSpPr>
          <p:spPr>
            <a:xfrm rot="10800000">
              <a:off x="3341" y="1940"/>
              <a:ext cx="197" cy="504"/>
            </a:xfrm>
            <a:prstGeom prst="straightConnector1">
              <a:avLst/>
            </a:prstGeom>
            <a:noFill/>
            <a:ln w="12700" cap="flat" cmpd="sng">
              <a:solidFill>
                <a:srgbClr val="000000"/>
              </a:solidFill>
              <a:prstDash val="solid"/>
              <a:round/>
              <a:headEnd type="none" w="sm" len="sm"/>
              <a:tailEnd type="stealth" w="med" len="med"/>
            </a:ln>
          </p:spPr>
        </p:cxnSp>
        <p:cxnSp>
          <p:nvCxnSpPr>
            <p:cNvPr id="589" name="Google Shape;589;p73"/>
            <p:cNvCxnSpPr/>
            <p:nvPr/>
          </p:nvCxnSpPr>
          <p:spPr>
            <a:xfrm rot="10800000">
              <a:off x="2679" y="1990"/>
              <a:ext cx="734" cy="453"/>
            </a:xfrm>
            <a:prstGeom prst="straightConnector1">
              <a:avLst/>
            </a:prstGeom>
            <a:noFill/>
            <a:ln w="12700" cap="flat" cmpd="sng">
              <a:solidFill>
                <a:srgbClr val="000000"/>
              </a:solidFill>
              <a:prstDash val="solid"/>
              <a:round/>
              <a:headEnd type="none" w="sm" len="sm"/>
              <a:tailEnd type="stealth" w="med" len="med"/>
            </a:ln>
          </p:spPr>
        </p:cxnSp>
        <p:cxnSp>
          <p:nvCxnSpPr>
            <p:cNvPr id="590" name="Google Shape;590;p73"/>
            <p:cNvCxnSpPr/>
            <p:nvPr/>
          </p:nvCxnSpPr>
          <p:spPr>
            <a:xfrm rot="10800000">
              <a:off x="1965" y="1960"/>
              <a:ext cx="537" cy="469"/>
            </a:xfrm>
            <a:prstGeom prst="straightConnector1">
              <a:avLst/>
            </a:prstGeom>
            <a:noFill/>
            <a:ln w="12700" cap="flat" cmpd="sng">
              <a:solidFill>
                <a:srgbClr val="000000"/>
              </a:solidFill>
              <a:prstDash val="solid"/>
              <a:round/>
              <a:headEnd type="none" w="sm" len="sm"/>
              <a:tailEnd type="stealth" w="med" len="med"/>
            </a:ln>
          </p:spPr>
        </p:cxnSp>
        <p:cxnSp>
          <p:nvCxnSpPr>
            <p:cNvPr id="591" name="Google Shape;591;p73"/>
            <p:cNvCxnSpPr/>
            <p:nvPr/>
          </p:nvCxnSpPr>
          <p:spPr>
            <a:xfrm rot="10800000">
              <a:off x="2610" y="1977"/>
              <a:ext cx="0" cy="434"/>
            </a:xfrm>
            <a:prstGeom prst="straightConnector1">
              <a:avLst/>
            </a:prstGeom>
            <a:noFill/>
            <a:ln w="12700" cap="flat" cmpd="sng">
              <a:solidFill>
                <a:srgbClr val="000000"/>
              </a:solidFill>
              <a:prstDash val="solid"/>
              <a:round/>
              <a:headEnd type="none" w="sm" len="sm"/>
              <a:tailEnd type="stealth" w="med" len="med"/>
            </a:ln>
          </p:spPr>
        </p:cxnSp>
        <p:cxnSp>
          <p:nvCxnSpPr>
            <p:cNvPr id="592" name="Google Shape;592;p73"/>
            <p:cNvCxnSpPr/>
            <p:nvPr/>
          </p:nvCxnSpPr>
          <p:spPr>
            <a:xfrm rot="10800000" flipH="1">
              <a:off x="2736" y="2011"/>
              <a:ext cx="501" cy="451"/>
            </a:xfrm>
            <a:prstGeom prst="straightConnector1">
              <a:avLst/>
            </a:prstGeom>
            <a:noFill/>
            <a:ln w="12700" cap="flat" cmpd="sng">
              <a:solidFill>
                <a:srgbClr val="000000"/>
              </a:solidFill>
              <a:prstDash val="solid"/>
              <a:round/>
              <a:headEnd type="none" w="sm" len="sm"/>
              <a:tailEnd type="stealth" w="med" len="med"/>
            </a:ln>
          </p:spPr>
        </p:cxnSp>
        <p:cxnSp>
          <p:nvCxnSpPr>
            <p:cNvPr id="593" name="Google Shape;593;p73"/>
            <p:cNvCxnSpPr/>
            <p:nvPr/>
          </p:nvCxnSpPr>
          <p:spPr>
            <a:xfrm rot="10800000">
              <a:off x="2179" y="3604"/>
              <a:ext cx="0" cy="569"/>
            </a:xfrm>
            <a:prstGeom prst="straightConnector1">
              <a:avLst/>
            </a:prstGeom>
            <a:noFill/>
            <a:ln w="12700" cap="flat" cmpd="sng">
              <a:solidFill>
                <a:srgbClr val="000000"/>
              </a:solidFill>
              <a:prstDash val="solid"/>
              <a:round/>
              <a:headEnd type="none" w="sm" len="sm"/>
              <a:tailEnd type="stealth" w="med" len="med"/>
            </a:ln>
          </p:spPr>
        </p:cxnSp>
        <p:cxnSp>
          <p:nvCxnSpPr>
            <p:cNvPr id="594" name="Google Shape;594;p73"/>
            <p:cNvCxnSpPr/>
            <p:nvPr/>
          </p:nvCxnSpPr>
          <p:spPr>
            <a:xfrm rot="10800000">
              <a:off x="3075" y="3621"/>
              <a:ext cx="0" cy="568"/>
            </a:xfrm>
            <a:prstGeom prst="straightConnector1">
              <a:avLst/>
            </a:prstGeom>
            <a:noFill/>
            <a:ln w="12700" cap="flat" cmpd="sng">
              <a:solidFill>
                <a:srgbClr val="000000"/>
              </a:solidFill>
              <a:prstDash val="solid"/>
              <a:round/>
              <a:headEnd type="none" w="sm" len="sm"/>
              <a:tailEnd type="stealth" w="med" len="med"/>
            </a:ln>
          </p:spPr>
        </p:cxnSp>
        <p:cxnSp>
          <p:nvCxnSpPr>
            <p:cNvPr id="595" name="Google Shape;595;p73"/>
            <p:cNvCxnSpPr/>
            <p:nvPr/>
          </p:nvCxnSpPr>
          <p:spPr>
            <a:xfrm rot="10800000">
              <a:off x="1875" y="1088"/>
              <a:ext cx="0" cy="568"/>
            </a:xfrm>
            <a:prstGeom prst="straightConnector1">
              <a:avLst/>
            </a:prstGeom>
            <a:noFill/>
            <a:ln w="12700" cap="flat" cmpd="sng">
              <a:solidFill>
                <a:srgbClr val="000000"/>
              </a:solidFill>
              <a:prstDash val="solid"/>
              <a:round/>
              <a:headEnd type="none" w="sm" len="sm"/>
              <a:tailEnd type="stealth" w="med" len="med"/>
            </a:ln>
          </p:spPr>
        </p:cxnSp>
        <p:cxnSp>
          <p:nvCxnSpPr>
            <p:cNvPr id="596" name="Google Shape;596;p73"/>
            <p:cNvCxnSpPr/>
            <p:nvPr/>
          </p:nvCxnSpPr>
          <p:spPr>
            <a:xfrm rot="10800000">
              <a:off x="2591" y="1072"/>
              <a:ext cx="0" cy="568"/>
            </a:xfrm>
            <a:prstGeom prst="straightConnector1">
              <a:avLst/>
            </a:prstGeom>
            <a:noFill/>
            <a:ln w="12700" cap="flat" cmpd="sng">
              <a:solidFill>
                <a:srgbClr val="000000"/>
              </a:solidFill>
              <a:prstDash val="solid"/>
              <a:round/>
              <a:headEnd type="none" w="sm" len="sm"/>
              <a:tailEnd type="stealth" w="med" len="med"/>
            </a:ln>
          </p:spPr>
        </p:cxnSp>
        <p:cxnSp>
          <p:nvCxnSpPr>
            <p:cNvPr id="597" name="Google Shape;597;p73"/>
            <p:cNvCxnSpPr/>
            <p:nvPr/>
          </p:nvCxnSpPr>
          <p:spPr>
            <a:xfrm rot="10800000">
              <a:off x="3235" y="1072"/>
              <a:ext cx="0" cy="568"/>
            </a:xfrm>
            <a:prstGeom prst="straightConnector1">
              <a:avLst/>
            </a:prstGeom>
            <a:noFill/>
            <a:ln w="12700" cap="flat" cmpd="sng">
              <a:solidFill>
                <a:srgbClr val="000000"/>
              </a:solidFill>
              <a:prstDash val="solid"/>
              <a:round/>
              <a:headEnd type="none" w="sm" len="sm"/>
              <a:tailEnd type="stealth" w="med" len="med"/>
            </a:ln>
          </p:spPr>
        </p:cxnSp>
      </p:grpSp>
      <p:sp>
        <p:nvSpPr>
          <p:cNvPr id="598" name="Google Shape;598;p73"/>
          <p:cNvSpPr/>
          <p:nvPr/>
        </p:nvSpPr>
        <p:spPr>
          <a:xfrm>
            <a:off x="1938338" y="2514601"/>
            <a:ext cx="2057400" cy="831639"/>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Output nodes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599" name="Google Shape;599;p73"/>
          <p:cNvSpPr/>
          <p:nvPr/>
        </p:nvSpPr>
        <p:spPr>
          <a:xfrm>
            <a:off x="1967959" y="5191126"/>
            <a:ext cx="1753685"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Input nodes</a:t>
            </a:r>
            <a:endParaRPr sz="1400" b="0" i="0" u="none" strike="noStrike" cap="none">
              <a:solidFill>
                <a:srgbClr val="000000"/>
              </a:solidFill>
              <a:latin typeface="Arial"/>
              <a:ea typeface="Arial"/>
              <a:cs typeface="Arial"/>
              <a:sym typeface="Arial"/>
            </a:endParaRPr>
          </a:p>
        </p:txBody>
      </p:sp>
      <p:sp>
        <p:nvSpPr>
          <p:cNvPr id="600" name="Google Shape;600;p73"/>
          <p:cNvSpPr/>
          <p:nvPr/>
        </p:nvSpPr>
        <p:spPr>
          <a:xfrm>
            <a:off x="1976336" y="3863976"/>
            <a:ext cx="1990930"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Hidden nodes</a:t>
            </a:r>
            <a:endParaRPr sz="2400" b="0" i="0" u="none" strike="noStrike" cap="none">
              <a:solidFill>
                <a:schemeClr val="dk1"/>
              </a:solidFill>
              <a:latin typeface="Times New Roman"/>
              <a:ea typeface="Times New Roman"/>
              <a:cs typeface="Times New Roman"/>
              <a:sym typeface="Times New Roman"/>
            </a:endParaRPr>
          </a:p>
        </p:txBody>
      </p:sp>
      <p:sp>
        <p:nvSpPr>
          <p:cNvPr id="601" name="Google Shape;601;p73"/>
          <p:cNvSpPr/>
          <p:nvPr/>
        </p:nvSpPr>
        <p:spPr>
          <a:xfrm>
            <a:off x="1927226" y="1677989"/>
            <a:ext cx="4092575"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3300"/>
                </a:solidFill>
                <a:latin typeface="Times New Roman"/>
                <a:ea typeface="Times New Roman"/>
                <a:cs typeface="Times New Roman"/>
                <a:sym typeface="Times New Roman"/>
              </a:rPr>
              <a:t>Output Class</a:t>
            </a:r>
            <a:endParaRPr sz="2400" b="0" i="0" u="none" strike="noStrike" cap="none">
              <a:solidFill>
                <a:srgbClr val="FF3300"/>
              </a:solidFill>
              <a:latin typeface="Times New Roman"/>
              <a:ea typeface="Times New Roman"/>
              <a:cs typeface="Times New Roman"/>
              <a:sym typeface="Times New Roman"/>
            </a:endParaRPr>
          </a:p>
        </p:txBody>
      </p:sp>
      <p:sp>
        <p:nvSpPr>
          <p:cNvPr id="602" name="Google Shape;602;p73"/>
          <p:cNvSpPr/>
          <p:nvPr/>
        </p:nvSpPr>
        <p:spPr>
          <a:xfrm>
            <a:off x="1941514" y="5791201"/>
            <a:ext cx="4078287"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3300"/>
                </a:solidFill>
                <a:latin typeface="Times New Roman"/>
                <a:ea typeface="Times New Roman"/>
                <a:cs typeface="Times New Roman"/>
                <a:sym typeface="Times New Roman"/>
              </a:rPr>
              <a:t>Input  Record </a:t>
            </a:r>
            <a:r>
              <a:rPr lang="en-US" sz="2400" b="1" i="0" u="none" strike="noStrike" cap="none">
                <a:solidFill>
                  <a:schemeClr val="dk1"/>
                </a:solidFill>
                <a:latin typeface="Times New Roman"/>
                <a:ea typeface="Times New Roman"/>
                <a:cs typeface="Times New Roman"/>
                <a:sym typeface="Times New Roman"/>
              </a:rPr>
              <a:t>:      x</a:t>
            </a:r>
            <a:r>
              <a:rPr lang="en-US" sz="2400" b="1" i="1" u="none" strike="noStrike" cap="none" baseline="-25000">
                <a:solidFill>
                  <a:schemeClr val="dk1"/>
                </a:solidFill>
                <a:latin typeface="Times New Roman"/>
                <a:ea typeface="Times New Roman"/>
                <a:cs typeface="Times New Roman"/>
                <a:sym typeface="Times New Roman"/>
              </a:rPr>
              <a:t>i </a:t>
            </a:r>
            <a:endParaRPr sz="1400" b="0" i="0" u="none" strike="noStrike" cap="none">
              <a:solidFill>
                <a:srgbClr val="000000"/>
              </a:solidFill>
              <a:latin typeface="Arial"/>
              <a:ea typeface="Arial"/>
              <a:cs typeface="Arial"/>
              <a:sym typeface="Arial"/>
            </a:endParaRPr>
          </a:p>
        </p:txBody>
      </p:sp>
      <p:sp>
        <p:nvSpPr>
          <p:cNvPr id="603" name="Google Shape;603;p73"/>
          <p:cNvSpPr/>
          <p:nvPr/>
        </p:nvSpPr>
        <p:spPr>
          <a:xfrm>
            <a:off x="7504840" y="4521201"/>
            <a:ext cx="506549"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w</a:t>
            </a:r>
            <a:r>
              <a:rPr lang="en-US" sz="2400" b="0" i="1" u="none" strike="noStrike" cap="none" baseline="-25000">
                <a:solidFill>
                  <a:schemeClr val="dk1"/>
                </a:solidFill>
                <a:latin typeface="Times New Roman"/>
                <a:ea typeface="Times New Roman"/>
                <a:cs typeface="Times New Roman"/>
                <a:sym typeface="Times New Roman"/>
              </a:rPr>
              <a:t>ij</a:t>
            </a:r>
            <a:endParaRPr sz="1400" b="0" i="0" u="none" strike="noStrike" cap="none">
              <a:solidFill>
                <a:srgbClr val="000000"/>
              </a:solidFill>
              <a:latin typeface="Arial"/>
              <a:ea typeface="Arial"/>
              <a:cs typeface="Arial"/>
              <a:sym typeface="Arial"/>
            </a:endParaRPr>
          </a:p>
        </p:txBody>
      </p:sp>
      <p:sp>
        <p:nvSpPr>
          <p:cNvPr id="604" name="Google Shape;604;p73"/>
          <p:cNvSpPr/>
          <p:nvPr/>
        </p:nvSpPr>
        <p:spPr>
          <a:xfrm>
            <a:off x="6773864" y="4808539"/>
            <a:ext cx="611187" cy="160337"/>
          </a:xfrm>
          <a:custGeom>
            <a:avLst/>
            <a:gdLst/>
            <a:ahLst/>
            <a:cxnLst/>
            <a:rect l="l" t="t" r="r" b="b"/>
            <a:pathLst>
              <a:path w="385" h="101" extrusionOk="0">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5" name="Google Shape;605;p73"/>
          <p:cNvSpPr txBox="1"/>
          <p:nvPr/>
        </p:nvSpPr>
        <p:spPr>
          <a:xfrm>
            <a:off x="8229601" y="4619625"/>
            <a:ext cx="115012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 weights</a:t>
            </a:r>
            <a:endParaRPr sz="1400" b="0" i="0" u="none" strike="noStrike" cap="none">
              <a:solidFill>
                <a:srgbClr val="000000"/>
              </a:solidFill>
              <a:latin typeface="Arial"/>
              <a:ea typeface="Arial"/>
              <a:cs typeface="Arial"/>
              <a:sym typeface="Arial"/>
            </a:endParaRPr>
          </a:p>
        </p:txBody>
      </p:sp>
      <p:sp>
        <p:nvSpPr>
          <p:cNvPr id="606" name="Google Shape;606;p73"/>
          <p:cNvSpPr txBox="1"/>
          <p:nvPr/>
        </p:nvSpPr>
        <p:spPr>
          <a:xfrm>
            <a:off x="6934200" y="5562600"/>
            <a:ext cx="27339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Network is fully connected</a:t>
            </a:r>
            <a:endParaRPr sz="1400" b="0" i="0" u="none" strike="noStrike" cap="none">
              <a:solidFill>
                <a:srgbClr val="000000"/>
              </a:solidFill>
              <a:latin typeface="Arial"/>
              <a:ea typeface="Arial"/>
              <a:cs typeface="Arial"/>
              <a:sym typeface="Arial"/>
            </a:endParaRPr>
          </a:p>
        </p:txBody>
      </p:sp>
      <p:pic>
        <p:nvPicPr>
          <p:cNvPr id="607" name="Google Shape;607;p73"/>
          <p:cNvPicPr preferRelativeResize="0"/>
          <p:nvPr/>
        </p:nvPicPr>
        <p:blipFill rotWithShape="1">
          <a:blip r:embed="rId5">
            <a:alphaModFix/>
          </a:blip>
          <a:srcRect/>
          <a:stretch/>
        </p:blipFill>
        <p:spPr>
          <a:xfrm>
            <a:off x="3276600" y="3276600"/>
            <a:ext cx="533400" cy="622300"/>
          </a:xfrm>
          <a:prstGeom prst="rect">
            <a:avLst/>
          </a:prstGeom>
          <a:solidFill>
            <a:schemeClr val="lt1"/>
          </a:solidFill>
          <a:ln w="9525" cap="flat" cmpd="sng">
            <a:solidFill>
              <a:schemeClr val="dk1"/>
            </a:solidFill>
            <a:prstDash val="solid"/>
            <a:miter lim="800000"/>
            <a:headEnd type="none" w="sm" len="sm"/>
            <a:tailEnd type="none" w="sm" len="sm"/>
          </a:ln>
        </p:spPr>
      </p:pic>
      <p:sp>
        <p:nvSpPr>
          <p:cNvPr id="608" name="Google Shape;608;p73"/>
          <p:cNvSpPr txBox="1">
            <a:spLocks noGrp="1"/>
          </p:cNvSpPr>
          <p:nvPr>
            <p:ph type="title"/>
          </p:nvPr>
        </p:nvSpPr>
        <p:spPr>
          <a:xfrm>
            <a:off x="2286000" y="533400"/>
            <a:ext cx="7696200" cy="952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 Multilayer Feed-Forward Neural Network</a:t>
            </a:r>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74"/>
          <p:cNvSpPr txBox="1">
            <a:spLocks noGrp="1"/>
          </p:cNvSpPr>
          <p:nvPr>
            <p:ph type="title"/>
          </p:nvPr>
        </p:nvSpPr>
        <p:spPr>
          <a:xfrm>
            <a:off x="1524000" y="152400"/>
            <a:ext cx="8686800"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Neural Network  Learning</a:t>
            </a:r>
            <a:endParaRPr/>
          </a:p>
        </p:txBody>
      </p:sp>
      <p:sp>
        <p:nvSpPr>
          <p:cNvPr id="614" name="Google Shape;614;p74"/>
          <p:cNvSpPr txBox="1">
            <a:spLocks noGrp="1"/>
          </p:cNvSpPr>
          <p:nvPr>
            <p:ph type="body" idx="1"/>
          </p:nvPr>
        </p:nvSpPr>
        <p:spPr>
          <a:xfrm>
            <a:off x="1752600" y="1143000"/>
            <a:ext cx="7772400" cy="495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3300"/>
              </a:solidFill>
            </a:endParaRPr>
          </a:p>
          <a:p>
            <a:pPr marL="228600" lvl="0" indent="-50800" algn="l" rtl="0">
              <a:lnSpc>
                <a:spcPct val="90000"/>
              </a:lnSpc>
              <a:spcBef>
                <a:spcPts val="100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The inputs are fed simultaneously into the input layer.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900"/>
              <a:buChar char="•"/>
            </a:pPr>
            <a:r>
              <a:rPr lang="en-US" sz="2900"/>
              <a:t>The weighted outputs of these units are fed  into </a:t>
            </a:r>
            <a:r>
              <a:rPr lang="en-US" sz="2900">
                <a:solidFill>
                  <a:schemeClr val="folHlink"/>
                </a:solidFill>
              </a:rPr>
              <a:t>hidden layer.</a:t>
            </a:r>
            <a:endParaRPr/>
          </a:p>
          <a:p>
            <a:pPr marL="228600" lvl="0" indent="-44450" algn="l" rtl="0">
              <a:lnSpc>
                <a:spcPct val="90000"/>
              </a:lnSpc>
              <a:spcBef>
                <a:spcPts val="1000"/>
              </a:spcBef>
              <a:spcAft>
                <a:spcPts val="0"/>
              </a:spcAft>
              <a:buClr>
                <a:schemeClr val="dk1"/>
              </a:buClr>
              <a:buSzPts val="2900"/>
              <a:buNone/>
            </a:pPr>
            <a:endParaRPr sz="2900">
              <a:solidFill>
                <a:srgbClr val="862F14"/>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The weighted outputs of the last hidden layer are inputs to units making up the output layer.</a:t>
            </a:r>
            <a:endParaRPr/>
          </a:p>
          <a:p>
            <a:pPr marL="228600" lvl="0" indent="-228600" algn="l" rtl="0">
              <a:lnSpc>
                <a:spcPct val="90000"/>
              </a:lnSpc>
              <a:spcBef>
                <a:spcPts val="1000"/>
              </a:spcBef>
              <a:spcAft>
                <a:spcPts val="0"/>
              </a:spcAft>
              <a:buClr>
                <a:schemeClr val="dk1"/>
              </a:buClr>
              <a:buSzPts val="2800"/>
              <a:buFont typeface="Noto Sans Symbols"/>
              <a:buNone/>
            </a:pPr>
            <a:endParaRPr>
              <a:solidFill>
                <a:schemeClr val="folHlink"/>
              </a:solidFil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5"/>
          <p:cNvSpPr txBox="1">
            <a:spLocks noGrp="1"/>
          </p:cNvSpPr>
          <p:nvPr>
            <p:ph type="title"/>
          </p:nvPr>
        </p:nvSpPr>
        <p:spPr>
          <a:xfrm>
            <a:off x="1828800" y="228600"/>
            <a:ext cx="868680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A Multilayer Feed Forward Network</a:t>
            </a:r>
            <a:endParaRPr/>
          </a:p>
        </p:txBody>
      </p:sp>
      <p:sp>
        <p:nvSpPr>
          <p:cNvPr id="620" name="Google Shape;620;p75"/>
          <p:cNvSpPr txBox="1">
            <a:spLocks noGrp="1"/>
          </p:cNvSpPr>
          <p:nvPr>
            <p:ph type="body" idx="1"/>
          </p:nvPr>
        </p:nvSpPr>
        <p:spPr>
          <a:xfrm>
            <a:off x="2133600" y="990600"/>
            <a:ext cx="7772400" cy="56388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The units in the hidden layers and output layer are sometimes referred to as </a:t>
            </a:r>
            <a:r>
              <a:rPr lang="en-US" sz="2400">
                <a:solidFill>
                  <a:srgbClr val="FF3300"/>
                </a:solidFill>
              </a:rPr>
              <a:t>neurodes</a:t>
            </a:r>
            <a:r>
              <a:rPr lang="en-US" sz="2400"/>
              <a:t>, due to their symbolic biological basis, or as </a:t>
            </a:r>
            <a:r>
              <a:rPr lang="en-US" sz="2400">
                <a:solidFill>
                  <a:srgbClr val="FF3300"/>
                </a:solidFill>
              </a:rPr>
              <a:t>output units</a:t>
            </a:r>
            <a:r>
              <a:rPr lang="en-US" sz="2400"/>
              <a:t>.</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A network containing two hidden layers is called </a:t>
            </a:r>
            <a:r>
              <a:rPr lang="en-US" sz="2400">
                <a:solidFill>
                  <a:srgbClr val="FF3300"/>
                </a:solidFill>
              </a:rPr>
              <a:t>a three-layer</a:t>
            </a:r>
            <a:r>
              <a:rPr lang="en-US" sz="2400"/>
              <a:t> neural network, and so on.</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The network is feed-forward in that none of the weights cycles back to an input unit or to an output unit of a previous layer.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6"/>
          <p:cNvSpPr txBox="1">
            <a:spLocks noGrp="1"/>
          </p:cNvSpPr>
          <p:nvPr>
            <p:ph type="title"/>
          </p:nvPr>
        </p:nvSpPr>
        <p:spPr>
          <a:xfrm>
            <a:off x="1752600" y="228600"/>
            <a:ext cx="8686800" cy="53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 Multilayered Feed – Forward Network</a:t>
            </a:r>
            <a:endParaRPr/>
          </a:p>
        </p:txBody>
      </p:sp>
      <p:sp>
        <p:nvSpPr>
          <p:cNvPr id="626" name="Google Shape;626;p76"/>
          <p:cNvSpPr txBox="1">
            <a:spLocks noGrp="1"/>
          </p:cNvSpPr>
          <p:nvPr>
            <p:ph type="body" idx="1"/>
          </p:nvPr>
        </p:nvSpPr>
        <p:spPr>
          <a:xfrm>
            <a:off x="2514600" y="762000"/>
            <a:ext cx="7620000" cy="5334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400"/>
              <a:buChar char="•"/>
            </a:pPr>
            <a:r>
              <a:rPr lang="en-US" sz="2400">
                <a:solidFill>
                  <a:srgbClr val="FF3300"/>
                </a:solidFill>
              </a:rPr>
              <a:t>INPUT</a:t>
            </a:r>
            <a:r>
              <a:rPr lang="en-US" sz="2400"/>
              <a:t>:  records without class attribute with normalized attributes values. </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rgbClr val="FF3300"/>
              </a:buClr>
              <a:buSzPts val="2400"/>
              <a:buChar char="•"/>
            </a:pPr>
            <a:r>
              <a:rPr lang="en-US" sz="2400">
                <a:solidFill>
                  <a:srgbClr val="FF3300"/>
                </a:solidFill>
              </a:rPr>
              <a:t>INPUT VECTOR</a:t>
            </a:r>
            <a:r>
              <a:rPr lang="en-US" sz="2400"/>
              <a:t>:    </a:t>
            </a:r>
            <a:r>
              <a:rPr lang="en-US" sz="2400">
                <a:solidFill>
                  <a:srgbClr val="3399FF"/>
                </a:solidFill>
              </a:rPr>
              <a:t>X = { x1, x2, …. xn}</a:t>
            </a:r>
            <a:endParaRPr/>
          </a:p>
          <a:p>
            <a:pPr marL="228600" lvl="0" indent="-228600" algn="l" rtl="0">
              <a:lnSpc>
                <a:spcPct val="90000"/>
              </a:lnSpc>
              <a:spcBef>
                <a:spcPts val="1000"/>
              </a:spcBef>
              <a:spcAft>
                <a:spcPts val="0"/>
              </a:spcAft>
              <a:buClr>
                <a:schemeClr val="dk1"/>
              </a:buClr>
              <a:buSzPts val="2400"/>
              <a:buFont typeface="Noto Sans Symbols"/>
              <a:buNone/>
            </a:pPr>
            <a:r>
              <a:rPr lang="en-US" sz="2400"/>
              <a:t>    where n is the number of (non class) attributes. </a:t>
            </a:r>
            <a:endParaRPr/>
          </a:p>
          <a:p>
            <a:pPr marL="228600" lvl="0" indent="-76200" algn="l" rtl="0">
              <a:lnSpc>
                <a:spcPct val="90000"/>
              </a:lnSpc>
              <a:spcBef>
                <a:spcPts val="1000"/>
              </a:spcBef>
              <a:spcAft>
                <a:spcPts val="0"/>
              </a:spcAft>
              <a:buClr>
                <a:schemeClr val="dk1"/>
              </a:buClr>
              <a:buSzPts val="2400"/>
              <a:buNone/>
            </a:pPr>
            <a:endParaRPr sz="2400">
              <a:solidFill>
                <a:srgbClr val="FF3300"/>
              </a:solidFill>
            </a:endParaRPr>
          </a:p>
          <a:p>
            <a:pPr marL="228600" lvl="0" indent="-228600" algn="l" rtl="0">
              <a:lnSpc>
                <a:spcPct val="90000"/>
              </a:lnSpc>
              <a:spcBef>
                <a:spcPts val="1000"/>
              </a:spcBef>
              <a:spcAft>
                <a:spcPts val="0"/>
              </a:spcAft>
              <a:buClr>
                <a:srgbClr val="FF3300"/>
              </a:buClr>
              <a:buSzPts val="2400"/>
              <a:buChar char="•"/>
            </a:pPr>
            <a:r>
              <a:rPr lang="en-US" sz="2400">
                <a:solidFill>
                  <a:srgbClr val="FF3300"/>
                </a:solidFill>
              </a:rPr>
              <a:t>INPUT LAYER</a:t>
            </a:r>
            <a:r>
              <a:rPr lang="en-US" sz="2400"/>
              <a:t> – there are as many nodes as non-class attributes i.e. as the length of the input vector.</a:t>
            </a:r>
            <a:endParaRPr/>
          </a:p>
          <a:p>
            <a:pPr marL="228600" lvl="0" indent="-76200" algn="l" rtl="0">
              <a:lnSpc>
                <a:spcPct val="90000"/>
              </a:lnSpc>
              <a:spcBef>
                <a:spcPts val="1000"/>
              </a:spcBef>
              <a:spcAft>
                <a:spcPts val="0"/>
              </a:spcAft>
              <a:buClr>
                <a:schemeClr val="dk1"/>
              </a:buClr>
              <a:buSzPts val="2400"/>
              <a:buNone/>
            </a:pPr>
            <a:endParaRPr sz="2400">
              <a:solidFill>
                <a:srgbClr val="FF3300"/>
              </a:solidFill>
            </a:endParaRPr>
          </a:p>
          <a:p>
            <a:pPr marL="228600" lvl="0" indent="-228600" algn="l" rtl="0">
              <a:lnSpc>
                <a:spcPct val="90000"/>
              </a:lnSpc>
              <a:spcBef>
                <a:spcPts val="1000"/>
              </a:spcBef>
              <a:spcAft>
                <a:spcPts val="0"/>
              </a:spcAft>
              <a:buClr>
                <a:srgbClr val="FF3300"/>
              </a:buClr>
              <a:buSzPts val="2400"/>
              <a:buChar char="•"/>
            </a:pPr>
            <a:r>
              <a:rPr lang="en-US" sz="2400">
                <a:solidFill>
                  <a:srgbClr val="FF3300"/>
                </a:solidFill>
              </a:rPr>
              <a:t>HIDDEN LAYER</a:t>
            </a:r>
            <a:r>
              <a:rPr lang="en-US" sz="2400"/>
              <a:t> – the number of nodes in the hidden layer and the number of hidden layers depends on implementation.</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643944" y="257577"/>
            <a:ext cx="10709856" cy="5795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b="1"/>
            </a:br>
            <a:r>
              <a:rPr lang="en-US" b="1"/>
              <a:t>K Nearest Neighbor Algorithm</a:t>
            </a:r>
            <a:br>
              <a:rPr lang="en-US" b="1"/>
            </a:br>
            <a:endParaRPr/>
          </a:p>
        </p:txBody>
      </p:sp>
      <p:sp>
        <p:nvSpPr>
          <p:cNvPr id="149" name="Google Shape;149;p22"/>
          <p:cNvSpPr txBox="1">
            <a:spLocks noGrp="1"/>
          </p:cNvSpPr>
          <p:nvPr>
            <p:ph type="body" idx="1"/>
          </p:nvPr>
        </p:nvSpPr>
        <p:spPr>
          <a:xfrm>
            <a:off x="451833" y="1065771"/>
            <a:ext cx="11242184" cy="53221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K-Nearest Neighbors, or KNN</a:t>
            </a:r>
            <a:endParaRPr/>
          </a:p>
          <a:p>
            <a:pPr marL="228600" lvl="0" indent="-228600" algn="l" rtl="0">
              <a:lnSpc>
                <a:spcPct val="90000"/>
              </a:lnSpc>
              <a:spcBef>
                <a:spcPts val="1000"/>
              </a:spcBef>
              <a:spcAft>
                <a:spcPts val="0"/>
              </a:spcAft>
              <a:buClr>
                <a:schemeClr val="dk1"/>
              </a:buClr>
              <a:buSzPts val="2800"/>
              <a:buChar char="•"/>
            </a:pPr>
            <a:r>
              <a:rPr lang="en-US"/>
              <a:t>Simple machine learning algorithms </a:t>
            </a:r>
            <a:endParaRPr/>
          </a:p>
          <a:p>
            <a:pPr marL="228600" lvl="0" indent="-228600" algn="l" rtl="0">
              <a:lnSpc>
                <a:spcPct val="90000"/>
              </a:lnSpc>
              <a:spcBef>
                <a:spcPts val="1000"/>
              </a:spcBef>
              <a:spcAft>
                <a:spcPts val="0"/>
              </a:spcAft>
              <a:buClr>
                <a:schemeClr val="dk1"/>
              </a:buClr>
              <a:buSzPts val="2800"/>
              <a:buChar char="•"/>
            </a:pPr>
            <a:r>
              <a:rPr lang="en-US"/>
              <a:t>It is a </a:t>
            </a:r>
            <a:r>
              <a:rPr lang="en-US" b="1"/>
              <a:t>non-parametric, lazy </a:t>
            </a:r>
            <a:r>
              <a:rPr lang="en-US"/>
              <a:t>learning algorithm</a:t>
            </a:r>
            <a:endParaRPr/>
          </a:p>
          <a:p>
            <a:pPr marL="685800" lvl="1" indent="-228600" algn="l" rtl="0">
              <a:lnSpc>
                <a:spcPct val="90000"/>
              </a:lnSpc>
              <a:spcBef>
                <a:spcPts val="500"/>
              </a:spcBef>
              <a:spcAft>
                <a:spcPts val="0"/>
              </a:spcAft>
              <a:buClr>
                <a:schemeClr val="dk1"/>
              </a:buClr>
              <a:buSzPts val="2800"/>
              <a:buChar char="•"/>
            </a:pPr>
            <a:r>
              <a:rPr lang="en-US" sz="2800"/>
              <a:t>Does not make any assumptions about the underlying data.</a:t>
            </a:r>
            <a:endParaRPr/>
          </a:p>
          <a:p>
            <a:pPr marL="228600" lvl="0" indent="-228600" algn="l" rtl="0">
              <a:lnSpc>
                <a:spcPct val="90000"/>
              </a:lnSpc>
              <a:spcBef>
                <a:spcPts val="1000"/>
              </a:spcBef>
              <a:spcAft>
                <a:spcPts val="0"/>
              </a:spcAft>
              <a:buClr>
                <a:schemeClr val="dk1"/>
              </a:buClr>
              <a:buSzPts val="2800"/>
              <a:buChar char="•"/>
            </a:pPr>
            <a:r>
              <a:rPr lang="en-US"/>
              <a:t>It implies that there is little to no training phase</a:t>
            </a:r>
            <a:endParaRPr/>
          </a:p>
          <a:p>
            <a:pPr marL="228600" lvl="0" indent="-228600" algn="l" rtl="0">
              <a:lnSpc>
                <a:spcPct val="90000"/>
              </a:lnSpc>
              <a:spcBef>
                <a:spcPts val="1000"/>
              </a:spcBef>
              <a:spcAft>
                <a:spcPts val="0"/>
              </a:spcAft>
              <a:buClr>
                <a:schemeClr val="dk1"/>
              </a:buClr>
              <a:buSzPts val="2800"/>
              <a:buChar char="•"/>
            </a:pPr>
            <a:r>
              <a:rPr lang="en-US"/>
              <a:t>It can immediately classify new data points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7"/>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 Multilayered Feed–Forward Network</a:t>
            </a:r>
            <a:endParaRPr/>
          </a:p>
        </p:txBody>
      </p:sp>
      <p:sp>
        <p:nvSpPr>
          <p:cNvPr id="632" name="Google Shape;632;p77"/>
          <p:cNvSpPr txBox="1">
            <a:spLocks noGrp="1"/>
          </p:cNvSpPr>
          <p:nvPr>
            <p:ph type="body" idx="1"/>
          </p:nvPr>
        </p:nvSpPr>
        <p:spPr>
          <a:xfrm>
            <a:off x="2133600" y="1524000"/>
            <a:ext cx="7848600" cy="1600200"/>
          </a:xfrm>
          <a:prstGeom prst="rect">
            <a:avLst/>
          </a:prstGeom>
          <a:noFill/>
          <a:ln>
            <a:noFill/>
          </a:ln>
        </p:spPr>
        <p:txBody>
          <a:bodyPr spcFirstLastPara="1" wrap="square" lIns="91425" tIns="45700" rIns="91425" bIns="45700" anchor="t" anchorCtr="0">
            <a:normAutofit fontScale="85000" lnSpcReduction="20000"/>
          </a:bodyPr>
          <a:lstStyle/>
          <a:p>
            <a:pPr marL="228600" lvl="0" indent="-82867" algn="l" rtl="0">
              <a:lnSpc>
                <a:spcPct val="90000"/>
              </a:lnSpc>
              <a:spcBef>
                <a:spcPts val="0"/>
              </a:spcBef>
              <a:spcAft>
                <a:spcPts val="0"/>
              </a:spcAft>
              <a:buClr>
                <a:schemeClr val="dk1"/>
              </a:buClr>
              <a:buSzPct val="100000"/>
              <a:buNone/>
            </a:pPr>
            <a:endParaRPr sz="2700"/>
          </a:p>
          <a:p>
            <a:pPr marL="228600" lvl="0" indent="-228600" algn="l" rtl="0">
              <a:lnSpc>
                <a:spcPct val="90000"/>
              </a:lnSpc>
              <a:spcBef>
                <a:spcPts val="1000"/>
              </a:spcBef>
              <a:spcAft>
                <a:spcPts val="0"/>
              </a:spcAft>
              <a:buClr>
                <a:srgbClr val="FF3300"/>
              </a:buClr>
              <a:buSzPct val="100000"/>
              <a:buChar char="•"/>
            </a:pPr>
            <a:r>
              <a:rPr lang="en-US" sz="3200" b="1">
                <a:solidFill>
                  <a:srgbClr val="FF3300"/>
                </a:solidFill>
              </a:rPr>
              <a:t>OUTPUT LAYER</a:t>
            </a:r>
            <a:r>
              <a:rPr lang="en-US" sz="3200"/>
              <a:t> – corresponds to the class attribute.</a:t>
            </a:r>
            <a:endParaRPr/>
          </a:p>
          <a:p>
            <a:pPr marL="228600" lvl="0" indent="-228600" algn="l" rtl="0">
              <a:lnSpc>
                <a:spcPct val="90000"/>
              </a:lnSpc>
              <a:spcBef>
                <a:spcPts val="1000"/>
              </a:spcBef>
              <a:spcAft>
                <a:spcPts val="0"/>
              </a:spcAft>
              <a:buClr>
                <a:schemeClr val="dk1"/>
              </a:buClr>
              <a:buSzPct val="100000"/>
              <a:buChar char="•"/>
            </a:pPr>
            <a:r>
              <a:rPr lang="en-US" sz="3200"/>
              <a:t> There are as many nodes as classes (values of the class attribute).</a:t>
            </a:r>
            <a:endParaRPr/>
          </a:p>
          <a:p>
            <a:pPr marL="228600" lvl="0" indent="-55879" algn="l" rtl="0">
              <a:lnSpc>
                <a:spcPct val="90000"/>
              </a:lnSpc>
              <a:spcBef>
                <a:spcPts val="1000"/>
              </a:spcBef>
              <a:spcAft>
                <a:spcPts val="0"/>
              </a:spcAft>
              <a:buClr>
                <a:schemeClr val="dk1"/>
              </a:buClr>
              <a:buSzPct val="100000"/>
              <a:buNone/>
            </a:pPr>
            <a:endParaRPr sz="3200"/>
          </a:p>
          <a:p>
            <a:pPr marL="228600" lvl="0" indent="-82867" algn="l" rtl="0">
              <a:lnSpc>
                <a:spcPct val="90000"/>
              </a:lnSpc>
              <a:spcBef>
                <a:spcPts val="1000"/>
              </a:spcBef>
              <a:spcAft>
                <a:spcPts val="0"/>
              </a:spcAft>
              <a:buClr>
                <a:schemeClr val="dk1"/>
              </a:buClr>
              <a:buSzPct val="100000"/>
              <a:buNone/>
            </a:pPr>
            <a:endParaRPr sz="2700"/>
          </a:p>
          <a:p>
            <a:pPr marL="228600" lvl="0" indent="-82867" algn="l" rtl="0">
              <a:lnSpc>
                <a:spcPct val="90000"/>
              </a:lnSpc>
              <a:spcBef>
                <a:spcPts val="1000"/>
              </a:spcBef>
              <a:spcAft>
                <a:spcPts val="0"/>
              </a:spcAft>
              <a:buClr>
                <a:schemeClr val="dk1"/>
              </a:buClr>
              <a:buSzPct val="100000"/>
              <a:buNone/>
            </a:pPr>
            <a:endParaRPr sz="2700"/>
          </a:p>
        </p:txBody>
      </p:sp>
      <p:pic>
        <p:nvPicPr>
          <p:cNvPr id="633" name="Google Shape;633;p77"/>
          <p:cNvPicPr preferRelativeResize="0"/>
          <p:nvPr/>
        </p:nvPicPr>
        <p:blipFill rotWithShape="1">
          <a:blip r:embed="rId3">
            <a:alphaModFix/>
          </a:blip>
          <a:srcRect/>
          <a:stretch/>
        </p:blipFill>
        <p:spPr>
          <a:xfrm>
            <a:off x="3733800" y="4267200"/>
            <a:ext cx="871538" cy="806450"/>
          </a:xfrm>
          <a:prstGeom prst="rect">
            <a:avLst/>
          </a:prstGeom>
          <a:solidFill>
            <a:schemeClr val="lt1"/>
          </a:solidFill>
          <a:ln w="9525" cap="flat" cmpd="sng">
            <a:solidFill>
              <a:schemeClr val="dk1"/>
            </a:solidFill>
            <a:prstDash val="solid"/>
            <a:miter lim="800000"/>
            <a:headEnd type="none" w="sm" len="sm"/>
            <a:tailEnd type="none" w="sm" len="sm"/>
          </a:ln>
        </p:spPr>
      </p:pic>
      <p:sp>
        <p:nvSpPr>
          <p:cNvPr id="634" name="Google Shape;634;p77"/>
          <p:cNvSpPr txBox="1"/>
          <p:nvPr/>
        </p:nvSpPr>
        <p:spPr>
          <a:xfrm>
            <a:off x="5486400" y="4572001"/>
            <a:ext cx="23198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k= 1, 2,.. #classes</a:t>
            </a:r>
            <a:endParaRPr sz="1400" b="0" i="0" u="none" strike="noStrike" cap="none">
              <a:solidFill>
                <a:srgbClr val="000000"/>
              </a:solidFill>
              <a:latin typeface="Arial"/>
              <a:ea typeface="Arial"/>
              <a:cs typeface="Arial"/>
              <a:sym typeface="Arial"/>
            </a:endParaRPr>
          </a:p>
        </p:txBody>
      </p:sp>
      <p:sp>
        <p:nvSpPr>
          <p:cNvPr id="635" name="Google Shape;635;p77"/>
          <p:cNvSpPr txBox="1"/>
          <p:nvPr/>
        </p:nvSpPr>
        <p:spPr>
          <a:xfrm>
            <a:off x="2438400" y="5105401"/>
            <a:ext cx="735259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 Network is </a:t>
            </a:r>
            <a:r>
              <a:rPr lang="en-US" sz="2400" b="0" i="0" u="none" strike="noStrike" cap="none">
                <a:solidFill>
                  <a:srgbClr val="FF3300"/>
                </a:solidFill>
                <a:latin typeface="Calibri"/>
                <a:ea typeface="Calibri"/>
                <a:cs typeface="Calibri"/>
                <a:sym typeface="Calibri"/>
              </a:rPr>
              <a:t>fully connected</a:t>
            </a:r>
            <a:r>
              <a:rPr lang="en-US" sz="2400" b="0" i="0" u="none" strike="noStrike" cap="none">
                <a:solidFill>
                  <a:schemeClr val="dk1"/>
                </a:solidFill>
                <a:latin typeface="Calibri"/>
                <a:ea typeface="Calibri"/>
                <a:cs typeface="Calibri"/>
                <a:sym typeface="Calibri"/>
              </a:rPr>
              <a:t>, i.e. each unit provides input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to each unit in the next forward layer.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8"/>
          <p:cNvSpPr txBox="1">
            <a:spLocks noGrp="1"/>
          </p:cNvSpPr>
          <p:nvPr>
            <p:ph type="title"/>
          </p:nvPr>
        </p:nvSpPr>
        <p:spPr>
          <a:xfrm>
            <a:off x="1828800" y="152400"/>
            <a:ext cx="83820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Classification by Back propagation</a:t>
            </a:r>
            <a:r>
              <a:rPr lang="en-US" sz="3700"/>
              <a:t>  </a:t>
            </a:r>
            <a:endParaRPr/>
          </a:p>
        </p:txBody>
      </p:sp>
      <p:sp>
        <p:nvSpPr>
          <p:cNvPr id="641" name="Google Shape;641;p78"/>
          <p:cNvSpPr txBox="1">
            <a:spLocks noGrp="1"/>
          </p:cNvSpPr>
          <p:nvPr>
            <p:ph type="body" idx="1"/>
          </p:nvPr>
        </p:nvSpPr>
        <p:spPr>
          <a:xfrm>
            <a:off x="2057400" y="1295400"/>
            <a:ext cx="8229600" cy="5562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i="1">
                <a:solidFill>
                  <a:srgbClr val="FF3300"/>
                </a:solidFill>
              </a:rPr>
              <a:t>Back Propagation  learns by iteratively processing a set of training data (samples).</a:t>
            </a:r>
            <a:endParaRPr/>
          </a:p>
          <a:p>
            <a:pPr marL="228600" lvl="0" indent="-228600" algn="l" rtl="0">
              <a:lnSpc>
                <a:spcPct val="90000"/>
              </a:lnSpc>
              <a:spcBef>
                <a:spcPts val="1000"/>
              </a:spcBef>
              <a:spcAft>
                <a:spcPts val="0"/>
              </a:spcAft>
              <a:buClr>
                <a:schemeClr val="dk1"/>
              </a:buClr>
              <a:buSzPts val="2800"/>
              <a:buFont typeface="Noto Sans Symbols"/>
              <a:buNone/>
            </a:pPr>
            <a:r>
              <a:rPr lang="en-US"/>
              <a:t>   </a:t>
            </a:r>
            <a:endParaRPr/>
          </a:p>
          <a:p>
            <a:pPr marL="228600" lvl="0" indent="-228600" algn="l" rtl="0">
              <a:lnSpc>
                <a:spcPct val="90000"/>
              </a:lnSpc>
              <a:spcBef>
                <a:spcPts val="100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rgbClr val="862F14"/>
              </a:buClr>
              <a:buSzPts val="2800"/>
              <a:buChar char="•"/>
            </a:pPr>
            <a:r>
              <a:rPr lang="en-US">
                <a:solidFill>
                  <a:srgbClr val="862F14"/>
                </a:solidFill>
              </a:rPr>
              <a:t>For each sample, weights are modified  to minimize the error between  network</a:t>
            </a:r>
            <a:r>
              <a:rPr lang="en-US">
                <a:solidFill>
                  <a:srgbClr val="862F14"/>
                </a:solidFill>
                <a:latin typeface="Tahoma"/>
                <a:ea typeface="Tahoma"/>
                <a:cs typeface="Tahoma"/>
                <a:sym typeface="Tahoma"/>
              </a:rPr>
              <a:t>’</a:t>
            </a:r>
            <a:r>
              <a:rPr lang="en-US">
                <a:solidFill>
                  <a:srgbClr val="862F14"/>
                </a:solidFill>
              </a:rPr>
              <a:t>s classification and actual classification.</a:t>
            </a:r>
            <a:endParaRPr/>
          </a:p>
          <a:p>
            <a:pPr marL="228600" lvl="0" indent="-50800" algn="l" rtl="0">
              <a:lnSpc>
                <a:spcPct val="90000"/>
              </a:lnSpc>
              <a:spcBef>
                <a:spcPts val="1000"/>
              </a:spcBef>
              <a:spcAft>
                <a:spcPts val="0"/>
              </a:spcAft>
              <a:buClr>
                <a:schemeClr val="dk1"/>
              </a:buClr>
              <a:buSzPts val="2800"/>
              <a:buNone/>
            </a:pPr>
            <a:endParaRPr>
              <a:solidFill>
                <a:srgbClr val="862F14"/>
              </a:solidFil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Steps in Back propagation Algorithm</a:t>
            </a:r>
            <a:endParaRPr/>
          </a:p>
        </p:txBody>
      </p:sp>
      <p:sp>
        <p:nvSpPr>
          <p:cNvPr id="647" name="Google Shape;647;p79"/>
          <p:cNvSpPr txBox="1">
            <a:spLocks noGrp="1"/>
          </p:cNvSpPr>
          <p:nvPr>
            <p:ph type="body" idx="1"/>
          </p:nvPr>
        </p:nvSpPr>
        <p:spPr>
          <a:xfrm>
            <a:off x="2133600" y="1524000"/>
            <a:ext cx="7772400" cy="4876800"/>
          </a:xfrm>
          <a:prstGeom prst="rect">
            <a:avLst/>
          </a:prstGeom>
          <a:noFill/>
          <a:ln>
            <a:noFill/>
          </a:ln>
        </p:spPr>
        <p:txBody>
          <a:bodyPr spcFirstLastPara="1" wrap="square" lIns="91425" tIns="45700" rIns="91425" bIns="45700" anchor="t" anchorCtr="0">
            <a:normAutofit lnSpcReduction="10000"/>
          </a:bodyPr>
          <a:lstStyle/>
          <a:p>
            <a:pPr marL="228600" lvl="0" indent="-57150" algn="l" rtl="0">
              <a:lnSpc>
                <a:spcPct val="80000"/>
              </a:lnSpc>
              <a:spcBef>
                <a:spcPts val="0"/>
              </a:spcBef>
              <a:spcAft>
                <a:spcPts val="0"/>
              </a:spcAft>
              <a:buClr>
                <a:schemeClr val="dk1"/>
              </a:buClr>
              <a:buSzPts val="2700"/>
              <a:buNone/>
            </a:pPr>
            <a:endParaRPr sz="2700"/>
          </a:p>
          <a:p>
            <a:pPr marL="228600" lvl="0" indent="-228600" algn="l" rtl="0">
              <a:lnSpc>
                <a:spcPct val="80000"/>
              </a:lnSpc>
              <a:spcBef>
                <a:spcPts val="1000"/>
              </a:spcBef>
              <a:spcAft>
                <a:spcPts val="0"/>
              </a:spcAft>
              <a:buClr>
                <a:schemeClr val="dk1"/>
              </a:buClr>
              <a:buSzPts val="2700"/>
              <a:buChar char="•"/>
            </a:pPr>
            <a:r>
              <a:rPr lang="en-US" sz="2700"/>
              <a:t>STEP ONE: </a:t>
            </a:r>
            <a:r>
              <a:rPr lang="en-US" sz="2700">
                <a:solidFill>
                  <a:srgbClr val="FF3300"/>
                </a:solidFill>
              </a:rPr>
              <a:t>initialize the weights and biases.</a:t>
            </a:r>
            <a:endParaRPr/>
          </a:p>
          <a:p>
            <a:pPr marL="228600" lvl="0" indent="-57150" algn="l" rtl="0">
              <a:lnSpc>
                <a:spcPct val="80000"/>
              </a:lnSpc>
              <a:spcBef>
                <a:spcPts val="1000"/>
              </a:spcBef>
              <a:spcAft>
                <a:spcPts val="0"/>
              </a:spcAft>
              <a:buClr>
                <a:schemeClr val="dk1"/>
              </a:buClr>
              <a:buSzPts val="2700"/>
              <a:buNone/>
            </a:pPr>
            <a:endParaRPr sz="2700">
              <a:solidFill>
                <a:srgbClr val="FF3300"/>
              </a:solidFill>
            </a:endParaRPr>
          </a:p>
          <a:p>
            <a:pPr marL="228600" lvl="0" indent="-228600" algn="l" rtl="0">
              <a:lnSpc>
                <a:spcPct val="80000"/>
              </a:lnSpc>
              <a:spcBef>
                <a:spcPts val="1000"/>
              </a:spcBef>
              <a:spcAft>
                <a:spcPts val="0"/>
              </a:spcAft>
              <a:buClr>
                <a:schemeClr val="dk1"/>
              </a:buClr>
              <a:buSzPts val="2700"/>
              <a:buChar char="•"/>
            </a:pPr>
            <a:r>
              <a:rPr lang="en-US" sz="2700"/>
              <a:t>The weights in the network are initialized to random numbers from the interval [-1,1].</a:t>
            </a:r>
            <a:endParaRPr/>
          </a:p>
          <a:p>
            <a:pPr marL="228600" lvl="0" indent="-57150" algn="l" rtl="0">
              <a:lnSpc>
                <a:spcPct val="80000"/>
              </a:lnSpc>
              <a:spcBef>
                <a:spcPts val="1000"/>
              </a:spcBef>
              <a:spcAft>
                <a:spcPts val="0"/>
              </a:spcAft>
              <a:buClr>
                <a:schemeClr val="dk1"/>
              </a:buClr>
              <a:buSzPts val="2700"/>
              <a:buNone/>
            </a:pPr>
            <a:endParaRPr sz="2700"/>
          </a:p>
          <a:p>
            <a:pPr marL="228600" lvl="0" indent="-228600" algn="l" rtl="0">
              <a:lnSpc>
                <a:spcPct val="80000"/>
              </a:lnSpc>
              <a:spcBef>
                <a:spcPts val="1000"/>
              </a:spcBef>
              <a:spcAft>
                <a:spcPts val="0"/>
              </a:spcAft>
              <a:buClr>
                <a:schemeClr val="dk1"/>
              </a:buClr>
              <a:buSzPts val="2700"/>
              <a:buChar char="•"/>
            </a:pPr>
            <a:r>
              <a:rPr lang="en-US" sz="2700"/>
              <a:t> </a:t>
            </a:r>
            <a:r>
              <a:rPr lang="en-US" sz="2700">
                <a:solidFill>
                  <a:schemeClr val="folHlink"/>
                </a:solidFill>
              </a:rPr>
              <a:t>Each unit has a BIAS associated with it </a:t>
            </a:r>
            <a:endParaRPr/>
          </a:p>
          <a:p>
            <a:pPr marL="228600" lvl="0" indent="-57150" algn="l" rtl="0">
              <a:lnSpc>
                <a:spcPct val="80000"/>
              </a:lnSpc>
              <a:spcBef>
                <a:spcPts val="1000"/>
              </a:spcBef>
              <a:spcAft>
                <a:spcPts val="0"/>
              </a:spcAft>
              <a:buClr>
                <a:schemeClr val="dk1"/>
              </a:buClr>
              <a:buSzPts val="2700"/>
              <a:buNone/>
            </a:pPr>
            <a:endParaRPr sz="2700">
              <a:solidFill>
                <a:schemeClr val="folHlink"/>
              </a:solidFill>
            </a:endParaRPr>
          </a:p>
          <a:p>
            <a:pPr marL="228600" lvl="0" indent="-228600" algn="l" rtl="0">
              <a:lnSpc>
                <a:spcPct val="80000"/>
              </a:lnSpc>
              <a:spcBef>
                <a:spcPts val="1000"/>
              </a:spcBef>
              <a:spcAft>
                <a:spcPts val="0"/>
              </a:spcAft>
              <a:buClr>
                <a:schemeClr val="dk1"/>
              </a:buClr>
              <a:buSzPts val="2700"/>
              <a:buChar char="•"/>
            </a:pPr>
            <a:r>
              <a:rPr lang="en-US" sz="2700"/>
              <a:t>The biases are similarly initialized to  random numbers from the interval [-1,1].</a:t>
            </a:r>
            <a:endParaRPr/>
          </a:p>
          <a:p>
            <a:pPr marL="228600" lvl="0" indent="-57150" algn="l" rtl="0">
              <a:lnSpc>
                <a:spcPct val="80000"/>
              </a:lnSpc>
              <a:spcBef>
                <a:spcPts val="1000"/>
              </a:spcBef>
              <a:spcAft>
                <a:spcPts val="0"/>
              </a:spcAft>
              <a:buClr>
                <a:schemeClr val="dk1"/>
              </a:buClr>
              <a:buSzPts val="2700"/>
              <a:buNone/>
            </a:pPr>
            <a:endParaRPr sz="2700"/>
          </a:p>
          <a:p>
            <a:pPr marL="228600" lvl="0" indent="-228600" algn="l" rtl="0">
              <a:lnSpc>
                <a:spcPct val="80000"/>
              </a:lnSpc>
              <a:spcBef>
                <a:spcPts val="1000"/>
              </a:spcBef>
              <a:spcAft>
                <a:spcPts val="0"/>
              </a:spcAft>
              <a:buClr>
                <a:srgbClr val="FF3300"/>
              </a:buClr>
              <a:buSzPts val="2700"/>
              <a:buChar char="•"/>
            </a:pPr>
            <a:r>
              <a:rPr lang="en-US" sz="2700">
                <a:solidFill>
                  <a:srgbClr val="FF3300"/>
                </a:solidFill>
              </a:rPr>
              <a:t>STEP TWO: feed the training sample</a:t>
            </a:r>
            <a:r>
              <a:rPr lang="en-US" sz="2700"/>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Steps in Back propagation Algorithm </a:t>
            </a:r>
            <a:br>
              <a:rPr lang="en-US" sz="2900"/>
            </a:br>
            <a:r>
              <a:rPr lang="en-US" sz="2900"/>
              <a:t>( cont..)</a:t>
            </a:r>
            <a:endParaRPr/>
          </a:p>
        </p:txBody>
      </p:sp>
      <p:sp>
        <p:nvSpPr>
          <p:cNvPr id="653" name="Google Shape;653;p80"/>
          <p:cNvSpPr txBox="1">
            <a:spLocks noGrp="1"/>
          </p:cNvSpPr>
          <p:nvPr>
            <p:ph type="body" idx="1"/>
          </p:nvPr>
        </p:nvSpPr>
        <p:spPr>
          <a:xfrm>
            <a:off x="2133600" y="1524000"/>
            <a:ext cx="7772400" cy="5334000"/>
          </a:xfrm>
          <a:prstGeom prst="rect">
            <a:avLst/>
          </a:prstGeom>
          <a:noFill/>
          <a:ln>
            <a:noFill/>
          </a:ln>
        </p:spPr>
        <p:txBody>
          <a:bodyPr spcFirstLastPara="1" wrap="square" lIns="91425" tIns="45700" rIns="91425" bIns="45700" anchor="t" anchorCtr="0">
            <a:normAutofit/>
          </a:bodyPr>
          <a:lstStyle/>
          <a:p>
            <a:pPr marL="228600" lvl="0" indent="-57150" algn="l" rtl="0">
              <a:lnSpc>
                <a:spcPct val="90000"/>
              </a:lnSpc>
              <a:spcBef>
                <a:spcPts val="0"/>
              </a:spcBef>
              <a:spcAft>
                <a:spcPts val="0"/>
              </a:spcAft>
              <a:buClr>
                <a:schemeClr val="dk1"/>
              </a:buClr>
              <a:buSzPts val="2700"/>
              <a:buNone/>
            </a:pPr>
            <a:endParaRPr sz="2700"/>
          </a:p>
          <a:p>
            <a:pPr marL="228600" lvl="0" indent="-228600" algn="l" rtl="0">
              <a:lnSpc>
                <a:spcPct val="90000"/>
              </a:lnSpc>
              <a:spcBef>
                <a:spcPts val="1000"/>
              </a:spcBef>
              <a:spcAft>
                <a:spcPts val="0"/>
              </a:spcAft>
              <a:buClr>
                <a:srgbClr val="FF3300"/>
              </a:buClr>
              <a:buSzPts val="2700"/>
              <a:buChar char="•"/>
            </a:pPr>
            <a:r>
              <a:rPr lang="en-US" sz="2700">
                <a:solidFill>
                  <a:srgbClr val="FF3300"/>
                </a:solidFill>
              </a:rPr>
              <a:t>STEP THREE</a:t>
            </a:r>
            <a:r>
              <a:rPr lang="en-US" sz="2700"/>
              <a:t>: Propagate the inputs forward; we compute  the net input  and output of each unit in the hidden and output layers.</a:t>
            </a:r>
            <a:endParaRPr/>
          </a:p>
          <a:p>
            <a:pPr marL="228600" lvl="0" indent="-57150" algn="l" rtl="0">
              <a:lnSpc>
                <a:spcPct val="90000"/>
              </a:lnSpc>
              <a:spcBef>
                <a:spcPts val="1000"/>
              </a:spcBef>
              <a:spcAft>
                <a:spcPts val="0"/>
              </a:spcAft>
              <a:buClr>
                <a:schemeClr val="dk1"/>
              </a:buClr>
              <a:buSzPts val="2700"/>
              <a:buNone/>
            </a:pPr>
            <a:endParaRPr sz="2700"/>
          </a:p>
          <a:p>
            <a:pPr marL="228600" lvl="0" indent="-228600" algn="l" rtl="0">
              <a:lnSpc>
                <a:spcPct val="90000"/>
              </a:lnSpc>
              <a:spcBef>
                <a:spcPts val="1000"/>
              </a:spcBef>
              <a:spcAft>
                <a:spcPts val="0"/>
              </a:spcAft>
              <a:buClr>
                <a:srgbClr val="FF3300"/>
              </a:buClr>
              <a:buSzPts val="2700"/>
              <a:buChar char="•"/>
            </a:pPr>
            <a:r>
              <a:rPr lang="en-US" sz="2700">
                <a:solidFill>
                  <a:srgbClr val="FF3300"/>
                </a:solidFill>
              </a:rPr>
              <a:t>STEP FOUR</a:t>
            </a:r>
            <a:r>
              <a:rPr lang="en-US" sz="2700"/>
              <a:t>: back propagate the error.</a:t>
            </a:r>
            <a:endParaRPr/>
          </a:p>
          <a:p>
            <a:pPr marL="228600" lvl="0" indent="-57150" algn="l" rtl="0">
              <a:lnSpc>
                <a:spcPct val="90000"/>
              </a:lnSpc>
              <a:spcBef>
                <a:spcPts val="1000"/>
              </a:spcBef>
              <a:spcAft>
                <a:spcPts val="0"/>
              </a:spcAft>
              <a:buClr>
                <a:schemeClr val="dk1"/>
              </a:buClr>
              <a:buSzPts val="2700"/>
              <a:buNone/>
            </a:pPr>
            <a:endParaRPr sz="2700"/>
          </a:p>
          <a:p>
            <a:pPr marL="228600" lvl="0" indent="-228600" algn="l" rtl="0">
              <a:lnSpc>
                <a:spcPct val="90000"/>
              </a:lnSpc>
              <a:spcBef>
                <a:spcPts val="1000"/>
              </a:spcBef>
              <a:spcAft>
                <a:spcPts val="0"/>
              </a:spcAft>
              <a:buClr>
                <a:srgbClr val="FF3300"/>
              </a:buClr>
              <a:buSzPts val="2700"/>
              <a:buChar char="•"/>
            </a:pPr>
            <a:r>
              <a:rPr lang="en-US" sz="2700">
                <a:solidFill>
                  <a:srgbClr val="FF3300"/>
                </a:solidFill>
              </a:rPr>
              <a:t>STEP FIVE</a:t>
            </a:r>
            <a:r>
              <a:rPr lang="en-US" sz="2700"/>
              <a:t>: update weights and biases to reflect  the propagated errors.</a:t>
            </a:r>
            <a:endParaRPr/>
          </a:p>
          <a:p>
            <a:pPr marL="228600" lvl="0" indent="-57150" algn="l" rtl="0">
              <a:lnSpc>
                <a:spcPct val="90000"/>
              </a:lnSpc>
              <a:spcBef>
                <a:spcPts val="1000"/>
              </a:spcBef>
              <a:spcAft>
                <a:spcPts val="0"/>
              </a:spcAft>
              <a:buClr>
                <a:schemeClr val="dk1"/>
              </a:buClr>
              <a:buSzPts val="2700"/>
              <a:buNone/>
            </a:pPr>
            <a:endParaRPr sz="2700"/>
          </a:p>
          <a:p>
            <a:pPr marL="228600" lvl="0" indent="-228600" algn="l" rtl="0">
              <a:lnSpc>
                <a:spcPct val="90000"/>
              </a:lnSpc>
              <a:spcBef>
                <a:spcPts val="1000"/>
              </a:spcBef>
              <a:spcAft>
                <a:spcPts val="0"/>
              </a:spcAft>
              <a:buClr>
                <a:srgbClr val="FF3300"/>
              </a:buClr>
              <a:buSzPts val="2700"/>
              <a:buChar char="•"/>
            </a:pPr>
            <a:r>
              <a:rPr lang="en-US" sz="2700">
                <a:solidFill>
                  <a:srgbClr val="FF3300"/>
                </a:solidFill>
              </a:rPr>
              <a:t>STEP SIX</a:t>
            </a:r>
            <a:r>
              <a:rPr lang="en-US" sz="2700"/>
              <a:t>: terminating conditions.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1"/>
          <p:cNvSpPr txBox="1">
            <a:spLocks noGrp="1"/>
          </p:cNvSpPr>
          <p:nvPr>
            <p:ph type="title"/>
          </p:nvPr>
        </p:nvSpPr>
        <p:spPr>
          <a:xfrm>
            <a:off x="3429000" y="304801"/>
            <a:ext cx="6045200" cy="747713"/>
          </a:xfrm>
          <a:prstGeom prst="rect">
            <a:avLst/>
          </a:prstGeom>
          <a:noFill/>
          <a:ln>
            <a:noFill/>
          </a:ln>
        </p:spPr>
        <p:txBody>
          <a:bodyPr spcFirstLastPara="1" wrap="square" lIns="92075" tIns="46025" rIns="92075" bIns="46025"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2900"/>
              <a:t>Propagation through Hidden Layer ( One Node )</a:t>
            </a:r>
            <a:endParaRPr/>
          </a:p>
        </p:txBody>
      </p:sp>
      <p:sp>
        <p:nvSpPr>
          <p:cNvPr id="660" name="Google Shape;660;p81"/>
          <p:cNvSpPr txBox="1">
            <a:spLocks noGrp="1"/>
          </p:cNvSpPr>
          <p:nvPr>
            <p:ph type="body" idx="1"/>
          </p:nvPr>
        </p:nvSpPr>
        <p:spPr>
          <a:xfrm>
            <a:off x="1752600" y="4876800"/>
            <a:ext cx="8077200" cy="1981200"/>
          </a:xfrm>
          <a:prstGeom prst="rect">
            <a:avLst/>
          </a:prstGeom>
          <a:noFill/>
          <a:ln>
            <a:noFill/>
          </a:ln>
        </p:spPr>
        <p:txBody>
          <a:bodyPr spcFirstLastPara="1" wrap="square" lIns="92075" tIns="46025" rIns="92075" bIns="46025" anchor="t" anchorCtr="0">
            <a:normAutofit/>
          </a:bodyPr>
          <a:lstStyle/>
          <a:p>
            <a:pPr marL="228600" lvl="0" indent="-228600" algn="l" rtl="0">
              <a:lnSpc>
                <a:spcPct val="90000"/>
              </a:lnSpc>
              <a:spcBef>
                <a:spcPts val="0"/>
              </a:spcBef>
              <a:spcAft>
                <a:spcPts val="0"/>
              </a:spcAft>
              <a:buClr>
                <a:srgbClr val="FF6600"/>
              </a:buClr>
              <a:buSzPts val="2000"/>
              <a:buChar char="•"/>
            </a:pPr>
            <a:r>
              <a:rPr lang="en-US" sz="2000">
                <a:solidFill>
                  <a:srgbClr val="FF6600"/>
                </a:solidFill>
              </a:rPr>
              <a:t>The inputs to unit j are outputs from the previous layer</a:t>
            </a:r>
            <a:r>
              <a:rPr lang="en-US" sz="2000"/>
              <a:t>. These are multiplied by their corresponding weights in order to form a weighted sum, which is added to the bias associated with unit j.</a:t>
            </a:r>
            <a:endParaRPr/>
          </a:p>
          <a:p>
            <a:pPr marL="228600" lvl="0" indent="-228600" algn="l" rtl="0">
              <a:lnSpc>
                <a:spcPct val="90000"/>
              </a:lnSpc>
              <a:spcBef>
                <a:spcPts val="1000"/>
              </a:spcBef>
              <a:spcAft>
                <a:spcPts val="0"/>
              </a:spcAft>
              <a:buClr>
                <a:schemeClr val="dk1"/>
              </a:buClr>
              <a:buSzPts val="2000"/>
              <a:buChar char="•"/>
            </a:pPr>
            <a:r>
              <a:rPr lang="en-US" sz="2000"/>
              <a:t>A nonlinear activation function  f is applied to the net input</a:t>
            </a:r>
            <a:r>
              <a:rPr lang="en-US" sz="2400"/>
              <a:t>.</a:t>
            </a:r>
            <a:endParaRPr/>
          </a:p>
          <a:p>
            <a:pPr marL="228600" lvl="0" indent="-76200" algn="l" rtl="0">
              <a:lnSpc>
                <a:spcPct val="90000"/>
              </a:lnSpc>
              <a:spcBef>
                <a:spcPts val="1000"/>
              </a:spcBef>
              <a:spcAft>
                <a:spcPts val="0"/>
              </a:spcAft>
              <a:buClr>
                <a:schemeClr val="dk1"/>
              </a:buClr>
              <a:buSzPts val="2400"/>
              <a:buNone/>
            </a:pPr>
            <a:endParaRPr sz="2400"/>
          </a:p>
        </p:txBody>
      </p:sp>
      <p:grpSp>
        <p:nvGrpSpPr>
          <p:cNvPr id="661" name="Google Shape;661;p81"/>
          <p:cNvGrpSpPr/>
          <p:nvPr/>
        </p:nvGrpSpPr>
        <p:grpSpPr>
          <a:xfrm>
            <a:off x="2130459" y="990600"/>
            <a:ext cx="8099327" cy="4055144"/>
            <a:chOff x="234" y="864"/>
            <a:chExt cx="5155" cy="2730"/>
          </a:xfrm>
        </p:grpSpPr>
        <p:sp>
          <p:nvSpPr>
            <p:cNvPr id="662" name="Google Shape;662;p81"/>
            <p:cNvSpPr/>
            <p:nvPr/>
          </p:nvSpPr>
          <p:spPr>
            <a:xfrm>
              <a:off x="3228" y="882"/>
              <a:ext cx="167"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baseline="-25000">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663" name="Google Shape;663;p81"/>
            <p:cNvSpPr/>
            <p:nvPr/>
          </p:nvSpPr>
          <p:spPr>
            <a:xfrm>
              <a:off x="2869" y="864"/>
              <a:ext cx="232" cy="518"/>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grpSp>
          <p:nvGrpSpPr>
            <p:cNvPr id="664" name="Google Shape;664;p81"/>
            <p:cNvGrpSpPr/>
            <p:nvPr/>
          </p:nvGrpSpPr>
          <p:grpSpPr>
            <a:xfrm>
              <a:off x="234" y="946"/>
              <a:ext cx="5155" cy="2648"/>
              <a:chOff x="234" y="946"/>
              <a:chExt cx="5155" cy="2648"/>
            </a:xfrm>
          </p:grpSpPr>
          <p:sp>
            <p:nvSpPr>
              <p:cNvPr id="665" name="Google Shape;665;p81"/>
              <p:cNvSpPr/>
              <p:nvPr/>
            </p:nvSpPr>
            <p:spPr>
              <a:xfrm>
                <a:off x="1217" y="1090"/>
                <a:ext cx="480" cy="1584"/>
              </a:xfrm>
              <a:prstGeom prst="ellipse">
                <a:avLst/>
              </a:prstGeom>
              <a:solidFill>
                <a:srgbClr val="00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6" name="Google Shape;666;p81"/>
              <p:cNvSpPr/>
              <p:nvPr/>
            </p:nvSpPr>
            <p:spPr>
              <a:xfrm>
                <a:off x="393" y="1081"/>
                <a:ext cx="478" cy="1582"/>
              </a:xfrm>
              <a:prstGeom prst="ellipse">
                <a:avLst/>
              </a:prstGeom>
              <a:solidFill>
                <a:srgbClr val="66FFFF"/>
              </a:solidFill>
              <a:ln w="12700" cap="flat" cmpd="sng">
                <a:solidFill>
                  <a:srgbClr val="66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667" name="Google Shape;667;p81"/>
              <p:cNvCxnSpPr/>
              <p:nvPr/>
            </p:nvCxnSpPr>
            <p:spPr>
              <a:xfrm>
                <a:off x="2698" y="1895"/>
                <a:ext cx="681" cy="1"/>
              </a:xfrm>
              <a:prstGeom prst="straightConnector1">
                <a:avLst/>
              </a:prstGeom>
              <a:noFill/>
              <a:ln w="12700" cap="flat" cmpd="sng">
                <a:solidFill>
                  <a:srgbClr val="000000"/>
                </a:solidFill>
                <a:prstDash val="solid"/>
                <a:round/>
                <a:headEnd type="none" w="sm" len="sm"/>
                <a:tailEnd type="stealth" w="med" len="med"/>
              </a:ln>
            </p:spPr>
          </p:cxnSp>
          <p:sp>
            <p:nvSpPr>
              <p:cNvPr id="668" name="Google Shape;668;p81"/>
              <p:cNvSpPr/>
              <p:nvPr/>
            </p:nvSpPr>
            <p:spPr>
              <a:xfrm>
                <a:off x="3365" y="1653"/>
                <a:ext cx="515" cy="521"/>
              </a:xfrm>
              <a:prstGeom prst="rect">
                <a:avLst/>
              </a:prstGeom>
              <a:solidFill>
                <a:srgbClr val="00FF99"/>
              </a:solidFill>
              <a:ln w="12700" cap="flat" cmpd="sng">
                <a:solidFill>
                  <a:srgbClr val="00FF99"/>
                </a:solidFill>
                <a:prstDash val="solid"/>
                <a:miter lim="800000"/>
                <a:headEnd type="none" w="sm" len="sm"/>
                <a:tailEnd type="none" w="sm" len="sm"/>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1" u="none" strike="noStrike" cap="none">
                    <a:solidFill>
                      <a:schemeClr val="dk1"/>
                    </a:solidFill>
                    <a:latin typeface="Times New Roman"/>
                    <a:ea typeface="Times New Roman"/>
                    <a:cs typeface="Times New Roman"/>
                    <a:sym typeface="Times New Roman"/>
                  </a:rPr>
                  <a:t>f</a:t>
                </a:r>
                <a:endParaRPr sz="1400" b="0" i="0" u="none" strike="noStrike" cap="none">
                  <a:solidFill>
                    <a:srgbClr val="000000"/>
                  </a:solidFill>
                  <a:latin typeface="Arial"/>
                  <a:ea typeface="Arial"/>
                  <a:cs typeface="Arial"/>
                  <a:sym typeface="Arial"/>
                </a:endParaRPr>
              </a:p>
            </p:txBody>
          </p:sp>
          <p:cxnSp>
            <p:nvCxnSpPr>
              <p:cNvPr id="669" name="Google Shape;669;p81"/>
              <p:cNvCxnSpPr/>
              <p:nvPr/>
            </p:nvCxnSpPr>
            <p:spPr>
              <a:xfrm>
                <a:off x="3888" y="1905"/>
                <a:ext cx="911" cy="0"/>
              </a:xfrm>
              <a:prstGeom prst="straightConnector1">
                <a:avLst/>
              </a:prstGeom>
              <a:noFill/>
              <a:ln w="12700" cap="flat" cmpd="sng">
                <a:solidFill>
                  <a:srgbClr val="000000"/>
                </a:solidFill>
                <a:prstDash val="solid"/>
                <a:round/>
                <a:headEnd type="none" w="sm" len="sm"/>
                <a:tailEnd type="stealth" w="med" len="med"/>
              </a:ln>
            </p:spPr>
          </p:cxnSp>
          <p:sp>
            <p:nvSpPr>
              <p:cNvPr id="670" name="Google Shape;670;p81"/>
              <p:cNvSpPr/>
              <p:nvPr/>
            </p:nvSpPr>
            <p:spPr>
              <a:xfrm>
                <a:off x="1973" y="2785"/>
                <a:ext cx="918" cy="56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weighted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sum</a:t>
                </a:r>
                <a:endParaRPr sz="2400" b="0" i="0" u="none" strike="noStrike" cap="none">
                  <a:solidFill>
                    <a:schemeClr val="dk1"/>
                  </a:solidFill>
                  <a:latin typeface="Times New Roman"/>
                  <a:ea typeface="Times New Roman"/>
                  <a:cs typeface="Times New Roman"/>
                  <a:sym typeface="Times New Roman"/>
                </a:endParaRPr>
              </a:p>
            </p:txBody>
          </p:sp>
          <p:sp>
            <p:nvSpPr>
              <p:cNvPr id="671" name="Google Shape;671;p81"/>
              <p:cNvSpPr/>
              <p:nvPr/>
            </p:nvSpPr>
            <p:spPr>
              <a:xfrm>
                <a:off x="234" y="2785"/>
                <a:ext cx="783" cy="56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Input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vector </a:t>
                </a:r>
                <a:r>
                  <a:rPr lang="en-US" sz="2400" b="1" i="1" u="none" strike="noStrike" cap="none">
                    <a:solidFill>
                      <a:schemeClr val="dk1"/>
                    </a:solidFill>
                    <a:latin typeface="Times New Roman"/>
                    <a:ea typeface="Times New Roman"/>
                    <a:cs typeface="Times New Roman"/>
                    <a:sym typeface="Times New Roman"/>
                  </a:rPr>
                  <a:t>x</a:t>
                </a:r>
                <a:endParaRPr sz="2400" b="0" i="1" u="none" strike="noStrike" cap="none">
                  <a:solidFill>
                    <a:schemeClr val="dk1"/>
                  </a:solidFill>
                  <a:latin typeface="Times New Roman"/>
                  <a:ea typeface="Times New Roman"/>
                  <a:cs typeface="Times New Roman"/>
                  <a:sym typeface="Times New Roman"/>
                </a:endParaRPr>
              </a:p>
            </p:txBody>
          </p:sp>
          <p:sp>
            <p:nvSpPr>
              <p:cNvPr id="672" name="Google Shape;672;p81"/>
              <p:cNvSpPr/>
              <p:nvPr/>
            </p:nvSpPr>
            <p:spPr>
              <a:xfrm>
                <a:off x="4579" y="2027"/>
                <a:ext cx="810"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output </a:t>
                </a:r>
                <a:r>
                  <a:rPr lang="en-US" sz="2400" b="1" i="1" u="none" strike="noStrike" cap="none">
                    <a:solidFill>
                      <a:schemeClr val="dk1"/>
                    </a:solidFill>
                    <a:latin typeface="Times New Roman"/>
                    <a:ea typeface="Times New Roman"/>
                    <a:cs typeface="Times New Roman"/>
                    <a:sym typeface="Times New Roman"/>
                  </a:rPr>
                  <a:t>y</a:t>
                </a:r>
                <a:endParaRPr sz="2400" b="0" i="1" u="none" strike="noStrike" cap="none">
                  <a:solidFill>
                    <a:schemeClr val="dk1"/>
                  </a:solidFill>
                  <a:latin typeface="Times New Roman"/>
                  <a:ea typeface="Times New Roman"/>
                  <a:cs typeface="Times New Roman"/>
                  <a:sym typeface="Times New Roman"/>
                </a:endParaRPr>
              </a:p>
            </p:txBody>
          </p:sp>
          <p:sp>
            <p:nvSpPr>
              <p:cNvPr id="673" name="Google Shape;673;p81"/>
              <p:cNvSpPr/>
              <p:nvPr/>
            </p:nvSpPr>
            <p:spPr>
              <a:xfrm>
                <a:off x="3109" y="2785"/>
                <a:ext cx="989" cy="56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Activation</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function</a:t>
                </a:r>
                <a:endParaRPr sz="2400" b="0" i="0" u="none" strike="noStrike" cap="none">
                  <a:solidFill>
                    <a:schemeClr val="dk1"/>
                  </a:solidFill>
                  <a:latin typeface="Times New Roman"/>
                  <a:ea typeface="Times New Roman"/>
                  <a:cs typeface="Times New Roman"/>
                  <a:sym typeface="Times New Roman"/>
                </a:endParaRPr>
              </a:p>
            </p:txBody>
          </p:sp>
          <p:sp>
            <p:nvSpPr>
              <p:cNvPr id="674" name="Google Shape;674;p81"/>
              <p:cNvSpPr/>
              <p:nvPr/>
            </p:nvSpPr>
            <p:spPr>
              <a:xfrm>
                <a:off x="2755" y="946"/>
                <a:ext cx="401" cy="402"/>
              </a:xfrm>
              <a:prstGeom prst="ellipse">
                <a:avLst/>
              </a:prstGeom>
              <a:solidFill>
                <a:srgbClr val="00FFCC"/>
              </a:solidFill>
              <a:ln w="12700" cap="flat" cmpd="sng">
                <a:solidFill>
                  <a:srgbClr val="000000"/>
                </a:solidFill>
                <a:prstDash val="solid"/>
                <a:round/>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cxnSp>
            <p:nvCxnSpPr>
              <p:cNvPr id="675" name="Google Shape;675;p81"/>
              <p:cNvCxnSpPr/>
              <p:nvPr/>
            </p:nvCxnSpPr>
            <p:spPr>
              <a:xfrm>
                <a:off x="2955" y="1350"/>
                <a:ext cx="0" cy="565"/>
              </a:xfrm>
              <a:prstGeom prst="straightConnector1">
                <a:avLst/>
              </a:prstGeom>
              <a:noFill/>
              <a:ln w="12700" cap="flat" cmpd="sng">
                <a:solidFill>
                  <a:srgbClr val="000000"/>
                </a:solidFill>
                <a:prstDash val="solid"/>
                <a:round/>
                <a:headEnd type="none" w="sm" len="sm"/>
                <a:tailEnd type="stealth" w="med" len="med"/>
              </a:ln>
            </p:spPr>
          </p:cxnSp>
          <p:sp>
            <p:nvSpPr>
              <p:cNvPr id="676" name="Google Shape;676;p81"/>
              <p:cNvSpPr/>
              <p:nvPr/>
            </p:nvSpPr>
            <p:spPr>
              <a:xfrm>
                <a:off x="1031" y="2785"/>
                <a:ext cx="803" cy="809"/>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weight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vector </a:t>
                </a:r>
                <a:r>
                  <a:rPr lang="en-US" sz="2400" b="1" i="1" u="none" strike="noStrike" cap="none">
                    <a:solidFill>
                      <a:schemeClr val="dk1"/>
                    </a:solidFill>
                    <a:latin typeface="Times New Roman"/>
                    <a:ea typeface="Times New Roman"/>
                    <a:cs typeface="Times New Roman"/>
                    <a:sym typeface="Times New Roman"/>
                  </a:rPr>
                  <a:t>w</a:t>
                </a:r>
                <a:endParaRPr sz="2400" b="0" i="1" u="none" strike="noStrike" cap="none">
                  <a:solidFill>
                    <a:schemeClr val="dk1"/>
                  </a:solidFill>
                  <a:latin typeface="Times New Roman"/>
                  <a:ea typeface="Times New Roman"/>
                  <a:cs typeface="Times New Roman"/>
                  <a:sym typeface="Times New Roman"/>
                </a:endParaRPr>
              </a:p>
            </p:txBody>
          </p:sp>
          <p:sp>
            <p:nvSpPr>
              <p:cNvPr id="677" name="Google Shape;677;p81"/>
              <p:cNvSpPr/>
              <p:nvPr/>
            </p:nvSpPr>
            <p:spPr>
              <a:xfrm>
                <a:off x="2101" y="1271"/>
                <a:ext cx="568" cy="1220"/>
              </a:xfrm>
              <a:custGeom>
                <a:avLst/>
                <a:gdLst/>
                <a:ahLst/>
                <a:cxnLst/>
                <a:rect l="l" t="t" r="r" b="b"/>
                <a:pathLst>
                  <a:path w="568" h="1220" extrusionOk="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8" name="Google Shape;678;p81"/>
              <p:cNvSpPr/>
              <p:nvPr/>
            </p:nvSpPr>
            <p:spPr>
              <a:xfrm>
                <a:off x="2150" y="1667"/>
                <a:ext cx="328" cy="436"/>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Noto Sans Symbols"/>
                    <a:ea typeface="Noto Sans Symbols"/>
                    <a:cs typeface="Noto Sans Symbols"/>
                    <a:sym typeface="Noto Sans Symbols"/>
                  </a:rPr>
                  <a:t>∑</a:t>
                </a:r>
                <a:endParaRPr sz="1400" b="0" i="0" u="none" strike="noStrike" cap="none">
                  <a:solidFill>
                    <a:srgbClr val="000000"/>
                  </a:solidFill>
                  <a:latin typeface="Arial"/>
                  <a:ea typeface="Arial"/>
                  <a:cs typeface="Arial"/>
                  <a:sym typeface="Arial"/>
                </a:endParaRPr>
              </a:p>
            </p:txBody>
          </p:sp>
          <p:cxnSp>
            <p:nvCxnSpPr>
              <p:cNvPr id="679" name="Google Shape;679;p81"/>
              <p:cNvCxnSpPr/>
              <p:nvPr/>
            </p:nvCxnSpPr>
            <p:spPr>
              <a:xfrm>
                <a:off x="1680" y="1406"/>
                <a:ext cx="430" cy="0"/>
              </a:xfrm>
              <a:prstGeom prst="straightConnector1">
                <a:avLst/>
              </a:prstGeom>
              <a:noFill/>
              <a:ln w="12700" cap="flat" cmpd="sng">
                <a:solidFill>
                  <a:srgbClr val="000000"/>
                </a:solidFill>
                <a:prstDash val="solid"/>
                <a:round/>
                <a:headEnd type="none" w="sm" len="sm"/>
                <a:tailEnd type="stealth" w="med" len="med"/>
              </a:ln>
            </p:spPr>
          </p:cxnSp>
          <p:sp>
            <p:nvSpPr>
              <p:cNvPr id="680" name="Google Shape;680;p81"/>
              <p:cNvSpPr/>
              <p:nvPr/>
            </p:nvSpPr>
            <p:spPr>
              <a:xfrm>
                <a:off x="1293" y="1259"/>
                <a:ext cx="351"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w</a:t>
                </a:r>
                <a:r>
                  <a:rPr lang="en-US" sz="2400" b="0" i="1" u="none" strike="noStrike" cap="none" baseline="-25000">
                    <a:solidFill>
                      <a:schemeClr val="dk1"/>
                    </a:solidFill>
                    <a:latin typeface="Times New Roman"/>
                    <a:ea typeface="Times New Roman"/>
                    <a:cs typeface="Times New Roman"/>
                    <a:sym typeface="Times New Roman"/>
                  </a:rPr>
                  <a:t>0j</a:t>
                </a:r>
                <a:endParaRPr sz="1400" b="0" i="0" u="none" strike="noStrike" cap="none">
                  <a:solidFill>
                    <a:srgbClr val="000000"/>
                  </a:solidFill>
                  <a:latin typeface="Arial"/>
                  <a:ea typeface="Arial"/>
                  <a:cs typeface="Arial"/>
                  <a:sym typeface="Arial"/>
                </a:endParaRPr>
              </a:p>
            </p:txBody>
          </p:sp>
          <p:cxnSp>
            <p:nvCxnSpPr>
              <p:cNvPr id="681" name="Google Shape;681;p81"/>
              <p:cNvCxnSpPr/>
              <p:nvPr/>
            </p:nvCxnSpPr>
            <p:spPr>
              <a:xfrm>
                <a:off x="854" y="1406"/>
                <a:ext cx="431" cy="0"/>
              </a:xfrm>
              <a:prstGeom prst="straightConnector1">
                <a:avLst/>
              </a:prstGeom>
              <a:noFill/>
              <a:ln w="12700" cap="flat" cmpd="sng">
                <a:solidFill>
                  <a:srgbClr val="000000"/>
                </a:solidFill>
                <a:prstDash val="solid"/>
                <a:round/>
                <a:headEnd type="none" w="sm" len="sm"/>
                <a:tailEnd type="stealth" w="med" len="med"/>
              </a:ln>
            </p:spPr>
          </p:cxnSp>
          <p:cxnSp>
            <p:nvCxnSpPr>
              <p:cNvPr id="682" name="Google Shape;682;p81"/>
              <p:cNvCxnSpPr/>
              <p:nvPr/>
            </p:nvCxnSpPr>
            <p:spPr>
              <a:xfrm>
                <a:off x="1671" y="1762"/>
                <a:ext cx="430" cy="0"/>
              </a:xfrm>
              <a:prstGeom prst="straightConnector1">
                <a:avLst/>
              </a:prstGeom>
              <a:noFill/>
              <a:ln w="12700" cap="flat" cmpd="sng">
                <a:solidFill>
                  <a:srgbClr val="000000"/>
                </a:solidFill>
                <a:prstDash val="solid"/>
                <a:round/>
                <a:headEnd type="none" w="sm" len="sm"/>
                <a:tailEnd type="stealth" w="med" len="med"/>
              </a:ln>
            </p:spPr>
          </p:cxnSp>
          <p:sp>
            <p:nvSpPr>
              <p:cNvPr id="683" name="Google Shape;683;p81"/>
              <p:cNvSpPr/>
              <p:nvPr/>
            </p:nvSpPr>
            <p:spPr>
              <a:xfrm>
                <a:off x="1284" y="1615"/>
                <a:ext cx="351"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w</a:t>
                </a:r>
                <a:r>
                  <a:rPr lang="en-US" sz="2400" b="0" i="1" u="none" strike="noStrike" cap="none" baseline="-25000">
                    <a:solidFill>
                      <a:schemeClr val="dk1"/>
                    </a:solidFill>
                    <a:latin typeface="Times New Roman"/>
                    <a:ea typeface="Times New Roman"/>
                    <a:cs typeface="Times New Roman"/>
                    <a:sym typeface="Times New Roman"/>
                  </a:rPr>
                  <a:t>1j</a:t>
                </a:r>
                <a:endParaRPr sz="1400" b="0" i="0" u="none" strike="noStrike" cap="none">
                  <a:solidFill>
                    <a:srgbClr val="000000"/>
                  </a:solidFill>
                  <a:latin typeface="Arial"/>
                  <a:ea typeface="Arial"/>
                  <a:cs typeface="Arial"/>
                  <a:sym typeface="Arial"/>
                </a:endParaRPr>
              </a:p>
            </p:txBody>
          </p:sp>
          <p:cxnSp>
            <p:nvCxnSpPr>
              <p:cNvPr id="684" name="Google Shape;684;p81"/>
              <p:cNvCxnSpPr/>
              <p:nvPr/>
            </p:nvCxnSpPr>
            <p:spPr>
              <a:xfrm>
                <a:off x="845" y="1762"/>
                <a:ext cx="431" cy="0"/>
              </a:xfrm>
              <a:prstGeom prst="straightConnector1">
                <a:avLst/>
              </a:prstGeom>
              <a:noFill/>
              <a:ln w="12700" cap="flat" cmpd="sng">
                <a:solidFill>
                  <a:srgbClr val="000000"/>
                </a:solidFill>
                <a:prstDash val="solid"/>
                <a:round/>
                <a:headEnd type="none" w="sm" len="sm"/>
                <a:tailEnd type="stealth" w="med" len="med"/>
              </a:ln>
            </p:spPr>
          </p:cxnSp>
          <p:cxnSp>
            <p:nvCxnSpPr>
              <p:cNvPr id="685" name="Google Shape;685;p81"/>
              <p:cNvCxnSpPr/>
              <p:nvPr/>
            </p:nvCxnSpPr>
            <p:spPr>
              <a:xfrm>
                <a:off x="1670" y="2346"/>
                <a:ext cx="430" cy="0"/>
              </a:xfrm>
              <a:prstGeom prst="straightConnector1">
                <a:avLst/>
              </a:prstGeom>
              <a:noFill/>
              <a:ln w="12700" cap="flat" cmpd="sng">
                <a:solidFill>
                  <a:schemeClr val="dk1"/>
                </a:solidFill>
                <a:prstDash val="solid"/>
                <a:round/>
                <a:headEnd type="none" w="sm" len="sm"/>
                <a:tailEnd type="stealth" w="med" len="med"/>
              </a:ln>
            </p:spPr>
          </p:cxnSp>
          <p:sp>
            <p:nvSpPr>
              <p:cNvPr id="686" name="Google Shape;686;p81"/>
              <p:cNvSpPr/>
              <p:nvPr/>
            </p:nvSpPr>
            <p:spPr>
              <a:xfrm>
                <a:off x="1283" y="2199"/>
                <a:ext cx="351"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w</a:t>
                </a:r>
                <a:r>
                  <a:rPr lang="en-US" sz="2400" b="0" i="1" u="none" strike="noStrike" cap="none" baseline="-25000">
                    <a:solidFill>
                      <a:schemeClr val="dk1"/>
                    </a:solidFill>
                    <a:latin typeface="Times New Roman"/>
                    <a:ea typeface="Times New Roman"/>
                    <a:cs typeface="Times New Roman"/>
                    <a:sym typeface="Times New Roman"/>
                  </a:rPr>
                  <a:t>nj</a:t>
                </a:r>
                <a:endParaRPr sz="1400" b="0" i="0" u="none" strike="noStrike" cap="none">
                  <a:solidFill>
                    <a:srgbClr val="000000"/>
                  </a:solidFill>
                  <a:latin typeface="Arial"/>
                  <a:ea typeface="Arial"/>
                  <a:cs typeface="Arial"/>
                  <a:sym typeface="Arial"/>
                </a:endParaRPr>
              </a:p>
            </p:txBody>
          </p:sp>
          <p:cxnSp>
            <p:nvCxnSpPr>
              <p:cNvPr id="687" name="Google Shape;687;p81"/>
              <p:cNvCxnSpPr/>
              <p:nvPr/>
            </p:nvCxnSpPr>
            <p:spPr>
              <a:xfrm>
                <a:off x="844" y="2346"/>
                <a:ext cx="431" cy="0"/>
              </a:xfrm>
              <a:prstGeom prst="straightConnector1">
                <a:avLst/>
              </a:prstGeom>
              <a:noFill/>
              <a:ln w="12700" cap="flat" cmpd="sng">
                <a:solidFill>
                  <a:schemeClr val="dk1"/>
                </a:solidFill>
                <a:prstDash val="solid"/>
                <a:round/>
                <a:headEnd type="none" w="sm" len="sm"/>
                <a:tailEnd type="stealth" w="med" len="med"/>
              </a:ln>
            </p:spPr>
          </p:cxnSp>
          <p:sp>
            <p:nvSpPr>
              <p:cNvPr id="688" name="Google Shape;688;p81"/>
              <p:cNvSpPr/>
              <p:nvPr/>
            </p:nvSpPr>
            <p:spPr>
              <a:xfrm>
                <a:off x="469" y="1231"/>
                <a:ext cx="270"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baseline="-25000">
                    <a:solidFill>
                      <a:schemeClr val="dk1"/>
                    </a:solidFill>
                    <a:latin typeface="Times New Roman"/>
                    <a:ea typeface="Times New Roman"/>
                    <a:cs typeface="Times New Roman"/>
                    <a:sym typeface="Times New Roman"/>
                  </a:rPr>
                  <a:t>0</a:t>
                </a:r>
                <a:endParaRPr sz="1400" b="0" i="0" u="none" strike="noStrike" cap="none">
                  <a:solidFill>
                    <a:srgbClr val="000000"/>
                  </a:solidFill>
                  <a:latin typeface="Arial"/>
                  <a:ea typeface="Arial"/>
                  <a:cs typeface="Arial"/>
                  <a:sym typeface="Arial"/>
                </a:endParaRPr>
              </a:p>
            </p:txBody>
          </p:sp>
          <p:sp>
            <p:nvSpPr>
              <p:cNvPr id="689" name="Google Shape;689;p81"/>
              <p:cNvSpPr/>
              <p:nvPr/>
            </p:nvSpPr>
            <p:spPr>
              <a:xfrm>
                <a:off x="487" y="1605"/>
                <a:ext cx="270"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baseline="-25000">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690" name="Google Shape;690;p81"/>
              <p:cNvSpPr/>
              <p:nvPr/>
            </p:nvSpPr>
            <p:spPr>
              <a:xfrm>
                <a:off x="507" y="2163"/>
                <a:ext cx="270" cy="311"/>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baseline="-25000">
                    <a:solidFill>
                      <a:schemeClr val="dk1"/>
                    </a:solidFill>
                    <a:latin typeface="Times New Roman"/>
                    <a:ea typeface="Times New Roman"/>
                    <a:cs typeface="Times New Roman"/>
                    <a:sym typeface="Times New Roman"/>
                  </a:rPr>
                  <a:t>n</a:t>
                </a:r>
                <a:endParaRPr sz="1400" b="0" i="0" u="none" strike="noStrike" cap="none">
                  <a:solidFill>
                    <a:srgbClr val="000000"/>
                  </a:solidFill>
                  <a:latin typeface="Arial"/>
                  <a:ea typeface="Arial"/>
                  <a:cs typeface="Arial"/>
                  <a:sym typeface="Arial"/>
                </a:endParaRPr>
              </a:p>
            </p:txBody>
          </p:sp>
        </p:grpSp>
      </p:grpSp>
      <p:sp>
        <p:nvSpPr>
          <p:cNvPr id="691" name="Google Shape;691;p81"/>
          <p:cNvSpPr txBox="1"/>
          <p:nvPr/>
        </p:nvSpPr>
        <p:spPr>
          <a:xfrm>
            <a:off x="6781801" y="1295401"/>
            <a:ext cx="114794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ahoma"/>
                <a:ea typeface="Tahoma"/>
                <a:cs typeface="Tahoma"/>
                <a:sym typeface="Tahoma"/>
              </a:rPr>
              <a:t>Bias Θj</a:t>
            </a:r>
            <a:endParaRPr sz="2400" b="0" i="0" u="none" strike="noStrike" cap="none">
              <a:solidFill>
                <a:schemeClr val="dk1"/>
              </a:solidFill>
              <a:latin typeface="Tahoma"/>
              <a:ea typeface="Tahoma"/>
              <a:cs typeface="Tahoma"/>
              <a:sym typeface="Tahoma"/>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2"/>
          <p:cNvSpPr txBox="1">
            <a:spLocks noGrp="1"/>
          </p:cNvSpPr>
          <p:nvPr>
            <p:ph type="title"/>
          </p:nvPr>
        </p:nvSpPr>
        <p:spPr>
          <a:xfrm>
            <a:off x="1828800" y="228600"/>
            <a:ext cx="8686800" cy="76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Propagate the inputs forward</a:t>
            </a:r>
            <a:endParaRPr/>
          </a:p>
        </p:txBody>
      </p:sp>
      <p:sp>
        <p:nvSpPr>
          <p:cNvPr id="697" name="Google Shape;697;p82"/>
          <p:cNvSpPr txBox="1">
            <a:spLocks noGrp="1"/>
          </p:cNvSpPr>
          <p:nvPr>
            <p:ph type="body" idx="1"/>
          </p:nvPr>
        </p:nvSpPr>
        <p:spPr>
          <a:xfrm>
            <a:off x="1905000" y="1219200"/>
            <a:ext cx="7848600" cy="7620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3200"/>
              <a:t>For unit j in the input layer, its  output is equal to its input, that is</a:t>
            </a:r>
            <a:r>
              <a:rPr lang="en-US" sz="2700"/>
              <a:t>,</a:t>
            </a:r>
            <a:endParaRPr/>
          </a:p>
          <a:p>
            <a:pPr marL="228600" lvl="0" indent="-70039" algn="l" rtl="0">
              <a:lnSpc>
                <a:spcPct val="90000"/>
              </a:lnSpc>
              <a:spcBef>
                <a:spcPts val="1000"/>
              </a:spcBef>
              <a:spcAft>
                <a:spcPts val="0"/>
              </a:spcAft>
              <a:buClr>
                <a:schemeClr val="dk1"/>
              </a:buClr>
              <a:buSzPct val="100000"/>
              <a:buNone/>
            </a:pPr>
            <a:endParaRPr sz="2700"/>
          </a:p>
        </p:txBody>
      </p:sp>
      <p:pic>
        <p:nvPicPr>
          <p:cNvPr id="698" name="Google Shape;698;p82"/>
          <p:cNvPicPr preferRelativeResize="0"/>
          <p:nvPr/>
        </p:nvPicPr>
        <p:blipFill rotWithShape="1">
          <a:blip r:embed="rId3">
            <a:alphaModFix/>
          </a:blip>
          <a:srcRect/>
          <a:stretch/>
        </p:blipFill>
        <p:spPr>
          <a:xfrm>
            <a:off x="7162800" y="1828800"/>
            <a:ext cx="1131888" cy="514350"/>
          </a:xfrm>
          <a:prstGeom prst="rect">
            <a:avLst/>
          </a:prstGeom>
          <a:solidFill>
            <a:schemeClr val="lt1"/>
          </a:solidFill>
          <a:ln w="9525" cap="flat" cmpd="sng">
            <a:solidFill>
              <a:schemeClr val="dk1"/>
            </a:solidFill>
            <a:prstDash val="solid"/>
            <a:miter lim="800000"/>
            <a:headEnd type="none" w="sm" len="sm"/>
            <a:tailEnd type="none" w="sm" len="sm"/>
          </a:ln>
        </p:spPr>
      </p:pic>
      <p:sp>
        <p:nvSpPr>
          <p:cNvPr id="699" name="Google Shape;699;p82"/>
          <p:cNvSpPr txBox="1"/>
          <p:nvPr/>
        </p:nvSpPr>
        <p:spPr>
          <a:xfrm>
            <a:off x="1828800" y="2438400"/>
            <a:ext cx="7924800"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for input unit 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 The net input  to each unit in the hidden and output layers is computed as follows.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Given a unit j in a hidden or output layer, the net input is</a:t>
            </a:r>
            <a:endParaRPr sz="1400" b="0" i="0" u="none" strike="noStrike" cap="none">
              <a:solidFill>
                <a:srgbClr val="000000"/>
              </a:solidFill>
              <a:latin typeface="Arial"/>
              <a:ea typeface="Arial"/>
              <a:cs typeface="Arial"/>
              <a:sym typeface="Arial"/>
            </a:endParaRPr>
          </a:p>
        </p:txBody>
      </p:sp>
      <p:pic>
        <p:nvPicPr>
          <p:cNvPr id="700" name="Google Shape;700;p82"/>
          <p:cNvPicPr preferRelativeResize="0"/>
          <p:nvPr/>
        </p:nvPicPr>
        <p:blipFill rotWithShape="1">
          <a:blip r:embed="rId4">
            <a:alphaModFix/>
          </a:blip>
          <a:srcRect/>
          <a:stretch/>
        </p:blipFill>
        <p:spPr>
          <a:xfrm>
            <a:off x="4419601" y="4191001"/>
            <a:ext cx="2339975" cy="550863"/>
          </a:xfrm>
          <a:prstGeom prst="rect">
            <a:avLst/>
          </a:prstGeom>
          <a:solidFill>
            <a:schemeClr val="lt1"/>
          </a:solidFill>
          <a:ln w="9525" cap="flat" cmpd="sng">
            <a:solidFill>
              <a:schemeClr val="dk1"/>
            </a:solidFill>
            <a:prstDash val="solid"/>
            <a:miter lim="800000"/>
            <a:headEnd type="none" w="sm" len="sm"/>
            <a:tailEnd type="none" w="sm" len="sm"/>
          </a:ln>
        </p:spPr>
      </p:pic>
      <p:sp>
        <p:nvSpPr>
          <p:cNvPr id="701" name="Google Shape;701;p82"/>
          <p:cNvSpPr txBox="1"/>
          <p:nvPr/>
        </p:nvSpPr>
        <p:spPr>
          <a:xfrm>
            <a:off x="1752601" y="4876800"/>
            <a:ext cx="7980363"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where wij is the weight of the connection from unit i in the previous layer to unit j; Oi is the output of unit I from the previous layer; </a:t>
            </a:r>
            <a:endParaRPr sz="1400" b="0" i="0" u="none" strike="noStrike" cap="none">
              <a:solidFill>
                <a:srgbClr val="000000"/>
              </a:solidFill>
              <a:latin typeface="Arial"/>
              <a:ea typeface="Arial"/>
              <a:cs typeface="Arial"/>
              <a:sym typeface="Arial"/>
            </a:endParaRPr>
          </a:p>
        </p:txBody>
      </p:sp>
      <p:pic>
        <p:nvPicPr>
          <p:cNvPr id="702" name="Google Shape;702;p82"/>
          <p:cNvPicPr preferRelativeResize="0"/>
          <p:nvPr/>
        </p:nvPicPr>
        <p:blipFill rotWithShape="1">
          <a:blip r:embed="rId5">
            <a:alphaModFix/>
          </a:blip>
          <a:srcRect/>
          <a:stretch/>
        </p:blipFill>
        <p:spPr>
          <a:xfrm>
            <a:off x="4114800" y="5791200"/>
            <a:ext cx="388938" cy="630238"/>
          </a:xfrm>
          <a:prstGeom prst="rect">
            <a:avLst/>
          </a:prstGeom>
          <a:solidFill>
            <a:schemeClr val="lt1"/>
          </a:solidFill>
          <a:ln w="9525" cap="flat" cmpd="sng">
            <a:solidFill>
              <a:schemeClr val="dk1"/>
            </a:solidFill>
            <a:prstDash val="solid"/>
            <a:miter lim="800000"/>
            <a:headEnd type="none" w="sm" len="sm"/>
            <a:tailEnd type="none" w="sm" len="sm"/>
          </a:ln>
        </p:spPr>
      </p:pic>
      <p:sp>
        <p:nvSpPr>
          <p:cNvPr id="703" name="Google Shape;703;p82"/>
          <p:cNvSpPr txBox="1"/>
          <p:nvPr/>
        </p:nvSpPr>
        <p:spPr>
          <a:xfrm>
            <a:off x="4724401" y="5943600"/>
            <a:ext cx="237917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is the bias of the unit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3"/>
          <p:cNvSpPr txBox="1">
            <a:spLocks noGrp="1"/>
          </p:cNvSpPr>
          <p:nvPr>
            <p:ph type="title"/>
          </p:nvPr>
        </p:nvSpPr>
        <p:spPr>
          <a:xfrm>
            <a:off x="2286000" y="533400"/>
            <a:ext cx="76962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Propagate the inputs forward</a:t>
            </a:r>
            <a:endParaRPr/>
          </a:p>
        </p:txBody>
      </p:sp>
      <p:sp>
        <p:nvSpPr>
          <p:cNvPr id="709" name="Google Shape;709;p83"/>
          <p:cNvSpPr txBox="1">
            <a:spLocks noGrp="1"/>
          </p:cNvSpPr>
          <p:nvPr>
            <p:ph type="body" idx="1"/>
          </p:nvPr>
        </p:nvSpPr>
        <p:spPr>
          <a:xfrm>
            <a:off x="1828800" y="1828800"/>
            <a:ext cx="8458200" cy="32766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Each unit in the hidden and output layers takes its net input and then applies </a:t>
            </a:r>
            <a:r>
              <a:rPr lang="en-US">
                <a:solidFill>
                  <a:srgbClr val="862F14"/>
                </a:solidFill>
              </a:rPr>
              <a:t>an </a:t>
            </a:r>
            <a:r>
              <a:rPr lang="en-US">
                <a:solidFill>
                  <a:srgbClr val="FF3300"/>
                </a:solidFill>
              </a:rPr>
              <a:t>activation function</a:t>
            </a:r>
            <a:r>
              <a:rPr lang="en-US"/>
              <a:t>. The function symbolizes the activation of the neuron represented by the unit. It is also called </a:t>
            </a:r>
            <a:r>
              <a:rPr lang="en-US">
                <a:solidFill>
                  <a:schemeClr val="accent2"/>
                </a:solidFill>
              </a:rPr>
              <a:t>a </a:t>
            </a:r>
            <a:r>
              <a:rPr lang="en-US">
                <a:solidFill>
                  <a:srgbClr val="FF3300"/>
                </a:solidFill>
              </a:rPr>
              <a:t>logistic, </a:t>
            </a:r>
            <a:r>
              <a:rPr lang="en-US">
                <a:solidFill>
                  <a:srgbClr val="3399FF"/>
                </a:solidFill>
              </a:rPr>
              <a:t>sigmoid</a:t>
            </a:r>
            <a:r>
              <a:rPr lang="en-US">
                <a:solidFill>
                  <a:schemeClr val="accent2"/>
                </a:solidFill>
              </a:rPr>
              <a:t>, </a:t>
            </a:r>
            <a:r>
              <a:rPr lang="en-US"/>
              <a:t>or </a:t>
            </a:r>
            <a:r>
              <a:rPr lang="en-US">
                <a:solidFill>
                  <a:srgbClr val="FF9966"/>
                </a:solidFill>
              </a:rPr>
              <a:t>squashing function</a:t>
            </a:r>
            <a:r>
              <a:rPr lang="en-US">
                <a:solidFill>
                  <a:schemeClr val="accent2"/>
                </a:solidFill>
              </a:rPr>
              <a:t>.</a:t>
            </a:r>
            <a:endParaRPr/>
          </a:p>
          <a:p>
            <a:pPr marL="228600" lvl="0" indent="-228600" algn="l" rtl="0">
              <a:lnSpc>
                <a:spcPct val="90000"/>
              </a:lnSpc>
              <a:spcBef>
                <a:spcPts val="1000"/>
              </a:spcBef>
              <a:spcAft>
                <a:spcPts val="0"/>
              </a:spcAft>
              <a:buClr>
                <a:schemeClr val="dk1"/>
              </a:buClr>
              <a:buSzPct val="100000"/>
              <a:buChar char="•"/>
            </a:pPr>
            <a:r>
              <a:rPr lang="en-US" sz="3200"/>
              <a:t>Given a net input Ij to unit j, then</a:t>
            </a:r>
            <a:endParaRPr/>
          </a:p>
          <a:p>
            <a:pPr marL="228600" lvl="0" indent="-228600" algn="l" rtl="0">
              <a:lnSpc>
                <a:spcPct val="90000"/>
              </a:lnSpc>
              <a:spcBef>
                <a:spcPts val="1000"/>
              </a:spcBef>
              <a:spcAft>
                <a:spcPts val="0"/>
              </a:spcAft>
              <a:buClr>
                <a:schemeClr val="dk1"/>
              </a:buClr>
              <a:buSzPct val="100000"/>
              <a:buFont typeface="Noto Sans Symbols"/>
              <a:buNone/>
            </a:pPr>
            <a:r>
              <a:rPr lang="en-US" sz="3200"/>
              <a:t>                            Oj = f(Ij),</a:t>
            </a:r>
            <a:endParaRPr/>
          </a:p>
          <a:p>
            <a:pPr marL="228600" lvl="0" indent="-228600" algn="l" rtl="0">
              <a:lnSpc>
                <a:spcPct val="90000"/>
              </a:lnSpc>
              <a:spcBef>
                <a:spcPts val="1000"/>
              </a:spcBef>
              <a:spcAft>
                <a:spcPts val="0"/>
              </a:spcAft>
              <a:buClr>
                <a:schemeClr val="dk1"/>
              </a:buClr>
              <a:buSzPct val="100000"/>
              <a:buFont typeface="Noto Sans Symbols"/>
              <a:buNone/>
            </a:pPr>
            <a:r>
              <a:rPr lang="en-US" sz="3200"/>
              <a:t> the output of  unit j, is computed as</a:t>
            </a:r>
            <a:endParaRPr/>
          </a:p>
        </p:txBody>
      </p:sp>
      <p:pic>
        <p:nvPicPr>
          <p:cNvPr id="710" name="Google Shape;710;p83"/>
          <p:cNvPicPr preferRelativeResize="0"/>
          <p:nvPr/>
        </p:nvPicPr>
        <p:blipFill rotWithShape="1">
          <a:blip r:embed="rId3">
            <a:alphaModFix/>
          </a:blip>
          <a:srcRect/>
          <a:stretch/>
        </p:blipFill>
        <p:spPr>
          <a:xfrm>
            <a:off x="8534401" y="5257800"/>
            <a:ext cx="1584325" cy="685800"/>
          </a:xfrm>
          <a:prstGeom prst="rect">
            <a:avLst/>
          </a:prstGeom>
          <a:solidFill>
            <a:schemeClr val="lt1"/>
          </a:solidFill>
          <a:ln w="9525" cap="flat" cmpd="sng">
            <a:solidFill>
              <a:schemeClr val="dk1"/>
            </a:solidFill>
            <a:prstDash val="solid"/>
            <a:miter lim="800000"/>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84"/>
          <p:cNvSpPr txBox="1">
            <a:spLocks noGrp="1"/>
          </p:cNvSpPr>
          <p:nvPr>
            <p:ph type="title"/>
          </p:nvPr>
        </p:nvSpPr>
        <p:spPr>
          <a:xfrm>
            <a:off x="1524000" y="0"/>
            <a:ext cx="86868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Back propagate the error</a:t>
            </a:r>
            <a:endParaRPr/>
          </a:p>
        </p:txBody>
      </p:sp>
      <p:sp>
        <p:nvSpPr>
          <p:cNvPr id="716" name="Google Shape;716;p84"/>
          <p:cNvSpPr txBox="1">
            <a:spLocks noGrp="1"/>
          </p:cNvSpPr>
          <p:nvPr>
            <p:ph type="body" idx="1"/>
          </p:nvPr>
        </p:nvSpPr>
        <p:spPr>
          <a:xfrm>
            <a:off x="2209800" y="838200"/>
            <a:ext cx="7848600" cy="1752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700"/>
              <a:buChar char="•"/>
            </a:pPr>
            <a:r>
              <a:rPr lang="en-US" sz="2700">
                <a:solidFill>
                  <a:srgbClr val="FF3300"/>
                </a:solidFill>
              </a:rPr>
              <a:t>When reaching the Output layer,  the error is computed and propagated backwards.</a:t>
            </a:r>
            <a:endParaRPr/>
          </a:p>
          <a:p>
            <a:pPr marL="228600" lvl="0" indent="-228600" algn="l" rtl="0">
              <a:lnSpc>
                <a:spcPct val="90000"/>
              </a:lnSpc>
              <a:spcBef>
                <a:spcPts val="1000"/>
              </a:spcBef>
              <a:spcAft>
                <a:spcPts val="0"/>
              </a:spcAft>
              <a:buClr>
                <a:srgbClr val="FF3300"/>
              </a:buClr>
              <a:buSzPts val="2700"/>
              <a:buChar char="•"/>
            </a:pPr>
            <a:r>
              <a:rPr lang="en-US" sz="2700">
                <a:solidFill>
                  <a:srgbClr val="FF3300"/>
                </a:solidFill>
              </a:rPr>
              <a:t>For  a unit k in the output layer the error is computed by a formula:</a:t>
            </a:r>
            <a:endParaRPr/>
          </a:p>
        </p:txBody>
      </p:sp>
      <p:pic>
        <p:nvPicPr>
          <p:cNvPr id="717" name="Google Shape;717;p84"/>
          <p:cNvPicPr preferRelativeResize="0"/>
          <p:nvPr/>
        </p:nvPicPr>
        <p:blipFill rotWithShape="1">
          <a:blip r:embed="rId3">
            <a:alphaModFix/>
          </a:blip>
          <a:srcRect/>
          <a:stretch/>
        </p:blipFill>
        <p:spPr>
          <a:xfrm>
            <a:off x="3838575" y="2667000"/>
            <a:ext cx="4368800" cy="609600"/>
          </a:xfrm>
          <a:prstGeom prst="rect">
            <a:avLst/>
          </a:prstGeom>
          <a:solidFill>
            <a:schemeClr val="lt1"/>
          </a:solidFill>
          <a:ln w="9525" cap="flat" cmpd="sng">
            <a:solidFill>
              <a:schemeClr val="dk1"/>
            </a:solidFill>
            <a:prstDash val="solid"/>
            <a:miter lim="800000"/>
            <a:headEnd type="none" w="sm" len="sm"/>
            <a:tailEnd type="none" w="sm" len="sm"/>
          </a:ln>
        </p:spPr>
      </p:pic>
      <p:sp>
        <p:nvSpPr>
          <p:cNvPr id="718" name="Google Shape;718;p84"/>
          <p:cNvSpPr txBox="1"/>
          <p:nvPr/>
        </p:nvSpPr>
        <p:spPr>
          <a:xfrm>
            <a:off x="2133601" y="1981201"/>
            <a:ext cx="8010525" cy="1006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sp>
        <p:nvSpPr>
          <p:cNvPr id="719" name="Google Shape;719;p84"/>
          <p:cNvSpPr txBox="1"/>
          <p:nvPr/>
        </p:nvSpPr>
        <p:spPr>
          <a:xfrm>
            <a:off x="1981200" y="3429000"/>
            <a:ext cx="7696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3300"/>
                </a:solidFill>
                <a:latin typeface="Calibri"/>
                <a:ea typeface="Calibri"/>
                <a:cs typeface="Calibri"/>
                <a:sym typeface="Calibri"/>
              </a:rPr>
              <a:t>Where  O k – actual output of unit k ( computed by activation function.   </a:t>
            </a:r>
            <a:endParaRPr sz="1400" b="0" i="0" u="none" strike="noStrike" cap="none">
              <a:solidFill>
                <a:srgbClr val="000000"/>
              </a:solidFill>
              <a:latin typeface="Arial"/>
              <a:ea typeface="Arial"/>
              <a:cs typeface="Arial"/>
              <a:sym typeface="Arial"/>
            </a:endParaRPr>
          </a:p>
        </p:txBody>
      </p:sp>
      <p:sp>
        <p:nvSpPr>
          <p:cNvPr id="720" name="Google Shape;720;p84"/>
          <p:cNvSpPr txBox="1"/>
          <p:nvPr/>
        </p:nvSpPr>
        <p:spPr>
          <a:xfrm>
            <a:off x="1981200" y="4953001"/>
            <a:ext cx="76962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3300"/>
                </a:solidFill>
                <a:latin typeface="Calibri"/>
                <a:ea typeface="Calibri"/>
                <a:cs typeface="Calibri"/>
                <a:sym typeface="Calibri"/>
              </a:rPr>
              <a:t>Tk – True output based of known class label; classification of training sample</a:t>
            </a:r>
            <a:endParaRPr sz="1400" b="0" i="0" u="none" strike="noStrike" cap="none">
              <a:solidFill>
                <a:srgbClr val="000000"/>
              </a:solidFill>
              <a:latin typeface="Arial"/>
              <a:ea typeface="Arial"/>
              <a:cs typeface="Arial"/>
              <a:sym typeface="Arial"/>
            </a:endParaRPr>
          </a:p>
        </p:txBody>
      </p:sp>
      <p:sp>
        <p:nvSpPr>
          <p:cNvPr id="721" name="Google Shape;721;p84"/>
          <p:cNvSpPr txBox="1"/>
          <p:nvPr/>
        </p:nvSpPr>
        <p:spPr>
          <a:xfrm>
            <a:off x="2057400" y="5791201"/>
            <a:ext cx="7696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3300"/>
                </a:solidFill>
                <a:latin typeface="Calibri"/>
                <a:ea typeface="Calibri"/>
                <a:cs typeface="Calibri"/>
                <a:sym typeface="Calibri"/>
              </a:rPr>
              <a:t>Ok(1-Ok) – is a Derivative ( rate of change ) of activation function. </a:t>
            </a:r>
            <a:endParaRPr sz="1400" b="0" i="0" u="none" strike="noStrike" cap="none">
              <a:solidFill>
                <a:srgbClr val="000000"/>
              </a:solidFill>
              <a:latin typeface="Arial"/>
              <a:ea typeface="Arial"/>
              <a:cs typeface="Arial"/>
              <a:sym typeface="Arial"/>
            </a:endParaRPr>
          </a:p>
        </p:txBody>
      </p:sp>
      <p:pic>
        <p:nvPicPr>
          <p:cNvPr id="722" name="Google Shape;722;p84"/>
          <p:cNvPicPr preferRelativeResize="0"/>
          <p:nvPr/>
        </p:nvPicPr>
        <p:blipFill rotWithShape="1">
          <a:blip r:embed="rId4">
            <a:alphaModFix/>
          </a:blip>
          <a:srcRect/>
          <a:stretch/>
        </p:blipFill>
        <p:spPr>
          <a:xfrm>
            <a:off x="3265489" y="3897314"/>
            <a:ext cx="1608137" cy="663575"/>
          </a:xfrm>
          <a:prstGeom prst="rect">
            <a:avLst/>
          </a:prstGeom>
          <a:solidFill>
            <a:schemeClr val="lt1"/>
          </a:solidFill>
          <a:ln w="9525" cap="flat" cmpd="sng">
            <a:solidFill>
              <a:schemeClr val="dk1"/>
            </a:solidFill>
            <a:prstDash val="solid"/>
            <a:miter lim="800000"/>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85"/>
          <p:cNvSpPr txBox="1">
            <a:spLocks noGrp="1"/>
          </p:cNvSpPr>
          <p:nvPr>
            <p:ph type="title"/>
          </p:nvPr>
        </p:nvSpPr>
        <p:spPr>
          <a:xfrm>
            <a:off x="1524000" y="0"/>
            <a:ext cx="86868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Back propagate the error</a:t>
            </a:r>
            <a:endParaRPr/>
          </a:p>
        </p:txBody>
      </p:sp>
      <p:sp>
        <p:nvSpPr>
          <p:cNvPr id="728" name="Google Shape;728;p85"/>
          <p:cNvSpPr txBox="1">
            <a:spLocks noGrp="1"/>
          </p:cNvSpPr>
          <p:nvPr>
            <p:ph type="body" idx="1"/>
          </p:nvPr>
        </p:nvSpPr>
        <p:spPr>
          <a:xfrm>
            <a:off x="2209800" y="838200"/>
            <a:ext cx="7848600" cy="1752600"/>
          </a:xfrm>
          <a:prstGeom prst="rect">
            <a:avLst/>
          </a:prstGeom>
          <a:noFill/>
          <a:ln>
            <a:noFill/>
          </a:ln>
        </p:spPr>
        <p:txBody>
          <a:bodyPr spcFirstLastPara="1" wrap="square" lIns="91425" tIns="45700" rIns="91425" bIns="45700" anchor="t" anchorCtr="0">
            <a:normAutofit fontScale="92500" lnSpcReduction="10000"/>
          </a:bodyPr>
          <a:lstStyle/>
          <a:p>
            <a:pPr marL="228600" lvl="0" indent="-228631" algn="l" rtl="0">
              <a:lnSpc>
                <a:spcPct val="90000"/>
              </a:lnSpc>
              <a:spcBef>
                <a:spcPts val="0"/>
              </a:spcBef>
              <a:spcAft>
                <a:spcPts val="0"/>
              </a:spcAft>
              <a:buClr>
                <a:schemeClr val="folHlink"/>
              </a:buClr>
              <a:buSzPct val="100000"/>
              <a:buChar char="•"/>
            </a:pPr>
            <a:r>
              <a:rPr lang="en-US" sz="2700">
                <a:solidFill>
                  <a:schemeClr val="folHlink"/>
                </a:solidFill>
              </a:rPr>
              <a:t>The error is propagated backwards by updating weights and biases to reflect the error of the network classification .</a:t>
            </a:r>
            <a:endParaRPr/>
          </a:p>
          <a:p>
            <a:pPr marL="228600" lvl="0" indent="-228631" algn="l" rtl="0">
              <a:lnSpc>
                <a:spcPct val="90000"/>
              </a:lnSpc>
              <a:spcBef>
                <a:spcPts val="1000"/>
              </a:spcBef>
              <a:spcAft>
                <a:spcPts val="0"/>
              </a:spcAft>
              <a:buClr>
                <a:srgbClr val="FF3300"/>
              </a:buClr>
              <a:buSzPct val="100000"/>
              <a:buChar char="•"/>
            </a:pPr>
            <a:r>
              <a:rPr lang="en-US" sz="2700">
                <a:solidFill>
                  <a:srgbClr val="FF3300"/>
                </a:solidFill>
              </a:rPr>
              <a:t>For  a unit j in the hidden layer the error is computed by a formula:</a:t>
            </a:r>
            <a:endParaRPr/>
          </a:p>
        </p:txBody>
      </p:sp>
      <p:sp>
        <p:nvSpPr>
          <p:cNvPr id="729" name="Google Shape;729;p85"/>
          <p:cNvSpPr txBox="1"/>
          <p:nvPr/>
        </p:nvSpPr>
        <p:spPr>
          <a:xfrm>
            <a:off x="2057401" y="3429001"/>
            <a:ext cx="8010525" cy="1006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pic>
        <p:nvPicPr>
          <p:cNvPr id="730" name="Google Shape;730;p85"/>
          <p:cNvPicPr preferRelativeResize="0"/>
          <p:nvPr/>
        </p:nvPicPr>
        <p:blipFill rotWithShape="1">
          <a:blip r:embed="rId3">
            <a:alphaModFix/>
          </a:blip>
          <a:srcRect/>
          <a:stretch/>
        </p:blipFill>
        <p:spPr>
          <a:xfrm>
            <a:off x="3810000" y="3200400"/>
            <a:ext cx="4038600" cy="762000"/>
          </a:xfrm>
          <a:prstGeom prst="rect">
            <a:avLst/>
          </a:prstGeom>
          <a:solidFill>
            <a:schemeClr val="lt1"/>
          </a:solidFill>
          <a:ln w="9525" cap="flat" cmpd="sng">
            <a:solidFill>
              <a:schemeClr val="dk1"/>
            </a:solidFill>
            <a:prstDash val="solid"/>
            <a:miter lim="800000"/>
            <a:headEnd type="none" w="sm" len="sm"/>
            <a:tailEnd type="none" w="sm" len="sm"/>
          </a:ln>
        </p:spPr>
      </p:pic>
      <p:sp>
        <p:nvSpPr>
          <p:cNvPr id="731" name="Google Shape;731;p85"/>
          <p:cNvSpPr txBox="1"/>
          <p:nvPr/>
        </p:nvSpPr>
        <p:spPr>
          <a:xfrm>
            <a:off x="1905001" y="4191001"/>
            <a:ext cx="8247063"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3300"/>
                </a:solidFill>
                <a:latin typeface="Calibri"/>
                <a:ea typeface="Calibri"/>
                <a:cs typeface="Calibri"/>
                <a:sym typeface="Calibri"/>
              </a:rPr>
              <a:t>where wjk is the weight of the connection from unit j to unit k in the next higher layer, and Errk is the error of unit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86"/>
          <p:cNvSpPr txBox="1">
            <a:spLocks noGrp="1"/>
          </p:cNvSpPr>
          <p:nvPr>
            <p:ph type="title"/>
          </p:nvPr>
        </p:nvSpPr>
        <p:spPr>
          <a:xfrm>
            <a:off x="1524000" y="0"/>
            <a:ext cx="8686800"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Update weights and biases </a:t>
            </a:r>
            <a:endParaRPr/>
          </a:p>
        </p:txBody>
      </p:sp>
      <p:sp>
        <p:nvSpPr>
          <p:cNvPr id="737" name="Google Shape;737;p86"/>
          <p:cNvSpPr txBox="1">
            <a:spLocks noGrp="1"/>
          </p:cNvSpPr>
          <p:nvPr>
            <p:ph type="body" idx="1"/>
          </p:nvPr>
        </p:nvSpPr>
        <p:spPr>
          <a:xfrm>
            <a:off x="2057400" y="1295400"/>
            <a:ext cx="8001000" cy="685800"/>
          </a:xfrm>
          <a:prstGeom prst="rect">
            <a:avLst/>
          </a:prstGeom>
          <a:noFill/>
          <a:ln>
            <a:noFill/>
          </a:ln>
        </p:spPr>
        <p:txBody>
          <a:bodyPr spcFirstLastPara="1" wrap="square" lIns="91425" tIns="45700" rIns="91425" bIns="45700" anchor="t" anchorCtr="0">
            <a:normAutofit fontScale="62500" lnSpcReduction="20000"/>
          </a:bodyPr>
          <a:lstStyle/>
          <a:p>
            <a:pPr marL="228600" lvl="0" indent="-228631" algn="l" rtl="0">
              <a:lnSpc>
                <a:spcPct val="90000"/>
              </a:lnSpc>
              <a:spcBef>
                <a:spcPts val="0"/>
              </a:spcBef>
              <a:spcAft>
                <a:spcPts val="0"/>
              </a:spcAft>
              <a:buClr>
                <a:srgbClr val="FF3300"/>
              </a:buClr>
              <a:buSzPct val="100000"/>
              <a:buChar char="•"/>
            </a:pPr>
            <a:r>
              <a:rPr lang="en-US" sz="2700">
                <a:solidFill>
                  <a:srgbClr val="FF3300"/>
                </a:solidFill>
              </a:rPr>
              <a:t>Weights</a:t>
            </a:r>
            <a:r>
              <a:rPr lang="en-US" sz="2700"/>
              <a:t> are updated by the following equations, where l is a constant between 0.0 and 1.0 reflecting </a:t>
            </a:r>
            <a:r>
              <a:rPr lang="en-US" sz="2700">
                <a:solidFill>
                  <a:schemeClr val="folHlink"/>
                </a:solidFill>
              </a:rPr>
              <a:t>the learning rate, this learning rate is </a:t>
            </a:r>
            <a:r>
              <a:rPr lang="en-US" sz="2700">
                <a:solidFill>
                  <a:srgbClr val="FF3300"/>
                </a:solidFill>
              </a:rPr>
              <a:t>fixed for implementation</a:t>
            </a:r>
            <a:r>
              <a:rPr lang="en-US" sz="2700">
                <a:solidFill>
                  <a:schemeClr val="folHlink"/>
                </a:solidFill>
              </a:rPr>
              <a:t>.</a:t>
            </a:r>
            <a:endParaRPr/>
          </a:p>
        </p:txBody>
      </p:sp>
      <p:pic>
        <p:nvPicPr>
          <p:cNvPr id="738" name="Google Shape;738;p86"/>
          <p:cNvPicPr preferRelativeResize="0"/>
          <p:nvPr/>
        </p:nvPicPr>
        <p:blipFill rotWithShape="1">
          <a:blip r:embed="rId3">
            <a:alphaModFix/>
          </a:blip>
          <a:srcRect/>
          <a:stretch/>
        </p:blipFill>
        <p:spPr>
          <a:xfrm>
            <a:off x="6705600" y="2590800"/>
            <a:ext cx="2895600" cy="515938"/>
          </a:xfrm>
          <a:prstGeom prst="rect">
            <a:avLst/>
          </a:prstGeom>
          <a:solidFill>
            <a:schemeClr val="lt1"/>
          </a:solidFill>
          <a:ln w="9525" cap="flat" cmpd="sng">
            <a:solidFill>
              <a:schemeClr val="dk1"/>
            </a:solidFill>
            <a:prstDash val="solid"/>
            <a:miter lim="800000"/>
            <a:headEnd type="none" w="sm" len="sm"/>
            <a:tailEnd type="none" w="sm" len="sm"/>
          </a:ln>
        </p:spPr>
      </p:pic>
      <p:pic>
        <p:nvPicPr>
          <p:cNvPr id="739" name="Google Shape;739;p86"/>
          <p:cNvPicPr preferRelativeResize="0"/>
          <p:nvPr/>
        </p:nvPicPr>
        <p:blipFill rotWithShape="1">
          <a:blip r:embed="rId4">
            <a:alphaModFix/>
          </a:blip>
          <a:srcRect/>
          <a:stretch/>
        </p:blipFill>
        <p:spPr>
          <a:xfrm>
            <a:off x="6705600" y="3352801"/>
            <a:ext cx="2895600" cy="525463"/>
          </a:xfrm>
          <a:prstGeom prst="rect">
            <a:avLst/>
          </a:prstGeom>
          <a:solidFill>
            <a:schemeClr val="lt1"/>
          </a:solidFill>
          <a:ln w="9525" cap="flat" cmpd="sng">
            <a:solidFill>
              <a:schemeClr val="dk1"/>
            </a:solidFill>
            <a:prstDash val="solid"/>
            <a:miter lim="800000"/>
            <a:headEnd type="none" w="sm" len="sm"/>
            <a:tailEnd type="none" w="sm" len="sm"/>
          </a:ln>
        </p:spPr>
      </p:pic>
      <p:sp>
        <p:nvSpPr>
          <p:cNvPr id="740" name="Google Shape;740;p86"/>
          <p:cNvSpPr txBox="1"/>
          <p:nvPr/>
        </p:nvSpPr>
        <p:spPr>
          <a:xfrm>
            <a:off x="2057400" y="4419601"/>
            <a:ext cx="7543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Calibri"/>
              <a:buChar char="•"/>
            </a:pPr>
            <a:r>
              <a:rPr lang="en-US" sz="2000" b="0" i="0" u="none" strike="noStrike" cap="none">
                <a:solidFill>
                  <a:schemeClr val="accent2"/>
                </a:solidFill>
                <a:latin typeface="Calibri"/>
                <a:ea typeface="Calibri"/>
                <a:cs typeface="Calibri"/>
                <a:sym typeface="Calibri"/>
              </a:rPr>
              <a:t> </a:t>
            </a:r>
            <a:r>
              <a:rPr lang="en-US" sz="2000" b="0" i="0" u="none" strike="noStrike" cap="none">
                <a:solidFill>
                  <a:schemeClr val="folHlink"/>
                </a:solidFill>
                <a:latin typeface="Calibri"/>
                <a:ea typeface="Calibri"/>
                <a:cs typeface="Calibri"/>
                <a:sym typeface="Calibri"/>
              </a:rPr>
              <a:t>Biases</a:t>
            </a:r>
            <a:r>
              <a:rPr lang="en-US" sz="2000" b="0" i="0" u="none" strike="noStrike" cap="none">
                <a:solidFill>
                  <a:schemeClr val="dk1"/>
                </a:solidFill>
                <a:latin typeface="Calibri"/>
                <a:ea typeface="Calibri"/>
                <a:cs typeface="Calibri"/>
                <a:sym typeface="Calibri"/>
              </a:rPr>
              <a:t> are updated by the following equations</a:t>
            </a:r>
            <a:endParaRPr sz="1400" b="0" i="0" u="none" strike="noStrike" cap="none">
              <a:solidFill>
                <a:srgbClr val="000000"/>
              </a:solidFill>
              <a:latin typeface="Arial"/>
              <a:ea typeface="Arial"/>
              <a:cs typeface="Arial"/>
              <a:sym typeface="Arial"/>
            </a:endParaRPr>
          </a:p>
        </p:txBody>
      </p:sp>
      <p:pic>
        <p:nvPicPr>
          <p:cNvPr id="741" name="Google Shape;741;p86"/>
          <p:cNvPicPr preferRelativeResize="0"/>
          <p:nvPr/>
        </p:nvPicPr>
        <p:blipFill rotWithShape="1">
          <a:blip r:embed="rId5">
            <a:alphaModFix/>
          </a:blip>
          <a:srcRect/>
          <a:stretch/>
        </p:blipFill>
        <p:spPr>
          <a:xfrm>
            <a:off x="4038600" y="5562600"/>
            <a:ext cx="2667000" cy="6858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742" name="Google Shape;742;p86"/>
          <p:cNvPicPr preferRelativeResize="0"/>
          <p:nvPr/>
        </p:nvPicPr>
        <p:blipFill rotWithShape="1">
          <a:blip r:embed="rId6">
            <a:alphaModFix/>
          </a:blip>
          <a:srcRect/>
          <a:stretch/>
        </p:blipFill>
        <p:spPr>
          <a:xfrm>
            <a:off x="3962400" y="4953000"/>
            <a:ext cx="2819400" cy="533400"/>
          </a:xfrm>
          <a:prstGeom prst="rect">
            <a:avLst/>
          </a:prstGeom>
          <a:solidFill>
            <a:schemeClr val="lt1"/>
          </a:solidFill>
          <a:ln w="9525" cap="flat" cmpd="sng">
            <a:solidFill>
              <a:schemeClr val="dk1"/>
            </a:solidFill>
            <a:prstDash val="solid"/>
            <a:miter lim="800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554865" y="184821"/>
            <a:ext cx="10515600" cy="71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pros and cons of KNN</a:t>
            </a:r>
            <a:endParaRPr/>
          </a:p>
        </p:txBody>
      </p:sp>
      <p:sp>
        <p:nvSpPr>
          <p:cNvPr id="155" name="Google Shape;155;p23"/>
          <p:cNvSpPr txBox="1">
            <a:spLocks noGrp="1"/>
          </p:cNvSpPr>
          <p:nvPr>
            <p:ph type="body" idx="1"/>
          </p:nvPr>
        </p:nvSpPr>
        <p:spPr>
          <a:xfrm>
            <a:off x="670775" y="122031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Pros</a:t>
            </a:r>
            <a:r>
              <a:rPr lang="en-US"/>
              <a:t>:</a:t>
            </a:r>
            <a:endParaRPr/>
          </a:p>
          <a:p>
            <a:pPr marL="685800" lvl="1" indent="-228600" algn="l" rtl="0">
              <a:lnSpc>
                <a:spcPct val="90000"/>
              </a:lnSpc>
              <a:spcBef>
                <a:spcPts val="500"/>
              </a:spcBef>
              <a:spcAft>
                <a:spcPts val="0"/>
              </a:spcAft>
              <a:buClr>
                <a:schemeClr val="dk1"/>
              </a:buClr>
              <a:buSzPts val="2400"/>
              <a:buChar char="•"/>
            </a:pPr>
            <a:r>
              <a:rPr lang="en-US"/>
              <a:t>No assumptions about data</a:t>
            </a:r>
            <a:endParaRPr/>
          </a:p>
          <a:p>
            <a:pPr marL="685800" lvl="1" indent="-228600" algn="l" rtl="0">
              <a:lnSpc>
                <a:spcPct val="90000"/>
              </a:lnSpc>
              <a:spcBef>
                <a:spcPts val="500"/>
              </a:spcBef>
              <a:spcAft>
                <a:spcPts val="0"/>
              </a:spcAft>
              <a:buClr>
                <a:schemeClr val="dk1"/>
              </a:buClr>
              <a:buSzPts val="2400"/>
              <a:buChar char="•"/>
            </a:pPr>
            <a:r>
              <a:rPr lang="en-US"/>
              <a:t>Simple algorithm — easy to understand</a:t>
            </a:r>
            <a:endParaRPr/>
          </a:p>
          <a:p>
            <a:pPr marL="685800" lvl="1" indent="-228600" algn="l" rtl="0">
              <a:lnSpc>
                <a:spcPct val="90000"/>
              </a:lnSpc>
              <a:spcBef>
                <a:spcPts val="500"/>
              </a:spcBef>
              <a:spcAft>
                <a:spcPts val="0"/>
              </a:spcAft>
              <a:buClr>
                <a:schemeClr val="dk1"/>
              </a:buClr>
              <a:buSzPts val="2400"/>
              <a:buChar char="•"/>
            </a:pPr>
            <a:r>
              <a:rPr lang="en-US"/>
              <a:t>Can be used for classification and regression</a:t>
            </a:r>
            <a:endParaRPr/>
          </a:p>
          <a:p>
            <a:pPr marL="228600" lvl="0" indent="-228600" algn="l" rtl="0">
              <a:lnSpc>
                <a:spcPct val="90000"/>
              </a:lnSpc>
              <a:spcBef>
                <a:spcPts val="1000"/>
              </a:spcBef>
              <a:spcAft>
                <a:spcPts val="0"/>
              </a:spcAft>
              <a:buClr>
                <a:schemeClr val="dk1"/>
              </a:buClr>
              <a:buSzPts val="2800"/>
              <a:buChar char="•"/>
            </a:pPr>
            <a:r>
              <a:rPr lang="en-US" b="1"/>
              <a:t>Cons</a:t>
            </a:r>
            <a:r>
              <a:rPr lang="en-US"/>
              <a:t>:</a:t>
            </a:r>
            <a:endParaRPr/>
          </a:p>
          <a:p>
            <a:pPr marL="685800" lvl="1" indent="-228600" algn="l" rtl="0">
              <a:lnSpc>
                <a:spcPct val="90000"/>
              </a:lnSpc>
              <a:spcBef>
                <a:spcPts val="500"/>
              </a:spcBef>
              <a:spcAft>
                <a:spcPts val="0"/>
              </a:spcAft>
              <a:buClr>
                <a:schemeClr val="dk1"/>
              </a:buClr>
              <a:buSzPts val="2400"/>
              <a:buChar char="•"/>
            </a:pPr>
            <a:r>
              <a:rPr lang="en-US"/>
              <a:t>High memory requirement — All of the training data must be present in memory in order to calculate the closest K neighbors</a:t>
            </a:r>
            <a:endParaRPr/>
          </a:p>
          <a:p>
            <a:pPr marL="685800" lvl="1" indent="-228600" algn="l" rtl="0">
              <a:lnSpc>
                <a:spcPct val="90000"/>
              </a:lnSpc>
              <a:spcBef>
                <a:spcPts val="500"/>
              </a:spcBef>
              <a:spcAft>
                <a:spcPts val="0"/>
              </a:spcAft>
              <a:buClr>
                <a:schemeClr val="dk1"/>
              </a:buClr>
              <a:buSzPts val="2400"/>
              <a:buChar char="•"/>
            </a:pPr>
            <a:r>
              <a:rPr lang="en-US"/>
              <a:t>Sensitive to irrelevant features</a:t>
            </a:r>
            <a:endParaRPr/>
          </a:p>
          <a:p>
            <a:pPr marL="685800" lvl="1" indent="-228600" algn="l" rtl="0">
              <a:lnSpc>
                <a:spcPct val="90000"/>
              </a:lnSpc>
              <a:spcBef>
                <a:spcPts val="500"/>
              </a:spcBef>
              <a:spcAft>
                <a:spcPts val="0"/>
              </a:spcAft>
              <a:buClr>
                <a:schemeClr val="dk1"/>
              </a:buClr>
              <a:buSzPts val="2400"/>
              <a:buChar char="•"/>
            </a:pPr>
            <a:r>
              <a:rPr lang="en-US"/>
              <a:t>Sensitive to the scale of the data since we’re computing the distance to the closest K points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87"/>
          <p:cNvSpPr txBox="1">
            <a:spLocks noGrp="1"/>
          </p:cNvSpPr>
          <p:nvPr>
            <p:ph type="title"/>
          </p:nvPr>
        </p:nvSpPr>
        <p:spPr>
          <a:xfrm>
            <a:off x="1752600" y="152400"/>
            <a:ext cx="868680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Update weights and biases</a:t>
            </a:r>
            <a:endParaRPr/>
          </a:p>
        </p:txBody>
      </p:sp>
      <p:sp>
        <p:nvSpPr>
          <p:cNvPr id="748" name="Google Shape;748;p87"/>
          <p:cNvSpPr txBox="1">
            <a:spLocks noGrp="1"/>
          </p:cNvSpPr>
          <p:nvPr>
            <p:ph type="body" idx="1"/>
          </p:nvPr>
        </p:nvSpPr>
        <p:spPr>
          <a:xfrm>
            <a:off x="2133600" y="914400"/>
            <a:ext cx="7772400" cy="5638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We are updating weights and biases after the presentation of each sample.</a:t>
            </a:r>
            <a:endParaRPr/>
          </a:p>
          <a:p>
            <a:pPr marL="228600" lvl="0" indent="-228600" algn="l" rtl="0">
              <a:lnSpc>
                <a:spcPct val="90000"/>
              </a:lnSpc>
              <a:spcBef>
                <a:spcPts val="1000"/>
              </a:spcBef>
              <a:spcAft>
                <a:spcPts val="0"/>
              </a:spcAft>
              <a:buClr>
                <a:srgbClr val="FF0000"/>
              </a:buClr>
              <a:buSzPts val="2400"/>
              <a:buChar char="•"/>
            </a:pPr>
            <a:r>
              <a:rPr lang="en-US" sz="2400">
                <a:solidFill>
                  <a:srgbClr val="FF0000"/>
                </a:solidFill>
              </a:rPr>
              <a:t>This is called case updating.</a:t>
            </a:r>
            <a:endParaRPr/>
          </a:p>
          <a:p>
            <a:pPr marL="228600" lvl="0" indent="-76200" algn="l" rtl="0">
              <a:lnSpc>
                <a:spcPct val="90000"/>
              </a:lnSpc>
              <a:spcBef>
                <a:spcPts val="1000"/>
              </a:spcBef>
              <a:spcAft>
                <a:spcPts val="0"/>
              </a:spcAft>
              <a:buClr>
                <a:schemeClr val="dk1"/>
              </a:buClr>
              <a:buSzPts val="2400"/>
              <a:buNone/>
            </a:pPr>
            <a:endParaRPr sz="2400">
              <a:solidFill>
                <a:srgbClr val="FF0000"/>
              </a:solidFill>
            </a:endParaRPr>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Epoch --- </a:t>
            </a:r>
            <a:r>
              <a:rPr lang="en-US" sz="2000"/>
              <a:t>One iteration through the training set is called </a:t>
            </a:r>
            <a:r>
              <a:rPr lang="en-US" sz="2000">
                <a:solidFill>
                  <a:schemeClr val="folHlink"/>
                </a:solidFill>
              </a:rPr>
              <a:t>an epoch.</a:t>
            </a:r>
            <a:endParaRPr/>
          </a:p>
          <a:p>
            <a:pPr marL="228600" lvl="0" indent="-57150" algn="l" rtl="0">
              <a:lnSpc>
                <a:spcPct val="90000"/>
              </a:lnSpc>
              <a:spcBef>
                <a:spcPts val="1000"/>
              </a:spcBef>
              <a:spcAft>
                <a:spcPts val="0"/>
              </a:spcAft>
              <a:buClr>
                <a:schemeClr val="dk1"/>
              </a:buClr>
              <a:buSzPts val="2700"/>
              <a:buNone/>
            </a:pPr>
            <a:endParaRPr sz="2700" b="1">
              <a:solidFill>
                <a:schemeClr val="folHlink"/>
              </a:solidFill>
            </a:endParaRPr>
          </a:p>
          <a:p>
            <a:pPr marL="228600" lvl="0" indent="-228600" algn="l" rtl="0">
              <a:lnSpc>
                <a:spcPct val="90000"/>
              </a:lnSpc>
              <a:spcBef>
                <a:spcPts val="1000"/>
              </a:spcBef>
              <a:spcAft>
                <a:spcPts val="0"/>
              </a:spcAft>
              <a:buClr>
                <a:schemeClr val="folHlink"/>
              </a:buClr>
              <a:buSzPts val="2700"/>
              <a:buChar char="•"/>
            </a:pPr>
            <a:r>
              <a:rPr lang="en-US" sz="2700" b="1">
                <a:solidFill>
                  <a:schemeClr val="folHlink"/>
                </a:solidFill>
              </a:rPr>
              <a:t>Epoch updating ------------</a:t>
            </a:r>
            <a:endParaRPr/>
          </a:p>
          <a:p>
            <a:pPr marL="228600" lvl="0" indent="-228600" algn="l" rtl="0">
              <a:lnSpc>
                <a:spcPct val="90000"/>
              </a:lnSpc>
              <a:spcBef>
                <a:spcPts val="1000"/>
              </a:spcBef>
              <a:spcAft>
                <a:spcPts val="0"/>
              </a:spcAft>
              <a:buClr>
                <a:srgbClr val="FF3300"/>
              </a:buClr>
              <a:buSzPts val="2000"/>
              <a:buChar char="•"/>
            </a:pPr>
            <a:r>
              <a:rPr lang="en-US" sz="2000" b="1">
                <a:solidFill>
                  <a:srgbClr val="FF3300"/>
                </a:solidFill>
              </a:rPr>
              <a:t>Alternatively, the weight and bias increments could be accumulated in variables and the weights and biases updated after all of the samples of the training set have been presented. </a:t>
            </a:r>
            <a:endParaRPr/>
          </a:p>
          <a:p>
            <a:pPr marL="228600" lvl="0" indent="-101600" algn="l" rtl="0">
              <a:lnSpc>
                <a:spcPct val="90000"/>
              </a:lnSpc>
              <a:spcBef>
                <a:spcPts val="1000"/>
              </a:spcBef>
              <a:spcAft>
                <a:spcPts val="0"/>
              </a:spcAft>
              <a:buClr>
                <a:schemeClr val="dk1"/>
              </a:buClr>
              <a:buSzPts val="2000"/>
              <a:buNone/>
            </a:pPr>
            <a:endParaRPr sz="2000" b="1">
              <a:solidFill>
                <a:schemeClr val="folHlink"/>
              </a:solidFill>
            </a:endParaRPr>
          </a:p>
          <a:p>
            <a:pPr marL="228600" lvl="0" indent="-228600" algn="l" rtl="0">
              <a:lnSpc>
                <a:spcPct val="90000"/>
              </a:lnSpc>
              <a:spcBef>
                <a:spcPts val="1000"/>
              </a:spcBef>
              <a:spcAft>
                <a:spcPts val="0"/>
              </a:spcAft>
              <a:buClr>
                <a:schemeClr val="folHlink"/>
              </a:buClr>
              <a:buSzPts val="2000"/>
              <a:buChar char="•"/>
            </a:pPr>
            <a:r>
              <a:rPr lang="en-US" sz="2000" b="1">
                <a:solidFill>
                  <a:schemeClr val="folHlink"/>
                </a:solidFill>
              </a:rPr>
              <a:t>Case updating is more accurate</a:t>
            </a:r>
            <a:endParaRPr/>
          </a:p>
          <a:p>
            <a:pPr marL="228600" lvl="0" indent="-101600" algn="l" rtl="0">
              <a:lnSpc>
                <a:spcPct val="90000"/>
              </a:lnSpc>
              <a:spcBef>
                <a:spcPts val="1000"/>
              </a:spcBef>
              <a:spcAft>
                <a:spcPts val="0"/>
              </a:spcAft>
              <a:buClr>
                <a:schemeClr val="dk1"/>
              </a:buClr>
              <a:buSzPts val="2000"/>
              <a:buNone/>
            </a:pPr>
            <a:endParaRPr sz="2000">
              <a:solidFill>
                <a:srgbClr val="FF33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8"/>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Terminating Conditions</a:t>
            </a:r>
            <a:endParaRPr/>
          </a:p>
        </p:txBody>
      </p:sp>
      <p:sp>
        <p:nvSpPr>
          <p:cNvPr id="754" name="Google Shape;754;p88"/>
          <p:cNvSpPr txBox="1">
            <a:spLocks noGrp="1"/>
          </p:cNvSpPr>
          <p:nvPr>
            <p:ph type="body" idx="1"/>
          </p:nvPr>
        </p:nvSpPr>
        <p:spPr>
          <a:xfrm>
            <a:off x="2500314" y="1905000"/>
            <a:ext cx="3563937" cy="40798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FF3300"/>
              </a:buClr>
              <a:buSzPct val="100000"/>
              <a:buChar char="•"/>
            </a:pPr>
            <a:r>
              <a:rPr lang="en-US" sz="3200">
                <a:solidFill>
                  <a:srgbClr val="FF3300"/>
                </a:solidFill>
              </a:rPr>
              <a:t>Training stops</a:t>
            </a:r>
            <a:endParaRPr sz="2700">
              <a:solidFill>
                <a:srgbClr val="FF3300"/>
              </a:solidFill>
            </a:endParaRPr>
          </a:p>
          <a:p>
            <a:pPr marL="228600" lvl="0" indent="-82867" algn="l" rtl="0">
              <a:lnSpc>
                <a:spcPct val="90000"/>
              </a:lnSpc>
              <a:spcBef>
                <a:spcPts val="1000"/>
              </a:spcBef>
              <a:spcAft>
                <a:spcPts val="0"/>
              </a:spcAft>
              <a:buClr>
                <a:schemeClr val="dk1"/>
              </a:buClr>
              <a:buSzPct val="100000"/>
              <a:buNone/>
            </a:pPr>
            <a:endParaRPr sz="2700">
              <a:solidFill>
                <a:srgbClr val="FF3300"/>
              </a:solidFill>
            </a:endParaRPr>
          </a:p>
        </p:txBody>
      </p:sp>
      <p:pic>
        <p:nvPicPr>
          <p:cNvPr id="755" name="Google Shape;755;p88"/>
          <p:cNvPicPr preferRelativeResize="0"/>
          <p:nvPr/>
        </p:nvPicPr>
        <p:blipFill rotWithShape="1">
          <a:blip r:embed="rId3">
            <a:alphaModFix/>
          </a:blip>
          <a:srcRect/>
          <a:stretch/>
        </p:blipFill>
        <p:spPr>
          <a:xfrm>
            <a:off x="3124200" y="2667000"/>
            <a:ext cx="604838" cy="609600"/>
          </a:xfrm>
          <a:prstGeom prst="rect">
            <a:avLst/>
          </a:prstGeom>
          <a:solidFill>
            <a:schemeClr val="lt1"/>
          </a:solidFill>
          <a:ln w="9525" cap="flat" cmpd="sng">
            <a:solidFill>
              <a:schemeClr val="dk1"/>
            </a:solidFill>
            <a:prstDash val="solid"/>
            <a:miter lim="800000"/>
            <a:headEnd type="none" w="sm" len="sm"/>
            <a:tailEnd type="none" w="sm" len="sm"/>
          </a:ln>
        </p:spPr>
      </p:pic>
      <p:sp>
        <p:nvSpPr>
          <p:cNvPr id="756" name="Google Shape;756;p88"/>
          <p:cNvSpPr txBox="1"/>
          <p:nvPr/>
        </p:nvSpPr>
        <p:spPr>
          <a:xfrm>
            <a:off x="2438401" y="2590801"/>
            <a:ext cx="72648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 All</a:t>
            </a:r>
            <a:endParaRPr sz="1400" b="0" i="0" u="none" strike="noStrike" cap="none">
              <a:solidFill>
                <a:srgbClr val="000000"/>
              </a:solidFill>
              <a:latin typeface="Arial"/>
              <a:ea typeface="Arial"/>
              <a:cs typeface="Arial"/>
              <a:sym typeface="Arial"/>
            </a:endParaRPr>
          </a:p>
        </p:txBody>
      </p:sp>
      <p:sp>
        <p:nvSpPr>
          <p:cNvPr id="757" name="Google Shape;757;p88"/>
          <p:cNvSpPr txBox="1"/>
          <p:nvPr/>
        </p:nvSpPr>
        <p:spPr>
          <a:xfrm>
            <a:off x="4267200" y="2590800"/>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58" name="Google Shape;758;p88"/>
          <p:cNvSpPr txBox="1"/>
          <p:nvPr/>
        </p:nvSpPr>
        <p:spPr>
          <a:xfrm>
            <a:off x="3810000" y="2590801"/>
            <a:ext cx="66294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in the previous epoch are below some threshold, or</a:t>
            </a:r>
            <a:endParaRPr sz="1400" b="0" i="0" u="none" strike="noStrike" cap="none">
              <a:solidFill>
                <a:srgbClr val="000000"/>
              </a:solidFill>
              <a:latin typeface="Arial"/>
              <a:ea typeface="Arial"/>
              <a:cs typeface="Arial"/>
              <a:sym typeface="Arial"/>
            </a:endParaRPr>
          </a:p>
        </p:txBody>
      </p:sp>
      <p:sp>
        <p:nvSpPr>
          <p:cNvPr id="759" name="Google Shape;759;p88"/>
          <p:cNvSpPr txBox="1"/>
          <p:nvPr/>
        </p:nvSpPr>
        <p:spPr>
          <a:xfrm>
            <a:off x="2057400" y="3429000"/>
            <a:ext cx="82296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The  percentage of samples misclassified in the previous epoch is below some threshold, 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 a pre specified number of epochs has expired.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 In practice, </a:t>
            </a:r>
            <a:r>
              <a:rPr lang="en-US" sz="2400" b="0" i="0" u="none" strike="noStrike" cap="none">
                <a:solidFill>
                  <a:schemeClr val="folHlink"/>
                </a:solidFill>
                <a:latin typeface="Calibri"/>
                <a:ea typeface="Calibri"/>
                <a:cs typeface="Calibri"/>
                <a:sym typeface="Calibri"/>
              </a:rPr>
              <a:t>several hundreds of thousands of epochs</a:t>
            </a:r>
            <a:r>
              <a:rPr lang="en-US" sz="2400" b="0" i="0" u="none" strike="noStrike" cap="none">
                <a:solidFill>
                  <a:schemeClr val="dk1"/>
                </a:solidFill>
                <a:latin typeface="Calibri"/>
                <a:ea typeface="Calibri"/>
                <a:cs typeface="Calibri"/>
                <a:sym typeface="Calibri"/>
              </a:rPr>
              <a:t> may be required before the weights will converge.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89"/>
          <p:cNvGrpSpPr/>
          <p:nvPr/>
        </p:nvGrpSpPr>
        <p:grpSpPr>
          <a:xfrm>
            <a:off x="3962400" y="1701800"/>
            <a:ext cx="3409950" cy="4948238"/>
            <a:chOff x="1536" y="1072"/>
            <a:chExt cx="2148" cy="3117"/>
          </a:xfrm>
        </p:grpSpPr>
        <p:sp>
          <p:nvSpPr>
            <p:cNvPr id="765" name="Google Shape;765;p89"/>
            <p:cNvSpPr/>
            <p:nvPr/>
          </p:nvSpPr>
          <p:spPr>
            <a:xfrm>
              <a:off x="1730" y="1625"/>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6" name="Google Shape;766;p89"/>
            <p:cNvSpPr/>
            <p:nvPr/>
          </p:nvSpPr>
          <p:spPr>
            <a:xfrm>
              <a:off x="2430" y="1642"/>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7" name="Google Shape;767;p89"/>
            <p:cNvSpPr/>
            <p:nvPr/>
          </p:nvSpPr>
          <p:spPr>
            <a:xfrm>
              <a:off x="3094" y="1642"/>
              <a:ext cx="340"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8" name="Google Shape;768;p89"/>
            <p:cNvSpPr/>
            <p:nvPr/>
          </p:nvSpPr>
          <p:spPr>
            <a:xfrm>
              <a:off x="2449" y="2432"/>
              <a:ext cx="339"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9" name="Google Shape;769;p89"/>
            <p:cNvSpPr/>
            <p:nvPr/>
          </p:nvSpPr>
          <p:spPr>
            <a:xfrm>
              <a:off x="3344" y="2432"/>
              <a:ext cx="340"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0" name="Google Shape;770;p89"/>
            <p:cNvSpPr/>
            <p:nvPr/>
          </p:nvSpPr>
          <p:spPr>
            <a:xfrm>
              <a:off x="1536" y="2448"/>
              <a:ext cx="340" cy="316"/>
            </a:xfrm>
            <a:prstGeom prst="ellipse">
              <a:avLst/>
            </a:prstGeom>
            <a:solidFill>
              <a:schemeClr val="dk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1" name="Google Shape;771;p89"/>
            <p:cNvSpPr/>
            <p:nvPr/>
          </p:nvSpPr>
          <p:spPr>
            <a:xfrm>
              <a:off x="2055" y="3288"/>
              <a:ext cx="339"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2" name="Google Shape;772;p89"/>
            <p:cNvSpPr/>
            <p:nvPr/>
          </p:nvSpPr>
          <p:spPr>
            <a:xfrm>
              <a:off x="2897" y="3269"/>
              <a:ext cx="339" cy="316"/>
            </a:xfrm>
            <a:prstGeom prst="ellipse">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773" name="Google Shape;773;p89"/>
            <p:cNvCxnSpPr/>
            <p:nvPr/>
          </p:nvCxnSpPr>
          <p:spPr>
            <a:xfrm rot="10800000">
              <a:off x="1768" y="2781"/>
              <a:ext cx="320" cy="537"/>
            </a:xfrm>
            <a:prstGeom prst="straightConnector1">
              <a:avLst/>
            </a:prstGeom>
            <a:noFill/>
            <a:ln w="12700" cap="flat" cmpd="sng">
              <a:solidFill>
                <a:srgbClr val="000000"/>
              </a:solidFill>
              <a:prstDash val="solid"/>
              <a:round/>
              <a:headEnd type="none" w="sm" len="sm"/>
              <a:tailEnd type="stealth" w="med" len="med"/>
            </a:ln>
          </p:spPr>
        </p:cxnSp>
        <p:cxnSp>
          <p:nvCxnSpPr>
            <p:cNvPr id="774" name="Google Shape;774;p89"/>
            <p:cNvCxnSpPr/>
            <p:nvPr/>
          </p:nvCxnSpPr>
          <p:spPr>
            <a:xfrm rot="10800000" flipH="1">
              <a:off x="2217" y="2732"/>
              <a:ext cx="303" cy="551"/>
            </a:xfrm>
            <a:prstGeom prst="straightConnector1">
              <a:avLst/>
            </a:prstGeom>
            <a:noFill/>
            <a:ln w="12700" cap="flat" cmpd="sng">
              <a:solidFill>
                <a:srgbClr val="000000"/>
              </a:solidFill>
              <a:prstDash val="solid"/>
              <a:round/>
              <a:headEnd type="none" w="sm" len="sm"/>
              <a:tailEnd type="stealth" w="med" len="med"/>
            </a:ln>
          </p:spPr>
        </p:cxnSp>
        <p:cxnSp>
          <p:nvCxnSpPr>
            <p:cNvPr id="775" name="Google Shape;775;p89"/>
            <p:cNvCxnSpPr/>
            <p:nvPr/>
          </p:nvCxnSpPr>
          <p:spPr>
            <a:xfrm rot="10800000" flipH="1">
              <a:off x="2358" y="2715"/>
              <a:ext cx="1022" cy="619"/>
            </a:xfrm>
            <a:prstGeom prst="straightConnector1">
              <a:avLst/>
            </a:prstGeom>
            <a:noFill/>
            <a:ln w="12700" cap="flat" cmpd="sng">
              <a:solidFill>
                <a:srgbClr val="000000"/>
              </a:solidFill>
              <a:prstDash val="solid"/>
              <a:round/>
              <a:headEnd type="none" w="sm" len="sm"/>
              <a:tailEnd type="stealth" w="med" len="med"/>
            </a:ln>
          </p:spPr>
        </p:cxnSp>
        <p:cxnSp>
          <p:nvCxnSpPr>
            <p:cNvPr id="776" name="Google Shape;776;p89"/>
            <p:cNvCxnSpPr/>
            <p:nvPr/>
          </p:nvCxnSpPr>
          <p:spPr>
            <a:xfrm rot="10800000">
              <a:off x="1875" y="2714"/>
              <a:ext cx="1020" cy="586"/>
            </a:xfrm>
            <a:prstGeom prst="straightConnector1">
              <a:avLst/>
            </a:prstGeom>
            <a:noFill/>
            <a:ln w="12700" cap="flat" cmpd="sng">
              <a:solidFill>
                <a:srgbClr val="000000"/>
              </a:solidFill>
              <a:prstDash val="solid"/>
              <a:round/>
              <a:headEnd type="none" w="sm" len="sm"/>
              <a:tailEnd type="stealth" w="med" len="med"/>
            </a:ln>
          </p:spPr>
        </p:cxnSp>
        <p:cxnSp>
          <p:nvCxnSpPr>
            <p:cNvPr id="777" name="Google Shape;777;p89"/>
            <p:cNvCxnSpPr/>
            <p:nvPr/>
          </p:nvCxnSpPr>
          <p:spPr>
            <a:xfrm rot="10800000">
              <a:off x="2735" y="2765"/>
              <a:ext cx="322" cy="502"/>
            </a:xfrm>
            <a:prstGeom prst="straightConnector1">
              <a:avLst/>
            </a:prstGeom>
            <a:noFill/>
            <a:ln w="12700" cap="flat" cmpd="sng">
              <a:solidFill>
                <a:srgbClr val="000000"/>
              </a:solidFill>
              <a:prstDash val="solid"/>
              <a:round/>
              <a:headEnd type="none" w="sm" len="sm"/>
              <a:tailEnd type="stealth" w="med" len="med"/>
            </a:ln>
          </p:spPr>
        </p:cxnSp>
        <p:cxnSp>
          <p:nvCxnSpPr>
            <p:cNvPr id="778" name="Google Shape;778;p89"/>
            <p:cNvCxnSpPr/>
            <p:nvPr/>
          </p:nvCxnSpPr>
          <p:spPr>
            <a:xfrm rot="10800000" flipH="1">
              <a:off x="3219" y="2799"/>
              <a:ext cx="287" cy="469"/>
            </a:xfrm>
            <a:prstGeom prst="straightConnector1">
              <a:avLst/>
            </a:prstGeom>
            <a:noFill/>
            <a:ln w="12700" cap="flat" cmpd="sng">
              <a:solidFill>
                <a:srgbClr val="000000"/>
              </a:solidFill>
              <a:prstDash val="solid"/>
              <a:round/>
              <a:headEnd type="none" w="sm" len="sm"/>
              <a:tailEnd type="stealth" w="med" len="med"/>
            </a:ln>
          </p:spPr>
        </p:cxnSp>
        <p:cxnSp>
          <p:nvCxnSpPr>
            <p:cNvPr id="779" name="Google Shape;779;p89"/>
            <p:cNvCxnSpPr/>
            <p:nvPr/>
          </p:nvCxnSpPr>
          <p:spPr>
            <a:xfrm rot="10800000" flipH="1">
              <a:off x="1606" y="1943"/>
              <a:ext cx="268" cy="519"/>
            </a:xfrm>
            <a:prstGeom prst="straightConnector1">
              <a:avLst/>
            </a:prstGeom>
            <a:noFill/>
            <a:ln w="12700" cap="flat" cmpd="sng">
              <a:solidFill>
                <a:srgbClr val="000000"/>
              </a:solidFill>
              <a:prstDash val="solid"/>
              <a:round/>
              <a:headEnd type="none" w="sm" len="sm"/>
              <a:tailEnd type="stealth" w="med" len="med"/>
            </a:ln>
          </p:spPr>
        </p:cxnSp>
        <p:cxnSp>
          <p:nvCxnSpPr>
            <p:cNvPr id="780" name="Google Shape;780;p89"/>
            <p:cNvCxnSpPr/>
            <p:nvPr/>
          </p:nvCxnSpPr>
          <p:spPr>
            <a:xfrm rot="10800000" flipH="1">
              <a:off x="1767" y="1940"/>
              <a:ext cx="787" cy="504"/>
            </a:xfrm>
            <a:prstGeom prst="straightConnector1">
              <a:avLst/>
            </a:prstGeom>
            <a:noFill/>
            <a:ln w="12700" cap="flat" cmpd="sng">
              <a:solidFill>
                <a:srgbClr val="000000"/>
              </a:solidFill>
              <a:prstDash val="solid"/>
              <a:round/>
              <a:headEnd type="none" w="sm" len="sm"/>
              <a:tailEnd type="stealth" w="med" len="med"/>
            </a:ln>
          </p:spPr>
        </p:cxnSp>
        <p:cxnSp>
          <p:nvCxnSpPr>
            <p:cNvPr id="781" name="Google Shape;781;p89"/>
            <p:cNvCxnSpPr/>
            <p:nvPr/>
          </p:nvCxnSpPr>
          <p:spPr>
            <a:xfrm rot="10800000" flipH="1">
              <a:off x="1858" y="1959"/>
              <a:ext cx="1380" cy="502"/>
            </a:xfrm>
            <a:prstGeom prst="straightConnector1">
              <a:avLst/>
            </a:prstGeom>
            <a:noFill/>
            <a:ln w="12700" cap="flat" cmpd="sng">
              <a:solidFill>
                <a:srgbClr val="000000"/>
              </a:solidFill>
              <a:prstDash val="solid"/>
              <a:round/>
              <a:headEnd type="none" w="sm" len="sm"/>
              <a:tailEnd type="stealth" w="med" len="med"/>
            </a:ln>
          </p:spPr>
        </p:cxnSp>
        <p:cxnSp>
          <p:nvCxnSpPr>
            <p:cNvPr id="782" name="Google Shape;782;p89"/>
            <p:cNvCxnSpPr/>
            <p:nvPr/>
          </p:nvCxnSpPr>
          <p:spPr>
            <a:xfrm rot="10800000">
              <a:off x="2017" y="1905"/>
              <a:ext cx="1342" cy="572"/>
            </a:xfrm>
            <a:prstGeom prst="straightConnector1">
              <a:avLst/>
            </a:prstGeom>
            <a:noFill/>
            <a:ln w="12700" cap="flat" cmpd="sng">
              <a:solidFill>
                <a:srgbClr val="000000"/>
              </a:solidFill>
              <a:prstDash val="solid"/>
              <a:round/>
              <a:headEnd type="none" w="sm" len="sm"/>
              <a:tailEnd type="stealth" w="med" len="med"/>
            </a:ln>
          </p:spPr>
        </p:cxnSp>
        <p:cxnSp>
          <p:nvCxnSpPr>
            <p:cNvPr id="783" name="Google Shape;783;p89"/>
            <p:cNvCxnSpPr/>
            <p:nvPr/>
          </p:nvCxnSpPr>
          <p:spPr>
            <a:xfrm rot="10800000">
              <a:off x="3341" y="1940"/>
              <a:ext cx="197" cy="504"/>
            </a:xfrm>
            <a:prstGeom prst="straightConnector1">
              <a:avLst/>
            </a:prstGeom>
            <a:noFill/>
            <a:ln w="12700" cap="flat" cmpd="sng">
              <a:solidFill>
                <a:srgbClr val="000000"/>
              </a:solidFill>
              <a:prstDash val="solid"/>
              <a:round/>
              <a:headEnd type="none" w="sm" len="sm"/>
              <a:tailEnd type="stealth" w="med" len="med"/>
            </a:ln>
          </p:spPr>
        </p:cxnSp>
        <p:cxnSp>
          <p:nvCxnSpPr>
            <p:cNvPr id="784" name="Google Shape;784;p89"/>
            <p:cNvCxnSpPr/>
            <p:nvPr/>
          </p:nvCxnSpPr>
          <p:spPr>
            <a:xfrm rot="10800000">
              <a:off x="2679" y="1990"/>
              <a:ext cx="734" cy="453"/>
            </a:xfrm>
            <a:prstGeom prst="straightConnector1">
              <a:avLst/>
            </a:prstGeom>
            <a:noFill/>
            <a:ln w="12700" cap="flat" cmpd="sng">
              <a:solidFill>
                <a:srgbClr val="000000"/>
              </a:solidFill>
              <a:prstDash val="solid"/>
              <a:round/>
              <a:headEnd type="none" w="sm" len="sm"/>
              <a:tailEnd type="stealth" w="med" len="med"/>
            </a:ln>
          </p:spPr>
        </p:cxnSp>
        <p:cxnSp>
          <p:nvCxnSpPr>
            <p:cNvPr id="785" name="Google Shape;785;p89"/>
            <p:cNvCxnSpPr/>
            <p:nvPr/>
          </p:nvCxnSpPr>
          <p:spPr>
            <a:xfrm rot="10800000">
              <a:off x="1965" y="1960"/>
              <a:ext cx="537" cy="469"/>
            </a:xfrm>
            <a:prstGeom prst="straightConnector1">
              <a:avLst/>
            </a:prstGeom>
            <a:noFill/>
            <a:ln w="12700" cap="flat" cmpd="sng">
              <a:solidFill>
                <a:srgbClr val="000000"/>
              </a:solidFill>
              <a:prstDash val="solid"/>
              <a:round/>
              <a:headEnd type="none" w="sm" len="sm"/>
              <a:tailEnd type="stealth" w="med" len="med"/>
            </a:ln>
          </p:spPr>
        </p:cxnSp>
        <p:cxnSp>
          <p:nvCxnSpPr>
            <p:cNvPr id="786" name="Google Shape;786;p89"/>
            <p:cNvCxnSpPr/>
            <p:nvPr/>
          </p:nvCxnSpPr>
          <p:spPr>
            <a:xfrm rot="10800000">
              <a:off x="2610" y="1977"/>
              <a:ext cx="0" cy="434"/>
            </a:xfrm>
            <a:prstGeom prst="straightConnector1">
              <a:avLst/>
            </a:prstGeom>
            <a:noFill/>
            <a:ln w="12700" cap="flat" cmpd="sng">
              <a:solidFill>
                <a:srgbClr val="000000"/>
              </a:solidFill>
              <a:prstDash val="solid"/>
              <a:round/>
              <a:headEnd type="none" w="sm" len="sm"/>
              <a:tailEnd type="stealth" w="med" len="med"/>
            </a:ln>
          </p:spPr>
        </p:cxnSp>
        <p:cxnSp>
          <p:nvCxnSpPr>
            <p:cNvPr id="787" name="Google Shape;787;p89"/>
            <p:cNvCxnSpPr/>
            <p:nvPr/>
          </p:nvCxnSpPr>
          <p:spPr>
            <a:xfrm rot="10800000" flipH="1">
              <a:off x="2736" y="2011"/>
              <a:ext cx="501" cy="451"/>
            </a:xfrm>
            <a:prstGeom prst="straightConnector1">
              <a:avLst/>
            </a:prstGeom>
            <a:noFill/>
            <a:ln w="12700" cap="flat" cmpd="sng">
              <a:solidFill>
                <a:srgbClr val="000000"/>
              </a:solidFill>
              <a:prstDash val="solid"/>
              <a:round/>
              <a:headEnd type="none" w="sm" len="sm"/>
              <a:tailEnd type="stealth" w="med" len="med"/>
            </a:ln>
          </p:spPr>
        </p:cxnSp>
        <p:cxnSp>
          <p:nvCxnSpPr>
            <p:cNvPr id="788" name="Google Shape;788;p89"/>
            <p:cNvCxnSpPr/>
            <p:nvPr/>
          </p:nvCxnSpPr>
          <p:spPr>
            <a:xfrm rot="10800000">
              <a:off x="2179" y="3604"/>
              <a:ext cx="0" cy="569"/>
            </a:xfrm>
            <a:prstGeom prst="straightConnector1">
              <a:avLst/>
            </a:prstGeom>
            <a:noFill/>
            <a:ln w="12700" cap="flat" cmpd="sng">
              <a:solidFill>
                <a:srgbClr val="000000"/>
              </a:solidFill>
              <a:prstDash val="solid"/>
              <a:round/>
              <a:headEnd type="none" w="sm" len="sm"/>
              <a:tailEnd type="stealth" w="med" len="med"/>
            </a:ln>
          </p:spPr>
        </p:cxnSp>
        <p:cxnSp>
          <p:nvCxnSpPr>
            <p:cNvPr id="789" name="Google Shape;789;p89"/>
            <p:cNvCxnSpPr/>
            <p:nvPr/>
          </p:nvCxnSpPr>
          <p:spPr>
            <a:xfrm rot="10800000">
              <a:off x="3075" y="3621"/>
              <a:ext cx="0" cy="568"/>
            </a:xfrm>
            <a:prstGeom prst="straightConnector1">
              <a:avLst/>
            </a:prstGeom>
            <a:noFill/>
            <a:ln w="12700" cap="flat" cmpd="sng">
              <a:solidFill>
                <a:srgbClr val="000000"/>
              </a:solidFill>
              <a:prstDash val="solid"/>
              <a:round/>
              <a:headEnd type="none" w="sm" len="sm"/>
              <a:tailEnd type="stealth" w="med" len="med"/>
            </a:ln>
          </p:spPr>
        </p:cxnSp>
        <p:cxnSp>
          <p:nvCxnSpPr>
            <p:cNvPr id="790" name="Google Shape;790;p89"/>
            <p:cNvCxnSpPr/>
            <p:nvPr/>
          </p:nvCxnSpPr>
          <p:spPr>
            <a:xfrm rot="10800000">
              <a:off x="1875" y="1088"/>
              <a:ext cx="0" cy="568"/>
            </a:xfrm>
            <a:prstGeom prst="straightConnector1">
              <a:avLst/>
            </a:prstGeom>
            <a:noFill/>
            <a:ln w="12700" cap="flat" cmpd="sng">
              <a:solidFill>
                <a:srgbClr val="000000"/>
              </a:solidFill>
              <a:prstDash val="solid"/>
              <a:round/>
              <a:headEnd type="none" w="sm" len="sm"/>
              <a:tailEnd type="stealth" w="med" len="med"/>
            </a:ln>
          </p:spPr>
        </p:cxnSp>
        <p:cxnSp>
          <p:nvCxnSpPr>
            <p:cNvPr id="791" name="Google Shape;791;p89"/>
            <p:cNvCxnSpPr/>
            <p:nvPr/>
          </p:nvCxnSpPr>
          <p:spPr>
            <a:xfrm rot="10800000">
              <a:off x="2591" y="1072"/>
              <a:ext cx="0" cy="568"/>
            </a:xfrm>
            <a:prstGeom prst="straightConnector1">
              <a:avLst/>
            </a:prstGeom>
            <a:noFill/>
            <a:ln w="12700" cap="flat" cmpd="sng">
              <a:solidFill>
                <a:srgbClr val="000000"/>
              </a:solidFill>
              <a:prstDash val="solid"/>
              <a:round/>
              <a:headEnd type="none" w="sm" len="sm"/>
              <a:tailEnd type="stealth" w="med" len="med"/>
            </a:ln>
          </p:spPr>
        </p:cxnSp>
        <p:cxnSp>
          <p:nvCxnSpPr>
            <p:cNvPr id="792" name="Google Shape;792;p89"/>
            <p:cNvCxnSpPr/>
            <p:nvPr/>
          </p:nvCxnSpPr>
          <p:spPr>
            <a:xfrm rot="10800000">
              <a:off x="3235" y="1072"/>
              <a:ext cx="0" cy="568"/>
            </a:xfrm>
            <a:prstGeom prst="straightConnector1">
              <a:avLst/>
            </a:prstGeom>
            <a:noFill/>
            <a:ln w="12700" cap="flat" cmpd="sng">
              <a:solidFill>
                <a:srgbClr val="000000"/>
              </a:solidFill>
              <a:prstDash val="solid"/>
              <a:round/>
              <a:headEnd type="none" w="sm" len="sm"/>
              <a:tailEnd type="stealth" w="med" len="med"/>
            </a:ln>
          </p:spPr>
        </p:cxnSp>
      </p:grpSp>
      <p:sp>
        <p:nvSpPr>
          <p:cNvPr id="793" name="Google Shape;793;p89"/>
          <p:cNvSpPr/>
          <p:nvPr/>
        </p:nvSpPr>
        <p:spPr>
          <a:xfrm>
            <a:off x="1979588" y="2514601"/>
            <a:ext cx="1974900"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Output nodes</a:t>
            </a:r>
            <a:endParaRPr sz="2400" b="0" i="0" u="none" strike="noStrike" cap="none">
              <a:solidFill>
                <a:schemeClr val="dk1"/>
              </a:solidFill>
              <a:latin typeface="Times New Roman"/>
              <a:ea typeface="Times New Roman"/>
              <a:cs typeface="Times New Roman"/>
              <a:sym typeface="Times New Roman"/>
            </a:endParaRPr>
          </a:p>
        </p:txBody>
      </p:sp>
      <p:sp>
        <p:nvSpPr>
          <p:cNvPr id="794" name="Google Shape;794;p89"/>
          <p:cNvSpPr/>
          <p:nvPr/>
        </p:nvSpPr>
        <p:spPr>
          <a:xfrm>
            <a:off x="2582321" y="5257801"/>
            <a:ext cx="1753685"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Input nodes</a:t>
            </a:r>
            <a:endParaRPr sz="1400" b="0" i="0" u="none" strike="noStrike" cap="none">
              <a:solidFill>
                <a:srgbClr val="000000"/>
              </a:solidFill>
              <a:latin typeface="Arial"/>
              <a:ea typeface="Arial"/>
              <a:cs typeface="Arial"/>
              <a:sym typeface="Arial"/>
            </a:endParaRPr>
          </a:p>
        </p:txBody>
      </p:sp>
      <p:sp>
        <p:nvSpPr>
          <p:cNvPr id="795" name="Google Shape;795;p89"/>
          <p:cNvSpPr/>
          <p:nvPr/>
        </p:nvSpPr>
        <p:spPr>
          <a:xfrm>
            <a:off x="1895373" y="3733801"/>
            <a:ext cx="1990930"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Hidden nodes</a:t>
            </a:r>
            <a:endParaRPr sz="2400" b="0" i="0" u="none" strike="noStrike" cap="none">
              <a:solidFill>
                <a:schemeClr val="dk1"/>
              </a:solidFill>
              <a:latin typeface="Times New Roman"/>
              <a:ea typeface="Times New Roman"/>
              <a:cs typeface="Times New Roman"/>
              <a:sym typeface="Times New Roman"/>
            </a:endParaRPr>
          </a:p>
        </p:txBody>
      </p:sp>
      <p:sp>
        <p:nvSpPr>
          <p:cNvPr id="796" name="Google Shape;796;p89"/>
          <p:cNvSpPr/>
          <p:nvPr/>
        </p:nvSpPr>
        <p:spPr>
          <a:xfrm>
            <a:off x="1917359" y="1677989"/>
            <a:ext cx="2040623"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Output vector</a:t>
            </a:r>
            <a:endParaRPr sz="2400" b="0" i="0" u="none" strike="noStrike" cap="none">
              <a:solidFill>
                <a:schemeClr val="dk1"/>
              </a:solidFill>
              <a:latin typeface="Times New Roman"/>
              <a:ea typeface="Times New Roman"/>
              <a:cs typeface="Times New Roman"/>
              <a:sym typeface="Times New Roman"/>
            </a:endParaRPr>
          </a:p>
        </p:txBody>
      </p:sp>
      <p:sp>
        <p:nvSpPr>
          <p:cNvPr id="797" name="Google Shape;797;p89"/>
          <p:cNvSpPr/>
          <p:nvPr/>
        </p:nvSpPr>
        <p:spPr>
          <a:xfrm>
            <a:off x="2580111" y="5943601"/>
            <a:ext cx="2210542"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Input vector: </a:t>
            </a:r>
            <a:r>
              <a:rPr lang="en-US" sz="2400" b="1" i="1" u="none" strike="noStrike" cap="none">
                <a:solidFill>
                  <a:schemeClr val="dk1"/>
                </a:solidFill>
                <a:latin typeface="Times New Roman"/>
                <a:ea typeface="Times New Roman"/>
                <a:cs typeface="Times New Roman"/>
                <a:sym typeface="Times New Roman"/>
              </a:rPr>
              <a:t>x</a:t>
            </a:r>
            <a:r>
              <a:rPr lang="en-US" sz="2400" b="1" i="1" u="none" strike="noStrike" cap="none" baseline="-25000">
                <a:solidFill>
                  <a:schemeClr val="dk1"/>
                </a:solidFill>
                <a:latin typeface="Times New Roman"/>
                <a:ea typeface="Times New Roman"/>
                <a:cs typeface="Times New Roman"/>
                <a:sym typeface="Times New Roman"/>
              </a:rPr>
              <a:t>i</a:t>
            </a:r>
            <a:endParaRPr sz="1400" b="0" i="0" u="none" strike="noStrike" cap="none">
              <a:solidFill>
                <a:srgbClr val="000000"/>
              </a:solidFill>
              <a:latin typeface="Arial"/>
              <a:ea typeface="Arial"/>
              <a:cs typeface="Arial"/>
              <a:sym typeface="Arial"/>
            </a:endParaRPr>
          </a:p>
        </p:txBody>
      </p:sp>
      <p:sp>
        <p:nvSpPr>
          <p:cNvPr id="798" name="Google Shape;798;p89"/>
          <p:cNvSpPr/>
          <p:nvPr/>
        </p:nvSpPr>
        <p:spPr>
          <a:xfrm>
            <a:off x="7504840" y="4521201"/>
            <a:ext cx="506549" cy="462307"/>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Times New Roman"/>
                <a:ea typeface="Times New Roman"/>
                <a:cs typeface="Times New Roman"/>
                <a:sym typeface="Times New Roman"/>
              </a:rPr>
              <a:t>w</a:t>
            </a:r>
            <a:r>
              <a:rPr lang="en-US" sz="2400" b="0" i="1" u="none" strike="noStrike" cap="none" baseline="-25000">
                <a:solidFill>
                  <a:schemeClr val="dk1"/>
                </a:solidFill>
                <a:latin typeface="Times New Roman"/>
                <a:ea typeface="Times New Roman"/>
                <a:cs typeface="Times New Roman"/>
                <a:sym typeface="Times New Roman"/>
              </a:rPr>
              <a:t>ij</a:t>
            </a:r>
            <a:endParaRPr sz="1400" b="0" i="0" u="none" strike="noStrike" cap="none">
              <a:solidFill>
                <a:srgbClr val="000000"/>
              </a:solidFill>
              <a:latin typeface="Arial"/>
              <a:ea typeface="Arial"/>
              <a:cs typeface="Arial"/>
              <a:sym typeface="Arial"/>
            </a:endParaRPr>
          </a:p>
        </p:txBody>
      </p:sp>
      <p:sp>
        <p:nvSpPr>
          <p:cNvPr id="799" name="Google Shape;799;p89"/>
          <p:cNvSpPr/>
          <p:nvPr/>
        </p:nvSpPr>
        <p:spPr>
          <a:xfrm>
            <a:off x="6773864" y="4808539"/>
            <a:ext cx="611187" cy="160337"/>
          </a:xfrm>
          <a:custGeom>
            <a:avLst/>
            <a:gdLst/>
            <a:ahLst/>
            <a:cxnLst/>
            <a:rect l="l" t="t" r="r" b="b"/>
            <a:pathLst>
              <a:path w="385" h="101" extrusionOk="0">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00" name="Google Shape;800;p89"/>
          <p:cNvPicPr preferRelativeResize="0"/>
          <p:nvPr/>
        </p:nvPicPr>
        <p:blipFill rotWithShape="1">
          <a:blip r:embed="rId3">
            <a:alphaModFix/>
          </a:blip>
          <a:srcRect/>
          <a:stretch/>
        </p:blipFill>
        <p:spPr>
          <a:xfrm>
            <a:off x="1981200" y="4495800"/>
            <a:ext cx="2095500" cy="5715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01" name="Google Shape;801;p89"/>
          <p:cNvPicPr preferRelativeResize="0"/>
          <p:nvPr/>
        </p:nvPicPr>
        <p:blipFill rotWithShape="1">
          <a:blip r:embed="rId4">
            <a:alphaModFix/>
          </a:blip>
          <a:srcRect/>
          <a:stretch/>
        </p:blipFill>
        <p:spPr>
          <a:xfrm>
            <a:off x="6858000" y="2076450"/>
            <a:ext cx="3657600" cy="59055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02" name="Google Shape;802;p89"/>
          <p:cNvPicPr preferRelativeResize="0"/>
          <p:nvPr/>
        </p:nvPicPr>
        <p:blipFill rotWithShape="1">
          <a:blip r:embed="rId5">
            <a:alphaModFix/>
          </a:blip>
          <a:srcRect/>
          <a:stretch/>
        </p:blipFill>
        <p:spPr>
          <a:xfrm>
            <a:off x="7010400" y="2971800"/>
            <a:ext cx="3390900" cy="5715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03" name="Google Shape;803;p89"/>
          <p:cNvPicPr preferRelativeResize="0"/>
          <p:nvPr/>
        </p:nvPicPr>
        <p:blipFill rotWithShape="1">
          <a:blip r:embed="rId6">
            <a:alphaModFix/>
          </a:blip>
          <a:srcRect/>
          <a:stretch/>
        </p:blipFill>
        <p:spPr>
          <a:xfrm>
            <a:off x="7010400" y="5105400"/>
            <a:ext cx="2413000" cy="4191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04" name="Google Shape;804;p89"/>
          <p:cNvPicPr preferRelativeResize="0"/>
          <p:nvPr/>
        </p:nvPicPr>
        <p:blipFill rotWithShape="1">
          <a:blip r:embed="rId7">
            <a:alphaModFix/>
          </a:blip>
          <a:srcRect/>
          <a:stretch/>
        </p:blipFill>
        <p:spPr>
          <a:xfrm>
            <a:off x="8001000" y="4572000"/>
            <a:ext cx="2019300" cy="4191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05" name="Google Shape;805;p89"/>
          <p:cNvPicPr preferRelativeResize="0"/>
          <p:nvPr/>
        </p:nvPicPr>
        <p:blipFill rotWithShape="1">
          <a:blip r:embed="rId8">
            <a:alphaModFix/>
          </a:blip>
          <a:srcRect/>
          <a:stretch/>
        </p:blipFill>
        <p:spPr>
          <a:xfrm>
            <a:off x="2209800" y="3048000"/>
            <a:ext cx="1677988" cy="685800"/>
          </a:xfrm>
          <a:prstGeom prst="rect">
            <a:avLst/>
          </a:prstGeom>
          <a:solidFill>
            <a:schemeClr val="lt1"/>
          </a:solidFill>
          <a:ln w="9525" cap="flat" cmpd="sng">
            <a:solidFill>
              <a:schemeClr val="dk1"/>
            </a:solidFill>
            <a:prstDash val="solid"/>
            <a:miter lim="800000"/>
            <a:headEnd type="none" w="sm" len="sm"/>
            <a:tailEnd type="none" w="sm" len="sm"/>
          </a:ln>
        </p:spPr>
      </p:pic>
      <p:sp>
        <p:nvSpPr>
          <p:cNvPr id="806" name="Google Shape;806;p89"/>
          <p:cNvSpPr txBox="1">
            <a:spLocks noGrp="1"/>
          </p:cNvSpPr>
          <p:nvPr>
            <p:ph type="title"/>
          </p:nvPr>
        </p:nvSpPr>
        <p:spPr>
          <a:xfrm>
            <a:off x="2286000" y="533400"/>
            <a:ext cx="769620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Backpropagation Formulas</a:t>
            </a:r>
            <a:endParaRP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90"/>
          <p:cNvSpPr txBox="1">
            <a:spLocks noGrp="1"/>
          </p:cNvSpPr>
          <p:nvPr>
            <p:ph type="title"/>
          </p:nvPr>
        </p:nvSpPr>
        <p:spPr>
          <a:xfrm>
            <a:off x="2286000" y="533400"/>
            <a:ext cx="7696200" cy="53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Example of Back propagation </a:t>
            </a:r>
            <a:endParaRPr/>
          </a:p>
        </p:txBody>
      </p:sp>
      <p:pic>
        <p:nvPicPr>
          <p:cNvPr id="812" name="Google Shape;812;p90" descr="nn"/>
          <p:cNvPicPr preferRelativeResize="0"/>
          <p:nvPr/>
        </p:nvPicPr>
        <p:blipFill rotWithShape="1">
          <a:blip r:embed="rId3">
            <a:alphaModFix/>
          </a:blip>
          <a:srcRect/>
          <a:stretch/>
        </p:blipFill>
        <p:spPr>
          <a:xfrm>
            <a:off x="5105400" y="1219200"/>
            <a:ext cx="5181600" cy="3048000"/>
          </a:xfrm>
          <a:prstGeom prst="rect">
            <a:avLst/>
          </a:prstGeom>
          <a:noFill/>
          <a:ln>
            <a:noFill/>
          </a:ln>
        </p:spPr>
      </p:pic>
      <p:graphicFrame>
        <p:nvGraphicFramePr>
          <p:cNvPr id="813" name="Google Shape;813;p90"/>
          <p:cNvGraphicFramePr/>
          <p:nvPr/>
        </p:nvGraphicFramePr>
        <p:xfrm>
          <a:off x="2133600" y="4495800"/>
          <a:ext cx="7620000" cy="1600225"/>
        </p:xfrm>
        <a:graphic>
          <a:graphicData uri="http://schemas.openxmlformats.org/drawingml/2006/table">
            <a:tbl>
              <a:tblPr>
                <a:noFill/>
                <a:tableStyleId>{D6BAE958-55CA-484B-8217-861B7567516A}</a:tableStyleId>
              </a:tblPr>
              <a:tblGrid>
                <a:gridCol w="692150">
                  <a:extLst>
                    <a:ext uri="{9D8B030D-6E8A-4147-A177-3AD203B41FA5}">
                      <a16:colId xmlns:a16="http://schemas.microsoft.com/office/drawing/2014/main" val="20000"/>
                    </a:ext>
                  </a:extLst>
                </a:gridCol>
                <a:gridCol w="693750">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6921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92150">
                  <a:extLst>
                    <a:ext uri="{9D8B030D-6E8A-4147-A177-3AD203B41FA5}">
                      <a16:colId xmlns:a16="http://schemas.microsoft.com/office/drawing/2014/main" val="20006"/>
                    </a:ext>
                  </a:extLst>
                </a:gridCol>
                <a:gridCol w="692150">
                  <a:extLst>
                    <a:ext uri="{9D8B030D-6E8A-4147-A177-3AD203B41FA5}">
                      <a16:colId xmlns:a16="http://schemas.microsoft.com/office/drawing/2014/main" val="20007"/>
                    </a:ext>
                  </a:extLst>
                </a:gridCol>
                <a:gridCol w="693725">
                  <a:extLst>
                    <a:ext uri="{9D8B030D-6E8A-4147-A177-3AD203B41FA5}">
                      <a16:colId xmlns:a16="http://schemas.microsoft.com/office/drawing/2014/main" val="20008"/>
                    </a:ext>
                  </a:extLst>
                </a:gridCol>
                <a:gridCol w="692150">
                  <a:extLst>
                    <a:ext uri="{9D8B030D-6E8A-4147-A177-3AD203B41FA5}">
                      <a16:colId xmlns:a16="http://schemas.microsoft.com/office/drawing/2014/main" val="20009"/>
                    </a:ext>
                  </a:extLst>
                </a:gridCol>
                <a:gridCol w="692150">
                  <a:extLst>
                    <a:ext uri="{9D8B030D-6E8A-4147-A177-3AD203B41FA5}">
                      <a16:colId xmlns:a16="http://schemas.microsoft.com/office/drawing/2014/main" val="20010"/>
                    </a:ext>
                  </a:extLst>
                </a:gridCol>
              </a:tblGrid>
              <a:tr h="1033475">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x1</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x2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x3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w</a:t>
                      </a:r>
                      <a:r>
                        <a:rPr lang="en-US" sz="1200" b="0" i="0" u="none" strike="noStrike" cap="none">
                          <a:solidFill>
                            <a:schemeClr val="dk1"/>
                          </a:solidFill>
                          <a:latin typeface="Arial"/>
                          <a:ea typeface="Arial"/>
                          <a:cs typeface="Arial"/>
                          <a:sym typeface="Arial"/>
                        </a:rPr>
                        <a:t>14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15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24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25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34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35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46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w</a:t>
                      </a:r>
                      <a:r>
                        <a:rPr lang="en-US" sz="1200" b="0" i="0" u="none" strike="noStrike" cap="none">
                          <a:solidFill>
                            <a:schemeClr val="dk1"/>
                          </a:solidFill>
                          <a:latin typeface="Arial"/>
                          <a:ea typeface="Arial"/>
                          <a:cs typeface="Arial"/>
                          <a:sym typeface="Arial"/>
                        </a:rPr>
                        <a:t>56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6750">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1</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0.2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-0.3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-0.2</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14" name="Google Shape;814;p90"/>
          <p:cNvSpPr txBox="1"/>
          <p:nvPr/>
        </p:nvSpPr>
        <p:spPr>
          <a:xfrm>
            <a:off x="1905000" y="3733801"/>
            <a:ext cx="29718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Initial Input  and weight</a:t>
            </a:r>
            <a:endParaRPr sz="1400" b="0" i="0" u="none" strike="noStrike" cap="none">
              <a:solidFill>
                <a:srgbClr val="000000"/>
              </a:solidFill>
              <a:latin typeface="Arial"/>
              <a:ea typeface="Arial"/>
              <a:cs typeface="Arial"/>
              <a:sym typeface="Arial"/>
            </a:endParaRPr>
          </a:p>
        </p:txBody>
      </p:sp>
      <p:sp>
        <p:nvSpPr>
          <p:cNvPr id="815" name="Google Shape;815;p90"/>
          <p:cNvSpPr txBox="1"/>
          <p:nvPr/>
        </p:nvSpPr>
        <p:spPr>
          <a:xfrm>
            <a:off x="2209800" y="2057401"/>
            <a:ext cx="26670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6" name="Google Shape;816;p90"/>
          <p:cNvSpPr txBox="1"/>
          <p:nvPr/>
        </p:nvSpPr>
        <p:spPr>
          <a:xfrm>
            <a:off x="2209800" y="2133601"/>
            <a:ext cx="26670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Initialize weights :</a:t>
            </a:r>
            <a:endParaRPr sz="1400" b="0" i="0" u="none" strike="noStrike" cap="none">
              <a:solidFill>
                <a:srgbClr val="000000"/>
              </a:solidFill>
              <a:latin typeface="Arial"/>
              <a:ea typeface="Arial"/>
              <a:cs typeface="Arial"/>
              <a:sym typeface="Arial"/>
            </a:endParaRPr>
          </a:p>
        </p:txBody>
      </p:sp>
      <p:sp>
        <p:nvSpPr>
          <p:cNvPr id="817" name="Google Shape;817;p90"/>
          <p:cNvSpPr txBox="1"/>
          <p:nvPr/>
        </p:nvSpPr>
        <p:spPr>
          <a:xfrm>
            <a:off x="2803526" y="2322513"/>
            <a:ext cx="13874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8" name="Google Shape;818;p90"/>
          <p:cNvSpPr txBox="1"/>
          <p:nvPr/>
        </p:nvSpPr>
        <p:spPr>
          <a:xfrm>
            <a:off x="2057400" y="990600"/>
            <a:ext cx="266700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Input = 3, Hidden Neuron = 2 Output =1</a:t>
            </a:r>
            <a:endParaRPr sz="1400" b="0" i="0" u="none" strike="noStrike" cap="none">
              <a:solidFill>
                <a:srgbClr val="000000"/>
              </a:solidFill>
              <a:latin typeface="Arial"/>
              <a:ea typeface="Arial"/>
              <a:cs typeface="Arial"/>
              <a:sym typeface="Arial"/>
            </a:endParaRPr>
          </a:p>
        </p:txBody>
      </p:sp>
      <p:sp>
        <p:nvSpPr>
          <p:cNvPr id="819" name="Google Shape;819;p90"/>
          <p:cNvSpPr txBox="1"/>
          <p:nvPr/>
        </p:nvSpPr>
        <p:spPr>
          <a:xfrm>
            <a:off x="2209800" y="2819400"/>
            <a:ext cx="266700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Random Numbers from -1.0 to 1.0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91"/>
          <p:cNvSpPr txBox="1">
            <a:spLocks noGrp="1"/>
          </p:cNvSpPr>
          <p:nvPr>
            <p:ph type="title"/>
          </p:nvPr>
        </p:nvSpPr>
        <p:spPr>
          <a:xfrm>
            <a:off x="2286000" y="533400"/>
            <a:ext cx="7696200" cy="45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2900"/>
              <a:t>Example ( cont.. )</a:t>
            </a:r>
            <a:endParaRPr/>
          </a:p>
        </p:txBody>
      </p:sp>
      <p:sp>
        <p:nvSpPr>
          <p:cNvPr id="825" name="Google Shape;825;p91"/>
          <p:cNvSpPr txBox="1">
            <a:spLocks noGrp="1"/>
          </p:cNvSpPr>
          <p:nvPr>
            <p:ph type="body" idx="1"/>
          </p:nvPr>
        </p:nvSpPr>
        <p:spPr>
          <a:xfrm>
            <a:off x="1524000" y="1905000"/>
            <a:ext cx="4267200" cy="23622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1800" b="1"/>
              <a:t>Bias added to Hidden </a:t>
            </a:r>
            <a:endParaRPr/>
          </a:p>
          <a:p>
            <a:pPr marL="228600" lvl="0" indent="-228600" algn="l" rtl="0">
              <a:lnSpc>
                <a:spcPct val="90000"/>
              </a:lnSpc>
              <a:spcBef>
                <a:spcPts val="1000"/>
              </a:spcBef>
              <a:spcAft>
                <a:spcPts val="0"/>
              </a:spcAft>
              <a:buClr>
                <a:schemeClr val="dk1"/>
              </a:buClr>
              <a:buSzPct val="100000"/>
              <a:buChar char="•"/>
            </a:pPr>
            <a:r>
              <a:rPr lang="en-US" sz="1800" b="1"/>
              <a:t>+ Output nodes</a:t>
            </a:r>
            <a:endParaRPr/>
          </a:p>
          <a:p>
            <a:pPr marL="228600" lvl="0" indent="-228600" algn="l" rtl="0">
              <a:lnSpc>
                <a:spcPct val="90000"/>
              </a:lnSpc>
              <a:spcBef>
                <a:spcPts val="1000"/>
              </a:spcBef>
              <a:spcAft>
                <a:spcPts val="0"/>
              </a:spcAft>
              <a:buClr>
                <a:schemeClr val="dk1"/>
              </a:buClr>
              <a:buSzPct val="100000"/>
              <a:buChar char="•"/>
            </a:pPr>
            <a:r>
              <a:rPr lang="en-US" sz="1800" b="1"/>
              <a:t>Initialize Bias </a:t>
            </a:r>
            <a:endParaRPr/>
          </a:p>
          <a:p>
            <a:pPr marL="228600" lvl="0" indent="-228600" algn="l" rtl="0">
              <a:lnSpc>
                <a:spcPct val="90000"/>
              </a:lnSpc>
              <a:spcBef>
                <a:spcPts val="1000"/>
              </a:spcBef>
              <a:spcAft>
                <a:spcPts val="0"/>
              </a:spcAft>
              <a:buClr>
                <a:schemeClr val="dk1"/>
              </a:buClr>
              <a:buSzPct val="100000"/>
              <a:buChar char="•"/>
            </a:pPr>
            <a:r>
              <a:rPr lang="en-US" sz="1800" b="1"/>
              <a:t>Random Values from </a:t>
            </a:r>
            <a:endParaRPr/>
          </a:p>
          <a:p>
            <a:pPr marL="228600" lvl="0" indent="-228600" algn="l" rtl="0">
              <a:lnSpc>
                <a:spcPct val="90000"/>
              </a:lnSpc>
              <a:spcBef>
                <a:spcPts val="1000"/>
              </a:spcBef>
              <a:spcAft>
                <a:spcPts val="0"/>
              </a:spcAft>
              <a:buClr>
                <a:schemeClr val="dk1"/>
              </a:buClr>
              <a:buSzPct val="100000"/>
              <a:buChar char="•"/>
            </a:pPr>
            <a:r>
              <a:rPr lang="en-US" sz="1800" b="1"/>
              <a:t>-1.0 to 1.0</a:t>
            </a:r>
            <a:endParaRPr/>
          </a:p>
          <a:p>
            <a:pPr marL="228600" lvl="0" indent="-122872" algn="l" rtl="0">
              <a:lnSpc>
                <a:spcPct val="90000"/>
              </a:lnSpc>
              <a:spcBef>
                <a:spcPts val="1000"/>
              </a:spcBef>
              <a:spcAft>
                <a:spcPts val="0"/>
              </a:spcAft>
              <a:buClr>
                <a:schemeClr val="dk1"/>
              </a:buClr>
              <a:buSzPct val="100000"/>
              <a:buNone/>
            </a:pPr>
            <a:endParaRPr sz="1800" b="1"/>
          </a:p>
          <a:p>
            <a:pPr marL="228600" lvl="0" indent="-228600" algn="l" rtl="0">
              <a:lnSpc>
                <a:spcPct val="90000"/>
              </a:lnSpc>
              <a:spcBef>
                <a:spcPts val="1000"/>
              </a:spcBef>
              <a:spcAft>
                <a:spcPts val="0"/>
              </a:spcAft>
              <a:buClr>
                <a:schemeClr val="dk1"/>
              </a:buClr>
              <a:buSzPct val="100000"/>
              <a:buChar char="•"/>
            </a:pPr>
            <a:r>
              <a:rPr lang="en-US" sz="1800" b="1"/>
              <a:t>Bias ( Random )</a:t>
            </a:r>
            <a:endParaRPr/>
          </a:p>
          <a:p>
            <a:pPr marL="228600" lvl="0" indent="-122872" algn="l" rtl="0">
              <a:lnSpc>
                <a:spcPct val="90000"/>
              </a:lnSpc>
              <a:spcBef>
                <a:spcPts val="1000"/>
              </a:spcBef>
              <a:spcAft>
                <a:spcPts val="0"/>
              </a:spcAft>
              <a:buClr>
                <a:schemeClr val="dk1"/>
              </a:buClr>
              <a:buSzPct val="100000"/>
              <a:buNone/>
            </a:pPr>
            <a:endParaRPr sz="1800" b="1"/>
          </a:p>
          <a:p>
            <a:pPr marL="228600" lvl="0" indent="-122872" algn="l" rtl="0">
              <a:lnSpc>
                <a:spcPct val="90000"/>
              </a:lnSpc>
              <a:spcBef>
                <a:spcPts val="1000"/>
              </a:spcBef>
              <a:spcAft>
                <a:spcPts val="0"/>
              </a:spcAft>
              <a:buClr>
                <a:schemeClr val="dk1"/>
              </a:buClr>
              <a:buSzPct val="100000"/>
              <a:buNone/>
            </a:pPr>
            <a:endParaRPr sz="1800" b="1"/>
          </a:p>
          <a:p>
            <a:pPr marL="228600" lvl="0" indent="-122872" algn="l" rtl="0">
              <a:lnSpc>
                <a:spcPct val="90000"/>
              </a:lnSpc>
              <a:spcBef>
                <a:spcPts val="1000"/>
              </a:spcBef>
              <a:spcAft>
                <a:spcPts val="0"/>
              </a:spcAft>
              <a:buClr>
                <a:schemeClr val="dk1"/>
              </a:buClr>
              <a:buSzPct val="100000"/>
              <a:buNone/>
            </a:pPr>
            <a:endParaRPr sz="1800" b="1"/>
          </a:p>
          <a:p>
            <a:pPr marL="228600" lvl="0" indent="-111125" algn="l" rtl="0">
              <a:lnSpc>
                <a:spcPct val="90000"/>
              </a:lnSpc>
              <a:spcBef>
                <a:spcPts val="1000"/>
              </a:spcBef>
              <a:spcAft>
                <a:spcPts val="0"/>
              </a:spcAft>
              <a:buClr>
                <a:schemeClr val="dk1"/>
              </a:buClr>
              <a:buSzPct val="100000"/>
              <a:buNone/>
            </a:pPr>
            <a:endParaRPr sz="2000"/>
          </a:p>
          <a:p>
            <a:pPr marL="228600" lvl="0" indent="-70039" algn="l" rtl="0">
              <a:lnSpc>
                <a:spcPct val="90000"/>
              </a:lnSpc>
              <a:spcBef>
                <a:spcPts val="1000"/>
              </a:spcBef>
              <a:spcAft>
                <a:spcPts val="0"/>
              </a:spcAft>
              <a:buClr>
                <a:schemeClr val="dk1"/>
              </a:buClr>
              <a:buSzPct val="100000"/>
              <a:buNone/>
            </a:pPr>
            <a:endParaRPr sz="2700"/>
          </a:p>
        </p:txBody>
      </p:sp>
      <p:graphicFrame>
        <p:nvGraphicFramePr>
          <p:cNvPr id="826" name="Google Shape;826;p91"/>
          <p:cNvGraphicFramePr/>
          <p:nvPr/>
        </p:nvGraphicFramePr>
        <p:xfrm>
          <a:off x="2590800" y="4419601"/>
          <a:ext cx="3657600" cy="1854210"/>
        </p:xfrm>
        <a:graphic>
          <a:graphicData uri="http://schemas.openxmlformats.org/drawingml/2006/table">
            <a:tbl>
              <a:tblPr>
                <a:noFill/>
                <a:tableStyleId>{D6BAE958-55CA-484B-8217-861B7567516A}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8763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θ</a:t>
                      </a:r>
                      <a:r>
                        <a:rPr lang="en-US" sz="1600" b="0" i="0" u="none" strike="noStrike" cap="none">
                          <a:solidFill>
                            <a:schemeClr val="dk1"/>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θ</a:t>
                      </a:r>
                      <a:r>
                        <a:rPr lang="en-US" sz="1600" b="0" i="0" u="none" strike="noStrike" cap="none">
                          <a:solidFill>
                            <a:schemeClr val="dk1"/>
                          </a:solidFill>
                          <a:latin typeface="Arial"/>
                          <a:ea typeface="Arial"/>
                          <a:cs typeface="Arial"/>
                          <a:sym typeface="Arial"/>
                        </a:rPr>
                        <a:t>5</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540"/>
                        </a:spcBef>
                        <a:spcAft>
                          <a:spcPts val="0"/>
                        </a:spcAft>
                        <a:buClr>
                          <a:schemeClr val="lt2"/>
                        </a:buClr>
                        <a:buSzPts val="1890"/>
                        <a:buFont typeface="Noto Sans Symbols"/>
                        <a:buNone/>
                      </a:pPr>
                      <a:endParaRPr sz="27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θ</a:t>
                      </a:r>
                      <a:r>
                        <a:rPr lang="en-US" sz="1600" b="0" i="0" u="none" strike="noStrike" cap="none">
                          <a:solidFill>
                            <a:schemeClr val="dk1"/>
                          </a:solidFill>
                          <a:latin typeface="Arial"/>
                          <a:ea typeface="Arial"/>
                          <a:cs typeface="Arial"/>
                          <a:sym typeface="Arial"/>
                        </a:rPr>
                        <a:t>6</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540"/>
                        </a:spcBef>
                        <a:spcAft>
                          <a:spcPts val="0"/>
                        </a:spcAft>
                        <a:buClr>
                          <a:schemeClr val="lt2"/>
                        </a:buClr>
                        <a:buSzPts val="1890"/>
                        <a:buFont typeface="Noto Sans Symbols"/>
                        <a:buNone/>
                      </a:pPr>
                      <a:endParaRPr sz="27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763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-0.4</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0.2 </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0.1</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827" name="Google Shape;827;p91" descr="nn"/>
          <p:cNvPicPr preferRelativeResize="0"/>
          <p:nvPr/>
        </p:nvPicPr>
        <p:blipFill rotWithShape="1">
          <a:blip r:embed="rId3">
            <a:alphaModFix/>
          </a:blip>
          <a:srcRect/>
          <a:stretch/>
        </p:blipFill>
        <p:spPr>
          <a:xfrm>
            <a:off x="5638800" y="1219200"/>
            <a:ext cx="4648200" cy="2590800"/>
          </a:xfrm>
          <a:prstGeom prst="rect">
            <a:avLst/>
          </a:prstGeom>
          <a:noFill/>
          <a:ln>
            <a:noFill/>
          </a:ln>
        </p:spPr>
      </p:pic>
      <p:pic>
        <p:nvPicPr>
          <p:cNvPr id="828" name="Google Shape;828;p91" descr="nn"/>
          <p:cNvPicPr preferRelativeResize="0"/>
          <p:nvPr/>
        </p:nvPicPr>
        <p:blipFill rotWithShape="1">
          <a:blip r:embed="rId3">
            <a:alphaModFix/>
          </a:blip>
          <a:srcRect/>
          <a:stretch/>
        </p:blipFill>
        <p:spPr>
          <a:xfrm>
            <a:off x="5105400" y="1219200"/>
            <a:ext cx="5181600" cy="3048000"/>
          </a:xfrm>
          <a:prstGeom prst="rect">
            <a:avLst/>
          </a:prstGeom>
          <a:noFill/>
          <a:ln>
            <a:noFill/>
          </a:ln>
        </p:spPr>
      </p:pic>
      <p:pic>
        <p:nvPicPr>
          <p:cNvPr id="829" name="Google Shape;829;p91" descr="nn"/>
          <p:cNvPicPr preferRelativeResize="0"/>
          <p:nvPr/>
        </p:nvPicPr>
        <p:blipFill rotWithShape="1">
          <a:blip r:embed="rId3">
            <a:alphaModFix/>
          </a:blip>
          <a:srcRect/>
          <a:stretch/>
        </p:blipFill>
        <p:spPr>
          <a:xfrm>
            <a:off x="5105400" y="1066800"/>
            <a:ext cx="5334000" cy="33528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92"/>
          <p:cNvSpPr txBox="1">
            <a:spLocks noGrp="1"/>
          </p:cNvSpPr>
          <p:nvPr>
            <p:ph type="title"/>
          </p:nvPr>
        </p:nvSpPr>
        <p:spPr>
          <a:xfrm>
            <a:off x="2286000" y="533400"/>
            <a:ext cx="769620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Net Input and Output Calculation</a:t>
            </a:r>
            <a:endParaRPr/>
          </a:p>
        </p:txBody>
      </p:sp>
      <p:graphicFrame>
        <p:nvGraphicFramePr>
          <p:cNvPr id="835" name="Google Shape;835;p92"/>
          <p:cNvGraphicFramePr/>
          <p:nvPr/>
        </p:nvGraphicFramePr>
        <p:xfrm>
          <a:off x="2286000" y="1905000"/>
          <a:ext cx="7620000" cy="4343425"/>
        </p:xfrm>
        <a:graphic>
          <a:graphicData uri="http://schemas.openxmlformats.org/drawingml/2006/table">
            <a:tbl>
              <a:tblPr>
                <a:noFill/>
                <a:tableStyleId>{D6BAE958-55CA-484B-8217-861B7567516A}</a:tableStyleId>
              </a:tblPr>
              <a:tblGrid>
                <a:gridCol w="1660525">
                  <a:extLst>
                    <a:ext uri="{9D8B030D-6E8A-4147-A177-3AD203B41FA5}">
                      <a16:colId xmlns:a16="http://schemas.microsoft.com/office/drawing/2014/main" val="20000"/>
                    </a:ext>
                  </a:extLst>
                </a:gridCol>
                <a:gridCol w="3168650">
                  <a:extLst>
                    <a:ext uri="{9D8B030D-6E8A-4147-A177-3AD203B41FA5}">
                      <a16:colId xmlns:a16="http://schemas.microsoft.com/office/drawing/2014/main" val="20001"/>
                    </a:ext>
                  </a:extLst>
                </a:gridCol>
                <a:gridCol w="2790825">
                  <a:extLst>
                    <a:ext uri="{9D8B030D-6E8A-4147-A177-3AD203B41FA5}">
                      <a16:colId xmlns:a16="http://schemas.microsoft.com/office/drawing/2014/main" val="20002"/>
                    </a:ext>
                  </a:extLst>
                </a:gridCol>
              </a:tblGrid>
              <a:tr h="106362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Unit</a:t>
                      </a:r>
                      <a:r>
                        <a:rPr lang="en-US" sz="2000" b="1" i="0" u="none" strike="noStrike" cap="none">
                          <a:solidFill>
                            <a:schemeClr val="dk1"/>
                          </a:solidFill>
                          <a:latin typeface="Arial"/>
                          <a:ea typeface="Arial"/>
                          <a:cs typeface="Arial"/>
                          <a:sym typeface="Arial"/>
                        </a:rPr>
                        <a:t>j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Net Input </a:t>
                      </a:r>
                      <a:r>
                        <a:rPr lang="en-US" sz="2700" b="1" i="0" u="none" strike="noStrike" cap="none">
                          <a:solidFill>
                            <a:schemeClr val="dk1"/>
                          </a:solidFill>
                          <a:latin typeface="Arial"/>
                          <a:ea typeface="Arial"/>
                          <a:cs typeface="Arial"/>
                          <a:sym typeface="Arial"/>
                        </a:rPr>
                        <a:t>I</a:t>
                      </a:r>
                      <a:r>
                        <a:rPr lang="en-US" sz="2000" b="1" i="0" u="none" strike="noStrike" cap="none">
                          <a:solidFill>
                            <a:schemeClr val="dk1"/>
                          </a:solidFill>
                          <a:latin typeface="Arial"/>
                          <a:ea typeface="Arial"/>
                          <a:cs typeface="Arial"/>
                          <a:sym typeface="Arial"/>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Output O</a:t>
                      </a:r>
                      <a:r>
                        <a:rPr lang="en-US" sz="2000" b="1" i="0" u="none" strike="noStrike" cap="none">
                          <a:solidFill>
                            <a:schemeClr val="dk1"/>
                          </a:solidFill>
                          <a:latin typeface="Arial"/>
                          <a:ea typeface="Arial"/>
                          <a:cs typeface="Arial"/>
                          <a:sym typeface="Arial"/>
                        </a:rPr>
                        <a:t>j</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652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4</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0.2 + 0 + 0.5 -0.4 = -0.7   </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68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5</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 + 0 + 0.2 + 0.2 =0.1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endParaRPr sz="27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478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6</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(-0.3)0.332-(0.2)(0.525)+0.1= -0.105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endParaRPr sz="2700" b="0" i="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836" name="Google Shape;836;p92"/>
          <p:cNvPicPr preferRelativeResize="0"/>
          <p:nvPr/>
        </p:nvPicPr>
        <p:blipFill rotWithShape="1">
          <a:blip r:embed="rId3">
            <a:alphaModFix/>
          </a:blip>
          <a:srcRect/>
          <a:stretch/>
        </p:blipFill>
        <p:spPr>
          <a:xfrm>
            <a:off x="7239000" y="4075114"/>
            <a:ext cx="1600200" cy="763587"/>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37" name="Google Shape;837;p92"/>
          <p:cNvPicPr preferRelativeResize="0"/>
          <p:nvPr/>
        </p:nvPicPr>
        <p:blipFill rotWithShape="1">
          <a:blip r:embed="rId4">
            <a:alphaModFix/>
          </a:blip>
          <a:srcRect/>
          <a:stretch/>
        </p:blipFill>
        <p:spPr>
          <a:xfrm>
            <a:off x="7239000" y="3048000"/>
            <a:ext cx="1600200" cy="838200"/>
          </a:xfrm>
          <a:prstGeom prst="rect">
            <a:avLst/>
          </a:prstGeom>
          <a:solidFill>
            <a:schemeClr val="lt1"/>
          </a:solidFill>
          <a:ln w="9525" cap="flat" cmpd="sng">
            <a:solidFill>
              <a:schemeClr val="dk1"/>
            </a:solidFill>
            <a:prstDash val="solid"/>
            <a:miter lim="800000"/>
            <a:headEnd type="none" w="sm" len="sm"/>
            <a:tailEnd type="none" w="sm" len="sm"/>
          </a:ln>
        </p:spPr>
      </p:pic>
      <p:pic>
        <p:nvPicPr>
          <p:cNvPr id="838" name="Google Shape;838;p92"/>
          <p:cNvPicPr preferRelativeResize="0"/>
          <p:nvPr/>
        </p:nvPicPr>
        <p:blipFill rotWithShape="1">
          <a:blip r:embed="rId5">
            <a:alphaModFix/>
          </a:blip>
          <a:srcRect/>
          <a:stretch/>
        </p:blipFill>
        <p:spPr>
          <a:xfrm>
            <a:off x="7239000" y="5121275"/>
            <a:ext cx="1600200" cy="730250"/>
          </a:xfrm>
          <a:prstGeom prst="rect">
            <a:avLst/>
          </a:prstGeom>
          <a:solidFill>
            <a:schemeClr val="lt1"/>
          </a:solidFill>
          <a:ln w="9525" cap="flat" cmpd="sng">
            <a:solidFill>
              <a:schemeClr val="dk1"/>
            </a:solidFill>
            <a:prstDash val="solid"/>
            <a:miter lim="800000"/>
            <a:headEnd type="none" w="sm" len="sm"/>
            <a:tailEnd type="none" w="sm" len="sm"/>
          </a:ln>
        </p:spPr>
      </p:pic>
      <p:sp>
        <p:nvSpPr>
          <p:cNvPr id="839" name="Google Shape;839;p92"/>
          <p:cNvSpPr txBox="1"/>
          <p:nvPr/>
        </p:nvSpPr>
        <p:spPr>
          <a:xfrm>
            <a:off x="8975726" y="3313113"/>
            <a:ext cx="8787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0.332</a:t>
            </a:r>
            <a:endParaRPr sz="1400" b="0" i="0" u="none" strike="noStrike" cap="none">
              <a:solidFill>
                <a:srgbClr val="000000"/>
              </a:solidFill>
              <a:latin typeface="Arial"/>
              <a:ea typeface="Arial"/>
              <a:cs typeface="Arial"/>
              <a:sym typeface="Arial"/>
            </a:endParaRPr>
          </a:p>
        </p:txBody>
      </p:sp>
      <p:sp>
        <p:nvSpPr>
          <p:cNvPr id="840" name="Google Shape;840;p92"/>
          <p:cNvSpPr txBox="1"/>
          <p:nvPr/>
        </p:nvSpPr>
        <p:spPr>
          <a:xfrm>
            <a:off x="8915401" y="4191000"/>
            <a:ext cx="8787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0.525</a:t>
            </a:r>
            <a:endParaRPr sz="1400" b="0" i="0" u="none" strike="noStrike" cap="none">
              <a:solidFill>
                <a:srgbClr val="000000"/>
              </a:solidFill>
              <a:latin typeface="Arial"/>
              <a:ea typeface="Arial"/>
              <a:cs typeface="Arial"/>
              <a:sym typeface="Arial"/>
            </a:endParaRPr>
          </a:p>
        </p:txBody>
      </p:sp>
      <p:sp>
        <p:nvSpPr>
          <p:cNvPr id="841" name="Google Shape;841;p92"/>
          <p:cNvSpPr txBox="1"/>
          <p:nvPr/>
        </p:nvSpPr>
        <p:spPr>
          <a:xfrm>
            <a:off x="8915401" y="5334000"/>
            <a:ext cx="8787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0.475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93"/>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Calculation of Error at Each Node</a:t>
            </a:r>
            <a:endParaRPr/>
          </a:p>
        </p:txBody>
      </p:sp>
      <p:graphicFrame>
        <p:nvGraphicFramePr>
          <p:cNvPr id="847" name="Google Shape;847;p93"/>
          <p:cNvGraphicFramePr/>
          <p:nvPr/>
        </p:nvGraphicFramePr>
        <p:xfrm>
          <a:off x="2133600" y="3124200"/>
          <a:ext cx="7696200" cy="2984540"/>
        </p:xfrm>
        <a:graphic>
          <a:graphicData uri="http://schemas.openxmlformats.org/drawingml/2006/table">
            <a:tbl>
              <a:tblPr>
                <a:noFill/>
                <a:tableStyleId>{D6BAE958-55CA-484B-8217-861B7567516A}</a:tableStyleId>
              </a:tblPr>
              <a:tblGrid>
                <a:gridCol w="2286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18097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Unit</a:t>
                      </a:r>
                      <a:r>
                        <a:rPr lang="en-US" sz="2000" b="0" i="0" u="none" strike="noStrike" cap="none">
                          <a:solidFill>
                            <a:schemeClr val="dk1"/>
                          </a:solidFill>
                          <a:latin typeface="Arial"/>
                          <a:ea typeface="Arial"/>
                          <a:cs typeface="Arial"/>
                          <a:sym typeface="Arial"/>
                        </a:rPr>
                        <a:t> j</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Error</a:t>
                      </a:r>
                      <a:r>
                        <a:rPr lang="en-US" sz="2000" b="0" i="0" u="none" strike="noStrike" cap="none">
                          <a:solidFill>
                            <a:schemeClr val="dk1"/>
                          </a:solidFill>
                          <a:latin typeface="Arial"/>
                          <a:ea typeface="Arial"/>
                          <a:cs typeface="Arial"/>
                          <a:sym typeface="Arial"/>
                        </a:rPr>
                        <a:t> j</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7945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6</a:t>
                      </a:r>
                      <a:endParaRPr sz="1400" u="none" strike="noStrike" cap="none"/>
                    </a:p>
                    <a:p>
                      <a:pPr marL="0" marR="0" lvl="0" indent="0" algn="l" rtl="0">
                        <a:lnSpc>
                          <a:spcPct val="100000"/>
                        </a:lnSpc>
                        <a:spcBef>
                          <a:spcPts val="54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0.475(1-0.475)(1-0.475) =0.1311   </a:t>
                      </a:r>
                      <a:endParaRPr sz="1400" u="none" strike="noStrike" cap="none"/>
                    </a:p>
                    <a:p>
                      <a:pPr marL="0" marR="0" lvl="0" indent="0" algn="l" rtl="0">
                        <a:lnSpc>
                          <a:spcPct val="100000"/>
                        </a:lnSpc>
                        <a:spcBef>
                          <a:spcPts val="40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We assume T</a:t>
                      </a:r>
                      <a:r>
                        <a:rPr lang="en-US" sz="1400" b="1" i="0" u="none" strike="noStrike" cap="none">
                          <a:solidFill>
                            <a:schemeClr val="dk1"/>
                          </a:solidFill>
                          <a:latin typeface="Arial"/>
                          <a:ea typeface="Arial"/>
                          <a:cs typeface="Arial"/>
                          <a:sym typeface="Arial"/>
                        </a:rPr>
                        <a:t> 6</a:t>
                      </a:r>
                      <a:r>
                        <a:rPr lang="en-US" sz="2000" b="1" i="0" u="none" strike="noStrike" cap="none">
                          <a:solidFill>
                            <a:schemeClr val="dk1"/>
                          </a:solidFill>
                          <a:latin typeface="Arial"/>
                          <a:ea typeface="Arial"/>
                          <a:cs typeface="Arial"/>
                          <a:sym typeface="Arial"/>
                        </a:rPr>
                        <a:t> = 1 </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05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5</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0.525 x (1- 0.525)x 0.1311x</a:t>
                      </a:r>
                      <a:endParaRPr sz="1400" u="none" strike="noStrike" cap="none"/>
                    </a:p>
                    <a:p>
                      <a:pPr marL="0" marR="0" lvl="0" indent="0" algn="l" rtl="0">
                        <a:lnSpc>
                          <a:spcPct val="100000"/>
                        </a:lnSpc>
                        <a:spcBef>
                          <a:spcPts val="40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(-0.2) = 0.0065</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945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4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0.332 x (1-0.332) x 0.1311 x </a:t>
                      </a:r>
                      <a:endParaRPr sz="1400" u="none" strike="noStrike" cap="none"/>
                    </a:p>
                    <a:p>
                      <a:pPr marL="0" marR="0" lvl="0" indent="0" algn="l" rtl="0">
                        <a:lnSpc>
                          <a:spcPct val="100000"/>
                        </a:lnSpc>
                        <a:spcBef>
                          <a:spcPts val="40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 = -0.0087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94"/>
          <p:cNvSpPr txBox="1">
            <a:spLocks noGrp="1"/>
          </p:cNvSpPr>
          <p:nvPr>
            <p:ph type="title"/>
          </p:nvPr>
        </p:nvSpPr>
        <p:spPr>
          <a:xfrm>
            <a:off x="2362200" y="228600"/>
            <a:ext cx="76962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Calculation of weights and Bias Updating</a:t>
            </a:r>
            <a:endParaRPr/>
          </a:p>
        </p:txBody>
      </p:sp>
      <p:sp>
        <p:nvSpPr>
          <p:cNvPr id="853" name="Google Shape;853;p94"/>
          <p:cNvSpPr/>
          <p:nvPr/>
        </p:nvSpPr>
        <p:spPr>
          <a:xfrm>
            <a:off x="2286000" y="990600"/>
            <a:ext cx="7696200" cy="762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2"/>
                </a:solidFill>
                <a:latin typeface="Arial Black"/>
                <a:ea typeface="Arial Black"/>
                <a:cs typeface="Arial Black"/>
                <a:sym typeface="Arial Black"/>
              </a:rPr>
              <a:t>Learning Rate l =0.9</a:t>
            </a:r>
            <a:endParaRPr sz="1400" b="0" i="0" u="none" strike="noStrike" cap="none">
              <a:solidFill>
                <a:srgbClr val="000000"/>
              </a:solidFill>
              <a:latin typeface="Arial"/>
              <a:ea typeface="Arial"/>
              <a:cs typeface="Arial"/>
              <a:sym typeface="Arial"/>
            </a:endParaRPr>
          </a:p>
        </p:txBody>
      </p:sp>
      <p:graphicFrame>
        <p:nvGraphicFramePr>
          <p:cNvPr id="854" name="Google Shape;854;p94"/>
          <p:cNvGraphicFramePr/>
          <p:nvPr/>
        </p:nvGraphicFramePr>
        <p:xfrm>
          <a:off x="2286000" y="1981201"/>
          <a:ext cx="7696200" cy="4455240"/>
        </p:xfrm>
        <a:graphic>
          <a:graphicData uri="http://schemas.openxmlformats.org/drawingml/2006/table">
            <a:tbl>
              <a:tblPr>
                <a:noFill/>
                <a:tableStyleId>{D6BAE958-55CA-484B-8217-861B7567516A}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39212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     Weight</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New Values</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7700">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w</a:t>
                      </a:r>
                      <a:r>
                        <a:rPr lang="en-US" sz="1600" b="1" i="0" u="none" strike="noStrike" cap="none">
                          <a:solidFill>
                            <a:schemeClr val="dk1"/>
                          </a:solidFill>
                          <a:latin typeface="Arial"/>
                          <a:ea typeface="Arial"/>
                          <a:cs typeface="Arial"/>
                          <a:sym typeface="Arial"/>
                        </a:rPr>
                        <a:t>46</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 + 0.9(0.1311)(0.332) = -0.261      </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387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w</a:t>
                      </a:r>
                      <a:r>
                        <a:rPr lang="en-US" sz="1400" b="1" i="0" u="none" strike="noStrike" cap="none">
                          <a:solidFill>
                            <a:schemeClr val="dk1"/>
                          </a:solidFill>
                          <a:latin typeface="Arial"/>
                          <a:ea typeface="Arial"/>
                          <a:cs typeface="Arial"/>
                          <a:sym typeface="Arial"/>
                        </a:rPr>
                        <a:t>56</a:t>
                      </a:r>
                      <a:r>
                        <a:rPr lang="en-US" sz="1800" b="1" i="0" u="none" strike="noStrike" cap="none">
                          <a:solidFill>
                            <a:schemeClr val="dk1"/>
                          </a:solidFill>
                          <a:latin typeface="Arial"/>
                          <a:ea typeface="Arial"/>
                          <a:cs typeface="Arial"/>
                          <a:sym typeface="Arial"/>
                        </a:rPr>
                        <a:t>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-0.2 + (0.9)(0.1311)(0.525) = -0.138</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212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w</a:t>
                      </a:r>
                      <a:r>
                        <a:rPr lang="en-US" sz="1600" b="1" i="0" u="none" strike="noStrike" cap="none">
                          <a:solidFill>
                            <a:schemeClr val="dk1"/>
                          </a:solidFill>
                          <a:latin typeface="Arial"/>
                          <a:ea typeface="Arial"/>
                          <a:cs typeface="Arial"/>
                          <a:sym typeface="Arial"/>
                        </a:rPr>
                        <a:t>14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0.2 + 0.9(-0.0087)(1) = 0.192</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2125">
                <a:tc>
                  <a:txBody>
                    <a:bodyPr/>
                    <a:lstStyle/>
                    <a:p>
                      <a:pPr marL="0" marR="0" lvl="0" indent="0" algn="l" rtl="0">
                        <a:lnSpc>
                          <a:spcPct val="100000"/>
                        </a:lnSpc>
                        <a:spcBef>
                          <a:spcPts val="0"/>
                        </a:spcBef>
                        <a:spcAft>
                          <a:spcPts val="0"/>
                        </a:spcAft>
                        <a:buClr>
                          <a:schemeClr val="lt2"/>
                        </a:buClr>
                        <a:buSzPts val="1890"/>
                        <a:buFont typeface="Noto Sans Symbols"/>
                        <a:buNone/>
                      </a:pPr>
                      <a:r>
                        <a:rPr lang="en-US" sz="27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w</a:t>
                      </a:r>
                      <a:r>
                        <a:rPr lang="en-US" sz="1600" b="1" i="0" u="none" strike="noStrike" cap="none">
                          <a:solidFill>
                            <a:schemeClr val="dk1"/>
                          </a:solidFill>
                          <a:latin typeface="Arial"/>
                          <a:ea typeface="Arial"/>
                          <a:cs typeface="Arial"/>
                          <a:sym typeface="Arial"/>
                        </a:rPr>
                        <a:t>15</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-0.3 + (0.9)(-0.0065)(1) = -0.306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1800">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            ……..similarly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………similarly</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9600">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θ</a:t>
                      </a:r>
                      <a:r>
                        <a:rPr lang="en-US" sz="1600" b="1" i="0" u="none" strike="noStrike" cap="none">
                          <a:solidFill>
                            <a:schemeClr val="dk1"/>
                          </a:solidFill>
                          <a:latin typeface="Arial"/>
                          <a:ea typeface="Arial"/>
                          <a:cs typeface="Arial"/>
                          <a:sym typeface="Arial"/>
                        </a:rPr>
                        <a:t>6</a:t>
                      </a: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lt2"/>
                        </a:buClr>
                        <a:buSzPts val="1400"/>
                        <a:buFont typeface="Noto Sans Symbols"/>
                        <a:buNone/>
                      </a:pPr>
                      <a:r>
                        <a:rPr lang="en-US" sz="2000" b="0" i="0" u="none" strike="noStrike" cap="none">
                          <a:solidFill>
                            <a:schemeClr val="dk1"/>
                          </a:solidFill>
                          <a:latin typeface="Arial"/>
                          <a:ea typeface="Arial"/>
                          <a:cs typeface="Arial"/>
                          <a:sym typeface="Arial"/>
                        </a:rPr>
                        <a:t>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0.1 +(0.9)(0.1311)=0.218 </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0200">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          ……..similarly</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400"/>
                        <a:buFont typeface="Noto Sans Symbols"/>
                        <a:buNone/>
                      </a:pPr>
                      <a:r>
                        <a:rPr lang="en-US" sz="2000" b="1" i="0" u="none" strike="noStrike" cap="none">
                          <a:solidFill>
                            <a:schemeClr val="dk1"/>
                          </a:solidFill>
                          <a:latin typeface="Arial"/>
                          <a:ea typeface="Arial"/>
                          <a:cs typeface="Arial"/>
                          <a:sym typeface="Arial"/>
                        </a:rPr>
                        <a:t>………similarly</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0" name="Google Shape;860;p95"/>
          <p:cNvSpPr txBox="1">
            <a:spLocks noGrp="1"/>
          </p:cNvSpPr>
          <p:nvPr>
            <p:ph type="title"/>
          </p:nvPr>
        </p:nvSpPr>
        <p:spPr>
          <a:xfrm>
            <a:off x="1752600" y="0"/>
            <a:ext cx="8686800" cy="1219200"/>
          </a:xfrm>
          <a:prstGeom prst="rect">
            <a:avLst/>
          </a:prstGeom>
          <a:noFill/>
          <a:ln>
            <a:noFill/>
          </a:ln>
        </p:spPr>
        <p:txBody>
          <a:bodyPr spcFirstLastPara="1" wrap="square" lIns="92075" tIns="46025" rIns="92075" bIns="46025"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Network Pruning and Rule Extraction</a:t>
            </a:r>
            <a:endParaRPr sz="2900"/>
          </a:p>
        </p:txBody>
      </p:sp>
      <p:sp>
        <p:nvSpPr>
          <p:cNvPr id="861" name="Google Shape;861;p95"/>
          <p:cNvSpPr txBox="1">
            <a:spLocks noGrp="1"/>
          </p:cNvSpPr>
          <p:nvPr>
            <p:ph type="body" idx="1"/>
          </p:nvPr>
        </p:nvSpPr>
        <p:spPr>
          <a:xfrm>
            <a:off x="1828800" y="1524000"/>
            <a:ext cx="8401050" cy="4846638"/>
          </a:xfrm>
          <a:prstGeom prst="rect">
            <a:avLst/>
          </a:prstGeom>
          <a:noFill/>
          <a:ln>
            <a:noFill/>
          </a:ln>
        </p:spPr>
        <p:txBody>
          <a:bodyPr spcFirstLastPara="1" wrap="square" lIns="92075" tIns="46025" rIns="92075" bIns="46025" anchor="t" anchorCtr="0">
            <a:normAutofit/>
          </a:bodyPr>
          <a:lstStyle/>
          <a:p>
            <a:pPr marL="228600" lvl="0" indent="-228600" algn="l" rtl="0">
              <a:lnSpc>
                <a:spcPct val="110000"/>
              </a:lnSpc>
              <a:spcBef>
                <a:spcPts val="0"/>
              </a:spcBef>
              <a:spcAft>
                <a:spcPts val="0"/>
              </a:spcAft>
              <a:buClr>
                <a:srgbClr val="FF3300"/>
              </a:buClr>
              <a:buSzPts val="3500"/>
              <a:buChar char="•"/>
            </a:pPr>
            <a:r>
              <a:rPr lang="en-US" sz="3500">
                <a:solidFill>
                  <a:srgbClr val="FF3300"/>
                </a:solidFill>
              </a:rPr>
              <a:t>Network pruning</a:t>
            </a:r>
            <a:endParaRPr/>
          </a:p>
          <a:p>
            <a:pPr marL="685800" lvl="1" indent="-228600" algn="l" rtl="0">
              <a:lnSpc>
                <a:spcPct val="110000"/>
              </a:lnSpc>
              <a:spcBef>
                <a:spcPts val="500"/>
              </a:spcBef>
              <a:spcAft>
                <a:spcPts val="0"/>
              </a:spcAft>
              <a:buClr>
                <a:schemeClr val="dk1"/>
              </a:buClr>
              <a:buSzPts val="3000"/>
              <a:buChar char="•"/>
            </a:pPr>
            <a:r>
              <a:rPr lang="en-US" sz="3000"/>
              <a:t>Fully connected network will be hard to articulate</a:t>
            </a:r>
            <a:endParaRPr/>
          </a:p>
          <a:p>
            <a:pPr marL="685800" lvl="1" indent="-228600" algn="l" rtl="0">
              <a:lnSpc>
                <a:spcPct val="110000"/>
              </a:lnSpc>
              <a:spcBef>
                <a:spcPts val="500"/>
              </a:spcBef>
              <a:spcAft>
                <a:spcPts val="0"/>
              </a:spcAft>
              <a:buClr>
                <a:schemeClr val="dk1"/>
              </a:buClr>
              <a:buSzPts val="3000"/>
              <a:buChar char="•"/>
            </a:pPr>
            <a:r>
              <a:rPr lang="en-US" sz="3000" i="1"/>
              <a:t>N</a:t>
            </a:r>
            <a:r>
              <a:rPr lang="en-US" sz="3000"/>
              <a:t> input nodes, </a:t>
            </a:r>
            <a:r>
              <a:rPr lang="en-US" sz="3000" i="1"/>
              <a:t>h</a:t>
            </a:r>
            <a:r>
              <a:rPr lang="en-US" sz="3000"/>
              <a:t> hidden nodes and </a:t>
            </a:r>
            <a:r>
              <a:rPr lang="en-US" sz="3000" i="1"/>
              <a:t>m</a:t>
            </a:r>
            <a:r>
              <a:rPr lang="en-US" sz="3000"/>
              <a:t> output nodes lead to </a:t>
            </a:r>
            <a:r>
              <a:rPr lang="en-US" sz="3000" i="1"/>
              <a:t>h(m+N)</a:t>
            </a:r>
            <a:r>
              <a:rPr lang="en-US" sz="3000"/>
              <a:t> weights</a:t>
            </a:r>
            <a:endParaRPr/>
          </a:p>
          <a:p>
            <a:pPr marL="685800" lvl="1" indent="-228600" algn="l" rtl="0">
              <a:lnSpc>
                <a:spcPct val="110000"/>
              </a:lnSpc>
              <a:spcBef>
                <a:spcPts val="500"/>
              </a:spcBef>
              <a:spcAft>
                <a:spcPts val="0"/>
              </a:spcAft>
              <a:buClr>
                <a:srgbClr val="FF3300"/>
              </a:buClr>
              <a:buSzPts val="3000"/>
              <a:buChar char="•"/>
            </a:pPr>
            <a:r>
              <a:rPr lang="en-US" sz="3000">
                <a:solidFill>
                  <a:srgbClr val="FF3300"/>
                </a:solidFill>
              </a:rPr>
              <a:t>Pruning:</a:t>
            </a:r>
            <a:r>
              <a:rPr lang="en-US" sz="3000"/>
              <a:t> Remove some of the links without affecting classification accuracy of the network</a:t>
            </a:r>
            <a:endParaRP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Advanced Features of  Neural Network</a:t>
            </a:r>
            <a:endParaRPr/>
          </a:p>
        </p:txBody>
      </p:sp>
      <p:sp>
        <p:nvSpPr>
          <p:cNvPr id="867" name="Google Shape;867;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3300"/>
              </a:solidFill>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Training with Subsets</a:t>
            </a: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Modular Neural Network</a:t>
            </a: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Evolution of Neural Network</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38200" y="365126"/>
            <a:ext cx="10515600" cy="71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Algorithm</a:t>
            </a:r>
            <a:endParaRPr/>
          </a:p>
        </p:txBody>
      </p:sp>
      <p:sp>
        <p:nvSpPr>
          <p:cNvPr id="161" name="Google Shape;161;p24"/>
          <p:cNvSpPr txBox="1">
            <a:spLocks noGrp="1"/>
          </p:cNvSpPr>
          <p:nvPr>
            <p:ph type="body" idx="1"/>
          </p:nvPr>
        </p:nvSpPr>
        <p:spPr>
          <a:xfrm>
            <a:off x="606380" y="124607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Pick a value for </a:t>
            </a:r>
            <a:r>
              <a:rPr lang="en-US" b="1"/>
              <a:t>K </a:t>
            </a:r>
            <a:r>
              <a:rPr lang="en-US"/>
              <a:t>(i.e. 5).</a:t>
            </a:r>
            <a:endParaRPr/>
          </a:p>
          <a:p>
            <a:pPr marL="228600" lvl="0" indent="-50800" algn="l" rtl="0">
              <a:lnSpc>
                <a:spcPct val="90000"/>
              </a:lnSpc>
              <a:spcBef>
                <a:spcPts val="1000"/>
              </a:spcBef>
              <a:spcAft>
                <a:spcPts val="0"/>
              </a:spcAft>
              <a:buClr>
                <a:schemeClr val="dk1"/>
              </a:buClr>
              <a:buSzPts val="2800"/>
              <a:buNone/>
            </a:pPr>
            <a:endParaRPr/>
          </a:p>
        </p:txBody>
      </p:sp>
      <p:pic>
        <p:nvPicPr>
          <p:cNvPr id="162" name="Google Shape;162;p24" descr="https://miro.medium.com/max/875/1*mAgqYN_HLbYYXXkQdyBA6Q.png"/>
          <p:cNvPicPr preferRelativeResize="0"/>
          <p:nvPr/>
        </p:nvPicPr>
        <p:blipFill rotWithShape="1">
          <a:blip r:embed="rId3">
            <a:alphaModFix/>
          </a:blip>
          <a:srcRect/>
          <a:stretch/>
        </p:blipFill>
        <p:spPr>
          <a:xfrm>
            <a:off x="1945739" y="2161280"/>
            <a:ext cx="5485074" cy="322208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Variants of Neural Networks Learning</a:t>
            </a:r>
            <a:endParaRPr sz="2900"/>
          </a:p>
        </p:txBody>
      </p:sp>
      <p:sp>
        <p:nvSpPr>
          <p:cNvPr id="873" name="Google Shape;873;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800"/>
              <a:buChar char="•"/>
            </a:pPr>
            <a:r>
              <a:rPr lang="en-US">
                <a:solidFill>
                  <a:srgbClr val="FF3300"/>
                </a:solidFill>
              </a:rPr>
              <a:t>Supervised learning/Classification</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US"/>
              <a:t>Control</a:t>
            </a:r>
            <a:endParaRPr/>
          </a:p>
          <a:p>
            <a:pPr marL="685800" lvl="1" indent="-228600" algn="l" rtl="0">
              <a:lnSpc>
                <a:spcPct val="90000"/>
              </a:lnSpc>
              <a:spcBef>
                <a:spcPts val="500"/>
              </a:spcBef>
              <a:spcAft>
                <a:spcPts val="0"/>
              </a:spcAft>
              <a:buClr>
                <a:schemeClr val="dk1"/>
              </a:buClr>
              <a:buSzPts val="2400"/>
              <a:buChar char="•"/>
            </a:pPr>
            <a:r>
              <a:rPr lang="en-US"/>
              <a:t>Function approximation</a:t>
            </a:r>
            <a:endParaRPr/>
          </a:p>
          <a:p>
            <a:pPr marL="685800" lvl="1" indent="-228600" algn="l" rtl="0">
              <a:lnSpc>
                <a:spcPct val="90000"/>
              </a:lnSpc>
              <a:spcBef>
                <a:spcPts val="500"/>
              </a:spcBef>
              <a:spcAft>
                <a:spcPts val="0"/>
              </a:spcAft>
              <a:buClr>
                <a:schemeClr val="dk1"/>
              </a:buClr>
              <a:buSzPts val="2400"/>
              <a:buChar char="•"/>
            </a:pPr>
            <a:r>
              <a:rPr lang="en-US"/>
              <a:t>Associative memory</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Unsupervised learning or Clustering</a:t>
            </a:r>
            <a:endParaRPr/>
          </a:p>
          <a:p>
            <a:pPr marL="685800" lvl="1" indent="-228600" algn="l" rtl="0">
              <a:lnSpc>
                <a:spcPct val="90000"/>
              </a:lnSpc>
              <a:spcBef>
                <a:spcPts val="500"/>
              </a:spcBef>
              <a:spcAft>
                <a:spcPts val="0"/>
              </a:spcAft>
              <a:buClr>
                <a:schemeClr val="dk1"/>
              </a:buClr>
              <a:buSzPts val="2400"/>
              <a:buFont typeface="Calibri"/>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Training with Subsets</a:t>
            </a:r>
            <a:endParaRPr/>
          </a:p>
        </p:txBody>
      </p:sp>
      <p:sp>
        <p:nvSpPr>
          <p:cNvPr id="880" name="Google Shape;880;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800"/>
              <a:buChar char="•"/>
            </a:pPr>
            <a:r>
              <a:rPr lang="en-US">
                <a:solidFill>
                  <a:srgbClr val="FF3300"/>
                </a:solidFill>
              </a:rPr>
              <a:t>Select subsets of data </a:t>
            </a:r>
            <a:endParaRPr/>
          </a:p>
          <a:p>
            <a:pPr marL="228600" lvl="0" indent="-228600" algn="l" rtl="0">
              <a:lnSpc>
                <a:spcPct val="90000"/>
              </a:lnSpc>
              <a:spcBef>
                <a:spcPts val="1000"/>
              </a:spcBef>
              <a:spcAft>
                <a:spcPts val="0"/>
              </a:spcAft>
              <a:buClr>
                <a:schemeClr val="dk1"/>
              </a:buClr>
              <a:buSzPts val="2800"/>
              <a:buChar char="•"/>
            </a:pPr>
            <a:r>
              <a:rPr lang="en-US"/>
              <a:t>Build new classifier on subset</a:t>
            </a: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Aggregate with previous classifiers</a:t>
            </a:r>
            <a:endParaRPr/>
          </a:p>
          <a:p>
            <a:pPr marL="228600" lvl="0" indent="-228600" algn="l" rtl="0">
              <a:lnSpc>
                <a:spcPct val="90000"/>
              </a:lnSpc>
              <a:spcBef>
                <a:spcPts val="1000"/>
              </a:spcBef>
              <a:spcAft>
                <a:spcPts val="0"/>
              </a:spcAft>
              <a:buClr>
                <a:schemeClr val="dk1"/>
              </a:buClr>
              <a:buSzPts val="2800"/>
              <a:buChar char="•"/>
            </a:pPr>
            <a:r>
              <a:rPr lang="en-US"/>
              <a:t>Compare error after adding classifier</a:t>
            </a: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Repeat as long as error decreases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Training with subsets</a:t>
            </a:r>
            <a:endParaRPr/>
          </a:p>
        </p:txBody>
      </p:sp>
      <p:grpSp>
        <p:nvGrpSpPr>
          <p:cNvPr id="887" name="Google Shape;887;p99"/>
          <p:cNvGrpSpPr/>
          <p:nvPr/>
        </p:nvGrpSpPr>
        <p:grpSpPr>
          <a:xfrm>
            <a:off x="2362200" y="1778000"/>
            <a:ext cx="7639050" cy="4357688"/>
            <a:chOff x="528" y="1120"/>
            <a:chExt cx="4812" cy="2745"/>
          </a:xfrm>
        </p:grpSpPr>
        <p:grpSp>
          <p:nvGrpSpPr>
            <p:cNvPr id="888" name="Google Shape;888;p99"/>
            <p:cNvGrpSpPr/>
            <p:nvPr/>
          </p:nvGrpSpPr>
          <p:grpSpPr>
            <a:xfrm>
              <a:off x="528" y="1120"/>
              <a:ext cx="4812" cy="2745"/>
              <a:chOff x="528" y="1120"/>
              <a:chExt cx="4812" cy="2745"/>
            </a:xfrm>
          </p:grpSpPr>
          <p:sp>
            <p:nvSpPr>
              <p:cNvPr id="889" name="Google Shape;889;p99"/>
              <p:cNvSpPr/>
              <p:nvPr/>
            </p:nvSpPr>
            <p:spPr>
              <a:xfrm>
                <a:off x="528" y="1996"/>
                <a:ext cx="579" cy="233"/>
              </a:xfrm>
              <a:prstGeom prst="rect">
                <a:avLst/>
              </a:prstGeom>
              <a:no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90" name="Google Shape;890;p99"/>
              <p:cNvCxnSpPr/>
              <p:nvPr/>
            </p:nvCxnSpPr>
            <p:spPr>
              <a:xfrm>
                <a:off x="1104" y="2112"/>
                <a:ext cx="772" cy="1"/>
              </a:xfrm>
              <a:prstGeom prst="straightConnector1">
                <a:avLst/>
              </a:prstGeom>
              <a:noFill/>
              <a:ln w="28575" cap="flat" cmpd="sng">
                <a:solidFill>
                  <a:srgbClr val="000000"/>
                </a:solidFill>
                <a:prstDash val="solid"/>
                <a:round/>
                <a:headEnd type="none" w="sm" len="sm"/>
                <a:tailEnd type="triangle" w="med" len="med"/>
              </a:ln>
            </p:spPr>
          </p:cxnSp>
          <p:sp>
            <p:nvSpPr>
              <p:cNvPr id="891" name="Google Shape;891;p99"/>
              <p:cNvSpPr/>
              <p:nvPr/>
            </p:nvSpPr>
            <p:spPr>
              <a:xfrm>
                <a:off x="1968" y="1120"/>
                <a:ext cx="676" cy="206"/>
              </a:xfrm>
              <a:prstGeom prst="rect">
                <a:avLst/>
              </a:prstGeom>
              <a:solidFill>
                <a:srgbClr val="CCFFCC">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Subset 1</a:t>
                </a:r>
                <a:endParaRPr sz="1400" b="0" i="0" u="none" strike="noStrike" cap="none">
                  <a:solidFill>
                    <a:srgbClr val="000000"/>
                  </a:solidFill>
                  <a:latin typeface="Arial"/>
                  <a:ea typeface="Arial"/>
                  <a:cs typeface="Arial"/>
                  <a:sym typeface="Arial"/>
                </a:endParaRPr>
              </a:p>
            </p:txBody>
          </p:sp>
          <p:sp>
            <p:nvSpPr>
              <p:cNvPr id="892" name="Google Shape;892;p99"/>
              <p:cNvSpPr/>
              <p:nvPr/>
            </p:nvSpPr>
            <p:spPr>
              <a:xfrm>
                <a:off x="1968" y="1648"/>
                <a:ext cx="676" cy="206"/>
              </a:xfrm>
              <a:prstGeom prst="rect">
                <a:avLst/>
              </a:prstGeom>
              <a:solidFill>
                <a:srgbClr val="CCFFCC">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Subset 2</a:t>
                </a:r>
                <a:endParaRPr sz="1400" b="0" i="0" u="none" strike="noStrike" cap="none">
                  <a:solidFill>
                    <a:srgbClr val="000000"/>
                  </a:solidFill>
                  <a:latin typeface="Arial"/>
                  <a:ea typeface="Arial"/>
                  <a:cs typeface="Arial"/>
                  <a:sym typeface="Arial"/>
                </a:endParaRPr>
              </a:p>
            </p:txBody>
          </p:sp>
          <p:sp>
            <p:nvSpPr>
              <p:cNvPr id="893" name="Google Shape;893;p99"/>
              <p:cNvSpPr/>
              <p:nvPr/>
            </p:nvSpPr>
            <p:spPr>
              <a:xfrm>
                <a:off x="1968" y="2176"/>
                <a:ext cx="676" cy="206"/>
              </a:xfrm>
              <a:prstGeom prst="rect">
                <a:avLst/>
              </a:prstGeom>
              <a:solidFill>
                <a:srgbClr val="CCFFCC">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Subset 3</a:t>
                </a:r>
                <a:endParaRPr sz="1400" b="0" i="0" u="none" strike="noStrike" cap="none">
                  <a:solidFill>
                    <a:srgbClr val="000000"/>
                  </a:solidFill>
                  <a:latin typeface="Arial"/>
                  <a:ea typeface="Arial"/>
                  <a:cs typeface="Arial"/>
                  <a:sym typeface="Arial"/>
                </a:endParaRPr>
              </a:p>
            </p:txBody>
          </p:sp>
          <p:sp>
            <p:nvSpPr>
              <p:cNvPr id="894" name="Google Shape;894;p99"/>
              <p:cNvSpPr/>
              <p:nvPr/>
            </p:nvSpPr>
            <p:spPr>
              <a:xfrm>
                <a:off x="2016" y="2896"/>
                <a:ext cx="676" cy="206"/>
              </a:xfrm>
              <a:prstGeom prst="rect">
                <a:avLst/>
              </a:prstGeom>
              <a:solidFill>
                <a:srgbClr val="CCFFCC">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Subset n</a:t>
                </a:r>
                <a:endParaRPr sz="1400" b="0" i="0" u="none" strike="noStrike" cap="none">
                  <a:solidFill>
                    <a:srgbClr val="000000"/>
                  </a:solidFill>
                  <a:latin typeface="Arial"/>
                  <a:ea typeface="Arial"/>
                  <a:cs typeface="Arial"/>
                  <a:sym typeface="Arial"/>
                </a:endParaRPr>
              </a:p>
            </p:txBody>
          </p:sp>
          <p:sp>
            <p:nvSpPr>
              <p:cNvPr id="895" name="Google Shape;895;p99"/>
              <p:cNvSpPr/>
              <p:nvPr/>
            </p:nvSpPr>
            <p:spPr>
              <a:xfrm>
                <a:off x="2976" y="1120"/>
                <a:ext cx="676" cy="206"/>
              </a:xfrm>
              <a:prstGeom prst="rect">
                <a:avLst/>
              </a:prstGeom>
              <a:solidFill>
                <a:srgbClr val="99CCFF">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NN 1</a:t>
                </a:r>
                <a:endParaRPr sz="1400" b="0" i="0" u="none" strike="noStrike" cap="none">
                  <a:solidFill>
                    <a:srgbClr val="000000"/>
                  </a:solidFill>
                  <a:latin typeface="Arial"/>
                  <a:ea typeface="Arial"/>
                  <a:cs typeface="Arial"/>
                  <a:sym typeface="Arial"/>
                </a:endParaRPr>
              </a:p>
            </p:txBody>
          </p:sp>
          <p:sp>
            <p:nvSpPr>
              <p:cNvPr id="896" name="Google Shape;896;p99"/>
              <p:cNvSpPr/>
              <p:nvPr/>
            </p:nvSpPr>
            <p:spPr>
              <a:xfrm>
                <a:off x="3360" y="1648"/>
                <a:ext cx="676" cy="206"/>
              </a:xfrm>
              <a:prstGeom prst="rect">
                <a:avLst/>
              </a:prstGeom>
              <a:solidFill>
                <a:srgbClr val="99CCFF">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NN 2</a:t>
                </a:r>
                <a:endParaRPr sz="1400" b="0" i="0" u="none" strike="noStrike" cap="none">
                  <a:solidFill>
                    <a:srgbClr val="000000"/>
                  </a:solidFill>
                  <a:latin typeface="Arial"/>
                  <a:ea typeface="Arial"/>
                  <a:cs typeface="Arial"/>
                  <a:sym typeface="Arial"/>
                </a:endParaRPr>
              </a:p>
            </p:txBody>
          </p:sp>
          <p:sp>
            <p:nvSpPr>
              <p:cNvPr id="897" name="Google Shape;897;p99"/>
              <p:cNvSpPr/>
              <p:nvPr/>
            </p:nvSpPr>
            <p:spPr>
              <a:xfrm>
                <a:off x="3792" y="2176"/>
                <a:ext cx="676" cy="206"/>
              </a:xfrm>
              <a:prstGeom prst="rect">
                <a:avLst/>
              </a:prstGeom>
              <a:solidFill>
                <a:srgbClr val="99CCFF">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NN 3</a:t>
                </a:r>
                <a:endParaRPr sz="1400" b="0" i="0" u="none" strike="noStrike" cap="none">
                  <a:solidFill>
                    <a:srgbClr val="000000"/>
                  </a:solidFill>
                  <a:latin typeface="Arial"/>
                  <a:ea typeface="Arial"/>
                  <a:cs typeface="Arial"/>
                  <a:sym typeface="Arial"/>
                </a:endParaRPr>
              </a:p>
            </p:txBody>
          </p:sp>
          <p:sp>
            <p:nvSpPr>
              <p:cNvPr id="898" name="Google Shape;898;p99"/>
              <p:cNvSpPr/>
              <p:nvPr/>
            </p:nvSpPr>
            <p:spPr>
              <a:xfrm>
                <a:off x="4464" y="2896"/>
                <a:ext cx="676" cy="206"/>
              </a:xfrm>
              <a:prstGeom prst="rect">
                <a:avLst/>
              </a:prstGeom>
              <a:solidFill>
                <a:srgbClr val="99CCFF">
                  <a:alpha val="49411"/>
                </a:srgbClr>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NN n</a:t>
                </a:r>
                <a:endParaRPr sz="1400" b="0" i="0" u="none" strike="noStrike" cap="none">
                  <a:solidFill>
                    <a:srgbClr val="000000"/>
                  </a:solidFill>
                  <a:latin typeface="Arial"/>
                  <a:ea typeface="Arial"/>
                  <a:cs typeface="Arial"/>
                  <a:sym typeface="Arial"/>
                </a:endParaRPr>
              </a:p>
            </p:txBody>
          </p:sp>
          <p:cxnSp>
            <p:nvCxnSpPr>
              <p:cNvPr id="899" name="Google Shape;899;p99"/>
              <p:cNvCxnSpPr/>
              <p:nvPr/>
            </p:nvCxnSpPr>
            <p:spPr>
              <a:xfrm>
                <a:off x="2640" y="1200"/>
                <a:ext cx="338" cy="1"/>
              </a:xfrm>
              <a:prstGeom prst="straightConnector1">
                <a:avLst/>
              </a:prstGeom>
              <a:noFill/>
              <a:ln w="28575" cap="flat" cmpd="sng">
                <a:solidFill>
                  <a:srgbClr val="000000"/>
                </a:solidFill>
                <a:prstDash val="solid"/>
                <a:round/>
                <a:headEnd type="none" w="sm" len="sm"/>
                <a:tailEnd type="triangle" w="med" len="med"/>
              </a:ln>
            </p:spPr>
          </p:cxnSp>
          <p:cxnSp>
            <p:nvCxnSpPr>
              <p:cNvPr id="900" name="Google Shape;900;p99"/>
              <p:cNvCxnSpPr/>
              <p:nvPr/>
            </p:nvCxnSpPr>
            <p:spPr>
              <a:xfrm>
                <a:off x="2640" y="1728"/>
                <a:ext cx="724" cy="1"/>
              </a:xfrm>
              <a:prstGeom prst="straightConnector1">
                <a:avLst/>
              </a:prstGeom>
              <a:noFill/>
              <a:ln w="28575" cap="flat" cmpd="sng">
                <a:solidFill>
                  <a:srgbClr val="000000"/>
                </a:solidFill>
                <a:prstDash val="solid"/>
                <a:round/>
                <a:headEnd type="none" w="sm" len="sm"/>
                <a:tailEnd type="triangle" w="med" len="med"/>
              </a:ln>
            </p:spPr>
          </p:cxnSp>
          <p:cxnSp>
            <p:nvCxnSpPr>
              <p:cNvPr id="901" name="Google Shape;901;p99"/>
              <p:cNvCxnSpPr/>
              <p:nvPr/>
            </p:nvCxnSpPr>
            <p:spPr>
              <a:xfrm>
                <a:off x="2640" y="2256"/>
                <a:ext cx="1158" cy="1"/>
              </a:xfrm>
              <a:prstGeom prst="straightConnector1">
                <a:avLst/>
              </a:prstGeom>
              <a:noFill/>
              <a:ln w="28575" cap="flat" cmpd="sng">
                <a:solidFill>
                  <a:srgbClr val="000000"/>
                </a:solidFill>
                <a:prstDash val="solid"/>
                <a:round/>
                <a:headEnd type="none" w="sm" len="sm"/>
                <a:tailEnd type="triangle" w="med" len="med"/>
              </a:ln>
            </p:spPr>
          </p:cxnSp>
          <p:cxnSp>
            <p:nvCxnSpPr>
              <p:cNvPr id="902" name="Google Shape;902;p99"/>
              <p:cNvCxnSpPr/>
              <p:nvPr/>
            </p:nvCxnSpPr>
            <p:spPr>
              <a:xfrm>
                <a:off x="2688" y="2976"/>
                <a:ext cx="1785" cy="1"/>
              </a:xfrm>
              <a:prstGeom prst="straightConnector1">
                <a:avLst/>
              </a:prstGeom>
              <a:noFill/>
              <a:ln w="28575" cap="flat" cmpd="sng">
                <a:solidFill>
                  <a:srgbClr val="000000"/>
                </a:solidFill>
                <a:prstDash val="solid"/>
                <a:round/>
                <a:headEnd type="none" w="sm" len="sm"/>
                <a:tailEnd type="triangle" w="med" len="med"/>
              </a:ln>
            </p:spPr>
          </p:cxnSp>
          <p:cxnSp>
            <p:nvCxnSpPr>
              <p:cNvPr id="903" name="Google Shape;903;p99"/>
              <p:cNvCxnSpPr/>
              <p:nvPr/>
            </p:nvCxnSpPr>
            <p:spPr>
              <a:xfrm>
                <a:off x="3648" y="1200"/>
                <a:ext cx="241" cy="432"/>
              </a:xfrm>
              <a:prstGeom prst="straightConnector1">
                <a:avLst/>
              </a:prstGeom>
              <a:noFill/>
              <a:ln w="28575" cap="flat" cmpd="sng">
                <a:solidFill>
                  <a:srgbClr val="000000"/>
                </a:solidFill>
                <a:prstDash val="solid"/>
                <a:round/>
                <a:headEnd type="none" w="sm" len="sm"/>
                <a:tailEnd type="triangle" w="med" len="med"/>
              </a:ln>
            </p:spPr>
          </p:cxnSp>
          <p:cxnSp>
            <p:nvCxnSpPr>
              <p:cNvPr id="904" name="Google Shape;904;p99"/>
              <p:cNvCxnSpPr/>
              <p:nvPr/>
            </p:nvCxnSpPr>
            <p:spPr>
              <a:xfrm>
                <a:off x="4032" y="1728"/>
                <a:ext cx="241" cy="432"/>
              </a:xfrm>
              <a:prstGeom prst="straightConnector1">
                <a:avLst/>
              </a:prstGeom>
              <a:noFill/>
              <a:ln w="28575" cap="flat" cmpd="sng">
                <a:solidFill>
                  <a:srgbClr val="000000"/>
                </a:solidFill>
                <a:prstDash val="solid"/>
                <a:round/>
                <a:headEnd type="none" w="sm" len="sm"/>
                <a:tailEnd type="triangle" w="med" len="med"/>
              </a:ln>
            </p:spPr>
          </p:cxnSp>
          <p:cxnSp>
            <p:nvCxnSpPr>
              <p:cNvPr id="905" name="Google Shape;905;p99"/>
              <p:cNvCxnSpPr/>
              <p:nvPr/>
            </p:nvCxnSpPr>
            <p:spPr>
              <a:xfrm>
                <a:off x="4464" y="2256"/>
                <a:ext cx="531" cy="624"/>
              </a:xfrm>
              <a:prstGeom prst="straightConnector1">
                <a:avLst/>
              </a:prstGeom>
              <a:noFill/>
              <a:ln w="28575" cap="flat" cmpd="sng">
                <a:solidFill>
                  <a:srgbClr val="000000"/>
                </a:solidFill>
                <a:prstDash val="solid"/>
                <a:round/>
                <a:headEnd type="none" w="sm" len="sm"/>
                <a:tailEnd type="triangle" w="med" len="med"/>
              </a:ln>
            </p:spPr>
          </p:cxnSp>
          <p:sp>
            <p:nvSpPr>
              <p:cNvPr id="906" name="Google Shape;906;p99"/>
              <p:cNvSpPr/>
              <p:nvPr/>
            </p:nvSpPr>
            <p:spPr>
              <a:xfrm>
                <a:off x="4359" y="3391"/>
                <a:ext cx="981" cy="474"/>
              </a:xfrm>
              <a:prstGeom prst="roundRect">
                <a:avLst>
                  <a:gd name="adj" fmla="val 16667"/>
                </a:avLst>
              </a:prstGeom>
              <a:solidFill>
                <a:srgbClr val="FFCC99">
                  <a:alpha val="49411"/>
                </a:srgbClr>
              </a:solidFill>
              <a:ln w="285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A Single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24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Neural Network</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24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Model</a:t>
                </a:r>
                <a:endParaRPr sz="1400" b="0" i="0" u="none" strike="noStrike" cap="none">
                  <a:solidFill>
                    <a:srgbClr val="000000"/>
                  </a:solidFill>
                  <a:latin typeface="Arial"/>
                  <a:ea typeface="Arial"/>
                  <a:cs typeface="Arial"/>
                  <a:sym typeface="Arial"/>
                </a:endParaRPr>
              </a:p>
            </p:txBody>
          </p:sp>
          <p:cxnSp>
            <p:nvCxnSpPr>
              <p:cNvPr id="907" name="Google Shape;907;p99"/>
              <p:cNvCxnSpPr/>
              <p:nvPr/>
            </p:nvCxnSpPr>
            <p:spPr>
              <a:xfrm>
                <a:off x="4800" y="3120"/>
                <a:ext cx="1" cy="288"/>
              </a:xfrm>
              <a:prstGeom prst="straightConnector1">
                <a:avLst/>
              </a:prstGeom>
              <a:noFill/>
              <a:ln w="28575" cap="flat" cmpd="sng">
                <a:solidFill>
                  <a:srgbClr val="000000"/>
                </a:solidFill>
                <a:prstDash val="solid"/>
                <a:round/>
                <a:headEnd type="none" w="sm" len="sm"/>
                <a:tailEnd type="triangle" w="med" len="med"/>
              </a:ln>
            </p:spPr>
          </p:cxnSp>
          <p:sp>
            <p:nvSpPr>
              <p:cNvPr id="908" name="Google Shape;908;p99"/>
              <p:cNvSpPr txBox="1"/>
              <p:nvPr/>
            </p:nvSpPr>
            <p:spPr>
              <a:xfrm>
                <a:off x="528" y="1824"/>
                <a:ext cx="576" cy="56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The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4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Whole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340"/>
                  </a:spcBef>
                  <a:spcAft>
                    <a:spcPts val="0"/>
                  </a:spcAft>
                  <a:buClr>
                    <a:schemeClr val="hlink"/>
                  </a:buClr>
                  <a:buSzPts val="1870"/>
                  <a:buFont typeface="Noto Sans Symbols"/>
                  <a:buNone/>
                </a:pPr>
                <a:r>
                  <a:rPr lang="en-US" sz="1700" b="0" i="0" u="none" strike="noStrike" cap="none">
                    <a:solidFill>
                      <a:schemeClr val="dk1"/>
                    </a:solidFill>
                    <a:latin typeface="Tahoma"/>
                    <a:ea typeface="Tahoma"/>
                    <a:cs typeface="Tahoma"/>
                    <a:sym typeface="Tahoma"/>
                  </a:rPr>
                  <a:t>Dataset</a:t>
                </a:r>
                <a:endParaRPr sz="1400" b="0" i="0" u="none" strike="noStrike" cap="none">
                  <a:solidFill>
                    <a:srgbClr val="000000"/>
                  </a:solidFill>
                  <a:latin typeface="Arial"/>
                  <a:ea typeface="Arial"/>
                  <a:cs typeface="Arial"/>
                  <a:sym typeface="Arial"/>
                </a:endParaRPr>
              </a:p>
            </p:txBody>
          </p:sp>
        </p:grpSp>
        <p:sp>
          <p:nvSpPr>
            <p:cNvPr id="909" name="Google Shape;909;p99"/>
            <p:cNvSpPr txBox="1"/>
            <p:nvPr/>
          </p:nvSpPr>
          <p:spPr>
            <a:xfrm>
              <a:off x="1104" y="1824"/>
              <a:ext cx="912" cy="28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Split the dataset</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24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into subsets</a:t>
              </a:r>
              <a:endParaRPr sz="1400" b="0" i="0" u="none" strike="noStrike" cap="none">
                <a:solidFill>
                  <a:srgbClr val="000000"/>
                </a:solidFill>
                <a:latin typeface="Arial"/>
                <a:ea typeface="Arial"/>
                <a:cs typeface="Arial"/>
                <a:sym typeface="Arial"/>
              </a:endParaRPr>
            </a:p>
          </p:txBody>
        </p:sp>
        <p:sp>
          <p:nvSpPr>
            <p:cNvPr id="910" name="Google Shape;910;p99"/>
            <p:cNvSpPr txBox="1"/>
            <p:nvPr/>
          </p:nvSpPr>
          <p:spPr>
            <a:xfrm>
              <a:off x="1152" y="2160"/>
              <a:ext cx="730" cy="28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that can fit</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240"/>
                </a:spcBef>
                <a:spcAft>
                  <a:spcPts val="0"/>
                </a:spcAft>
                <a:buClr>
                  <a:schemeClr val="hlink"/>
                </a:buClr>
                <a:buSzPts val="1320"/>
                <a:buFont typeface="Noto Sans Symbols"/>
                <a:buNone/>
              </a:pPr>
              <a:r>
                <a:rPr lang="en-US" sz="1200" b="1" i="0" u="none" strike="noStrike" cap="none">
                  <a:solidFill>
                    <a:schemeClr val="dk1"/>
                  </a:solidFill>
                  <a:latin typeface="Tahoma"/>
                  <a:ea typeface="Tahoma"/>
                  <a:cs typeface="Tahoma"/>
                  <a:sym typeface="Tahoma"/>
                </a:rPr>
                <a:t>into memory</a:t>
              </a:r>
              <a:endParaRPr sz="1400" b="0" i="0" u="none" strike="noStrike" cap="none">
                <a:solidFill>
                  <a:srgbClr val="000000"/>
                </a:solidFill>
                <a:latin typeface="Arial"/>
                <a:ea typeface="Arial"/>
                <a:cs typeface="Arial"/>
                <a:sym typeface="Arial"/>
              </a:endParaRPr>
            </a:p>
          </p:txBody>
        </p:sp>
      </p:grpSp>
      <p:sp>
        <p:nvSpPr>
          <p:cNvPr id="911" name="Google Shape;911;p99"/>
          <p:cNvSpPr txBox="1"/>
          <p:nvPr/>
        </p:nvSpPr>
        <p:spPr>
          <a:xfrm>
            <a:off x="5022850" y="3700463"/>
            <a:ext cx="2603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2200"/>
              <a:buFont typeface="Noto Sans Symbols"/>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912" name="Google Shape;912;p99"/>
          <p:cNvSpPr txBox="1"/>
          <p:nvPr/>
        </p:nvSpPr>
        <p:spPr>
          <a:xfrm>
            <a:off x="5029200" y="3962401"/>
            <a:ext cx="228600" cy="366713"/>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2200"/>
              <a:buFont typeface="Noto Sans Symbols"/>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913" name="Google Shape;913;p99"/>
          <p:cNvSpPr txBox="1"/>
          <p:nvPr/>
        </p:nvSpPr>
        <p:spPr>
          <a:xfrm>
            <a:off x="5029200" y="4191001"/>
            <a:ext cx="260350" cy="366713"/>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hlink"/>
              </a:buClr>
              <a:buSzPts val="2200"/>
              <a:buFont typeface="Noto Sans Symbols"/>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folHlink"/>
              </a:buClr>
              <a:buSzPts val="2900"/>
              <a:buFont typeface="Calibri"/>
              <a:buNone/>
            </a:pPr>
            <a:r>
              <a:rPr lang="en-US" sz="2900">
                <a:solidFill>
                  <a:schemeClr val="folHlink"/>
                </a:solidFill>
              </a:rPr>
              <a:t>Modular Neural Network</a:t>
            </a:r>
            <a:br>
              <a:rPr lang="en-US" sz="2900">
                <a:solidFill>
                  <a:schemeClr val="folHlink"/>
                </a:solidFill>
              </a:rPr>
            </a:br>
            <a:endParaRPr sz="2900">
              <a:solidFill>
                <a:schemeClr val="folHlink"/>
              </a:solidFill>
            </a:endParaRPr>
          </a:p>
        </p:txBody>
      </p:sp>
      <p:sp>
        <p:nvSpPr>
          <p:cNvPr id="920" name="Google Shape;920;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800"/>
              <a:buChar char="•"/>
            </a:pPr>
            <a:r>
              <a:rPr lang="en-US">
                <a:solidFill>
                  <a:srgbClr val="FF3300"/>
                </a:solidFill>
              </a:rPr>
              <a:t>Modular Neural Network</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US"/>
              <a:t>Made up of a combination of several neural networks.</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Font typeface="Calibri"/>
              <a:buNone/>
            </a:pPr>
            <a:r>
              <a:rPr lang="en-US"/>
              <a:t>  The idea is to reduce the load for each neural network as opposed to trying to solve the problem on a </a:t>
            </a:r>
            <a:r>
              <a:rPr lang="en-US">
                <a:solidFill>
                  <a:srgbClr val="FF3300"/>
                </a:solidFill>
              </a:rPr>
              <a:t>single neural network.</a:t>
            </a:r>
            <a:endParaRPr/>
          </a:p>
          <a:p>
            <a:pPr marL="228600" lvl="0" indent="-50800" algn="l" rtl="0">
              <a:lnSpc>
                <a:spcPct val="90000"/>
              </a:lnSpc>
              <a:spcBef>
                <a:spcPts val="1000"/>
              </a:spcBef>
              <a:spcAft>
                <a:spcPts val="0"/>
              </a:spcAft>
              <a:buClr>
                <a:schemeClr val="dk1"/>
              </a:buClr>
              <a:buSzPts val="2800"/>
              <a:buNone/>
            </a:pPr>
            <a:endParaRPr>
              <a:solidFill>
                <a:srgbClr val="FF3300"/>
              </a:solidFill>
            </a:endParaRPr>
          </a:p>
          <a:p>
            <a:pPr marL="228600" lvl="0" indent="-50800" algn="l" rtl="0">
              <a:lnSpc>
                <a:spcPct val="90000"/>
              </a:lnSpc>
              <a:spcBef>
                <a:spcPts val="1000"/>
              </a:spcBef>
              <a:spcAft>
                <a:spcPts val="0"/>
              </a:spcAft>
              <a:buClr>
                <a:schemeClr val="dk1"/>
              </a:buClr>
              <a:buSzPts val="2800"/>
              <a:buNone/>
            </a:pPr>
            <a:endParaRPr>
              <a:solidFill>
                <a:schemeClr val="folHlink"/>
              </a:solidFill>
            </a:endParaRPr>
          </a:p>
          <a:p>
            <a:pPr marL="228600" lvl="0" indent="-50800" algn="l" rtl="0">
              <a:lnSpc>
                <a:spcPct val="90000"/>
              </a:lnSpc>
              <a:spcBef>
                <a:spcPts val="1000"/>
              </a:spcBef>
              <a:spcAft>
                <a:spcPts val="0"/>
              </a:spcAft>
              <a:buClr>
                <a:schemeClr val="dk1"/>
              </a:buClr>
              <a:buSzPts val="2800"/>
              <a:buNone/>
            </a:pPr>
            <a:endParaRPr>
              <a:solidFill>
                <a:schemeClr val="folHlink"/>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Evolving Network Architectures</a:t>
            </a:r>
            <a:br>
              <a:rPr lang="en-US"/>
            </a:br>
            <a:endParaRPr/>
          </a:p>
        </p:txBody>
      </p:sp>
      <p:sp>
        <p:nvSpPr>
          <p:cNvPr id="927" name="Google Shape;927;p101"/>
          <p:cNvSpPr txBox="1">
            <a:spLocks noGrp="1"/>
          </p:cNvSpPr>
          <p:nvPr>
            <p:ph type="body" idx="1"/>
          </p:nvPr>
        </p:nvSpPr>
        <p:spPr>
          <a:xfrm>
            <a:off x="1981200" y="1524000"/>
            <a:ext cx="8229600" cy="45720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latin typeface="Times New Roman"/>
                <a:ea typeface="Times New Roman"/>
                <a:cs typeface="Times New Roman"/>
                <a:sym typeface="Times New Roman"/>
              </a:rPr>
              <a:t>Small networks</a:t>
            </a:r>
            <a:r>
              <a:rPr lang="en-US">
                <a:latin typeface="Times New Roman"/>
                <a:ea typeface="Times New Roman"/>
                <a:cs typeface="Times New Roman"/>
                <a:sym typeface="Times New Roman"/>
              </a:rPr>
              <a:t> without a hidden layer can’t solve problems such as XOR, that are </a:t>
            </a:r>
            <a:r>
              <a:rPr lang="en-US">
                <a:solidFill>
                  <a:srgbClr val="FF3300"/>
                </a:solidFill>
                <a:latin typeface="Times New Roman"/>
                <a:ea typeface="Times New Roman"/>
                <a:cs typeface="Times New Roman"/>
                <a:sym typeface="Times New Roman"/>
              </a:rPr>
              <a:t>not linearly separable.</a:t>
            </a:r>
            <a:endParaRPr/>
          </a:p>
          <a:p>
            <a:pPr marL="228600" lvl="0" indent="-50800" algn="l" rtl="0">
              <a:lnSpc>
                <a:spcPct val="90000"/>
              </a:lnSpc>
              <a:spcBef>
                <a:spcPts val="1000"/>
              </a:spcBef>
              <a:spcAft>
                <a:spcPts val="0"/>
              </a:spcAft>
              <a:buClr>
                <a:schemeClr val="dk1"/>
              </a:buClr>
              <a:buSzPts val="2800"/>
              <a:buNone/>
            </a:pPr>
            <a:endParaRPr>
              <a:solidFill>
                <a:srgbClr val="FF3300"/>
              </a:solidFill>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rgbClr val="FF3300"/>
              </a:buClr>
              <a:buSzPts val="3200"/>
              <a:buChar char="•"/>
            </a:pPr>
            <a:r>
              <a:rPr lang="en-US" sz="3200">
                <a:solidFill>
                  <a:srgbClr val="FF3300"/>
                </a:solidFill>
                <a:latin typeface="Times New Roman"/>
                <a:ea typeface="Times New Roman"/>
                <a:cs typeface="Times New Roman"/>
                <a:sym typeface="Times New Roman"/>
              </a:rPr>
              <a:t>Large networks</a:t>
            </a:r>
            <a:r>
              <a:rPr lang="en-US" sz="3200">
                <a:latin typeface="Times New Roman"/>
                <a:ea typeface="Times New Roman"/>
                <a:cs typeface="Times New Roman"/>
                <a:sym typeface="Times New Roman"/>
              </a:rPr>
              <a:t> can easily </a:t>
            </a:r>
            <a:r>
              <a:rPr lang="en-US" sz="3200">
                <a:solidFill>
                  <a:srgbClr val="FF3300"/>
                </a:solidFill>
                <a:latin typeface="Times New Roman"/>
                <a:ea typeface="Times New Roman"/>
                <a:cs typeface="Times New Roman"/>
                <a:sym typeface="Times New Roman"/>
              </a:rPr>
              <a:t>overfit</a:t>
            </a:r>
            <a:r>
              <a:rPr lang="en-US" sz="3200">
                <a:latin typeface="Times New Roman"/>
                <a:ea typeface="Times New Roman"/>
                <a:cs typeface="Times New Roman"/>
                <a:sym typeface="Times New Roman"/>
              </a:rPr>
              <a:t> a problem to match the training data, </a:t>
            </a:r>
            <a:r>
              <a:rPr lang="en-US" sz="3200">
                <a:solidFill>
                  <a:srgbClr val="FF3300"/>
                </a:solidFill>
                <a:latin typeface="Times New Roman"/>
                <a:ea typeface="Times New Roman"/>
                <a:cs typeface="Times New Roman"/>
                <a:sym typeface="Times New Roman"/>
              </a:rPr>
              <a:t>limiting</a:t>
            </a:r>
            <a:r>
              <a:rPr lang="en-US" sz="3200">
                <a:latin typeface="Times New Roman"/>
                <a:ea typeface="Times New Roman"/>
                <a:cs typeface="Times New Roman"/>
                <a:sym typeface="Times New Roman"/>
              </a:rPr>
              <a:t> their ability to </a:t>
            </a:r>
            <a:r>
              <a:rPr lang="en-US" sz="3200">
                <a:solidFill>
                  <a:srgbClr val="FF3300"/>
                </a:solidFill>
                <a:latin typeface="Times New Roman"/>
                <a:ea typeface="Times New Roman"/>
                <a:cs typeface="Times New Roman"/>
                <a:sym typeface="Times New Roman"/>
              </a:rPr>
              <a:t>generalize</a:t>
            </a:r>
            <a:r>
              <a:rPr lang="en-US" sz="3200">
                <a:latin typeface="Times New Roman"/>
                <a:ea typeface="Times New Roman"/>
                <a:cs typeface="Times New Roman"/>
                <a:sym typeface="Times New Roman"/>
              </a:rPr>
              <a:t> a problem set.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Constructive vs Destructive Algorithm</a:t>
            </a:r>
            <a:endParaRPr/>
          </a:p>
        </p:txBody>
      </p:sp>
      <p:sp>
        <p:nvSpPr>
          <p:cNvPr id="934" name="Google Shape;934;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3300"/>
              </a:buClr>
              <a:buSzPts val="2800"/>
              <a:buChar char="•"/>
            </a:pPr>
            <a:r>
              <a:rPr lang="en-US">
                <a:solidFill>
                  <a:srgbClr val="FF3300"/>
                </a:solidFill>
                <a:latin typeface="Times New Roman"/>
                <a:ea typeface="Times New Roman"/>
                <a:cs typeface="Times New Roman"/>
                <a:sym typeface="Times New Roman"/>
              </a:rPr>
              <a:t>Constructive</a:t>
            </a:r>
            <a:r>
              <a:rPr lang="en-US">
                <a:latin typeface="Times New Roman"/>
                <a:ea typeface="Times New Roman"/>
                <a:cs typeface="Times New Roman"/>
                <a:sym typeface="Times New Roman"/>
              </a:rPr>
              <a:t> algorithms take a </a:t>
            </a:r>
            <a:r>
              <a:rPr lang="en-US">
                <a:solidFill>
                  <a:srgbClr val="FF3300"/>
                </a:solidFill>
                <a:latin typeface="Times New Roman"/>
                <a:ea typeface="Times New Roman"/>
                <a:cs typeface="Times New Roman"/>
                <a:sym typeface="Times New Roman"/>
              </a:rPr>
              <a:t>minimal </a:t>
            </a:r>
            <a:r>
              <a:rPr lang="en-US">
                <a:latin typeface="Times New Roman"/>
                <a:ea typeface="Times New Roman"/>
                <a:cs typeface="Times New Roman"/>
                <a:sym typeface="Times New Roman"/>
              </a:rPr>
              <a:t>network and </a:t>
            </a:r>
            <a:r>
              <a:rPr lang="en-US">
                <a:solidFill>
                  <a:srgbClr val="FF3300"/>
                </a:solidFill>
                <a:latin typeface="Times New Roman"/>
                <a:ea typeface="Times New Roman"/>
                <a:cs typeface="Times New Roman"/>
                <a:sym typeface="Times New Roman"/>
              </a:rPr>
              <a:t>build up</a:t>
            </a:r>
            <a:r>
              <a:rPr lang="en-US">
                <a:latin typeface="Times New Roman"/>
                <a:ea typeface="Times New Roman"/>
                <a:cs typeface="Times New Roman"/>
                <a:sym typeface="Times New Roman"/>
              </a:rPr>
              <a:t> new layers nodes and connections during training.</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latin typeface="Times New Roman"/>
                <a:ea typeface="Times New Roman"/>
                <a:cs typeface="Times New Roman"/>
                <a:sym typeface="Times New Roman"/>
              </a:rPr>
              <a:t>Destructive</a:t>
            </a:r>
            <a:r>
              <a:rPr lang="en-US">
                <a:latin typeface="Times New Roman"/>
                <a:ea typeface="Times New Roman"/>
                <a:cs typeface="Times New Roman"/>
                <a:sym typeface="Times New Roman"/>
              </a:rPr>
              <a:t> algorithms take a </a:t>
            </a:r>
            <a:r>
              <a:rPr lang="en-US">
                <a:solidFill>
                  <a:srgbClr val="FF3300"/>
                </a:solidFill>
                <a:latin typeface="Times New Roman"/>
                <a:ea typeface="Times New Roman"/>
                <a:cs typeface="Times New Roman"/>
                <a:sym typeface="Times New Roman"/>
              </a:rPr>
              <a:t>maximal</a:t>
            </a:r>
            <a:r>
              <a:rPr lang="en-US">
                <a:latin typeface="Times New Roman"/>
                <a:ea typeface="Times New Roman"/>
                <a:cs typeface="Times New Roman"/>
                <a:sym typeface="Times New Roman"/>
              </a:rPr>
              <a:t> network and </a:t>
            </a:r>
            <a:r>
              <a:rPr lang="en-US">
                <a:solidFill>
                  <a:srgbClr val="FF3300"/>
                </a:solidFill>
                <a:latin typeface="Times New Roman"/>
                <a:ea typeface="Times New Roman"/>
                <a:cs typeface="Times New Roman"/>
                <a:sym typeface="Times New Roman"/>
              </a:rPr>
              <a:t>prunes</a:t>
            </a:r>
            <a:r>
              <a:rPr lang="en-US">
                <a:latin typeface="Times New Roman"/>
                <a:ea typeface="Times New Roman"/>
                <a:cs typeface="Times New Roman"/>
                <a:sym typeface="Times New Roman"/>
              </a:rPr>
              <a:t> unnecessary layers nodes and connections during training.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103"/>
          <p:cNvSpPr txBox="1">
            <a:spLocks noGrp="1"/>
          </p:cNvSpPr>
          <p:nvPr>
            <p:ph type="title"/>
          </p:nvPr>
        </p:nvSpPr>
        <p:spPr>
          <a:xfrm>
            <a:off x="1016000" y="533400"/>
            <a:ext cx="10261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3300"/>
              </a:buClr>
              <a:buSzPts val="4400"/>
              <a:buFont typeface="Calibri"/>
              <a:buNone/>
            </a:pPr>
            <a:r>
              <a:rPr lang="en-US">
                <a:solidFill>
                  <a:srgbClr val="FF3300"/>
                </a:solidFill>
              </a:rPr>
              <a:t>Training Process of the MLP</a:t>
            </a:r>
            <a:endParaRPr/>
          </a:p>
        </p:txBody>
      </p:sp>
      <p:sp>
        <p:nvSpPr>
          <p:cNvPr id="940" name="Google Shape;940;p103"/>
          <p:cNvSpPr txBox="1">
            <a:spLocks noGrp="1"/>
          </p:cNvSpPr>
          <p:nvPr>
            <p:ph type="body" idx="1"/>
          </p:nvPr>
        </p:nvSpPr>
        <p:spPr>
          <a:xfrm>
            <a:off x="2286000" y="1905000"/>
            <a:ext cx="7696200" cy="4038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700"/>
              <a:buChar char="•"/>
            </a:pPr>
            <a:r>
              <a:rPr lang="en-US" sz="2700"/>
              <a:t>The training will be continued until the RMS is minimized.</a:t>
            </a:r>
            <a:endParaRPr/>
          </a:p>
        </p:txBody>
      </p:sp>
      <p:sp>
        <p:nvSpPr>
          <p:cNvPr id="941" name="Google Shape;941;p103"/>
          <p:cNvSpPr/>
          <p:nvPr/>
        </p:nvSpPr>
        <p:spPr>
          <a:xfrm>
            <a:off x="3200400" y="4038600"/>
            <a:ext cx="7239000" cy="2362200"/>
          </a:xfrm>
          <a:custGeom>
            <a:avLst/>
            <a:gdLst/>
            <a:ahLst/>
            <a:cxnLst/>
            <a:rect l="l" t="t" r="r" b="b"/>
            <a:pathLst>
              <a:path w="4560" h="1488" extrusionOk="0">
                <a:moveTo>
                  <a:pt x="0" y="672"/>
                </a:moveTo>
                <a:cubicBezTo>
                  <a:pt x="64" y="784"/>
                  <a:pt x="128" y="896"/>
                  <a:pt x="240" y="912"/>
                </a:cubicBezTo>
                <a:cubicBezTo>
                  <a:pt x="352" y="928"/>
                  <a:pt x="536" y="904"/>
                  <a:pt x="672" y="768"/>
                </a:cubicBezTo>
                <a:cubicBezTo>
                  <a:pt x="808" y="632"/>
                  <a:pt x="872" y="0"/>
                  <a:pt x="1056" y="96"/>
                </a:cubicBezTo>
                <a:cubicBezTo>
                  <a:pt x="1240" y="192"/>
                  <a:pt x="1544" y="1200"/>
                  <a:pt x="1776" y="1344"/>
                </a:cubicBezTo>
                <a:cubicBezTo>
                  <a:pt x="2008" y="1488"/>
                  <a:pt x="2280" y="1112"/>
                  <a:pt x="2448" y="960"/>
                </a:cubicBezTo>
                <a:cubicBezTo>
                  <a:pt x="2616" y="808"/>
                  <a:pt x="2584" y="480"/>
                  <a:pt x="2784" y="432"/>
                </a:cubicBezTo>
                <a:cubicBezTo>
                  <a:pt x="2984" y="384"/>
                  <a:pt x="3352" y="736"/>
                  <a:pt x="3648" y="672"/>
                </a:cubicBezTo>
                <a:cubicBezTo>
                  <a:pt x="3944" y="608"/>
                  <a:pt x="4252" y="328"/>
                  <a:pt x="4560" y="48"/>
                </a:cubicBezTo>
              </a:path>
            </a:pathLst>
          </a:custGeom>
          <a:noFill/>
          <a:ln w="38100" cap="flat" cmpd="sng">
            <a:solidFill>
              <a:srgbClr val="FF66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2" name="Google Shape;942;p103"/>
          <p:cNvSpPr/>
          <p:nvPr/>
        </p:nvSpPr>
        <p:spPr>
          <a:xfrm>
            <a:off x="4953000" y="4038600"/>
            <a:ext cx="228600" cy="22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943" name="Google Shape;943;p103"/>
          <p:cNvCxnSpPr/>
          <p:nvPr/>
        </p:nvCxnSpPr>
        <p:spPr>
          <a:xfrm>
            <a:off x="5105400" y="4267200"/>
            <a:ext cx="228600" cy="457200"/>
          </a:xfrm>
          <a:prstGeom prst="straightConnector1">
            <a:avLst/>
          </a:prstGeom>
          <a:noFill/>
          <a:ln w="9525" cap="flat" cmpd="sng">
            <a:solidFill>
              <a:schemeClr val="dk1"/>
            </a:solidFill>
            <a:prstDash val="solid"/>
            <a:round/>
            <a:headEnd type="none" w="sm" len="sm"/>
            <a:tailEnd type="triangle" w="med" len="med"/>
          </a:ln>
        </p:spPr>
      </p:cxnSp>
      <p:sp>
        <p:nvSpPr>
          <p:cNvPr id="944" name="Google Shape;944;p103"/>
          <p:cNvSpPr txBox="1"/>
          <p:nvPr/>
        </p:nvSpPr>
        <p:spPr>
          <a:xfrm>
            <a:off x="6553201" y="5957888"/>
            <a:ext cx="175881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3300"/>
                </a:solidFill>
                <a:latin typeface="Calibri"/>
                <a:ea typeface="Calibri"/>
                <a:cs typeface="Calibri"/>
                <a:sym typeface="Calibri"/>
              </a:rPr>
              <a:t>Global Minimum</a:t>
            </a:r>
            <a:endParaRPr sz="1400" b="0" i="0" u="none" strike="noStrike" cap="none">
              <a:solidFill>
                <a:srgbClr val="000000"/>
              </a:solidFill>
              <a:latin typeface="Arial"/>
              <a:ea typeface="Arial"/>
              <a:cs typeface="Arial"/>
              <a:sym typeface="Arial"/>
            </a:endParaRPr>
          </a:p>
        </p:txBody>
      </p:sp>
      <p:sp>
        <p:nvSpPr>
          <p:cNvPr id="945" name="Google Shape;945;p103"/>
          <p:cNvSpPr txBox="1"/>
          <p:nvPr/>
        </p:nvSpPr>
        <p:spPr>
          <a:xfrm>
            <a:off x="8458201" y="5334000"/>
            <a:ext cx="16318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3300"/>
                </a:solidFill>
                <a:latin typeface="Calibri"/>
                <a:ea typeface="Calibri"/>
                <a:cs typeface="Calibri"/>
                <a:sym typeface="Calibri"/>
              </a:rPr>
              <a:t>Local Minimum</a:t>
            </a:r>
            <a:endParaRPr sz="1400" b="0" i="0" u="none" strike="noStrike" cap="none">
              <a:solidFill>
                <a:srgbClr val="000000"/>
              </a:solidFill>
              <a:latin typeface="Arial"/>
              <a:ea typeface="Arial"/>
              <a:cs typeface="Arial"/>
              <a:sym typeface="Arial"/>
            </a:endParaRPr>
          </a:p>
        </p:txBody>
      </p:sp>
      <p:sp>
        <p:nvSpPr>
          <p:cNvPr id="946" name="Google Shape;946;p103"/>
          <p:cNvSpPr txBox="1"/>
          <p:nvPr/>
        </p:nvSpPr>
        <p:spPr>
          <a:xfrm>
            <a:off x="3108326" y="5599113"/>
            <a:ext cx="16318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3300"/>
                </a:solidFill>
                <a:latin typeface="Calibri"/>
                <a:ea typeface="Calibri"/>
                <a:cs typeface="Calibri"/>
                <a:sym typeface="Calibri"/>
              </a:rPr>
              <a:t>Local Minimum</a:t>
            </a:r>
            <a:endParaRPr sz="1400" b="0" i="0" u="none" strike="noStrike" cap="none">
              <a:solidFill>
                <a:srgbClr val="000000"/>
              </a:solidFill>
              <a:latin typeface="Arial"/>
              <a:ea typeface="Arial"/>
              <a:cs typeface="Arial"/>
              <a:sym typeface="Arial"/>
            </a:endParaRPr>
          </a:p>
        </p:txBody>
      </p:sp>
      <p:cxnSp>
        <p:nvCxnSpPr>
          <p:cNvPr id="947" name="Google Shape;947;p103"/>
          <p:cNvCxnSpPr/>
          <p:nvPr/>
        </p:nvCxnSpPr>
        <p:spPr>
          <a:xfrm rot="10800000">
            <a:off x="2895600" y="3200400"/>
            <a:ext cx="0" cy="3124200"/>
          </a:xfrm>
          <a:prstGeom prst="straightConnector1">
            <a:avLst/>
          </a:prstGeom>
          <a:noFill/>
          <a:ln w="57150" cap="flat" cmpd="sng">
            <a:solidFill>
              <a:schemeClr val="dk1"/>
            </a:solidFill>
            <a:prstDash val="solid"/>
            <a:round/>
            <a:headEnd type="none" w="sm" len="sm"/>
            <a:tailEnd type="triangle" w="lg" len="lg"/>
          </a:ln>
        </p:spPr>
      </p:cxnSp>
      <p:cxnSp>
        <p:nvCxnSpPr>
          <p:cNvPr id="948" name="Google Shape;948;p103"/>
          <p:cNvCxnSpPr/>
          <p:nvPr/>
        </p:nvCxnSpPr>
        <p:spPr>
          <a:xfrm>
            <a:off x="2895600" y="6324600"/>
            <a:ext cx="7772400" cy="0"/>
          </a:xfrm>
          <a:prstGeom prst="straightConnector1">
            <a:avLst/>
          </a:prstGeom>
          <a:noFill/>
          <a:ln w="57150" cap="flat" cmpd="sng">
            <a:solidFill>
              <a:schemeClr val="dk1"/>
            </a:solidFill>
            <a:prstDash val="solid"/>
            <a:round/>
            <a:headEnd type="none" w="sm" len="sm"/>
            <a:tailEnd type="triangle" w="lg" len="lg"/>
          </a:ln>
        </p:spPr>
      </p:cxnSp>
      <p:sp>
        <p:nvSpPr>
          <p:cNvPr id="949" name="Google Shape;949;p103"/>
          <p:cNvSpPr txBox="1"/>
          <p:nvPr/>
        </p:nvSpPr>
        <p:spPr>
          <a:xfrm>
            <a:off x="1736726" y="4760913"/>
            <a:ext cx="8396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ERROR</a:t>
            </a:r>
            <a:endParaRPr sz="1400" b="0" i="0" u="none" strike="noStrike" cap="none">
              <a:solidFill>
                <a:srgbClr val="000000"/>
              </a:solidFill>
              <a:latin typeface="Arial"/>
              <a:ea typeface="Arial"/>
              <a:cs typeface="Arial"/>
              <a:sym typeface="Arial"/>
            </a:endParaRPr>
          </a:p>
        </p:txBody>
      </p:sp>
      <p:sp>
        <p:nvSpPr>
          <p:cNvPr id="950" name="Google Shape;950;p103"/>
          <p:cNvSpPr txBox="1"/>
          <p:nvPr/>
        </p:nvSpPr>
        <p:spPr>
          <a:xfrm>
            <a:off x="5289551" y="6415088"/>
            <a:ext cx="196720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W (N dimensional)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04"/>
          <p:cNvSpPr txBox="1">
            <a:spLocks noGrp="1"/>
          </p:cNvSpPr>
          <p:nvPr>
            <p:ph type="title"/>
          </p:nvPr>
        </p:nvSpPr>
        <p:spPr>
          <a:xfrm>
            <a:off x="2286000" y="533400"/>
            <a:ext cx="76962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Faster Convergence</a:t>
            </a:r>
            <a:endParaRPr/>
          </a:p>
        </p:txBody>
      </p:sp>
      <p:sp>
        <p:nvSpPr>
          <p:cNvPr id="957" name="Google Shape;957;p10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300"/>
              <a:buChar char="•"/>
            </a:pPr>
            <a:r>
              <a:rPr lang="en-US" sz="2300"/>
              <a:t>Back prop requires many </a:t>
            </a:r>
            <a:r>
              <a:rPr lang="en-US" sz="2300" i="1"/>
              <a:t>epoch</a:t>
            </a:r>
            <a:r>
              <a:rPr lang="en-US" sz="2300"/>
              <a:t>s to converge</a:t>
            </a:r>
            <a:endParaRPr/>
          </a:p>
          <a:p>
            <a:pPr marL="228600" lvl="0" indent="-228600" algn="l" rtl="0">
              <a:lnSpc>
                <a:spcPct val="90000"/>
              </a:lnSpc>
              <a:spcBef>
                <a:spcPts val="1000"/>
              </a:spcBef>
              <a:spcAft>
                <a:spcPts val="0"/>
              </a:spcAft>
              <a:buClr>
                <a:schemeClr val="dk1"/>
              </a:buClr>
              <a:buSzPts val="2300"/>
              <a:buChar char="•"/>
            </a:pPr>
            <a:r>
              <a:rPr lang="en-US" sz="2300"/>
              <a:t>Some ideas to overcome this</a:t>
            </a:r>
            <a:endParaRPr/>
          </a:p>
          <a:p>
            <a:pPr marL="685800" lvl="1" indent="-228600" algn="l" rtl="0">
              <a:lnSpc>
                <a:spcPct val="90000"/>
              </a:lnSpc>
              <a:spcBef>
                <a:spcPts val="500"/>
              </a:spcBef>
              <a:spcAft>
                <a:spcPts val="0"/>
              </a:spcAft>
              <a:buClr>
                <a:srgbClr val="FF3300"/>
              </a:buClr>
              <a:buSzPts val="2000"/>
              <a:buChar char="•"/>
            </a:pPr>
            <a:r>
              <a:rPr lang="en-US" sz="2000" i="1">
                <a:solidFill>
                  <a:srgbClr val="FF3300"/>
                </a:solidFill>
              </a:rPr>
              <a:t>Stochastic learning</a:t>
            </a:r>
            <a:endParaRPr/>
          </a:p>
          <a:p>
            <a:pPr marL="685800" lvl="1" indent="-101600" algn="l" rtl="0">
              <a:lnSpc>
                <a:spcPct val="90000"/>
              </a:lnSpc>
              <a:spcBef>
                <a:spcPts val="500"/>
              </a:spcBef>
              <a:spcAft>
                <a:spcPts val="0"/>
              </a:spcAft>
              <a:buClr>
                <a:schemeClr val="dk1"/>
              </a:buClr>
              <a:buSzPts val="2000"/>
              <a:buNone/>
            </a:pPr>
            <a:endParaRPr sz="2000" i="1">
              <a:solidFill>
                <a:srgbClr val="FF3300"/>
              </a:solidFill>
            </a:endParaRPr>
          </a:p>
          <a:p>
            <a:pPr marL="1143000" lvl="2" indent="-228600" algn="l" rtl="0">
              <a:lnSpc>
                <a:spcPct val="90000"/>
              </a:lnSpc>
              <a:spcBef>
                <a:spcPts val="500"/>
              </a:spcBef>
              <a:spcAft>
                <a:spcPts val="0"/>
              </a:spcAft>
              <a:buClr>
                <a:schemeClr val="dk1"/>
              </a:buClr>
              <a:buSzPts val="1800"/>
              <a:buChar char="•"/>
            </a:pPr>
            <a:r>
              <a:rPr lang="en-US" sz="1800" b="1"/>
              <a:t>Update weights after each training example</a:t>
            </a:r>
            <a:endParaRPr/>
          </a:p>
          <a:p>
            <a:pPr marL="685800" lvl="1" indent="-101600" algn="l" rtl="0">
              <a:lnSpc>
                <a:spcPct val="90000"/>
              </a:lnSpc>
              <a:spcBef>
                <a:spcPts val="500"/>
              </a:spcBef>
              <a:spcAft>
                <a:spcPts val="0"/>
              </a:spcAft>
              <a:buClr>
                <a:schemeClr val="dk1"/>
              </a:buClr>
              <a:buSzPts val="2000"/>
              <a:buNone/>
            </a:pPr>
            <a:endParaRPr sz="2000" b="1" i="1">
              <a:solidFill>
                <a:srgbClr val="FF3300"/>
              </a:solidFill>
            </a:endParaRPr>
          </a:p>
          <a:p>
            <a:pPr marL="685800" lvl="1" indent="-228600" algn="l" rtl="0">
              <a:lnSpc>
                <a:spcPct val="90000"/>
              </a:lnSpc>
              <a:spcBef>
                <a:spcPts val="500"/>
              </a:spcBef>
              <a:spcAft>
                <a:spcPts val="0"/>
              </a:spcAft>
              <a:buClr>
                <a:srgbClr val="FF3300"/>
              </a:buClr>
              <a:buSzPts val="2000"/>
              <a:buChar char="•"/>
            </a:pPr>
            <a:r>
              <a:rPr lang="en-US" sz="2000" i="1">
                <a:solidFill>
                  <a:srgbClr val="FF3300"/>
                </a:solidFill>
              </a:rPr>
              <a:t>Momentum</a:t>
            </a:r>
            <a:endParaRPr/>
          </a:p>
          <a:p>
            <a:pPr marL="1143000" lvl="2" indent="-114300" algn="l" rtl="0">
              <a:lnSpc>
                <a:spcPct val="90000"/>
              </a:lnSpc>
              <a:spcBef>
                <a:spcPts val="500"/>
              </a:spcBef>
              <a:spcAft>
                <a:spcPts val="0"/>
              </a:spcAft>
              <a:buClr>
                <a:schemeClr val="dk1"/>
              </a:buClr>
              <a:buSzPts val="1800"/>
              <a:buNone/>
            </a:pPr>
            <a:endParaRPr sz="1800"/>
          </a:p>
          <a:p>
            <a:pPr marL="1143000" lvl="2" indent="-228600" algn="l" rtl="0">
              <a:lnSpc>
                <a:spcPct val="90000"/>
              </a:lnSpc>
              <a:spcBef>
                <a:spcPts val="500"/>
              </a:spcBef>
              <a:spcAft>
                <a:spcPts val="0"/>
              </a:spcAft>
              <a:buClr>
                <a:schemeClr val="dk1"/>
              </a:buClr>
              <a:buSzPts val="1800"/>
              <a:buChar char="•"/>
            </a:pPr>
            <a:r>
              <a:rPr lang="en-US" sz="1800" b="1"/>
              <a:t>Add fraction of previous update to current update</a:t>
            </a:r>
            <a:endParaRPr/>
          </a:p>
          <a:p>
            <a:pPr marL="1143000" lvl="2" indent="-114300" algn="l" rtl="0">
              <a:lnSpc>
                <a:spcPct val="90000"/>
              </a:lnSpc>
              <a:spcBef>
                <a:spcPts val="500"/>
              </a:spcBef>
              <a:spcAft>
                <a:spcPts val="0"/>
              </a:spcAft>
              <a:buClr>
                <a:schemeClr val="dk1"/>
              </a:buClr>
              <a:buSzPts val="1800"/>
              <a:buNone/>
            </a:pPr>
            <a:endParaRPr sz="1800" b="1"/>
          </a:p>
          <a:p>
            <a:pPr marL="1143000" lvl="2" indent="-228600" algn="l" rtl="0">
              <a:lnSpc>
                <a:spcPct val="90000"/>
              </a:lnSpc>
              <a:spcBef>
                <a:spcPts val="500"/>
              </a:spcBef>
              <a:spcAft>
                <a:spcPts val="0"/>
              </a:spcAft>
              <a:buClr>
                <a:schemeClr val="dk1"/>
              </a:buClr>
              <a:buSzPts val="1800"/>
              <a:buChar char="•"/>
            </a:pPr>
            <a:r>
              <a:rPr lang="en-US" sz="1800" b="1"/>
              <a:t>Faster convergence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Applications-I</a:t>
            </a:r>
            <a:endParaRPr/>
          </a:p>
        </p:txBody>
      </p:sp>
      <p:sp>
        <p:nvSpPr>
          <p:cNvPr id="963" name="Google Shape;963;p10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62F14"/>
              </a:buClr>
              <a:buSzPts val="2800"/>
              <a:buChar char="•"/>
            </a:pPr>
            <a:r>
              <a:rPr lang="en-US">
                <a:solidFill>
                  <a:srgbClr val="862F14"/>
                </a:solidFill>
              </a:rPr>
              <a:t>Handwritten Digit Recognition</a:t>
            </a:r>
            <a:endParaRPr/>
          </a:p>
          <a:p>
            <a:pPr marL="228600" lvl="0" indent="-228600" algn="l" rtl="0">
              <a:lnSpc>
                <a:spcPct val="90000"/>
              </a:lnSpc>
              <a:spcBef>
                <a:spcPts val="1000"/>
              </a:spcBef>
              <a:spcAft>
                <a:spcPts val="0"/>
              </a:spcAft>
              <a:buClr>
                <a:schemeClr val="dk1"/>
              </a:buClr>
              <a:buSzPts val="2800"/>
              <a:buChar char="•"/>
            </a:pPr>
            <a:r>
              <a:rPr lang="en-US"/>
              <a:t>Face recognition</a:t>
            </a:r>
            <a:endParaRPr/>
          </a:p>
          <a:p>
            <a:pPr marL="228600" lvl="0" indent="-228600" algn="l" rtl="0">
              <a:lnSpc>
                <a:spcPct val="90000"/>
              </a:lnSpc>
              <a:spcBef>
                <a:spcPts val="1000"/>
              </a:spcBef>
              <a:spcAft>
                <a:spcPts val="0"/>
              </a:spcAft>
              <a:buClr>
                <a:srgbClr val="FF3300"/>
              </a:buClr>
              <a:buSzPts val="2800"/>
              <a:buChar char="•"/>
            </a:pPr>
            <a:r>
              <a:rPr lang="en-US">
                <a:solidFill>
                  <a:srgbClr val="FF3300"/>
                </a:solidFill>
              </a:rPr>
              <a:t>Time series prediction</a:t>
            </a:r>
            <a:endParaRPr/>
          </a:p>
          <a:p>
            <a:pPr marL="228600" lvl="0" indent="-228600" algn="l" rtl="0">
              <a:lnSpc>
                <a:spcPct val="90000"/>
              </a:lnSpc>
              <a:spcBef>
                <a:spcPts val="1000"/>
              </a:spcBef>
              <a:spcAft>
                <a:spcPts val="0"/>
              </a:spcAft>
              <a:buClr>
                <a:schemeClr val="dk1"/>
              </a:buClr>
              <a:buSzPts val="2800"/>
              <a:buChar char="•"/>
            </a:pPr>
            <a:r>
              <a:rPr lang="en-US"/>
              <a:t>Process identification</a:t>
            </a:r>
            <a:endParaRPr/>
          </a:p>
          <a:p>
            <a:pPr marL="228600" lvl="0" indent="-228600" algn="l" rtl="0">
              <a:lnSpc>
                <a:spcPct val="90000"/>
              </a:lnSpc>
              <a:spcBef>
                <a:spcPts val="1000"/>
              </a:spcBef>
              <a:spcAft>
                <a:spcPts val="0"/>
              </a:spcAft>
              <a:buClr>
                <a:srgbClr val="862F14"/>
              </a:buClr>
              <a:buSzPts val="2800"/>
              <a:buChar char="•"/>
            </a:pPr>
            <a:r>
              <a:rPr lang="en-US">
                <a:solidFill>
                  <a:srgbClr val="862F14"/>
                </a:solidFill>
              </a:rPr>
              <a:t>Process control</a:t>
            </a:r>
            <a:endParaRPr/>
          </a:p>
          <a:p>
            <a:pPr marL="228600" lvl="0" indent="-228600" algn="l" rtl="0">
              <a:lnSpc>
                <a:spcPct val="90000"/>
              </a:lnSpc>
              <a:spcBef>
                <a:spcPts val="1000"/>
              </a:spcBef>
              <a:spcAft>
                <a:spcPts val="0"/>
              </a:spcAft>
              <a:buClr>
                <a:schemeClr val="dk1"/>
              </a:buClr>
              <a:buSzPts val="2800"/>
              <a:buChar char="•"/>
            </a:pPr>
            <a:r>
              <a:rPr lang="en-US"/>
              <a:t>Optical character recognition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06"/>
          <p:cNvSpPr txBox="1">
            <a:spLocks noGrp="1"/>
          </p:cNvSpPr>
          <p:nvPr>
            <p:ph type="title"/>
          </p:nvPr>
        </p:nvSpPr>
        <p:spPr>
          <a:xfrm>
            <a:off x="2286000" y="533400"/>
            <a:ext cx="7696200" cy="571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00"/>
              <a:buFont typeface="Calibri"/>
              <a:buNone/>
            </a:pPr>
            <a:r>
              <a:rPr lang="en-US" sz="2900"/>
              <a:t>Application-II</a:t>
            </a:r>
            <a:endParaRPr sz="2900"/>
          </a:p>
        </p:txBody>
      </p:sp>
      <p:sp>
        <p:nvSpPr>
          <p:cNvPr id="969" name="Google Shape;969;p106"/>
          <p:cNvSpPr txBox="1">
            <a:spLocks noGrp="1"/>
          </p:cNvSpPr>
          <p:nvPr>
            <p:ph type="body" idx="1"/>
          </p:nvPr>
        </p:nvSpPr>
        <p:spPr>
          <a:xfrm>
            <a:off x="1981200" y="1447800"/>
            <a:ext cx="8229600" cy="49530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0"/>
              </a:spcBef>
              <a:spcAft>
                <a:spcPts val="0"/>
              </a:spcAft>
              <a:buClr>
                <a:schemeClr val="dk1"/>
              </a:buClr>
              <a:buSzPts val="2200"/>
              <a:buNone/>
            </a:pPr>
            <a:endParaRPr sz="2200"/>
          </a:p>
          <a:p>
            <a:pPr marL="228600" lvl="0" indent="-228600" algn="l" rtl="0">
              <a:lnSpc>
                <a:spcPct val="90000"/>
              </a:lnSpc>
              <a:spcBef>
                <a:spcPts val="1000"/>
              </a:spcBef>
              <a:spcAft>
                <a:spcPts val="0"/>
              </a:spcAft>
              <a:buClr>
                <a:srgbClr val="FF3300"/>
              </a:buClr>
              <a:buSzPts val="2200"/>
              <a:buChar char="•"/>
            </a:pPr>
            <a:r>
              <a:rPr lang="en-US" sz="2200">
                <a:solidFill>
                  <a:srgbClr val="FF3300"/>
                </a:solidFill>
              </a:rPr>
              <a:t>Forecasting/Market Prediction: finance and banking</a:t>
            </a:r>
            <a:endParaRPr/>
          </a:p>
          <a:p>
            <a:pPr marL="228600" lvl="0" indent="-88900" algn="l" rtl="0">
              <a:lnSpc>
                <a:spcPct val="90000"/>
              </a:lnSpc>
              <a:spcBef>
                <a:spcPts val="1000"/>
              </a:spcBef>
              <a:spcAft>
                <a:spcPts val="0"/>
              </a:spcAft>
              <a:buClr>
                <a:schemeClr val="dk1"/>
              </a:buClr>
              <a:buSzPts val="2200"/>
              <a:buNone/>
            </a:pPr>
            <a:endParaRPr sz="2200">
              <a:solidFill>
                <a:srgbClr val="FF3300"/>
              </a:solidFill>
            </a:endParaRPr>
          </a:p>
          <a:p>
            <a:pPr marL="228600" lvl="0" indent="-88900" algn="l" rtl="0">
              <a:lnSpc>
                <a:spcPct val="90000"/>
              </a:lnSpc>
              <a:spcBef>
                <a:spcPts val="1000"/>
              </a:spcBef>
              <a:spcAft>
                <a:spcPts val="0"/>
              </a:spcAft>
              <a:buClr>
                <a:schemeClr val="dk1"/>
              </a:buClr>
              <a:buSzPts val="2200"/>
              <a:buNone/>
            </a:pPr>
            <a:endParaRPr sz="2200"/>
          </a:p>
          <a:p>
            <a:pPr marL="228600" lvl="0" indent="-228600" algn="l" rtl="0">
              <a:lnSpc>
                <a:spcPct val="90000"/>
              </a:lnSpc>
              <a:spcBef>
                <a:spcPts val="1000"/>
              </a:spcBef>
              <a:spcAft>
                <a:spcPts val="0"/>
              </a:spcAft>
              <a:buClr>
                <a:schemeClr val="dk1"/>
              </a:buClr>
              <a:buSzPts val="2200"/>
              <a:buChar char="•"/>
            </a:pPr>
            <a:r>
              <a:rPr lang="en-US" sz="2200"/>
              <a:t> </a:t>
            </a:r>
            <a:r>
              <a:rPr lang="en-US" sz="2200">
                <a:solidFill>
                  <a:schemeClr val="dk2"/>
                </a:solidFill>
              </a:rPr>
              <a:t>Manufacturing: quality control, fault diagnosis</a:t>
            </a:r>
            <a:endParaRPr/>
          </a:p>
          <a:p>
            <a:pPr marL="228600" lvl="0" indent="-88900" algn="l" rtl="0">
              <a:lnSpc>
                <a:spcPct val="90000"/>
              </a:lnSpc>
              <a:spcBef>
                <a:spcPts val="1000"/>
              </a:spcBef>
              <a:spcAft>
                <a:spcPts val="0"/>
              </a:spcAft>
              <a:buClr>
                <a:schemeClr val="dk1"/>
              </a:buClr>
              <a:buSzPts val="2200"/>
              <a:buNone/>
            </a:pPr>
            <a:endParaRPr sz="2200">
              <a:solidFill>
                <a:schemeClr val="dk2"/>
              </a:solidFill>
            </a:endParaRPr>
          </a:p>
          <a:p>
            <a:pPr marL="228600" lvl="0" indent="-88900" algn="l" rtl="0">
              <a:lnSpc>
                <a:spcPct val="90000"/>
              </a:lnSpc>
              <a:spcBef>
                <a:spcPts val="1000"/>
              </a:spcBef>
              <a:spcAft>
                <a:spcPts val="0"/>
              </a:spcAft>
              <a:buClr>
                <a:schemeClr val="dk1"/>
              </a:buClr>
              <a:buSzPts val="2200"/>
              <a:buNone/>
            </a:pPr>
            <a:endParaRPr sz="2200"/>
          </a:p>
          <a:p>
            <a:pPr marL="228600" lvl="0" indent="-228600" algn="l" rtl="0">
              <a:lnSpc>
                <a:spcPct val="90000"/>
              </a:lnSpc>
              <a:spcBef>
                <a:spcPts val="1000"/>
              </a:spcBef>
              <a:spcAft>
                <a:spcPts val="0"/>
              </a:spcAft>
              <a:buClr>
                <a:srgbClr val="862F14"/>
              </a:buClr>
              <a:buSzPts val="2200"/>
              <a:buChar char="•"/>
            </a:pPr>
            <a:r>
              <a:rPr lang="en-US" sz="2200">
                <a:solidFill>
                  <a:srgbClr val="862F14"/>
                </a:solidFill>
              </a:rPr>
              <a:t>Medicine: analysis of electrocardiogram data, RNA &amp; DNA sequencing, drug development without animal testing</a:t>
            </a:r>
            <a:endParaRPr/>
          </a:p>
          <a:p>
            <a:pPr marL="228600" lvl="0" indent="-88900" algn="l" rtl="0">
              <a:lnSpc>
                <a:spcPct val="90000"/>
              </a:lnSpc>
              <a:spcBef>
                <a:spcPts val="1000"/>
              </a:spcBef>
              <a:spcAft>
                <a:spcPts val="0"/>
              </a:spcAft>
              <a:buClr>
                <a:schemeClr val="dk1"/>
              </a:buClr>
              <a:buSzPts val="2200"/>
              <a:buNone/>
            </a:pPr>
            <a:endParaRPr sz="2200">
              <a:solidFill>
                <a:srgbClr val="862F14"/>
              </a:solidFill>
            </a:endParaRPr>
          </a:p>
          <a:p>
            <a:pPr marL="228600" lvl="0" indent="-228600" algn="l" rtl="0">
              <a:lnSpc>
                <a:spcPct val="90000"/>
              </a:lnSpc>
              <a:spcBef>
                <a:spcPts val="1000"/>
              </a:spcBef>
              <a:spcAft>
                <a:spcPts val="0"/>
              </a:spcAft>
              <a:buClr>
                <a:schemeClr val="dk1"/>
              </a:buClr>
              <a:buSzPts val="2200"/>
              <a:buFont typeface="Noto Sans Symbols"/>
              <a:buNone/>
            </a:pPr>
            <a:r>
              <a:rPr lang="en-US" sz="2200"/>
              <a:t> </a:t>
            </a:r>
            <a:endParaRPr sz="2200" i="1"/>
          </a:p>
          <a:p>
            <a:pPr marL="228600" lvl="0" indent="-228600" algn="l" rtl="0">
              <a:lnSpc>
                <a:spcPct val="90000"/>
              </a:lnSpc>
              <a:spcBef>
                <a:spcPts val="1000"/>
              </a:spcBef>
              <a:spcAft>
                <a:spcPts val="0"/>
              </a:spcAft>
              <a:buClr>
                <a:schemeClr val="dk1"/>
              </a:buClr>
              <a:buSzPts val="2200"/>
              <a:buChar char="•"/>
            </a:pPr>
            <a:r>
              <a:rPr lang="en-US" sz="2200"/>
              <a:t> </a:t>
            </a:r>
            <a:r>
              <a:rPr lang="en-US" sz="2200">
                <a:solidFill>
                  <a:srgbClr val="3399FF"/>
                </a:solidFill>
              </a:rPr>
              <a:t>Control: process, robotics</a:t>
            </a:r>
            <a:endParaRPr sz="2200" i="1">
              <a:solidFill>
                <a:srgbClr val="3399FF"/>
              </a:solidFill>
            </a:endParaRPr>
          </a:p>
          <a:p>
            <a:pPr marL="228600" lvl="0" indent="-88900" algn="l" rtl="0">
              <a:lnSpc>
                <a:spcPct val="90000"/>
              </a:lnSpc>
              <a:spcBef>
                <a:spcPts val="1000"/>
              </a:spcBef>
              <a:spcAft>
                <a:spcPts val="0"/>
              </a:spcAft>
              <a:buClr>
                <a:schemeClr val="dk1"/>
              </a:buClr>
              <a:buSzPts val="2200"/>
              <a:buNone/>
            </a:pPr>
            <a:endParaRPr sz="2200">
              <a:solidFill>
                <a:srgbClr val="3399FF"/>
              </a:solidFill>
            </a:endParaRPr>
          </a:p>
        </p:txBody>
      </p:sp>
      <p:pic>
        <p:nvPicPr>
          <p:cNvPr id="970" name="Google Shape;970;p106"/>
          <p:cNvPicPr preferRelativeResize="0"/>
          <p:nvPr/>
        </p:nvPicPr>
        <p:blipFill rotWithShape="1">
          <a:blip r:embed="rId3">
            <a:alphaModFix/>
          </a:blip>
          <a:srcRect/>
          <a:stretch/>
        </p:blipFill>
        <p:spPr>
          <a:xfrm>
            <a:off x="9372601" y="4953001"/>
            <a:ext cx="720725" cy="936625"/>
          </a:xfrm>
          <a:prstGeom prst="rect">
            <a:avLst/>
          </a:prstGeom>
          <a:noFill/>
          <a:ln>
            <a:noFill/>
          </a:ln>
        </p:spPr>
      </p:pic>
      <p:pic>
        <p:nvPicPr>
          <p:cNvPr id="971" name="Google Shape;971;p106"/>
          <p:cNvPicPr preferRelativeResize="0"/>
          <p:nvPr/>
        </p:nvPicPr>
        <p:blipFill rotWithShape="1">
          <a:blip r:embed="rId4">
            <a:alphaModFix/>
          </a:blip>
          <a:srcRect/>
          <a:stretch/>
        </p:blipFill>
        <p:spPr>
          <a:xfrm>
            <a:off x="9296401" y="1524001"/>
            <a:ext cx="989013" cy="950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838200" y="365125"/>
            <a:ext cx="10515600" cy="61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Contd.,</a:t>
            </a:r>
            <a:endParaRPr/>
          </a:p>
        </p:txBody>
      </p:sp>
      <p:sp>
        <p:nvSpPr>
          <p:cNvPr id="168" name="Google Shape;168;p25"/>
          <p:cNvSpPr txBox="1">
            <a:spLocks noGrp="1"/>
          </p:cNvSpPr>
          <p:nvPr>
            <p:ph type="body" idx="1"/>
          </p:nvPr>
        </p:nvSpPr>
        <p:spPr>
          <a:xfrm>
            <a:off x="709411" y="124607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Take the </a:t>
            </a:r>
            <a:r>
              <a:rPr lang="en-US" b="1"/>
              <a:t>K</a:t>
            </a:r>
            <a:r>
              <a:rPr lang="en-US"/>
              <a:t> nearest neighbors of the new data point according to their Euclidean distance.</a:t>
            </a:r>
            <a:endParaRPr/>
          </a:p>
        </p:txBody>
      </p:sp>
      <p:pic>
        <p:nvPicPr>
          <p:cNvPr id="169" name="Google Shape;169;p25" descr="https://miro.medium.com/max/875/1*4F-q86XFr2-EsaAcz0Zu5A.png"/>
          <p:cNvPicPr preferRelativeResize="0"/>
          <p:nvPr/>
        </p:nvPicPr>
        <p:blipFill rotWithShape="1">
          <a:blip r:embed="rId3">
            <a:alphaModFix/>
          </a:blip>
          <a:srcRect/>
          <a:stretch/>
        </p:blipFill>
        <p:spPr>
          <a:xfrm>
            <a:off x="1881344" y="2286201"/>
            <a:ext cx="6251947" cy="37797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5573</Words>
  <Application>Microsoft Office PowerPoint</Application>
  <PresentationFormat>Widescreen</PresentationFormat>
  <Paragraphs>811</Paragraphs>
  <Slides>89</Slides>
  <Notes>89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Calibri</vt:lpstr>
      <vt:lpstr>Times New Roman</vt:lpstr>
      <vt:lpstr>Lora</vt:lpstr>
      <vt:lpstr>Arial Black</vt:lpstr>
      <vt:lpstr>Noto Sans Symbols</vt:lpstr>
      <vt:lpstr>Arial</vt:lpstr>
      <vt:lpstr>Georgia</vt:lpstr>
      <vt:lpstr>Tahoma</vt:lpstr>
      <vt:lpstr>Office Theme</vt:lpstr>
      <vt:lpstr>UNIT-III</vt:lpstr>
      <vt:lpstr>SVM</vt:lpstr>
      <vt:lpstr>Advantage</vt:lpstr>
      <vt:lpstr>General Diagram</vt:lpstr>
      <vt:lpstr>Example</vt:lpstr>
      <vt:lpstr> K Nearest Neighbor Algorithm </vt:lpstr>
      <vt:lpstr>pros and cons of KNN</vt:lpstr>
      <vt:lpstr>Algorithm</vt:lpstr>
      <vt:lpstr>Contd.,</vt:lpstr>
      <vt:lpstr>Contd.,</vt:lpstr>
      <vt:lpstr>PowerPoint Presentation</vt:lpstr>
      <vt:lpstr>PowerPoint Presentation</vt:lpstr>
      <vt:lpstr>Overview</vt:lpstr>
      <vt:lpstr>Meet sentiment analysis (1) (buzzilions.com)</vt:lpstr>
      <vt:lpstr>Aggregations (buzzilions.com)</vt:lpstr>
      <vt:lpstr>Meet sentiment analysis (2)</vt:lpstr>
      <vt:lpstr>Meet sentiment analysis (3)</vt:lpstr>
      <vt:lpstr>A field of study with many names</vt:lpstr>
      <vt:lpstr>Happiness in blogosphere.  Or: document-oriented sentiment analysis</vt:lpstr>
      <vt:lpstr>Aspect-oriented sentiment analysis: It‘s not ALL good or bad</vt:lpstr>
      <vt:lpstr>Data sources</vt:lpstr>
      <vt:lpstr>The unit of analysis</vt:lpstr>
      <vt:lpstr>The analysis method</vt:lpstr>
      <vt:lpstr>Features</vt:lpstr>
      <vt:lpstr>Issues in aspect-/sentence-oriented SA Objects, aspects, opinions</vt:lpstr>
      <vt:lpstr>Opinion orientation</vt:lpstr>
      <vt:lpstr>Example: Naive Bayes classification for sentiment analysis:</vt:lpstr>
      <vt:lpstr>Contd.,</vt:lpstr>
      <vt:lpstr>Why is sentiment analysis so important?</vt:lpstr>
      <vt:lpstr>PowerPoint Presentation</vt:lpstr>
      <vt:lpstr> What is speech recognition? </vt:lpstr>
      <vt:lpstr>Speech recognition algorithms</vt:lpstr>
      <vt:lpstr>Contd.,</vt:lpstr>
      <vt:lpstr>Contd.,</vt:lpstr>
      <vt:lpstr>Contd.,</vt:lpstr>
      <vt:lpstr>Applications</vt:lpstr>
      <vt:lpstr>Application - Contd.,</vt:lpstr>
      <vt:lpstr>Example</vt:lpstr>
      <vt:lpstr>PowerPoint Presentation</vt:lpstr>
      <vt:lpstr>Basics of Neural Network</vt:lpstr>
      <vt:lpstr>Neural Networks</vt:lpstr>
      <vt:lpstr>Similarity with Biological Network</vt:lpstr>
      <vt:lpstr>Synapses, the basis of learning and memory </vt:lpstr>
      <vt:lpstr>              Neural Network</vt:lpstr>
      <vt:lpstr>Neural Network</vt:lpstr>
      <vt:lpstr>Neural Network Classifier</vt:lpstr>
      <vt:lpstr>Data Normalization</vt:lpstr>
      <vt:lpstr>Example of Max-Min Normalization</vt:lpstr>
      <vt:lpstr>     Decimal Scaling Normalization </vt:lpstr>
      <vt:lpstr>One Neuron as a Network</vt:lpstr>
      <vt:lpstr>One Neuron as a Network</vt:lpstr>
      <vt:lpstr>Bias of a Neuron   </vt:lpstr>
      <vt:lpstr>PowerPoint Presentation</vt:lpstr>
      <vt:lpstr>Neuron with Activation</vt:lpstr>
      <vt:lpstr>Why We Need Multi Layer ?</vt:lpstr>
      <vt:lpstr>A Multilayer Feed-Forward Neural Network</vt:lpstr>
      <vt:lpstr>   Neural Network  Learning</vt:lpstr>
      <vt:lpstr>A Multilayer Feed Forward Network</vt:lpstr>
      <vt:lpstr>A Multilayered Feed – Forward Network</vt:lpstr>
      <vt:lpstr>A Multilayered Feed–Forward Network</vt:lpstr>
      <vt:lpstr>Classification by Back propagation  </vt:lpstr>
      <vt:lpstr>Steps in Back propagation Algorithm</vt:lpstr>
      <vt:lpstr>Steps in Back propagation Algorithm  ( cont..)</vt:lpstr>
      <vt:lpstr>Propagation through Hidden Layer ( One Node )</vt:lpstr>
      <vt:lpstr>Propagate the inputs forward</vt:lpstr>
      <vt:lpstr>Propagate the inputs forward</vt:lpstr>
      <vt:lpstr>       Back propagate the error</vt:lpstr>
      <vt:lpstr>       Back propagate the error</vt:lpstr>
      <vt:lpstr>     Update weights and biases </vt:lpstr>
      <vt:lpstr>   Update weights and biases</vt:lpstr>
      <vt:lpstr>Terminating Conditions</vt:lpstr>
      <vt:lpstr>Backpropagation Formulas</vt:lpstr>
      <vt:lpstr>Example of Back propagation </vt:lpstr>
      <vt:lpstr>Example ( cont.. )</vt:lpstr>
      <vt:lpstr>Net Input and Output Calculation</vt:lpstr>
      <vt:lpstr>Calculation of Error at Each Node</vt:lpstr>
      <vt:lpstr>Calculation of weights and Bias Updating</vt:lpstr>
      <vt:lpstr>Network Pruning and Rule Extraction</vt:lpstr>
      <vt:lpstr>Advanced Features of  Neural Network</vt:lpstr>
      <vt:lpstr>Variants of Neural Networks Learning</vt:lpstr>
      <vt:lpstr>Training with Subsets</vt:lpstr>
      <vt:lpstr>Training with subsets</vt:lpstr>
      <vt:lpstr>Modular Neural Network </vt:lpstr>
      <vt:lpstr>Evolving Network Architectures </vt:lpstr>
      <vt:lpstr>Constructive vs Destructive Algorithm</vt:lpstr>
      <vt:lpstr>Training Process of the MLP</vt:lpstr>
      <vt:lpstr>Faster Convergence</vt:lpstr>
      <vt:lpstr>Applications-I</vt:lpstr>
      <vt:lpstr>Application-II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cp:lastModifiedBy>Gaurang Ashava</cp:lastModifiedBy>
  <cp:revision>7</cp:revision>
  <dcterms:modified xsi:type="dcterms:W3CDTF">2024-03-25T19:53:31Z</dcterms:modified>
</cp:coreProperties>
</file>