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72"/>
      <p:bold r:id="rId73"/>
      <p:italic r:id="rId74"/>
      <p:boldItalic r:id="rId75"/>
    </p:embeddedFont>
    <p:embeddedFont>
      <p:font typeface="Open Sans Light" panose="02000000000000000000" pitchFamily="2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F883F5-4D89-4825-B3EB-7F4474770126}">
  <a:tblStyle styleId="{75F883F5-4D89-4825-B3EB-7F44747701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font" Target="fonts/font5.fntdata" /><Relationship Id="rId7" Type="http://schemas.openxmlformats.org/officeDocument/2006/relationships/slide" Target="slides/slide6.xml" /><Relationship Id="rId71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font" Target="fonts/font3.fntdata" /><Relationship Id="rId79" Type="http://schemas.openxmlformats.org/officeDocument/2006/relationships/font" Target="fonts/font8.fntdata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font" Target="fonts/font2.fntdata" /><Relationship Id="rId78" Type="http://schemas.openxmlformats.org/officeDocument/2006/relationships/font" Target="fonts/font7.fntdata" /><Relationship Id="rId8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font" Target="fonts/font6.fntdata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font" Target="fonts/font1.fntdata" /><Relationship Id="rId80" Type="http://schemas.openxmlformats.org/officeDocument/2006/relationships/presProps" Target="pres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font" Target="fonts/font4.fntdata" /><Relationship Id="rId8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3" Type="http://schemas.openxmlformats.org/officeDocument/2006/relationships/image" Target="../media/image16.png" /><Relationship Id="rId7" Type="http://schemas.openxmlformats.org/officeDocument/2006/relationships/image" Target="../media/image20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10" Type="http://schemas.openxmlformats.org/officeDocument/2006/relationships/image" Target="../media/image23.png" /><Relationship Id="rId4" Type="http://schemas.openxmlformats.org/officeDocument/2006/relationships/image" Target="../media/image17.png" /><Relationship Id="rId9" Type="http://schemas.openxmlformats.org/officeDocument/2006/relationships/image" Target="../media/image22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9.png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1.png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 /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3.png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 /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 /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 /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notesSlide" Target="../notesSlides/notesSlide63.xml" /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 /><Relationship Id="rId2" Type="http://schemas.openxmlformats.org/officeDocument/2006/relationships/notesSlide" Target="../notesSlides/notesSlide65.xml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 /><Relationship Id="rId2" Type="http://schemas.openxmlformats.org/officeDocument/2006/relationships/notesSlide" Target="../notesSlides/notesSlide66.xml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 /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214312"/>
            <a:ext cx="2000250" cy="107156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57250" y="5589587"/>
            <a:ext cx="7962900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SRM INSTITUTE OF SCIENCE AND TECHNOLOGY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875" y="214312"/>
            <a:ext cx="19494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18ECO134T - Industrial Automation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571750" y="3857625"/>
            <a:ext cx="435768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- 1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PLCs versus Computers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642937" y="1514475"/>
            <a:ext cx="735806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PLC is designed to operate in the industrial environment with wide ranges of ambient temperature and humidity.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642937" y="2857500"/>
            <a:ext cx="70723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PLC is programmed in ladder logic or other easily learned languages.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642937" y="3929062"/>
            <a:ext cx="757237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are complex computing machines capable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executing several programs or tasks simultaneously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642937" y="5072062"/>
            <a:ext cx="735806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PLC control systems have been designed to be easily installed and maintained.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3"/>
          <p:cNvGraphicFramePr/>
          <p:nvPr/>
        </p:nvGraphicFramePr>
        <p:xfrm>
          <a:off x="500062" y="1071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{75F883F5-4D89-4825-B3EB-7F4474770126}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Industrial environment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Office / Home environment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Wide ranges ambient temperature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Controlled low temperatures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Varied humidity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Controlled humidity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Varied dust/dirt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Controlled dust / dirt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87" y="3357562"/>
            <a:ext cx="38195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0562" y="357187"/>
            <a:ext cx="4143375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4500562" y="5286375"/>
            <a:ext cx="44291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PLC installed in an industrial environment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714375" y="5357812"/>
            <a:ext cx="178593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PLC module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Parts of a PLC</a:t>
            </a:r>
            <a:endParaRPr/>
          </a:p>
        </p:txBody>
      </p:sp>
      <p:pic>
        <p:nvPicPr>
          <p:cNvPr id="170" name="Google Shape;17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1562" y="1428750"/>
            <a:ext cx="7358062" cy="450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 / Output Module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I/O-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of small PLCs that come in one package with no separate, removable units. The main advantage of this type of packaging is lower cost. One disadvantage of fixed I/O is its lack of flexibility.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I/O -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divided by compartments into which separate modules can be plugged. The main advantage of this type of packaging is flexibility.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928687"/>
            <a:ext cx="3714750" cy="51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7750" y="857250"/>
            <a:ext cx="4000500" cy="52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457200" y="857250"/>
            <a:ext cx="8229600" cy="526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system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 the interface by which field devices are connected to the controller.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devices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pushbuttons, limit switches, and sensors are hardwired to the input terminals.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devices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small motors, motor starters, solenoid valves, and indicator lights are hardwired to the output terminals.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electrically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isolate the internal components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input and output terminals, PLCs commonly employ an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isolator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uses light to couple the circuits together.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2487" y="1428750"/>
            <a:ext cx="7439025" cy="45005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714375" y="357187"/>
            <a:ext cx="56134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PLC input/output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428625" y="100012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supply unit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supplies DC power to other modules that plug into the rack.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 (CPU)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“brain” of the PLC.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processor usually consists of a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microprocessor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implementing the logic and controlling the communications among the modules. The processor requires memory for storing user program instructions, numerical values, and I/O devices status.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device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enter the desired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program into the memory of the processor. The program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can be entered using relay ladder logic, which is one of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the most popular programming languages.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PLC Size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criteria used in categorizing PLCs include functionality, number of inputs and outputs, cost, and physical size.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count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most important factor.</a:t>
            </a:r>
            <a:endParaRPr sz="32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Nano PLC - less than 15 I/O points.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 PLC - 15 to 128 I/O points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type -128 to 512 I/O points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type  - over 512 I/O points.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pic>
        <p:nvPicPr>
          <p:cNvPr id="94" name="Google Shape;94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0125" y="1285875"/>
            <a:ext cx="71437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PLC Application</a:t>
            </a:r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Single ended, multitask, and control management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single-ended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stand-alone PLC application involves one PLC controlling one process.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37" y="3643312"/>
            <a:ext cx="58578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multitask PLC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involves one PLC controlling several processes(Ex. Level, Flow etc.)</a:t>
            </a:r>
            <a:endParaRPr/>
          </a:p>
        </p:txBody>
      </p:sp>
      <p:sp>
        <p:nvSpPr>
          <p:cNvPr id="217" name="Google Shape;217;p33" descr="PDF) Toward multi-task support and security analyses in PLC ...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85937" y="4500562"/>
            <a:ext cx="56388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428625" y="857250"/>
            <a:ext cx="7929562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 </a:t>
            </a:r>
            <a:r>
              <a:rPr lang="en-US" sz="2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management PLC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	involves one  PLC controlling several other 	PLC’s</a:t>
            </a:r>
            <a:endParaRPr/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Requires large PLC processor </a:t>
            </a:r>
            <a:endParaRPr/>
          </a:p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Control management PLC supervises 	several PLCs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	Downloads programs to other PLCs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	Specifies what operation needs done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4625" y="2714625"/>
            <a:ext cx="833437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762000" y="1828800"/>
            <a:ext cx="1651000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Button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457200" y="3048000"/>
            <a:ext cx="1865312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 Switch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4625" y="1643062"/>
            <a:ext cx="690562" cy="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908050" y="838200"/>
            <a:ext cx="43640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– Sample Pictures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3187" y="3857625"/>
            <a:ext cx="1081087" cy="757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714375" y="3929062"/>
            <a:ext cx="17319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Toggle Switch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14875" y="3714750"/>
            <a:ext cx="18288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4875" y="1428750"/>
            <a:ext cx="18573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14875" y="2500312"/>
            <a:ext cx="1733550" cy="107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1562" y="4786312"/>
            <a:ext cx="24669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43437" y="4786312"/>
            <a:ext cx="2514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50" y="1857375"/>
            <a:ext cx="2143125" cy="150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1875" y="1857375"/>
            <a:ext cx="21431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5125" y="1785937"/>
            <a:ext cx="1857375" cy="150018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 descr="Solenoid Valve ST-SA 3/8&quot; brass EPDM 0-10bar 12V DC | Tameson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0125" y="40005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39908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Outputs – Sample Pictures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714375" y="3500437"/>
            <a:ext cx="2428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Indicators</a:t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3643312" y="3500437"/>
            <a:ext cx="2428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Relay</a:t>
            </a:r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785812" y="6143625"/>
            <a:ext cx="2428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Solenoid valve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6357937" y="3571875"/>
            <a:ext cx="2428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Motor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interface connects field input devices of the ON/OFF nature such as selector switches, pushbuttons, and limit switches.</a:t>
            </a:r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Discrete Input Module</a:t>
            </a:r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687" y="3643312"/>
            <a:ext cx="7072312" cy="235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Discrete Input Module</a:t>
            </a:r>
            <a:endParaRPr/>
          </a:p>
        </p:txBody>
      </p:sp>
      <p:pic>
        <p:nvPicPr>
          <p:cNvPr id="267" name="Google Shape;267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1714500"/>
            <a:ext cx="7786687" cy="32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714375" y="5143500"/>
            <a:ext cx="785812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Electrical optical isolator: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device that couples input to output using a semiconductor light source and detector in the same package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500062" y="1000125"/>
            <a:ext cx="8229600" cy="478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pushbutton is closed, 120 VAC is applied to the bridge rectifier input.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results in a low-level DC output voltage that is applied across the LED of the optical isolator.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zener diode (ZD) voltage rating sets the minimum threshold level of voltage that can be detected.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light from the LED strikes the phototransistor, it switches into conduction and the status of the pushbutton is communicated in logic to the processor.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body" idx="1"/>
          </p:nvPr>
        </p:nvSpPr>
        <p:spPr>
          <a:xfrm>
            <a:off x="428625" y="785812"/>
            <a:ext cx="8229600" cy="50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input modules perform four tasks in the PLC control system.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Sense when a signal is received from a field device.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input signal to the correct voltage level for the particular PLC.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Isolate the PLC from fluctuations in the input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signal’s voltage or current.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a signal to the processor indicating which sensor originated the signal.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Discrete Output Module</a:t>
            </a:r>
            <a:endParaRPr/>
          </a:p>
        </p:txBody>
      </p:sp>
      <p:pic>
        <p:nvPicPr>
          <p:cNvPr id="284" name="Google Shape;284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3071812"/>
            <a:ext cx="7143750" cy="264318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/>
          <p:nvPr/>
        </p:nvSpPr>
        <p:spPr>
          <a:xfrm>
            <a:off x="642937" y="1571625"/>
            <a:ext cx="771525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interface connects field output devices and turns the output load device on and off.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 is a set of technologies that results in operation of machines and systems without significant human intervention and achieves performance superior to manual operation.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‘Automation’ is derived from Greek words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Auto   - self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Matos - moving.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 therefore is the mechanism for systems that “move by itself”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Discrete Output Module</a:t>
            </a:r>
            <a:endParaRPr/>
          </a:p>
        </p:txBody>
      </p:sp>
      <p:pic>
        <p:nvPicPr>
          <p:cNvPr id="291" name="Google Shape;291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1571625"/>
            <a:ext cx="77152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428625" y="6429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processor calls for an output load to be      energized, a voltage is applied across the LED of the opto-isolator.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LED then emits light, which switches the phototransistor into conduction.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 turn triggers the triac AC semiconductor switch into conduction, allowing current to flow to the output load.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triac conducts in either direction, the output to the load is alternating current.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with input circuits, the output interface is usually provided with LEDs that indicate the status of each output.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triac cannot be used to switch a DC load.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Analog I/O Modules</a:t>
            </a: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devices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physical quantities that can have an infinite number of values. Typical analog inputs and outputs vary from 0 to 20 mA, 4 to 20 mA, or 0 to 10V.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sensors measure a varying physical quantity over a specific range and generate a corresponding voltage or current signal.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physical quantities measured by a PLC analog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module include temperature, speed, level, flow, weight, pressure, and position.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13" name="Google Shape;313;p46"/>
          <p:cNvSpPr txBox="1">
            <a:spLocks noGrp="1"/>
          </p:cNvSpPr>
          <p:nvPr>
            <p:ph type="body" idx="1"/>
          </p:nvPr>
        </p:nvSpPr>
        <p:spPr>
          <a:xfrm>
            <a:off x="571500" y="19288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PLC analog input and output modules are used in measuring and displaying the level of fluid in a tank.</a:t>
            </a:r>
            <a:endParaRPr/>
          </a:p>
          <a:p>
            <a:pPr marL="342900" marR="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25" y="3571875"/>
            <a:ext cx="6215062" cy="235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body" idx="1"/>
          </p:nvPr>
        </p:nvSpPr>
        <p:spPr>
          <a:xfrm>
            <a:off x="428625" y="100012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analog input interface module contains the circuitry necessary to accept an analog voltage or current signal from the level transmitter field device.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input is converted from an analog to a digital value for use by the processor.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circuitry of the analog output module accepts the digital value from the processor and converts it back to an analog signal that drives the field tank level meter.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 I/O Modules</a:t>
            </a:r>
            <a:endParaRPr/>
          </a:p>
        </p:txBody>
      </p:sp>
      <p:sp>
        <p:nvSpPr>
          <p:cNvPr id="325" name="Google Shape;325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HIGH-SPEED COUNTER MODULE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to count pulses from sensors, encoders, and switches that operate at very high speeds.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typical count rate available is 0 to 100 kHz, which means the module would be able to count 100,000 pulses per second.</a:t>
            </a:r>
            <a:endParaRPr/>
          </a:p>
        </p:txBody>
      </p:sp>
      <p:pic>
        <p:nvPicPr>
          <p:cNvPr id="326" name="Google Shape;32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6062" y="4143375"/>
            <a:ext cx="32289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Electromagnetic Control Relays</a:t>
            </a:r>
            <a:endParaRPr/>
          </a:p>
        </p:txBody>
      </p:sp>
      <p:sp>
        <p:nvSpPr>
          <p:cNvPr id="332" name="Google Shape;332;p49"/>
          <p:cNvSpPr txBox="1">
            <a:spLocks noGrp="1"/>
          </p:cNvSpPr>
          <p:nvPr>
            <p:ph type="body" idx="1"/>
          </p:nvPr>
        </p:nvSpPr>
        <p:spPr>
          <a:xfrm>
            <a:off x="428625" y="13573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electrical relay is a magnetic switch. It uses electromagnetism to switch contacts.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relay will usually have only one coil but may have any number of different contacts.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handle heavy current or high voltage</a:t>
            </a:r>
            <a:endParaRPr/>
          </a:p>
        </p:txBody>
      </p:sp>
      <p:grpSp>
        <p:nvGrpSpPr>
          <p:cNvPr id="333" name="Google Shape;333;p49"/>
          <p:cNvGrpSpPr/>
          <p:nvPr/>
        </p:nvGrpSpPr>
        <p:grpSpPr>
          <a:xfrm>
            <a:off x="3400424" y="3376611"/>
            <a:ext cx="5029199" cy="3124199"/>
            <a:chOff x="1524056" y="2285704"/>
            <a:chExt cx="6401074" cy="3353102"/>
          </a:xfrm>
        </p:grpSpPr>
        <p:grpSp>
          <p:nvGrpSpPr>
            <p:cNvPr id="334" name="Google Shape;334;p49"/>
            <p:cNvGrpSpPr/>
            <p:nvPr/>
          </p:nvGrpSpPr>
          <p:grpSpPr>
            <a:xfrm>
              <a:off x="1524056" y="2285704"/>
              <a:ext cx="6401074" cy="3353102"/>
              <a:chOff x="1573213" y="2389190"/>
              <a:chExt cx="5884863" cy="2525713"/>
            </a:xfrm>
          </p:grpSpPr>
          <p:sp>
            <p:nvSpPr>
              <p:cNvPr id="335" name="Google Shape;335;p49"/>
              <p:cNvSpPr txBox="1"/>
              <p:nvPr/>
            </p:nvSpPr>
            <p:spPr>
              <a:xfrm>
                <a:off x="3130550" y="3473452"/>
                <a:ext cx="1435100" cy="520700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6" name="Google Shape;336;p49"/>
              <p:cNvGrpSpPr/>
              <p:nvPr/>
            </p:nvGrpSpPr>
            <p:grpSpPr>
              <a:xfrm>
                <a:off x="3276600" y="3316286"/>
                <a:ext cx="382588" cy="838200"/>
                <a:chOff x="2304" y="2257"/>
                <a:chExt cx="241" cy="528"/>
              </a:xfrm>
            </p:grpSpPr>
            <p:sp>
              <p:nvSpPr>
                <p:cNvPr id="337" name="Google Shape;337;p49"/>
                <p:cNvSpPr/>
                <p:nvPr/>
              </p:nvSpPr>
              <p:spPr>
                <a:xfrm rot="10800000">
                  <a:off x="2365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49"/>
                <p:cNvSpPr/>
                <p:nvPr/>
              </p:nvSpPr>
              <p:spPr>
                <a:xfrm rot="10800000">
                  <a:off x="2304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49"/>
                <p:cNvSpPr/>
                <p:nvPr/>
              </p:nvSpPr>
              <p:spPr>
                <a:xfrm>
                  <a:off x="2484" y="2257"/>
                  <a:ext cx="61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0" h="21600" fill="none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</a:path>
                    <a:path w="21960" h="21600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  <a:lnTo>
                        <a:pt x="36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49"/>
                <p:cNvSpPr/>
                <p:nvPr/>
              </p:nvSpPr>
              <p:spPr>
                <a:xfrm>
                  <a:off x="2425" y="2257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1" name="Google Shape;341;p49"/>
                <p:cNvCxnSpPr/>
                <p:nvPr/>
              </p:nvCxnSpPr>
              <p:spPr>
                <a:xfrm rot="10800000">
                  <a:off x="2424" y="2352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0000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2" name="Google Shape;342;p49"/>
              <p:cNvGrpSpPr/>
              <p:nvPr/>
            </p:nvGrpSpPr>
            <p:grpSpPr>
              <a:xfrm>
                <a:off x="3657600" y="3316286"/>
                <a:ext cx="382588" cy="838200"/>
                <a:chOff x="2544" y="2257"/>
                <a:chExt cx="241" cy="528"/>
              </a:xfrm>
            </p:grpSpPr>
            <p:sp>
              <p:nvSpPr>
                <p:cNvPr id="343" name="Google Shape;343;p49"/>
                <p:cNvSpPr/>
                <p:nvPr/>
              </p:nvSpPr>
              <p:spPr>
                <a:xfrm rot="10800000">
                  <a:off x="2605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49"/>
                <p:cNvSpPr/>
                <p:nvPr/>
              </p:nvSpPr>
              <p:spPr>
                <a:xfrm rot="10800000">
                  <a:off x="2544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49"/>
                <p:cNvSpPr/>
                <p:nvPr/>
              </p:nvSpPr>
              <p:spPr>
                <a:xfrm>
                  <a:off x="2724" y="2257"/>
                  <a:ext cx="61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0" h="21600" fill="none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</a:path>
                    <a:path w="21960" h="21600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  <a:lnTo>
                        <a:pt x="36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49"/>
                <p:cNvSpPr/>
                <p:nvPr/>
              </p:nvSpPr>
              <p:spPr>
                <a:xfrm>
                  <a:off x="2665" y="2257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7" name="Google Shape;347;p49"/>
                <p:cNvCxnSpPr/>
                <p:nvPr/>
              </p:nvCxnSpPr>
              <p:spPr>
                <a:xfrm rot="10800000">
                  <a:off x="2664" y="2352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0000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8" name="Google Shape;348;p49"/>
              <p:cNvGrpSpPr/>
              <p:nvPr/>
            </p:nvGrpSpPr>
            <p:grpSpPr>
              <a:xfrm>
                <a:off x="4038600" y="3316286"/>
                <a:ext cx="382588" cy="838200"/>
                <a:chOff x="2784" y="2257"/>
                <a:chExt cx="241" cy="528"/>
              </a:xfrm>
            </p:grpSpPr>
            <p:sp>
              <p:nvSpPr>
                <p:cNvPr id="349" name="Google Shape;349;p49"/>
                <p:cNvSpPr/>
                <p:nvPr/>
              </p:nvSpPr>
              <p:spPr>
                <a:xfrm rot="10800000">
                  <a:off x="2845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49"/>
                <p:cNvSpPr/>
                <p:nvPr/>
              </p:nvSpPr>
              <p:spPr>
                <a:xfrm rot="10800000">
                  <a:off x="2784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49"/>
                <p:cNvSpPr/>
                <p:nvPr/>
              </p:nvSpPr>
              <p:spPr>
                <a:xfrm>
                  <a:off x="2964" y="2257"/>
                  <a:ext cx="61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0" h="21600" fill="none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</a:path>
                    <a:path w="21960" h="21600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  <a:lnTo>
                        <a:pt x="36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49"/>
                <p:cNvSpPr/>
                <p:nvPr/>
              </p:nvSpPr>
              <p:spPr>
                <a:xfrm>
                  <a:off x="2905" y="2257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3" name="Google Shape;353;p49"/>
                <p:cNvCxnSpPr/>
                <p:nvPr/>
              </p:nvCxnSpPr>
              <p:spPr>
                <a:xfrm rot="10800000">
                  <a:off x="2904" y="2352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0000FF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4" name="Google Shape;354;p49"/>
              <p:cNvCxnSpPr/>
              <p:nvPr/>
            </p:nvCxnSpPr>
            <p:spPr>
              <a:xfrm rot="10800000">
                <a:off x="3276600" y="2705101"/>
                <a:ext cx="0" cy="762001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49"/>
              <p:cNvCxnSpPr/>
              <p:nvPr/>
            </p:nvCxnSpPr>
            <p:spPr>
              <a:xfrm>
                <a:off x="4419600" y="4000502"/>
                <a:ext cx="0" cy="91440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49"/>
              <p:cNvCxnSpPr/>
              <p:nvPr/>
            </p:nvCxnSpPr>
            <p:spPr>
              <a:xfrm>
                <a:off x="4953000" y="2705102"/>
                <a:ext cx="0" cy="685801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49"/>
              <p:cNvCxnSpPr/>
              <p:nvPr/>
            </p:nvCxnSpPr>
            <p:spPr>
              <a:xfrm>
                <a:off x="4953000" y="4229102"/>
                <a:ext cx="0" cy="685801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358" name="Google Shape;358;p49"/>
              <p:cNvGrpSpPr/>
              <p:nvPr/>
            </p:nvGrpSpPr>
            <p:grpSpPr>
              <a:xfrm>
                <a:off x="4946650" y="3194052"/>
                <a:ext cx="315913" cy="1096964"/>
                <a:chOff x="3356" y="2180"/>
                <a:chExt cx="199" cy="691"/>
              </a:xfrm>
            </p:grpSpPr>
            <p:grpSp>
              <p:nvGrpSpPr>
                <p:cNvPr id="359" name="Google Shape;359;p49"/>
                <p:cNvGrpSpPr/>
                <p:nvPr/>
              </p:nvGrpSpPr>
              <p:grpSpPr>
                <a:xfrm>
                  <a:off x="3356" y="2180"/>
                  <a:ext cx="199" cy="691"/>
                  <a:chOff x="3356" y="2180"/>
                  <a:chExt cx="199" cy="691"/>
                </a:xfrm>
              </p:grpSpPr>
              <p:cxnSp>
                <p:nvCxnSpPr>
                  <p:cNvPr id="360" name="Google Shape;360;p49"/>
                  <p:cNvCxnSpPr/>
                  <p:nvPr/>
                </p:nvCxnSpPr>
                <p:spPr>
                  <a:xfrm flipH="1">
                    <a:off x="3356" y="2180"/>
                    <a:ext cx="199" cy="691"/>
                  </a:xfrm>
                  <a:prstGeom prst="straightConnector1">
                    <a:avLst/>
                  </a:prstGeom>
                  <a:noFill/>
                  <a:ln w="50800" cap="flat" cmpd="sng">
                    <a:solidFill>
                      <a:schemeClr val="dk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61" name="Google Shape;361;p49"/>
                  <p:cNvSpPr txBox="1"/>
                  <p:nvPr/>
                </p:nvSpPr>
                <p:spPr>
                  <a:xfrm rot="960000">
                    <a:off x="3484" y="2221"/>
                    <a:ext cx="42" cy="88"/>
                  </a:xfrm>
                  <a:prstGeom prst="rect">
                    <a:avLst/>
                  </a:prstGeom>
                  <a:solidFill>
                    <a:schemeClr val="dk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62" name="Google Shape;362;p49"/>
                <p:cNvSpPr txBox="1"/>
                <p:nvPr/>
              </p:nvSpPr>
              <p:spPr>
                <a:xfrm rot="960000">
                  <a:off x="3399" y="2497"/>
                  <a:ext cx="41" cy="13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3" name="Google Shape;363;p49"/>
              <p:cNvSpPr/>
              <p:nvPr/>
            </p:nvSpPr>
            <p:spPr>
              <a:xfrm>
                <a:off x="4889500" y="4165603"/>
                <a:ext cx="127000" cy="127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9"/>
              <p:cNvSpPr txBox="1"/>
              <p:nvPr/>
            </p:nvSpPr>
            <p:spPr>
              <a:xfrm>
                <a:off x="2901950" y="2711452"/>
                <a:ext cx="2730500" cy="219710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5" name="Google Shape;365;p49"/>
              <p:cNvGrpSpPr/>
              <p:nvPr/>
            </p:nvGrpSpPr>
            <p:grpSpPr>
              <a:xfrm>
                <a:off x="1573213" y="3092455"/>
                <a:ext cx="1219200" cy="496888"/>
                <a:chOff x="1231" y="2116"/>
                <a:chExt cx="768" cy="313"/>
              </a:xfrm>
            </p:grpSpPr>
            <p:sp>
              <p:nvSpPr>
                <p:cNvPr id="366" name="Google Shape;366;p49"/>
                <p:cNvSpPr/>
                <p:nvPr/>
              </p:nvSpPr>
              <p:spPr>
                <a:xfrm flipH="1">
                  <a:off x="1231" y="2116"/>
                  <a:ext cx="760" cy="313"/>
                </a:xfrm>
                <a:prstGeom prst="wedgeRoundRectCallout">
                  <a:avLst>
                    <a:gd name="adj1" fmla="val 1799"/>
                    <a:gd name="adj2" fmla="val 25200"/>
                    <a:gd name="adj3" fmla="val 0"/>
                  </a:avLst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49"/>
                <p:cNvSpPr txBox="1"/>
                <p:nvPr/>
              </p:nvSpPr>
              <p:spPr>
                <a:xfrm>
                  <a:off x="1231" y="2189"/>
                  <a:ext cx="768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2075" tIns="46025" rIns="92075" bIns="460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Verdana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a iron core</a:t>
                  </a:r>
                  <a:endParaRPr/>
                </a:p>
              </p:txBody>
            </p:sp>
          </p:grpSp>
          <p:grpSp>
            <p:nvGrpSpPr>
              <p:cNvPr id="368" name="Google Shape;368;p49"/>
              <p:cNvGrpSpPr/>
              <p:nvPr/>
            </p:nvGrpSpPr>
            <p:grpSpPr>
              <a:xfrm>
                <a:off x="1573214" y="2389190"/>
                <a:ext cx="1219200" cy="496888"/>
                <a:chOff x="1231" y="1673"/>
                <a:chExt cx="768" cy="313"/>
              </a:xfrm>
            </p:grpSpPr>
            <p:sp>
              <p:nvSpPr>
                <p:cNvPr id="369" name="Google Shape;369;p49"/>
                <p:cNvSpPr/>
                <p:nvPr/>
              </p:nvSpPr>
              <p:spPr>
                <a:xfrm flipH="1">
                  <a:off x="1231" y="1673"/>
                  <a:ext cx="760" cy="313"/>
                </a:xfrm>
                <a:prstGeom prst="wedgeRoundRectCallout">
                  <a:avLst>
                    <a:gd name="adj1" fmla="val 1799"/>
                    <a:gd name="adj2" fmla="val 25200"/>
                    <a:gd name="adj3" fmla="val 0"/>
                  </a:avLst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49"/>
                <p:cNvSpPr txBox="1"/>
                <p:nvPr/>
              </p:nvSpPr>
              <p:spPr>
                <a:xfrm>
                  <a:off x="1231" y="1753"/>
                  <a:ext cx="768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2075" tIns="46025" rIns="92075" bIns="460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Verdana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a coil</a:t>
                  </a:r>
                  <a:endParaRPr/>
                </a:p>
              </p:txBody>
            </p:sp>
          </p:grpSp>
          <p:grpSp>
            <p:nvGrpSpPr>
              <p:cNvPr id="371" name="Google Shape;371;p49"/>
              <p:cNvGrpSpPr/>
              <p:nvPr/>
            </p:nvGrpSpPr>
            <p:grpSpPr>
              <a:xfrm>
                <a:off x="5830887" y="2446340"/>
                <a:ext cx="1276350" cy="496888"/>
                <a:chOff x="3913" y="1709"/>
                <a:chExt cx="804" cy="313"/>
              </a:xfrm>
            </p:grpSpPr>
            <p:sp>
              <p:nvSpPr>
                <p:cNvPr id="372" name="Google Shape;372;p49"/>
                <p:cNvSpPr/>
                <p:nvPr/>
              </p:nvSpPr>
              <p:spPr>
                <a:xfrm>
                  <a:off x="3913" y="1709"/>
                  <a:ext cx="760" cy="313"/>
                </a:xfrm>
                <a:prstGeom prst="wedgeRoundRectCallout">
                  <a:avLst>
                    <a:gd name="adj1" fmla="val 1799"/>
                    <a:gd name="adj2" fmla="val 25200"/>
                    <a:gd name="adj3" fmla="val 0"/>
                  </a:avLst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49"/>
                <p:cNvSpPr txBox="1"/>
                <p:nvPr/>
              </p:nvSpPr>
              <p:spPr>
                <a:xfrm flipH="1">
                  <a:off x="3949" y="1782"/>
                  <a:ext cx="768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2075" tIns="46025" rIns="92075" bIns="460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Verdana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a switch</a:t>
                  </a:r>
                  <a:endParaRPr/>
                </a:p>
              </p:txBody>
            </p:sp>
          </p:grpSp>
          <p:grpSp>
            <p:nvGrpSpPr>
              <p:cNvPr id="374" name="Google Shape;374;p49"/>
              <p:cNvGrpSpPr/>
              <p:nvPr/>
            </p:nvGrpSpPr>
            <p:grpSpPr>
              <a:xfrm>
                <a:off x="6010276" y="3263897"/>
                <a:ext cx="1447800" cy="581024"/>
                <a:chOff x="4026" y="2224"/>
                <a:chExt cx="912" cy="366"/>
              </a:xfrm>
            </p:grpSpPr>
            <p:sp>
              <p:nvSpPr>
                <p:cNvPr id="375" name="Google Shape;375;p49"/>
                <p:cNvSpPr/>
                <p:nvPr/>
              </p:nvSpPr>
              <p:spPr>
                <a:xfrm>
                  <a:off x="4034" y="2224"/>
                  <a:ext cx="904" cy="353"/>
                </a:xfrm>
                <a:prstGeom prst="wedgeRoundRectCallout">
                  <a:avLst>
                    <a:gd name="adj1" fmla="val 1799"/>
                    <a:gd name="adj2" fmla="val 25200"/>
                    <a:gd name="adj3" fmla="val 0"/>
                  </a:avLst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49"/>
                <p:cNvSpPr txBox="1"/>
                <p:nvPr/>
              </p:nvSpPr>
              <p:spPr>
                <a:xfrm flipH="1">
                  <a:off x="4026" y="2283"/>
                  <a:ext cx="912" cy="3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2075" tIns="46025" rIns="92075" bIns="460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Verdana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iron bar connected to the switch</a:t>
                  </a:r>
                  <a:endParaRPr/>
                </a:p>
              </p:txBody>
            </p:sp>
          </p:grpSp>
        </p:grpSp>
        <p:grpSp>
          <p:nvGrpSpPr>
            <p:cNvPr id="377" name="Google Shape;377;p49"/>
            <p:cNvGrpSpPr/>
            <p:nvPr/>
          </p:nvGrpSpPr>
          <p:grpSpPr>
            <a:xfrm>
              <a:off x="2726280" y="3047309"/>
              <a:ext cx="3768310" cy="1260821"/>
              <a:chOff x="2726280" y="3054622"/>
              <a:chExt cx="3768310" cy="1260821"/>
            </a:xfrm>
          </p:grpSpPr>
          <p:cxnSp>
            <p:nvCxnSpPr>
              <p:cNvPr id="378" name="Google Shape;378;p49"/>
              <p:cNvCxnSpPr/>
              <p:nvPr/>
            </p:nvCxnSpPr>
            <p:spPr>
              <a:xfrm>
                <a:off x="2726280" y="3054622"/>
                <a:ext cx="858730" cy="461734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DCDF"/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</p:cxnSp>
          <p:cxnSp>
            <p:nvCxnSpPr>
              <p:cNvPr id="379" name="Google Shape;379;p49"/>
              <p:cNvCxnSpPr/>
              <p:nvPr/>
            </p:nvCxnSpPr>
            <p:spPr>
              <a:xfrm>
                <a:off x="2726280" y="3990015"/>
                <a:ext cx="490991" cy="20105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DCDF"/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</p:cxnSp>
          <p:cxnSp>
            <p:nvCxnSpPr>
              <p:cNvPr id="380" name="Google Shape;380;p49"/>
              <p:cNvCxnSpPr/>
              <p:nvPr/>
            </p:nvCxnSpPr>
            <p:spPr>
              <a:xfrm flipH="1">
                <a:off x="5536853" y="3131294"/>
                <a:ext cx="727395" cy="3850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DCDF"/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</p:cxnSp>
          <p:cxnSp>
            <p:nvCxnSpPr>
              <p:cNvPr id="381" name="Google Shape;381;p49"/>
              <p:cNvCxnSpPr/>
              <p:nvPr/>
            </p:nvCxnSpPr>
            <p:spPr>
              <a:xfrm rot="10800000">
                <a:off x="5365108" y="4191065"/>
                <a:ext cx="1129482" cy="124378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DCDF"/>
                </a:solidFill>
                <a:prstDash val="solid"/>
                <a:miter lim="800000"/>
                <a:headEnd type="none" w="med" len="med"/>
                <a:tailEnd type="stealth" w="med" len="med"/>
              </a:ln>
            </p:spPr>
          </p:cxnSp>
        </p:grpSp>
      </p:grpSp>
      <p:pic>
        <p:nvPicPr>
          <p:cNvPr id="382" name="Google Shape;38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3714750"/>
            <a:ext cx="20002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1087" y="4800600"/>
            <a:ext cx="696912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731837" y="1127125"/>
            <a:ext cx="44275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a Relay work ?</a:t>
            </a:r>
            <a:endParaRPr/>
          </a:p>
        </p:txBody>
      </p:sp>
      <p:grpSp>
        <p:nvGrpSpPr>
          <p:cNvPr id="390" name="Google Shape;390;p50"/>
          <p:cNvGrpSpPr/>
          <p:nvPr/>
        </p:nvGrpSpPr>
        <p:grpSpPr>
          <a:xfrm>
            <a:off x="838200" y="2438400"/>
            <a:ext cx="8001000" cy="3133725"/>
            <a:chOff x="838200" y="2438400"/>
            <a:chExt cx="8001000" cy="3133299"/>
          </a:xfrm>
        </p:grpSpPr>
        <p:sp>
          <p:nvSpPr>
            <p:cNvPr id="391" name="Google Shape;391;p50"/>
            <p:cNvSpPr txBox="1"/>
            <p:nvPr/>
          </p:nvSpPr>
          <p:spPr>
            <a:xfrm>
              <a:off x="3054350" y="4006850"/>
              <a:ext cx="1435100" cy="5207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2" name="Google Shape;392;p50"/>
            <p:cNvGrpSpPr/>
            <p:nvPr/>
          </p:nvGrpSpPr>
          <p:grpSpPr>
            <a:xfrm>
              <a:off x="3200400" y="3238500"/>
              <a:ext cx="1144588" cy="2209800"/>
              <a:chOff x="2304" y="1872"/>
              <a:chExt cx="721" cy="1392"/>
            </a:xfrm>
          </p:grpSpPr>
          <p:grpSp>
            <p:nvGrpSpPr>
              <p:cNvPr id="393" name="Google Shape;393;p50"/>
              <p:cNvGrpSpPr/>
              <p:nvPr/>
            </p:nvGrpSpPr>
            <p:grpSpPr>
              <a:xfrm>
                <a:off x="2304" y="2257"/>
                <a:ext cx="241" cy="528"/>
                <a:chOff x="2304" y="2257"/>
                <a:chExt cx="241" cy="528"/>
              </a:xfrm>
            </p:grpSpPr>
            <p:sp>
              <p:nvSpPr>
                <p:cNvPr id="394" name="Google Shape;394;p50"/>
                <p:cNvSpPr/>
                <p:nvPr/>
              </p:nvSpPr>
              <p:spPr>
                <a:xfrm rot="10800000">
                  <a:off x="2365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50"/>
                <p:cNvSpPr/>
                <p:nvPr/>
              </p:nvSpPr>
              <p:spPr>
                <a:xfrm rot="10800000">
                  <a:off x="2304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50"/>
                <p:cNvSpPr/>
                <p:nvPr/>
              </p:nvSpPr>
              <p:spPr>
                <a:xfrm>
                  <a:off x="2484" y="2257"/>
                  <a:ext cx="61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0" h="21600" fill="none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</a:path>
                    <a:path w="21960" h="21600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  <a:lnTo>
                        <a:pt x="36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50"/>
                <p:cNvSpPr/>
                <p:nvPr/>
              </p:nvSpPr>
              <p:spPr>
                <a:xfrm>
                  <a:off x="2425" y="2257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8" name="Google Shape;398;p50"/>
                <p:cNvCxnSpPr/>
                <p:nvPr/>
              </p:nvCxnSpPr>
              <p:spPr>
                <a:xfrm rot="10800000">
                  <a:off x="2424" y="2352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9" name="Google Shape;399;p50"/>
              <p:cNvGrpSpPr/>
              <p:nvPr/>
            </p:nvGrpSpPr>
            <p:grpSpPr>
              <a:xfrm>
                <a:off x="2544" y="2257"/>
                <a:ext cx="241" cy="528"/>
                <a:chOff x="2544" y="2257"/>
                <a:chExt cx="241" cy="528"/>
              </a:xfrm>
            </p:grpSpPr>
            <p:sp>
              <p:nvSpPr>
                <p:cNvPr id="400" name="Google Shape;400;p50"/>
                <p:cNvSpPr/>
                <p:nvPr/>
              </p:nvSpPr>
              <p:spPr>
                <a:xfrm rot="10800000">
                  <a:off x="2605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50"/>
                <p:cNvSpPr/>
                <p:nvPr/>
              </p:nvSpPr>
              <p:spPr>
                <a:xfrm rot="10800000">
                  <a:off x="2544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50"/>
                <p:cNvSpPr/>
                <p:nvPr/>
              </p:nvSpPr>
              <p:spPr>
                <a:xfrm>
                  <a:off x="2724" y="2257"/>
                  <a:ext cx="61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0" h="21600" fill="none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</a:path>
                    <a:path w="21960" h="21600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  <a:lnTo>
                        <a:pt x="36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50"/>
                <p:cNvSpPr/>
                <p:nvPr/>
              </p:nvSpPr>
              <p:spPr>
                <a:xfrm>
                  <a:off x="2665" y="2257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4" name="Google Shape;404;p50"/>
                <p:cNvCxnSpPr/>
                <p:nvPr/>
              </p:nvCxnSpPr>
              <p:spPr>
                <a:xfrm rot="10800000">
                  <a:off x="2664" y="2352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50"/>
              <p:cNvGrpSpPr/>
              <p:nvPr/>
            </p:nvGrpSpPr>
            <p:grpSpPr>
              <a:xfrm>
                <a:off x="2784" y="2257"/>
                <a:ext cx="241" cy="528"/>
                <a:chOff x="2784" y="2257"/>
                <a:chExt cx="241" cy="528"/>
              </a:xfrm>
            </p:grpSpPr>
            <p:sp>
              <p:nvSpPr>
                <p:cNvPr id="406" name="Google Shape;406;p50"/>
                <p:cNvSpPr/>
                <p:nvPr/>
              </p:nvSpPr>
              <p:spPr>
                <a:xfrm rot="10800000">
                  <a:off x="2845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50"/>
                <p:cNvSpPr/>
                <p:nvPr/>
              </p:nvSpPr>
              <p:spPr>
                <a:xfrm rot="10800000">
                  <a:off x="2784" y="2689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50"/>
                <p:cNvSpPr/>
                <p:nvPr/>
              </p:nvSpPr>
              <p:spPr>
                <a:xfrm>
                  <a:off x="2964" y="2257"/>
                  <a:ext cx="61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0" h="21600" fill="none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</a:path>
                    <a:path w="21960" h="21600" extrusionOk="0">
                      <a:moveTo>
                        <a:pt x="0" y="3"/>
                      </a:moveTo>
                      <a:cubicBezTo>
                        <a:pt x="119" y="1"/>
                        <a:pt x="239" y="-1"/>
                        <a:pt x="360" y="0"/>
                      </a:cubicBezTo>
                      <a:cubicBezTo>
                        <a:pt x="12289" y="0"/>
                        <a:pt x="21960" y="9670"/>
                        <a:pt x="21960" y="21600"/>
                      </a:cubicBezTo>
                      <a:lnTo>
                        <a:pt x="360" y="21600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50"/>
                <p:cNvSpPr/>
                <p:nvPr/>
              </p:nvSpPr>
              <p:spPr>
                <a:xfrm>
                  <a:off x="2905" y="2257"/>
                  <a:ext cx="6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597" fill="none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</a:path>
                    <a:path w="21600" h="21597" extrusionOk="0">
                      <a:moveTo>
                        <a:pt x="0" y="21597"/>
                      </a:moveTo>
                      <a:cubicBezTo>
                        <a:pt x="0" y="9808"/>
                        <a:pt x="9452" y="196"/>
                        <a:pt x="21240" y="0"/>
                      </a:cubicBezTo>
                      <a:lnTo>
                        <a:pt x="21600" y="21597"/>
                      </a:lnTo>
                      <a:close/>
                    </a:path>
                  </a:pathLst>
                </a:custGeom>
                <a:noFill/>
                <a:ln w="25400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0" name="Google Shape;410;p50"/>
                <p:cNvCxnSpPr/>
                <p:nvPr/>
              </p:nvCxnSpPr>
              <p:spPr>
                <a:xfrm rot="10800000">
                  <a:off x="2904" y="2352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11" name="Google Shape;411;p50"/>
              <p:cNvCxnSpPr/>
              <p:nvPr/>
            </p:nvCxnSpPr>
            <p:spPr>
              <a:xfrm rot="10800000">
                <a:off x="2304" y="1872"/>
                <a:ext cx="0" cy="48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50"/>
              <p:cNvCxnSpPr/>
              <p:nvPr/>
            </p:nvCxnSpPr>
            <p:spPr>
              <a:xfrm>
                <a:off x="3024" y="2688"/>
                <a:ext cx="0" cy="57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413" name="Google Shape;413;p50"/>
            <p:cNvCxnSpPr/>
            <p:nvPr/>
          </p:nvCxnSpPr>
          <p:spPr>
            <a:xfrm>
              <a:off x="4876800" y="3238500"/>
              <a:ext cx="0" cy="6858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" name="Google Shape;414;p50"/>
            <p:cNvCxnSpPr/>
            <p:nvPr/>
          </p:nvCxnSpPr>
          <p:spPr>
            <a:xfrm>
              <a:off x="4876800" y="4762500"/>
              <a:ext cx="0" cy="68580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415" name="Google Shape;415;p50"/>
            <p:cNvGrpSpPr/>
            <p:nvPr/>
          </p:nvGrpSpPr>
          <p:grpSpPr>
            <a:xfrm>
              <a:off x="4870450" y="3727450"/>
              <a:ext cx="315913" cy="1096963"/>
              <a:chOff x="3356" y="2180"/>
              <a:chExt cx="199" cy="691"/>
            </a:xfrm>
          </p:grpSpPr>
          <p:grpSp>
            <p:nvGrpSpPr>
              <p:cNvPr id="416" name="Google Shape;416;p50"/>
              <p:cNvGrpSpPr/>
              <p:nvPr/>
            </p:nvGrpSpPr>
            <p:grpSpPr>
              <a:xfrm>
                <a:off x="3356" y="2180"/>
                <a:ext cx="199" cy="691"/>
                <a:chOff x="3356" y="2180"/>
                <a:chExt cx="199" cy="691"/>
              </a:xfrm>
            </p:grpSpPr>
            <p:cxnSp>
              <p:nvCxnSpPr>
                <p:cNvPr id="417" name="Google Shape;417;p50"/>
                <p:cNvCxnSpPr/>
                <p:nvPr/>
              </p:nvCxnSpPr>
              <p:spPr>
                <a:xfrm flipH="1">
                  <a:off x="3356" y="2180"/>
                  <a:ext cx="199" cy="691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418" name="Google Shape;418;p50"/>
                <p:cNvSpPr txBox="1"/>
                <p:nvPr/>
              </p:nvSpPr>
              <p:spPr>
                <a:xfrm rot="960000">
                  <a:off x="3484" y="2221"/>
                  <a:ext cx="42" cy="88"/>
                </a:xfrm>
                <a:prstGeom prst="rect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9" name="Google Shape;419;p50"/>
              <p:cNvSpPr txBox="1"/>
              <p:nvPr/>
            </p:nvSpPr>
            <p:spPr>
              <a:xfrm rot="960000">
                <a:off x="3399" y="2497"/>
                <a:ext cx="41" cy="137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" name="Google Shape;420;p50"/>
            <p:cNvSpPr/>
            <p:nvPr/>
          </p:nvSpPr>
          <p:spPr>
            <a:xfrm>
              <a:off x="4813300" y="4699000"/>
              <a:ext cx="127000" cy="127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0"/>
            <p:cNvSpPr txBox="1"/>
            <p:nvPr/>
          </p:nvSpPr>
          <p:spPr>
            <a:xfrm>
              <a:off x="2825750" y="3244850"/>
              <a:ext cx="2730500" cy="21971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" name="Google Shape;422;p50"/>
            <p:cNvGrpSpPr/>
            <p:nvPr/>
          </p:nvGrpSpPr>
          <p:grpSpPr>
            <a:xfrm>
              <a:off x="3184525" y="2659063"/>
              <a:ext cx="1160463" cy="2789238"/>
              <a:chOff x="2294" y="1507"/>
              <a:chExt cx="731" cy="1757"/>
            </a:xfrm>
          </p:grpSpPr>
          <p:grpSp>
            <p:nvGrpSpPr>
              <p:cNvPr id="423" name="Google Shape;423;p50"/>
              <p:cNvGrpSpPr/>
              <p:nvPr/>
            </p:nvGrpSpPr>
            <p:grpSpPr>
              <a:xfrm>
                <a:off x="2304" y="1872"/>
                <a:ext cx="721" cy="1392"/>
                <a:chOff x="2304" y="1872"/>
                <a:chExt cx="721" cy="1392"/>
              </a:xfrm>
            </p:grpSpPr>
            <p:grpSp>
              <p:nvGrpSpPr>
                <p:cNvPr id="424" name="Google Shape;424;p50"/>
                <p:cNvGrpSpPr/>
                <p:nvPr/>
              </p:nvGrpSpPr>
              <p:grpSpPr>
                <a:xfrm>
                  <a:off x="2304" y="2257"/>
                  <a:ext cx="241" cy="528"/>
                  <a:chOff x="2304" y="2257"/>
                  <a:chExt cx="241" cy="528"/>
                </a:xfrm>
              </p:grpSpPr>
              <p:sp>
                <p:nvSpPr>
                  <p:cNvPr id="425" name="Google Shape;425;p50"/>
                  <p:cNvSpPr/>
                  <p:nvPr/>
                </p:nvSpPr>
                <p:spPr>
                  <a:xfrm rot="10800000">
                    <a:off x="2365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" name="Google Shape;426;p50"/>
                  <p:cNvSpPr/>
                  <p:nvPr/>
                </p:nvSpPr>
                <p:spPr>
                  <a:xfrm rot="10800000">
                    <a:off x="2304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7" name="Google Shape;427;p50"/>
                  <p:cNvSpPr/>
                  <p:nvPr/>
                </p:nvSpPr>
                <p:spPr>
                  <a:xfrm>
                    <a:off x="2484" y="2257"/>
                    <a:ext cx="61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60" h="21600" fill="none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</a:path>
                      <a:path w="21960" h="21600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  <a:lnTo>
                          <a:pt x="36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8" name="Google Shape;428;p50"/>
                  <p:cNvSpPr/>
                  <p:nvPr/>
                </p:nvSpPr>
                <p:spPr>
                  <a:xfrm>
                    <a:off x="2425" y="2257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29" name="Google Shape;429;p50"/>
                  <p:cNvCxnSpPr/>
                  <p:nvPr/>
                </p:nvCxnSpPr>
                <p:spPr>
                  <a:xfrm rot="10800000">
                    <a:off x="2424" y="2352"/>
                    <a:ext cx="0" cy="336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0" name="Google Shape;430;p50"/>
                <p:cNvGrpSpPr/>
                <p:nvPr/>
              </p:nvGrpSpPr>
              <p:grpSpPr>
                <a:xfrm>
                  <a:off x="2544" y="2257"/>
                  <a:ext cx="241" cy="528"/>
                  <a:chOff x="2544" y="2257"/>
                  <a:chExt cx="241" cy="528"/>
                </a:xfrm>
              </p:grpSpPr>
              <p:sp>
                <p:nvSpPr>
                  <p:cNvPr id="431" name="Google Shape;431;p50"/>
                  <p:cNvSpPr/>
                  <p:nvPr/>
                </p:nvSpPr>
                <p:spPr>
                  <a:xfrm rot="10800000">
                    <a:off x="2605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2" name="Google Shape;432;p50"/>
                  <p:cNvSpPr/>
                  <p:nvPr/>
                </p:nvSpPr>
                <p:spPr>
                  <a:xfrm rot="10800000">
                    <a:off x="2544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3" name="Google Shape;433;p50"/>
                  <p:cNvSpPr/>
                  <p:nvPr/>
                </p:nvSpPr>
                <p:spPr>
                  <a:xfrm>
                    <a:off x="2724" y="2257"/>
                    <a:ext cx="61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60" h="21600" fill="none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</a:path>
                      <a:path w="21960" h="21600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  <a:lnTo>
                          <a:pt x="36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4" name="Google Shape;434;p50"/>
                  <p:cNvSpPr/>
                  <p:nvPr/>
                </p:nvSpPr>
                <p:spPr>
                  <a:xfrm>
                    <a:off x="2665" y="2257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35" name="Google Shape;435;p50"/>
                  <p:cNvCxnSpPr/>
                  <p:nvPr/>
                </p:nvCxnSpPr>
                <p:spPr>
                  <a:xfrm rot="10800000">
                    <a:off x="2664" y="2352"/>
                    <a:ext cx="0" cy="336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6" name="Google Shape;436;p50"/>
                <p:cNvGrpSpPr/>
                <p:nvPr/>
              </p:nvGrpSpPr>
              <p:grpSpPr>
                <a:xfrm>
                  <a:off x="2784" y="2257"/>
                  <a:ext cx="241" cy="528"/>
                  <a:chOff x="2784" y="2257"/>
                  <a:chExt cx="241" cy="528"/>
                </a:xfrm>
              </p:grpSpPr>
              <p:sp>
                <p:nvSpPr>
                  <p:cNvPr id="437" name="Google Shape;437;p50"/>
                  <p:cNvSpPr/>
                  <p:nvPr/>
                </p:nvSpPr>
                <p:spPr>
                  <a:xfrm rot="10800000">
                    <a:off x="2845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" name="Google Shape;438;p50"/>
                  <p:cNvSpPr/>
                  <p:nvPr/>
                </p:nvSpPr>
                <p:spPr>
                  <a:xfrm rot="10800000">
                    <a:off x="2784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" name="Google Shape;439;p50"/>
                  <p:cNvSpPr/>
                  <p:nvPr/>
                </p:nvSpPr>
                <p:spPr>
                  <a:xfrm>
                    <a:off x="2964" y="2257"/>
                    <a:ext cx="61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60" h="21600" fill="none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</a:path>
                      <a:path w="21960" h="21600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  <a:lnTo>
                          <a:pt x="36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0" name="Google Shape;440;p50"/>
                  <p:cNvSpPr/>
                  <p:nvPr/>
                </p:nvSpPr>
                <p:spPr>
                  <a:xfrm>
                    <a:off x="2905" y="2257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1" name="Google Shape;441;p50"/>
                  <p:cNvCxnSpPr/>
                  <p:nvPr/>
                </p:nvCxnSpPr>
                <p:spPr>
                  <a:xfrm rot="10800000">
                    <a:off x="2904" y="2352"/>
                    <a:ext cx="0" cy="336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42" name="Google Shape;442;p50"/>
                <p:cNvCxnSpPr/>
                <p:nvPr/>
              </p:nvCxnSpPr>
              <p:spPr>
                <a:xfrm rot="10800000">
                  <a:off x="2304" y="1872"/>
                  <a:ext cx="0" cy="48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50"/>
                <p:cNvCxnSpPr/>
                <p:nvPr/>
              </p:nvCxnSpPr>
              <p:spPr>
                <a:xfrm>
                  <a:off x="3024" y="2688"/>
                  <a:ext cx="0" cy="57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44" name="Google Shape;444;p50"/>
              <p:cNvSpPr txBox="1"/>
              <p:nvPr/>
            </p:nvSpPr>
            <p:spPr>
              <a:xfrm>
                <a:off x="2294" y="1507"/>
                <a:ext cx="310" cy="1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5" name="Google Shape;445;p50"/>
            <p:cNvSpPr txBox="1"/>
            <p:nvPr/>
          </p:nvSpPr>
          <p:spPr>
            <a:xfrm>
              <a:off x="5008570" y="2862261"/>
              <a:ext cx="185738" cy="298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6" name="Google Shape;446;p50"/>
            <p:cNvCxnSpPr/>
            <p:nvPr/>
          </p:nvCxnSpPr>
          <p:spPr>
            <a:xfrm>
              <a:off x="4343400" y="5447891"/>
              <a:ext cx="0" cy="114284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7" name="Google Shape;447;p50"/>
            <p:cNvCxnSpPr/>
            <p:nvPr/>
          </p:nvCxnSpPr>
          <p:spPr>
            <a:xfrm>
              <a:off x="4343400" y="5562175"/>
              <a:ext cx="0" cy="9524"/>
            </a:xfrm>
            <a:prstGeom prst="straightConnector1">
              <a:avLst/>
            </a:prstGeom>
            <a:noFill/>
            <a:ln w="952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8" name="Google Shape;448;p50"/>
            <p:cNvCxnSpPr/>
            <p:nvPr/>
          </p:nvCxnSpPr>
          <p:spPr>
            <a:xfrm>
              <a:off x="4876800" y="2859031"/>
              <a:ext cx="3025775" cy="7936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9" name="Google Shape;449;p50"/>
            <p:cNvCxnSpPr/>
            <p:nvPr/>
          </p:nvCxnSpPr>
          <p:spPr>
            <a:xfrm>
              <a:off x="4876800" y="5571699"/>
              <a:ext cx="1473200" cy="0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0" name="Google Shape;450;p50"/>
            <p:cNvCxnSpPr/>
            <p:nvPr/>
          </p:nvCxnSpPr>
          <p:spPr>
            <a:xfrm rot="10800000" flipH="1">
              <a:off x="6683375" y="5562175"/>
              <a:ext cx="1219200" cy="9524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1" name="Google Shape;451;p50"/>
            <p:cNvSpPr/>
            <p:nvPr/>
          </p:nvSpPr>
          <p:spPr>
            <a:xfrm>
              <a:off x="7680325" y="3666958"/>
              <a:ext cx="450850" cy="568248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2D2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7750175" y="3890766"/>
              <a:ext cx="304800" cy="119046"/>
            </a:xfrm>
            <a:custGeom>
              <a:avLst/>
              <a:gdLst/>
              <a:ahLst/>
              <a:cxnLst/>
              <a:rect l="l" t="t" r="r" b="b"/>
              <a:pathLst>
                <a:path w="678873" h="903320" extrusionOk="0">
                  <a:moveTo>
                    <a:pt x="0" y="482049"/>
                  </a:moveTo>
                  <a:cubicBezTo>
                    <a:pt x="83127" y="211885"/>
                    <a:pt x="166255" y="-58279"/>
                    <a:pt x="249382" y="10994"/>
                  </a:cubicBezTo>
                  <a:cubicBezTo>
                    <a:pt x="332509" y="80267"/>
                    <a:pt x="427182" y="830721"/>
                    <a:pt x="498764" y="897685"/>
                  </a:cubicBezTo>
                  <a:cubicBezTo>
                    <a:pt x="570346" y="964649"/>
                    <a:pt x="678873" y="412776"/>
                    <a:pt x="678873" y="412776"/>
                  </a:cubicBezTo>
                  <a:lnTo>
                    <a:pt x="678873" y="412776"/>
                  </a:lnTo>
                </a:path>
              </a:pathLst>
            </a:custGeom>
            <a:noFill/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" name="Google Shape;453;p50"/>
            <p:cNvCxnSpPr/>
            <p:nvPr/>
          </p:nvCxnSpPr>
          <p:spPr>
            <a:xfrm>
              <a:off x="7902575" y="2866967"/>
              <a:ext cx="0" cy="838086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4" name="Google Shape;454;p50"/>
            <p:cNvCxnSpPr/>
            <p:nvPr/>
          </p:nvCxnSpPr>
          <p:spPr>
            <a:xfrm rot="10800000" flipH="1">
              <a:off x="7902575" y="4235206"/>
              <a:ext cx="3175" cy="1336493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5" name="Google Shape;455;p50"/>
            <p:cNvCxnSpPr/>
            <p:nvPr/>
          </p:nvCxnSpPr>
          <p:spPr>
            <a:xfrm rot="10800000">
              <a:off x="4876800" y="2871729"/>
              <a:ext cx="0" cy="376186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50"/>
            <p:cNvCxnSpPr/>
            <p:nvPr/>
          </p:nvCxnSpPr>
          <p:spPr>
            <a:xfrm>
              <a:off x="1425575" y="4235206"/>
              <a:ext cx="304800" cy="0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457" name="Google Shape;457;p50"/>
            <p:cNvGrpSpPr/>
            <p:nvPr/>
          </p:nvGrpSpPr>
          <p:grpSpPr>
            <a:xfrm>
              <a:off x="1273175" y="2595542"/>
              <a:ext cx="3070225" cy="2976157"/>
              <a:chOff x="1425575" y="2214542"/>
              <a:chExt cx="3070225" cy="2976157"/>
            </a:xfrm>
          </p:grpSpPr>
          <p:cxnSp>
            <p:nvCxnSpPr>
              <p:cNvPr id="458" name="Google Shape;458;p50"/>
              <p:cNvCxnSpPr/>
              <p:nvPr/>
            </p:nvCxnSpPr>
            <p:spPr>
              <a:xfrm rot="10800000">
                <a:off x="1730375" y="2417714"/>
                <a:ext cx="533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50"/>
              <p:cNvCxnSpPr/>
              <p:nvPr/>
            </p:nvCxnSpPr>
            <p:spPr>
              <a:xfrm>
                <a:off x="1730375" y="2417714"/>
                <a:ext cx="0" cy="130316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50"/>
              <p:cNvCxnSpPr/>
              <p:nvPr/>
            </p:nvCxnSpPr>
            <p:spPr>
              <a:xfrm>
                <a:off x="1425575" y="3720874"/>
                <a:ext cx="6096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50"/>
              <p:cNvCxnSpPr/>
              <p:nvPr/>
            </p:nvCxnSpPr>
            <p:spPr>
              <a:xfrm flipH="1">
                <a:off x="1727200" y="3854206"/>
                <a:ext cx="3175" cy="133649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50"/>
              <p:cNvCxnSpPr/>
              <p:nvPr/>
            </p:nvCxnSpPr>
            <p:spPr>
              <a:xfrm>
                <a:off x="1727200" y="5190699"/>
                <a:ext cx="27686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50"/>
              <p:cNvCxnSpPr/>
              <p:nvPr/>
            </p:nvCxnSpPr>
            <p:spPr>
              <a:xfrm rot="10800000" flipH="1">
                <a:off x="2263775" y="2214542"/>
                <a:ext cx="228600" cy="20317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50"/>
              <p:cNvCxnSpPr/>
              <p:nvPr/>
            </p:nvCxnSpPr>
            <p:spPr>
              <a:xfrm rot="10800000">
                <a:off x="2492375" y="2417714"/>
                <a:ext cx="914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465" name="Google Shape;465;p50"/>
            <p:cNvCxnSpPr/>
            <p:nvPr/>
          </p:nvCxnSpPr>
          <p:spPr>
            <a:xfrm>
              <a:off x="4876800" y="5447891"/>
              <a:ext cx="0" cy="114284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66" name="Google Shape;466;p50"/>
            <p:cNvSpPr/>
            <p:nvPr/>
          </p:nvSpPr>
          <p:spPr>
            <a:xfrm>
              <a:off x="2316163" y="2590779"/>
              <a:ext cx="46037" cy="46032"/>
            </a:xfrm>
            <a:prstGeom prst="flowChartConnector">
              <a:avLst/>
            </a:prstGeom>
            <a:solidFill>
              <a:schemeClr val="dk1"/>
            </a:solidFill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2286000" y="2773317"/>
              <a:ext cx="46038" cy="46031"/>
            </a:xfrm>
            <a:prstGeom prst="flowChartConnector">
              <a:avLst/>
            </a:prstGeom>
            <a:solidFill>
              <a:schemeClr val="dk1"/>
            </a:solidFill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0"/>
            <p:cNvSpPr txBox="1"/>
            <p:nvPr/>
          </p:nvSpPr>
          <p:spPr>
            <a:xfrm>
              <a:off x="8147049" y="3729335"/>
              <a:ext cx="6921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230 V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cxnSp>
          <p:nvCxnSpPr>
            <p:cNvPr id="469" name="Google Shape;469;p50"/>
            <p:cNvCxnSpPr/>
            <p:nvPr/>
          </p:nvCxnSpPr>
          <p:spPr>
            <a:xfrm flipH="1">
              <a:off x="3205163" y="2787603"/>
              <a:ext cx="22225" cy="858721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70" name="Google Shape;470;p50"/>
            <p:cNvSpPr txBox="1"/>
            <p:nvPr/>
          </p:nvSpPr>
          <p:spPr>
            <a:xfrm>
              <a:off x="838200" y="3990201"/>
              <a:ext cx="6065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 V</a:t>
              </a:r>
              <a:endParaRPr/>
            </a:p>
          </p:txBody>
        </p:sp>
        <p:sp>
          <p:nvSpPr>
            <p:cNvPr id="471" name="Google Shape;471;p50"/>
            <p:cNvSpPr txBox="1"/>
            <p:nvPr/>
          </p:nvSpPr>
          <p:spPr>
            <a:xfrm>
              <a:off x="1981200" y="2438400"/>
              <a:ext cx="381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5410200"/>
            <a:ext cx="795337" cy="881062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1"/>
          <p:cNvSpPr txBox="1"/>
          <p:nvPr/>
        </p:nvSpPr>
        <p:spPr>
          <a:xfrm>
            <a:off x="762000" y="1524000"/>
            <a:ext cx="8153400" cy="120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When a current goes through the coil a magnetic field is produced in the coil and the iron core in the coil becomes magnetic.</a:t>
            </a:r>
            <a:endParaRPr/>
          </a:p>
        </p:txBody>
      </p:sp>
      <p:sp>
        <p:nvSpPr>
          <p:cNvPr id="479" name="Google Shape;479;p51"/>
          <p:cNvSpPr txBox="1"/>
          <p:nvPr/>
        </p:nvSpPr>
        <p:spPr>
          <a:xfrm>
            <a:off x="884237" y="990600"/>
            <a:ext cx="44275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a Relay work ?</a:t>
            </a:r>
            <a:endParaRPr/>
          </a:p>
        </p:txBody>
      </p:sp>
      <p:grpSp>
        <p:nvGrpSpPr>
          <p:cNvPr id="480" name="Google Shape;480;p51"/>
          <p:cNvGrpSpPr/>
          <p:nvPr/>
        </p:nvGrpSpPr>
        <p:grpSpPr>
          <a:xfrm>
            <a:off x="887412" y="2590800"/>
            <a:ext cx="8012112" cy="3589337"/>
            <a:chOff x="886724" y="2590800"/>
            <a:chExt cx="8012970" cy="3589341"/>
          </a:xfrm>
        </p:grpSpPr>
        <p:grpSp>
          <p:nvGrpSpPr>
            <p:cNvPr id="481" name="Google Shape;481;p51"/>
            <p:cNvGrpSpPr/>
            <p:nvPr/>
          </p:nvGrpSpPr>
          <p:grpSpPr>
            <a:xfrm>
              <a:off x="2298700" y="2853639"/>
              <a:ext cx="3949700" cy="3166162"/>
              <a:chOff x="2298700" y="2354263"/>
              <a:chExt cx="3333750" cy="2789238"/>
            </a:xfrm>
          </p:grpSpPr>
          <p:sp>
            <p:nvSpPr>
              <p:cNvPr id="482" name="Google Shape;482;p51"/>
              <p:cNvSpPr txBox="1"/>
              <p:nvPr/>
            </p:nvSpPr>
            <p:spPr>
              <a:xfrm>
                <a:off x="3130550" y="3702050"/>
                <a:ext cx="1435100" cy="520700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51"/>
              <p:cNvCxnSpPr/>
              <p:nvPr/>
            </p:nvCxnSpPr>
            <p:spPr>
              <a:xfrm>
                <a:off x="4953000" y="2933700"/>
                <a:ext cx="0" cy="68580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51"/>
              <p:cNvCxnSpPr/>
              <p:nvPr/>
            </p:nvCxnSpPr>
            <p:spPr>
              <a:xfrm>
                <a:off x="4953000" y="4457700"/>
                <a:ext cx="0" cy="685800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485" name="Google Shape;485;p51"/>
              <p:cNvGrpSpPr/>
              <p:nvPr/>
            </p:nvGrpSpPr>
            <p:grpSpPr>
              <a:xfrm>
                <a:off x="4946650" y="3422650"/>
                <a:ext cx="315913" cy="1096963"/>
                <a:chOff x="3356" y="2180"/>
                <a:chExt cx="199" cy="691"/>
              </a:xfrm>
            </p:grpSpPr>
            <p:grpSp>
              <p:nvGrpSpPr>
                <p:cNvPr id="486" name="Google Shape;486;p51"/>
                <p:cNvGrpSpPr/>
                <p:nvPr/>
              </p:nvGrpSpPr>
              <p:grpSpPr>
                <a:xfrm>
                  <a:off x="3356" y="2180"/>
                  <a:ext cx="199" cy="691"/>
                  <a:chOff x="3356" y="2180"/>
                  <a:chExt cx="199" cy="691"/>
                </a:xfrm>
              </p:grpSpPr>
              <p:cxnSp>
                <p:nvCxnSpPr>
                  <p:cNvPr id="487" name="Google Shape;487;p51"/>
                  <p:cNvCxnSpPr/>
                  <p:nvPr/>
                </p:nvCxnSpPr>
                <p:spPr>
                  <a:xfrm flipH="1">
                    <a:off x="3356" y="2180"/>
                    <a:ext cx="199" cy="691"/>
                  </a:xfrm>
                  <a:prstGeom prst="straightConnector1">
                    <a:avLst/>
                  </a:prstGeom>
                  <a:noFill/>
                  <a:ln w="50800" cap="flat" cmpd="sng">
                    <a:solidFill>
                      <a:schemeClr val="dk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88" name="Google Shape;488;p51"/>
                  <p:cNvSpPr txBox="1"/>
                  <p:nvPr/>
                </p:nvSpPr>
                <p:spPr>
                  <a:xfrm rot="960000">
                    <a:off x="3484" y="2221"/>
                    <a:ext cx="42" cy="88"/>
                  </a:xfrm>
                  <a:prstGeom prst="rect">
                    <a:avLst/>
                  </a:prstGeom>
                  <a:solidFill>
                    <a:schemeClr val="dk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89" name="Google Shape;489;p51"/>
                <p:cNvSpPr txBox="1"/>
                <p:nvPr/>
              </p:nvSpPr>
              <p:spPr>
                <a:xfrm rot="960000">
                  <a:off x="3399" y="2497"/>
                  <a:ext cx="41" cy="137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0" name="Google Shape;490;p51"/>
              <p:cNvSpPr/>
              <p:nvPr/>
            </p:nvSpPr>
            <p:spPr>
              <a:xfrm>
                <a:off x="4889500" y="4394200"/>
                <a:ext cx="127000" cy="127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51"/>
              <p:cNvSpPr txBox="1"/>
              <p:nvPr/>
            </p:nvSpPr>
            <p:spPr>
              <a:xfrm>
                <a:off x="2901950" y="2940050"/>
                <a:ext cx="2730500" cy="21971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2" name="Google Shape;492;p51"/>
              <p:cNvGrpSpPr/>
              <p:nvPr/>
            </p:nvGrpSpPr>
            <p:grpSpPr>
              <a:xfrm>
                <a:off x="2298700" y="3175000"/>
                <a:ext cx="3098800" cy="1574800"/>
                <a:chOff x="1688" y="2024"/>
                <a:chExt cx="1952" cy="992"/>
              </a:xfrm>
            </p:grpSpPr>
            <p:sp>
              <p:nvSpPr>
                <p:cNvPr id="493" name="Google Shape;493;p51"/>
                <p:cNvSpPr/>
                <p:nvPr/>
              </p:nvSpPr>
              <p:spPr>
                <a:xfrm>
                  <a:off x="1688" y="2024"/>
                  <a:ext cx="1952" cy="46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0066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51"/>
                <p:cNvSpPr/>
                <p:nvPr/>
              </p:nvSpPr>
              <p:spPr>
                <a:xfrm>
                  <a:off x="1688" y="2552"/>
                  <a:ext cx="1952" cy="464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0066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5" name="Google Shape;495;p51"/>
              <p:cNvGrpSpPr/>
              <p:nvPr/>
            </p:nvGrpSpPr>
            <p:grpSpPr>
              <a:xfrm>
                <a:off x="3260725" y="2354263"/>
                <a:ext cx="1160463" cy="2789238"/>
                <a:chOff x="2294" y="1507"/>
                <a:chExt cx="731" cy="1757"/>
              </a:xfrm>
            </p:grpSpPr>
            <p:grpSp>
              <p:nvGrpSpPr>
                <p:cNvPr id="496" name="Google Shape;496;p51"/>
                <p:cNvGrpSpPr/>
                <p:nvPr/>
              </p:nvGrpSpPr>
              <p:grpSpPr>
                <a:xfrm>
                  <a:off x="2304" y="1872"/>
                  <a:ext cx="721" cy="1392"/>
                  <a:chOff x="2304" y="1872"/>
                  <a:chExt cx="721" cy="1392"/>
                </a:xfrm>
              </p:grpSpPr>
              <p:grpSp>
                <p:nvGrpSpPr>
                  <p:cNvPr id="497" name="Google Shape;497;p51"/>
                  <p:cNvGrpSpPr/>
                  <p:nvPr/>
                </p:nvGrpSpPr>
                <p:grpSpPr>
                  <a:xfrm>
                    <a:off x="2304" y="2257"/>
                    <a:ext cx="241" cy="528"/>
                    <a:chOff x="2304" y="2257"/>
                    <a:chExt cx="241" cy="528"/>
                  </a:xfrm>
                </p:grpSpPr>
                <p:sp>
                  <p:nvSpPr>
                    <p:cNvPr id="498" name="Google Shape;498;p51"/>
                    <p:cNvSpPr/>
                    <p:nvPr/>
                  </p:nvSpPr>
                  <p:spPr>
                    <a:xfrm rot="10800000">
                      <a:off x="2365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9" name="Google Shape;499;p51"/>
                    <p:cNvSpPr/>
                    <p:nvPr/>
                  </p:nvSpPr>
                  <p:spPr>
                    <a:xfrm rot="10800000">
                      <a:off x="2304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0" name="Google Shape;500;p51"/>
                    <p:cNvSpPr/>
                    <p:nvPr/>
                  </p:nvSpPr>
                  <p:spPr>
                    <a:xfrm>
                      <a:off x="2484" y="2257"/>
                      <a:ext cx="61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60" h="21600" fill="none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</a:path>
                        <a:path w="21960" h="21600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  <a:lnTo>
                            <a:pt x="36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1" name="Google Shape;501;p51"/>
                    <p:cNvSpPr/>
                    <p:nvPr/>
                  </p:nvSpPr>
                  <p:spPr>
                    <a:xfrm>
                      <a:off x="2425" y="2257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502" name="Google Shape;502;p51"/>
                    <p:cNvCxnSpPr/>
                    <p:nvPr/>
                  </p:nvCxnSpPr>
                  <p:spPr>
                    <a:xfrm rot="10800000">
                      <a:off x="2424" y="2352"/>
                      <a:ext cx="0" cy="336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rgbClr val="FF33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503" name="Google Shape;503;p51"/>
                  <p:cNvGrpSpPr/>
                  <p:nvPr/>
                </p:nvGrpSpPr>
                <p:grpSpPr>
                  <a:xfrm>
                    <a:off x="2544" y="2257"/>
                    <a:ext cx="241" cy="528"/>
                    <a:chOff x="2544" y="2257"/>
                    <a:chExt cx="241" cy="528"/>
                  </a:xfrm>
                </p:grpSpPr>
                <p:sp>
                  <p:nvSpPr>
                    <p:cNvPr id="504" name="Google Shape;504;p51"/>
                    <p:cNvSpPr/>
                    <p:nvPr/>
                  </p:nvSpPr>
                  <p:spPr>
                    <a:xfrm rot="10800000">
                      <a:off x="2605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5" name="Google Shape;505;p51"/>
                    <p:cNvSpPr/>
                    <p:nvPr/>
                  </p:nvSpPr>
                  <p:spPr>
                    <a:xfrm rot="10800000">
                      <a:off x="2544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6" name="Google Shape;506;p51"/>
                    <p:cNvSpPr/>
                    <p:nvPr/>
                  </p:nvSpPr>
                  <p:spPr>
                    <a:xfrm>
                      <a:off x="2724" y="2257"/>
                      <a:ext cx="61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60" h="21600" fill="none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</a:path>
                        <a:path w="21960" h="21600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  <a:lnTo>
                            <a:pt x="36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7" name="Google Shape;507;p51"/>
                    <p:cNvSpPr/>
                    <p:nvPr/>
                  </p:nvSpPr>
                  <p:spPr>
                    <a:xfrm>
                      <a:off x="2665" y="2257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508" name="Google Shape;508;p51"/>
                    <p:cNvCxnSpPr/>
                    <p:nvPr/>
                  </p:nvCxnSpPr>
                  <p:spPr>
                    <a:xfrm rot="10800000">
                      <a:off x="2664" y="2352"/>
                      <a:ext cx="0" cy="336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rgbClr val="FF33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509" name="Google Shape;509;p51"/>
                  <p:cNvGrpSpPr/>
                  <p:nvPr/>
                </p:nvGrpSpPr>
                <p:grpSpPr>
                  <a:xfrm>
                    <a:off x="2784" y="2257"/>
                    <a:ext cx="241" cy="528"/>
                    <a:chOff x="2784" y="2257"/>
                    <a:chExt cx="241" cy="528"/>
                  </a:xfrm>
                </p:grpSpPr>
                <p:sp>
                  <p:nvSpPr>
                    <p:cNvPr id="510" name="Google Shape;510;p51"/>
                    <p:cNvSpPr/>
                    <p:nvPr/>
                  </p:nvSpPr>
                  <p:spPr>
                    <a:xfrm rot="10800000">
                      <a:off x="2845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1" name="Google Shape;511;p51"/>
                    <p:cNvSpPr/>
                    <p:nvPr/>
                  </p:nvSpPr>
                  <p:spPr>
                    <a:xfrm rot="10800000">
                      <a:off x="2784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2" name="Google Shape;512;p51"/>
                    <p:cNvSpPr/>
                    <p:nvPr/>
                  </p:nvSpPr>
                  <p:spPr>
                    <a:xfrm>
                      <a:off x="2964" y="2257"/>
                      <a:ext cx="61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60" h="21600" fill="none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</a:path>
                        <a:path w="21960" h="21600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  <a:lnTo>
                            <a:pt x="36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3" name="Google Shape;513;p51"/>
                    <p:cNvSpPr/>
                    <p:nvPr/>
                  </p:nvSpPr>
                  <p:spPr>
                    <a:xfrm>
                      <a:off x="2905" y="2257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514" name="Google Shape;514;p51"/>
                    <p:cNvCxnSpPr/>
                    <p:nvPr/>
                  </p:nvCxnSpPr>
                  <p:spPr>
                    <a:xfrm rot="10800000">
                      <a:off x="2904" y="2352"/>
                      <a:ext cx="0" cy="336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rgbClr val="FF33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515" name="Google Shape;515;p51"/>
                  <p:cNvCxnSpPr/>
                  <p:nvPr/>
                </p:nvCxnSpPr>
                <p:spPr>
                  <a:xfrm rot="10800000">
                    <a:off x="2304" y="1872"/>
                    <a:ext cx="0" cy="48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6" name="Google Shape;516;p51"/>
                  <p:cNvCxnSpPr/>
                  <p:nvPr/>
                </p:nvCxnSpPr>
                <p:spPr>
                  <a:xfrm>
                    <a:off x="3024" y="2688"/>
                    <a:ext cx="0" cy="576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517" name="Google Shape;517;p51"/>
                <p:cNvCxnSpPr/>
                <p:nvPr/>
              </p:nvCxnSpPr>
              <p:spPr>
                <a:xfrm>
                  <a:off x="2304" y="1533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</p:spPr>
            </p:cxnSp>
            <p:sp>
              <p:nvSpPr>
                <p:cNvPr id="518" name="Google Shape;518;p51"/>
                <p:cNvSpPr txBox="1"/>
                <p:nvPr/>
              </p:nvSpPr>
              <p:spPr>
                <a:xfrm>
                  <a:off x="2294" y="1507"/>
                  <a:ext cx="250" cy="2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3300"/>
                    </a:buClr>
                    <a:buSzPts val="2000"/>
                    <a:buFont typeface="Verdana"/>
                    <a:buNone/>
                  </a:pPr>
                  <a:r>
                    <a:rPr lang="en-US" sz="2000" b="0" i="0" u="none">
                      <a:solidFill>
                        <a:srgbClr val="FF33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I</a:t>
                  </a:r>
                  <a:r>
                    <a:rPr lang="en-US" sz="2000" b="0" i="0" u="none" baseline="-25000">
                      <a:solidFill>
                        <a:srgbClr val="FF33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1</a:t>
                  </a:r>
                  <a:endParaRPr/>
                </a:p>
              </p:txBody>
            </p:sp>
          </p:grpSp>
        </p:grpSp>
        <p:sp>
          <p:nvSpPr>
            <p:cNvPr id="519" name="Google Shape;519;p51"/>
            <p:cNvSpPr/>
            <p:nvPr/>
          </p:nvSpPr>
          <p:spPr>
            <a:xfrm>
              <a:off x="2209253" y="2849563"/>
              <a:ext cx="46043" cy="46037"/>
            </a:xfrm>
            <a:prstGeom prst="flowChartConnector">
              <a:avLst/>
            </a:prstGeom>
            <a:solidFill>
              <a:schemeClr val="dk1"/>
            </a:solidFill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2469630" y="2849563"/>
              <a:ext cx="44455" cy="46037"/>
            </a:xfrm>
            <a:prstGeom prst="flowChartConnector">
              <a:avLst/>
            </a:prstGeom>
            <a:solidFill>
              <a:schemeClr val="dk1"/>
            </a:solidFill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1" name="Google Shape;521;p51"/>
            <p:cNvGrpSpPr/>
            <p:nvPr/>
          </p:nvGrpSpPr>
          <p:grpSpPr>
            <a:xfrm>
              <a:off x="1370963" y="2849563"/>
              <a:ext cx="3448419" cy="3330578"/>
              <a:chOff x="1370963" y="2849563"/>
              <a:chExt cx="3448419" cy="3330578"/>
            </a:xfrm>
          </p:grpSpPr>
          <p:cxnSp>
            <p:nvCxnSpPr>
              <p:cNvPr id="522" name="Google Shape;522;p51"/>
              <p:cNvCxnSpPr/>
              <p:nvPr/>
            </p:nvCxnSpPr>
            <p:spPr>
              <a:xfrm rot="10800000">
                <a:off x="1675796" y="2895600"/>
                <a:ext cx="53345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51"/>
              <p:cNvCxnSpPr/>
              <p:nvPr/>
            </p:nvCxnSpPr>
            <p:spPr>
              <a:xfrm>
                <a:off x="1666270" y="2895600"/>
                <a:ext cx="9526" cy="180499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51"/>
              <p:cNvCxnSpPr/>
              <p:nvPr/>
            </p:nvCxnSpPr>
            <p:spPr>
              <a:xfrm>
                <a:off x="1370963" y="4700590"/>
                <a:ext cx="609665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51"/>
              <p:cNvCxnSpPr/>
              <p:nvPr/>
            </p:nvCxnSpPr>
            <p:spPr>
              <a:xfrm>
                <a:off x="1523379" y="4835527"/>
                <a:ext cx="304833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51"/>
              <p:cNvCxnSpPr/>
              <p:nvPr/>
            </p:nvCxnSpPr>
            <p:spPr>
              <a:xfrm flipH="1">
                <a:off x="1672620" y="4835527"/>
                <a:ext cx="3175" cy="133667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51"/>
              <p:cNvCxnSpPr/>
              <p:nvPr/>
            </p:nvCxnSpPr>
            <p:spPr>
              <a:xfrm>
                <a:off x="1672620" y="6172203"/>
                <a:ext cx="313882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51"/>
              <p:cNvCxnSpPr/>
              <p:nvPr/>
            </p:nvCxnSpPr>
            <p:spPr>
              <a:xfrm rot="10800000" flipH="1">
                <a:off x="2236244" y="2849563"/>
                <a:ext cx="255614" cy="793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51"/>
              <p:cNvCxnSpPr/>
              <p:nvPr/>
            </p:nvCxnSpPr>
            <p:spPr>
              <a:xfrm rot="10800000">
                <a:off x="2514085" y="2895600"/>
                <a:ext cx="91449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51"/>
              <p:cNvCxnSpPr/>
              <p:nvPr/>
            </p:nvCxnSpPr>
            <p:spPr>
              <a:xfrm rot="10800000">
                <a:off x="4811444" y="6019803"/>
                <a:ext cx="7938" cy="16033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531" name="Google Shape;531;p51"/>
            <p:cNvGrpSpPr/>
            <p:nvPr/>
          </p:nvGrpSpPr>
          <p:grpSpPr>
            <a:xfrm>
              <a:off x="5409995" y="2895600"/>
              <a:ext cx="2819702" cy="3276603"/>
              <a:chOff x="5409995" y="2895600"/>
              <a:chExt cx="2819702" cy="3276603"/>
            </a:xfrm>
          </p:grpSpPr>
          <p:cxnSp>
            <p:nvCxnSpPr>
              <p:cNvPr id="532" name="Google Shape;532;p51"/>
              <p:cNvCxnSpPr/>
              <p:nvPr/>
            </p:nvCxnSpPr>
            <p:spPr>
              <a:xfrm>
                <a:off x="5409995" y="2895600"/>
                <a:ext cx="259107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51"/>
              <p:cNvCxnSpPr/>
              <p:nvPr/>
            </p:nvCxnSpPr>
            <p:spPr>
              <a:xfrm>
                <a:off x="5435398" y="6143628"/>
                <a:ext cx="1266961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51"/>
              <p:cNvCxnSpPr/>
              <p:nvPr/>
            </p:nvCxnSpPr>
            <p:spPr>
              <a:xfrm>
                <a:off x="6934158" y="6143628"/>
                <a:ext cx="106691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535" name="Google Shape;535;p51"/>
              <p:cNvSpPr/>
              <p:nvPr/>
            </p:nvSpPr>
            <p:spPr>
              <a:xfrm>
                <a:off x="7778799" y="4267201"/>
                <a:ext cx="450898" cy="568326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rgbClr val="2D2D8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51"/>
              <p:cNvSpPr/>
              <p:nvPr/>
            </p:nvSpPr>
            <p:spPr>
              <a:xfrm>
                <a:off x="7848656" y="4491039"/>
                <a:ext cx="304833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678873" h="903320" extrusionOk="0">
                    <a:moveTo>
                      <a:pt x="0" y="482049"/>
                    </a:moveTo>
                    <a:cubicBezTo>
                      <a:pt x="83127" y="211885"/>
                      <a:pt x="166255" y="-58279"/>
                      <a:pt x="249382" y="10994"/>
                    </a:cubicBezTo>
                    <a:cubicBezTo>
                      <a:pt x="332509" y="80267"/>
                      <a:pt x="427182" y="830721"/>
                      <a:pt x="498764" y="897685"/>
                    </a:cubicBezTo>
                    <a:cubicBezTo>
                      <a:pt x="570346" y="964649"/>
                      <a:pt x="678873" y="412776"/>
                      <a:pt x="678873" y="412776"/>
                    </a:cubicBezTo>
                    <a:lnTo>
                      <a:pt x="678873" y="412776"/>
                    </a:lnTo>
                  </a:path>
                </a:pathLst>
              </a:custGeom>
              <a:noFill/>
              <a:ln w="25400" cap="flat" cmpd="sng">
                <a:solidFill>
                  <a:srgbClr val="89A4A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7" name="Google Shape;537;p51"/>
              <p:cNvCxnSpPr/>
              <p:nvPr/>
            </p:nvCxnSpPr>
            <p:spPr>
              <a:xfrm>
                <a:off x="8001073" y="2895600"/>
                <a:ext cx="0" cy="140970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51"/>
              <p:cNvCxnSpPr/>
              <p:nvPr/>
            </p:nvCxnSpPr>
            <p:spPr>
              <a:xfrm rot="10800000" flipH="1">
                <a:off x="7999485" y="4835527"/>
                <a:ext cx="4763" cy="132080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51"/>
              <p:cNvCxnSpPr/>
              <p:nvPr/>
            </p:nvCxnSpPr>
            <p:spPr>
              <a:xfrm rot="10800000">
                <a:off x="5409995" y="2895600"/>
                <a:ext cx="0" cy="60960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51"/>
              <p:cNvCxnSpPr/>
              <p:nvPr/>
            </p:nvCxnSpPr>
            <p:spPr>
              <a:xfrm rot="10800000">
                <a:off x="5443337" y="5997578"/>
                <a:ext cx="7938" cy="174625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541" name="Google Shape;541;p51"/>
            <p:cNvSpPr txBox="1"/>
            <p:nvPr/>
          </p:nvSpPr>
          <p:spPr>
            <a:xfrm>
              <a:off x="8229600" y="4262736"/>
              <a:ext cx="6700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230 V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sp>
          <p:nvSpPr>
            <p:cNvPr id="542" name="Google Shape;542;p51"/>
            <p:cNvSpPr txBox="1"/>
            <p:nvPr/>
          </p:nvSpPr>
          <p:spPr>
            <a:xfrm>
              <a:off x="886724" y="4583668"/>
              <a:ext cx="4848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 V</a:t>
              </a:r>
              <a:endParaRPr/>
            </a:p>
          </p:txBody>
        </p:sp>
        <p:sp>
          <p:nvSpPr>
            <p:cNvPr id="543" name="Google Shape;543;p51"/>
            <p:cNvSpPr txBox="1"/>
            <p:nvPr/>
          </p:nvSpPr>
          <p:spPr>
            <a:xfrm>
              <a:off x="1981200" y="2590800"/>
              <a:ext cx="381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Effects of automation</a:t>
            </a:r>
            <a:b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productivity - Production can run round the clock, except for a few maintenance interval periods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quality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operation time and work handling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direct human labor costs and expenses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processing time - larger quantities can be shipped faster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 relieves people of boring, physically heavy or      hazardous work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4876800"/>
            <a:ext cx="795337" cy="881062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2"/>
          <p:cNvSpPr txBox="1"/>
          <p:nvPr/>
        </p:nvSpPr>
        <p:spPr>
          <a:xfrm>
            <a:off x="762000" y="1676400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electromagnetic force pulls in the switch and...</a:t>
            </a:r>
            <a:endParaRPr/>
          </a:p>
        </p:txBody>
      </p:sp>
      <p:sp>
        <p:nvSpPr>
          <p:cNvPr id="551" name="Google Shape;551;p52"/>
          <p:cNvSpPr txBox="1"/>
          <p:nvPr/>
        </p:nvSpPr>
        <p:spPr>
          <a:xfrm>
            <a:off x="762000" y="1143000"/>
            <a:ext cx="44275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a Relay work ?</a:t>
            </a:r>
            <a:endParaRPr/>
          </a:p>
        </p:txBody>
      </p:sp>
      <p:grpSp>
        <p:nvGrpSpPr>
          <p:cNvPr id="552" name="Google Shape;552;p52"/>
          <p:cNvGrpSpPr/>
          <p:nvPr/>
        </p:nvGrpSpPr>
        <p:grpSpPr>
          <a:xfrm>
            <a:off x="660400" y="1981200"/>
            <a:ext cx="8178800" cy="3663950"/>
            <a:chOff x="659649" y="1981200"/>
            <a:chExt cx="8179551" cy="3664550"/>
          </a:xfrm>
        </p:grpSpPr>
        <p:grpSp>
          <p:nvGrpSpPr>
            <p:cNvPr id="553" name="Google Shape;553;p52"/>
            <p:cNvGrpSpPr/>
            <p:nvPr/>
          </p:nvGrpSpPr>
          <p:grpSpPr>
            <a:xfrm>
              <a:off x="2451100" y="2324100"/>
              <a:ext cx="3333750" cy="2819400"/>
              <a:chOff x="2374900" y="2324100"/>
              <a:chExt cx="3333750" cy="2819400"/>
            </a:xfrm>
          </p:grpSpPr>
          <p:sp>
            <p:nvSpPr>
              <p:cNvPr id="554" name="Google Shape;554;p52"/>
              <p:cNvSpPr txBox="1"/>
              <p:nvPr/>
            </p:nvSpPr>
            <p:spPr>
              <a:xfrm>
                <a:off x="3206750" y="3702050"/>
                <a:ext cx="1435100" cy="520700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5" name="Google Shape;555;p52"/>
              <p:cNvGrpSpPr/>
              <p:nvPr/>
            </p:nvGrpSpPr>
            <p:grpSpPr>
              <a:xfrm>
                <a:off x="4876800" y="2933700"/>
                <a:ext cx="461963" cy="2209800"/>
                <a:chOff x="3264" y="1872"/>
                <a:chExt cx="291" cy="1392"/>
              </a:xfrm>
            </p:grpSpPr>
            <p:cxnSp>
              <p:nvCxnSpPr>
                <p:cNvPr id="556" name="Google Shape;556;p52"/>
                <p:cNvCxnSpPr/>
                <p:nvPr/>
              </p:nvCxnSpPr>
              <p:spPr>
                <a:xfrm>
                  <a:off x="3264" y="2544"/>
                  <a:ext cx="28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006600"/>
                  </a:solidFill>
                  <a:prstDash val="solid"/>
                  <a:miter lim="800000"/>
                  <a:headEnd type="stealth" w="med" len="med"/>
                  <a:tailEnd type="none" w="med" len="med"/>
                </a:ln>
              </p:spPr>
            </p:cxnSp>
            <p:grpSp>
              <p:nvGrpSpPr>
                <p:cNvPr id="557" name="Google Shape;557;p52"/>
                <p:cNvGrpSpPr/>
                <p:nvPr/>
              </p:nvGrpSpPr>
              <p:grpSpPr>
                <a:xfrm>
                  <a:off x="3320" y="1872"/>
                  <a:ext cx="235" cy="1392"/>
                  <a:chOff x="3320" y="1872"/>
                  <a:chExt cx="235" cy="1392"/>
                </a:xfrm>
              </p:grpSpPr>
              <p:cxnSp>
                <p:nvCxnSpPr>
                  <p:cNvPr id="558" name="Google Shape;558;p52"/>
                  <p:cNvCxnSpPr/>
                  <p:nvPr/>
                </p:nvCxnSpPr>
                <p:spPr>
                  <a:xfrm>
                    <a:off x="3360" y="1872"/>
                    <a:ext cx="0" cy="432"/>
                  </a:xfrm>
                  <a:prstGeom prst="straightConnector1">
                    <a:avLst/>
                  </a:prstGeom>
                  <a:noFill/>
                  <a:ln w="50800" cap="flat" cmpd="sng">
                    <a:solidFill>
                      <a:schemeClr val="dk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9" name="Google Shape;559;p52"/>
                  <p:cNvCxnSpPr/>
                  <p:nvPr/>
                </p:nvCxnSpPr>
                <p:spPr>
                  <a:xfrm>
                    <a:off x="3360" y="2832"/>
                    <a:ext cx="0" cy="432"/>
                  </a:xfrm>
                  <a:prstGeom prst="straightConnector1">
                    <a:avLst/>
                  </a:prstGeom>
                  <a:noFill/>
                  <a:ln w="50800" cap="flat" cmpd="sng">
                    <a:solidFill>
                      <a:schemeClr val="dk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560" name="Google Shape;560;p52"/>
                  <p:cNvGrpSpPr/>
                  <p:nvPr/>
                </p:nvGrpSpPr>
                <p:grpSpPr>
                  <a:xfrm>
                    <a:off x="3356" y="2180"/>
                    <a:ext cx="199" cy="691"/>
                    <a:chOff x="3356" y="2180"/>
                    <a:chExt cx="199" cy="691"/>
                  </a:xfrm>
                </p:grpSpPr>
                <p:grpSp>
                  <p:nvGrpSpPr>
                    <p:cNvPr id="561" name="Google Shape;561;p52"/>
                    <p:cNvGrpSpPr/>
                    <p:nvPr/>
                  </p:nvGrpSpPr>
                  <p:grpSpPr>
                    <a:xfrm>
                      <a:off x="3356" y="2180"/>
                      <a:ext cx="199" cy="691"/>
                      <a:chOff x="3356" y="2180"/>
                      <a:chExt cx="199" cy="691"/>
                    </a:xfrm>
                  </p:grpSpPr>
                  <p:cxnSp>
                    <p:nvCxnSpPr>
                      <p:cNvPr id="562" name="Google Shape;562;p52"/>
                      <p:cNvCxnSpPr/>
                      <p:nvPr/>
                    </p:nvCxnSpPr>
                    <p:spPr>
                      <a:xfrm flipH="1">
                        <a:off x="3356" y="2180"/>
                        <a:ext cx="199" cy="691"/>
                      </a:xfrm>
                      <a:prstGeom prst="straightConnector1">
                        <a:avLst/>
                      </a:prstGeom>
                      <a:noFill/>
                      <a:ln w="50800" cap="flat" cmpd="sng">
                        <a:solidFill>
                          <a:schemeClr val="dk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</p:spPr>
                  </p:cxnSp>
                  <p:sp>
                    <p:nvSpPr>
                      <p:cNvPr id="563" name="Google Shape;563;p52"/>
                      <p:cNvSpPr txBox="1"/>
                      <p:nvPr/>
                    </p:nvSpPr>
                    <p:spPr>
                      <a:xfrm rot="960000">
                        <a:off x="3484" y="2221"/>
                        <a:ext cx="42" cy="88"/>
                      </a:xfrm>
                      <a:prstGeom prst="rect">
                        <a:avLst/>
                      </a:prstGeom>
                      <a:solidFill>
                        <a:schemeClr val="dk2"/>
                      </a:solidFill>
                      <a:ln w="12700" cap="flat" cmpd="sng">
                        <a:solidFill>
                          <a:schemeClr val="dk2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564" name="Google Shape;564;p52"/>
                    <p:cNvSpPr txBox="1"/>
                    <p:nvPr/>
                  </p:nvSpPr>
                  <p:spPr>
                    <a:xfrm rot="960000">
                      <a:off x="3399" y="2497"/>
                      <a:ext cx="41" cy="137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127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65" name="Google Shape;565;p52"/>
                  <p:cNvSpPr/>
                  <p:nvPr/>
                </p:nvSpPr>
                <p:spPr>
                  <a:xfrm>
                    <a:off x="3320" y="2792"/>
                    <a:ext cx="80" cy="80"/>
                  </a:xfrm>
                  <a:prstGeom prst="ellipse">
                    <a:avLst/>
                  </a:prstGeom>
                  <a:solidFill>
                    <a:schemeClr val="lt1"/>
                  </a:solidFill>
                  <a:ln w="254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66" name="Google Shape;566;p52"/>
              <p:cNvSpPr txBox="1"/>
              <p:nvPr/>
            </p:nvSpPr>
            <p:spPr>
              <a:xfrm>
                <a:off x="2978150" y="2940050"/>
                <a:ext cx="2730500" cy="21971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52"/>
              <p:cNvSpPr/>
              <p:nvPr/>
            </p:nvSpPr>
            <p:spPr>
              <a:xfrm>
                <a:off x="2374900" y="3175000"/>
                <a:ext cx="3098800" cy="736600"/>
              </a:xfrm>
              <a:prstGeom prst="ellipse">
                <a:avLst/>
              </a:prstGeom>
              <a:noFill/>
              <a:ln w="25400" cap="flat" cmpd="sng">
                <a:solidFill>
                  <a:srgbClr val="0066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52"/>
              <p:cNvSpPr/>
              <p:nvPr/>
            </p:nvSpPr>
            <p:spPr>
              <a:xfrm>
                <a:off x="2374900" y="4013200"/>
                <a:ext cx="3098800" cy="736600"/>
              </a:xfrm>
              <a:prstGeom prst="ellipse">
                <a:avLst/>
              </a:prstGeom>
              <a:noFill/>
              <a:ln w="25400" cap="flat" cmpd="sng">
                <a:solidFill>
                  <a:srgbClr val="0066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9" name="Google Shape;569;p52"/>
              <p:cNvGrpSpPr/>
              <p:nvPr/>
            </p:nvGrpSpPr>
            <p:grpSpPr>
              <a:xfrm>
                <a:off x="3336925" y="2324100"/>
                <a:ext cx="1160463" cy="2819400"/>
                <a:chOff x="2294" y="1488"/>
                <a:chExt cx="731" cy="1776"/>
              </a:xfrm>
            </p:grpSpPr>
            <p:grpSp>
              <p:nvGrpSpPr>
                <p:cNvPr id="570" name="Google Shape;570;p52"/>
                <p:cNvGrpSpPr/>
                <p:nvPr/>
              </p:nvGrpSpPr>
              <p:grpSpPr>
                <a:xfrm>
                  <a:off x="2304" y="1872"/>
                  <a:ext cx="721" cy="1392"/>
                  <a:chOff x="2304" y="1872"/>
                  <a:chExt cx="721" cy="1392"/>
                </a:xfrm>
              </p:grpSpPr>
              <p:grpSp>
                <p:nvGrpSpPr>
                  <p:cNvPr id="571" name="Google Shape;571;p52"/>
                  <p:cNvGrpSpPr/>
                  <p:nvPr/>
                </p:nvGrpSpPr>
                <p:grpSpPr>
                  <a:xfrm>
                    <a:off x="2304" y="2257"/>
                    <a:ext cx="241" cy="528"/>
                    <a:chOff x="2304" y="2257"/>
                    <a:chExt cx="241" cy="528"/>
                  </a:xfrm>
                </p:grpSpPr>
                <p:sp>
                  <p:nvSpPr>
                    <p:cNvPr id="572" name="Google Shape;572;p52"/>
                    <p:cNvSpPr/>
                    <p:nvPr/>
                  </p:nvSpPr>
                  <p:spPr>
                    <a:xfrm rot="10800000">
                      <a:off x="2365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3" name="Google Shape;573;p52"/>
                    <p:cNvSpPr/>
                    <p:nvPr/>
                  </p:nvSpPr>
                  <p:spPr>
                    <a:xfrm rot="10800000">
                      <a:off x="2304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4" name="Google Shape;574;p52"/>
                    <p:cNvSpPr/>
                    <p:nvPr/>
                  </p:nvSpPr>
                  <p:spPr>
                    <a:xfrm>
                      <a:off x="2484" y="2257"/>
                      <a:ext cx="61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60" h="21600" fill="none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</a:path>
                        <a:path w="21960" h="21600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  <a:lnTo>
                            <a:pt x="36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5" name="Google Shape;575;p52"/>
                    <p:cNvSpPr/>
                    <p:nvPr/>
                  </p:nvSpPr>
                  <p:spPr>
                    <a:xfrm>
                      <a:off x="2425" y="2257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576" name="Google Shape;576;p52"/>
                    <p:cNvCxnSpPr/>
                    <p:nvPr/>
                  </p:nvCxnSpPr>
                  <p:spPr>
                    <a:xfrm rot="10800000">
                      <a:off x="2424" y="2352"/>
                      <a:ext cx="0" cy="336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rgbClr val="FF33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577" name="Google Shape;577;p52"/>
                  <p:cNvGrpSpPr/>
                  <p:nvPr/>
                </p:nvGrpSpPr>
                <p:grpSpPr>
                  <a:xfrm>
                    <a:off x="2544" y="2257"/>
                    <a:ext cx="241" cy="528"/>
                    <a:chOff x="2544" y="2257"/>
                    <a:chExt cx="241" cy="528"/>
                  </a:xfrm>
                </p:grpSpPr>
                <p:sp>
                  <p:nvSpPr>
                    <p:cNvPr id="578" name="Google Shape;578;p52"/>
                    <p:cNvSpPr/>
                    <p:nvPr/>
                  </p:nvSpPr>
                  <p:spPr>
                    <a:xfrm rot="10800000">
                      <a:off x="2605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9" name="Google Shape;579;p52"/>
                    <p:cNvSpPr/>
                    <p:nvPr/>
                  </p:nvSpPr>
                  <p:spPr>
                    <a:xfrm rot="10800000">
                      <a:off x="2544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80" name="Google Shape;580;p52"/>
                    <p:cNvSpPr/>
                    <p:nvPr/>
                  </p:nvSpPr>
                  <p:spPr>
                    <a:xfrm>
                      <a:off x="2724" y="2257"/>
                      <a:ext cx="61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60" h="21600" fill="none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</a:path>
                        <a:path w="21960" h="21600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  <a:lnTo>
                            <a:pt x="36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81" name="Google Shape;581;p52"/>
                    <p:cNvSpPr/>
                    <p:nvPr/>
                  </p:nvSpPr>
                  <p:spPr>
                    <a:xfrm>
                      <a:off x="2665" y="2257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582" name="Google Shape;582;p52"/>
                    <p:cNvCxnSpPr/>
                    <p:nvPr/>
                  </p:nvCxnSpPr>
                  <p:spPr>
                    <a:xfrm rot="10800000">
                      <a:off x="2664" y="2352"/>
                      <a:ext cx="0" cy="336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rgbClr val="FF33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583" name="Google Shape;583;p52"/>
                  <p:cNvGrpSpPr/>
                  <p:nvPr/>
                </p:nvGrpSpPr>
                <p:grpSpPr>
                  <a:xfrm>
                    <a:off x="2784" y="2257"/>
                    <a:ext cx="241" cy="528"/>
                    <a:chOff x="2784" y="2257"/>
                    <a:chExt cx="241" cy="528"/>
                  </a:xfrm>
                </p:grpSpPr>
                <p:sp>
                  <p:nvSpPr>
                    <p:cNvPr id="584" name="Google Shape;584;p52"/>
                    <p:cNvSpPr/>
                    <p:nvPr/>
                  </p:nvSpPr>
                  <p:spPr>
                    <a:xfrm rot="10800000">
                      <a:off x="2845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85" name="Google Shape;585;p52"/>
                    <p:cNvSpPr/>
                    <p:nvPr/>
                  </p:nvSpPr>
                  <p:spPr>
                    <a:xfrm rot="10800000">
                      <a:off x="2784" y="2689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86" name="Google Shape;586;p52"/>
                    <p:cNvSpPr/>
                    <p:nvPr/>
                  </p:nvSpPr>
                  <p:spPr>
                    <a:xfrm>
                      <a:off x="2964" y="2257"/>
                      <a:ext cx="61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60" h="21600" fill="none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</a:path>
                        <a:path w="21960" h="21600" extrusionOk="0">
                          <a:moveTo>
                            <a:pt x="0" y="3"/>
                          </a:moveTo>
                          <a:cubicBezTo>
                            <a:pt x="119" y="1"/>
                            <a:pt x="239" y="-1"/>
                            <a:pt x="360" y="0"/>
                          </a:cubicBezTo>
                          <a:cubicBezTo>
                            <a:pt x="12289" y="0"/>
                            <a:pt x="21960" y="9670"/>
                            <a:pt x="21960" y="21600"/>
                          </a:cubicBezTo>
                          <a:lnTo>
                            <a:pt x="360" y="21600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87" name="Google Shape;587;p52"/>
                    <p:cNvSpPr/>
                    <p:nvPr/>
                  </p:nvSpPr>
                  <p:spPr>
                    <a:xfrm>
                      <a:off x="2905" y="2257"/>
                      <a:ext cx="60" cy="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597" fill="none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</a:path>
                        <a:path w="21600" h="21597" extrusionOk="0">
                          <a:moveTo>
                            <a:pt x="0" y="21597"/>
                          </a:moveTo>
                          <a:cubicBezTo>
                            <a:pt x="0" y="9808"/>
                            <a:pt x="9452" y="196"/>
                            <a:pt x="21240" y="0"/>
                          </a:cubicBezTo>
                          <a:lnTo>
                            <a:pt x="21600" y="21597"/>
                          </a:lnTo>
                          <a:close/>
                        </a:path>
                      </a:pathLst>
                    </a:custGeom>
                    <a:noFill/>
                    <a:ln w="25400" cap="rnd" cmpd="sng">
                      <a:solidFill>
                        <a:srgbClr val="FF33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588" name="Google Shape;588;p52"/>
                    <p:cNvCxnSpPr/>
                    <p:nvPr/>
                  </p:nvCxnSpPr>
                  <p:spPr>
                    <a:xfrm rot="10800000">
                      <a:off x="2904" y="2352"/>
                      <a:ext cx="0" cy="336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rgbClr val="FF33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589" name="Google Shape;589;p52"/>
                  <p:cNvCxnSpPr/>
                  <p:nvPr/>
                </p:nvCxnSpPr>
                <p:spPr>
                  <a:xfrm rot="10800000">
                    <a:off x="2304" y="1872"/>
                    <a:ext cx="0" cy="48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90" name="Google Shape;590;p52"/>
                  <p:cNvCxnSpPr/>
                  <p:nvPr/>
                </p:nvCxnSpPr>
                <p:spPr>
                  <a:xfrm>
                    <a:off x="3024" y="2688"/>
                    <a:ext cx="0" cy="576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591" name="Google Shape;591;p52"/>
                <p:cNvCxnSpPr/>
                <p:nvPr/>
              </p:nvCxnSpPr>
              <p:spPr>
                <a:xfrm>
                  <a:off x="2304" y="1488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</p:spPr>
            </p:cxnSp>
            <p:sp>
              <p:nvSpPr>
                <p:cNvPr id="592" name="Google Shape;592;p52"/>
                <p:cNvSpPr txBox="1"/>
                <p:nvPr/>
              </p:nvSpPr>
              <p:spPr>
                <a:xfrm>
                  <a:off x="2294" y="1507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3300"/>
                    </a:buClr>
                    <a:buSzPts val="2000"/>
                    <a:buFont typeface="Verdana"/>
                    <a:buNone/>
                  </a:pPr>
                  <a:r>
                    <a:rPr lang="en-US" sz="2000" b="0" i="0" u="none">
                      <a:solidFill>
                        <a:srgbClr val="FF33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I</a:t>
                  </a:r>
                  <a:r>
                    <a:rPr lang="en-US" sz="2000" b="0" i="0" u="none" baseline="-25000">
                      <a:solidFill>
                        <a:srgbClr val="FF33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593" name="Google Shape;593;p52"/>
              <p:cNvGrpSpPr/>
              <p:nvPr/>
            </p:nvGrpSpPr>
            <p:grpSpPr>
              <a:xfrm>
                <a:off x="4965700" y="2933700"/>
                <a:ext cx="169863" cy="2209800"/>
                <a:chOff x="3320" y="1872"/>
                <a:chExt cx="107" cy="1392"/>
              </a:xfrm>
            </p:grpSpPr>
            <p:cxnSp>
              <p:nvCxnSpPr>
                <p:cNvPr id="594" name="Google Shape;594;p52"/>
                <p:cNvCxnSpPr/>
                <p:nvPr/>
              </p:nvCxnSpPr>
              <p:spPr>
                <a:xfrm>
                  <a:off x="3360" y="1872"/>
                  <a:ext cx="0" cy="432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5" name="Google Shape;595;p52"/>
                <p:cNvCxnSpPr/>
                <p:nvPr/>
              </p:nvCxnSpPr>
              <p:spPr>
                <a:xfrm>
                  <a:off x="3360" y="2832"/>
                  <a:ext cx="0" cy="432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grpSp>
              <p:nvGrpSpPr>
                <p:cNvPr id="596" name="Google Shape;596;p52"/>
                <p:cNvGrpSpPr/>
                <p:nvPr/>
              </p:nvGrpSpPr>
              <p:grpSpPr>
                <a:xfrm>
                  <a:off x="3337" y="2152"/>
                  <a:ext cx="90" cy="714"/>
                  <a:chOff x="3337" y="2152"/>
                  <a:chExt cx="90" cy="714"/>
                </a:xfrm>
              </p:grpSpPr>
              <p:grpSp>
                <p:nvGrpSpPr>
                  <p:cNvPr id="597" name="Google Shape;597;p52"/>
                  <p:cNvGrpSpPr/>
                  <p:nvPr/>
                </p:nvGrpSpPr>
                <p:grpSpPr>
                  <a:xfrm>
                    <a:off x="3364" y="2152"/>
                    <a:ext cx="63" cy="714"/>
                    <a:chOff x="3364" y="2152"/>
                    <a:chExt cx="63" cy="714"/>
                  </a:xfrm>
                </p:grpSpPr>
                <p:cxnSp>
                  <p:nvCxnSpPr>
                    <p:cNvPr id="598" name="Google Shape;598;p52"/>
                    <p:cNvCxnSpPr/>
                    <p:nvPr/>
                  </p:nvCxnSpPr>
                  <p:spPr>
                    <a:xfrm flipH="1">
                      <a:off x="3364" y="2152"/>
                      <a:ext cx="63" cy="714"/>
                    </a:xfrm>
                    <a:prstGeom prst="straightConnector1">
                      <a:avLst/>
                    </a:prstGeom>
                    <a:noFill/>
                    <a:ln w="50800" cap="flat" cmpd="sng">
                      <a:solidFill>
                        <a:schemeClr val="dk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599" name="Google Shape;599;p52"/>
                    <p:cNvSpPr txBox="1"/>
                    <p:nvPr/>
                  </p:nvSpPr>
                  <p:spPr>
                    <a:xfrm rot="300000">
                      <a:off x="3373" y="2197"/>
                      <a:ext cx="44" cy="94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 w="12700" cap="flat" cmpd="sng">
                      <a:solidFill>
                        <a:schemeClr val="dk2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00" name="Google Shape;600;p52"/>
                  <p:cNvSpPr txBox="1"/>
                  <p:nvPr/>
                </p:nvSpPr>
                <p:spPr>
                  <a:xfrm rot="300000">
                    <a:off x="3343" y="2484"/>
                    <a:ext cx="48" cy="14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01" name="Google Shape;601;p52"/>
                <p:cNvSpPr/>
                <p:nvPr/>
              </p:nvSpPr>
              <p:spPr>
                <a:xfrm>
                  <a:off x="3320" y="2792"/>
                  <a:ext cx="80" cy="80"/>
                </a:xfrm>
                <a:prstGeom prst="ellipse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602" name="Google Shape;602;p52"/>
            <p:cNvCxnSpPr/>
            <p:nvPr/>
          </p:nvCxnSpPr>
          <p:spPr>
            <a:xfrm>
              <a:off x="5105057" y="2368613"/>
              <a:ext cx="2591038" cy="0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3" name="Google Shape;603;p52"/>
            <p:cNvCxnSpPr/>
            <p:nvPr/>
          </p:nvCxnSpPr>
          <p:spPr>
            <a:xfrm>
              <a:off x="5130459" y="5617170"/>
              <a:ext cx="1266941" cy="0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4" name="Google Shape;604;p52"/>
            <p:cNvCxnSpPr/>
            <p:nvPr/>
          </p:nvCxnSpPr>
          <p:spPr>
            <a:xfrm>
              <a:off x="6629197" y="5617170"/>
              <a:ext cx="1066898" cy="0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05" name="Google Shape;605;p52"/>
            <p:cNvSpPr/>
            <p:nvPr/>
          </p:nvSpPr>
          <p:spPr>
            <a:xfrm>
              <a:off x="7473825" y="3740438"/>
              <a:ext cx="450891" cy="568418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2D2D8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2"/>
            <p:cNvSpPr/>
            <p:nvPr/>
          </p:nvSpPr>
          <p:spPr>
            <a:xfrm>
              <a:off x="7543681" y="3964313"/>
              <a:ext cx="304828" cy="119081"/>
            </a:xfrm>
            <a:custGeom>
              <a:avLst/>
              <a:gdLst/>
              <a:ahLst/>
              <a:cxnLst/>
              <a:rect l="l" t="t" r="r" b="b"/>
              <a:pathLst>
                <a:path w="678873" h="903320" extrusionOk="0">
                  <a:moveTo>
                    <a:pt x="0" y="482049"/>
                  </a:moveTo>
                  <a:cubicBezTo>
                    <a:pt x="83127" y="211885"/>
                    <a:pt x="166255" y="-58279"/>
                    <a:pt x="249382" y="10994"/>
                  </a:cubicBezTo>
                  <a:cubicBezTo>
                    <a:pt x="332509" y="80267"/>
                    <a:pt x="427182" y="830721"/>
                    <a:pt x="498764" y="897685"/>
                  </a:cubicBezTo>
                  <a:cubicBezTo>
                    <a:pt x="570346" y="964649"/>
                    <a:pt x="678873" y="412776"/>
                    <a:pt x="678873" y="412776"/>
                  </a:cubicBezTo>
                  <a:lnTo>
                    <a:pt x="678873" y="412776"/>
                  </a:lnTo>
                </a:path>
              </a:pathLst>
            </a:custGeom>
            <a:noFill/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7" name="Google Shape;607;p52"/>
            <p:cNvCxnSpPr/>
            <p:nvPr/>
          </p:nvCxnSpPr>
          <p:spPr>
            <a:xfrm>
              <a:off x="7696095" y="2368613"/>
              <a:ext cx="0" cy="1409931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8" name="Google Shape;608;p52"/>
            <p:cNvCxnSpPr/>
            <p:nvPr/>
          </p:nvCxnSpPr>
          <p:spPr>
            <a:xfrm rot="10800000" flipH="1">
              <a:off x="7694508" y="4308856"/>
              <a:ext cx="4762" cy="1321016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9" name="Google Shape;609;p52"/>
            <p:cNvCxnSpPr/>
            <p:nvPr/>
          </p:nvCxnSpPr>
          <p:spPr>
            <a:xfrm rot="10800000">
              <a:off x="5105057" y="2368613"/>
              <a:ext cx="0" cy="609700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10" name="Google Shape;610;p52"/>
            <p:cNvCxnSpPr/>
            <p:nvPr/>
          </p:nvCxnSpPr>
          <p:spPr>
            <a:xfrm rot="10800000">
              <a:off x="5130459" y="5144018"/>
              <a:ext cx="15876" cy="501732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11" name="Google Shape;611;p52"/>
            <p:cNvSpPr txBox="1"/>
            <p:nvPr/>
          </p:nvSpPr>
          <p:spPr>
            <a:xfrm>
              <a:off x="7941764" y="3805535"/>
              <a:ext cx="8974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230 V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</a:t>
              </a:r>
              <a:endParaRPr/>
            </a:p>
          </p:txBody>
        </p:sp>
        <p:grpSp>
          <p:nvGrpSpPr>
            <p:cNvPr id="612" name="Google Shape;612;p52"/>
            <p:cNvGrpSpPr/>
            <p:nvPr/>
          </p:nvGrpSpPr>
          <p:grpSpPr>
            <a:xfrm>
              <a:off x="1058149" y="2300340"/>
              <a:ext cx="3521398" cy="3331120"/>
              <a:chOff x="1371420" y="2849781"/>
              <a:chExt cx="3521398" cy="3331120"/>
            </a:xfrm>
          </p:grpSpPr>
          <p:cxnSp>
            <p:nvCxnSpPr>
              <p:cNvPr id="613" name="Google Shape;613;p52"/>
              <p:cNvCxnSpPr/>
              <p:nvPr/>
            </p:nvCxnSpPr>
            <p:spPr>
              <a:xfrm rot="10800000">
                <a:off x="1676248" y="2849781"/>
                <a:ext cx="53344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52"/>
              <p:cNvCxnSpPr/>
              <p:nvPr/>
            </p:nvCxnSpPr>
            <p:spPr>
              <a:xfrm>
                <a:off x="1673073" y="2856132"/>
                <a:ext cx="3175" cy="184497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52"/>
              <p:cNvCxnSpPr/>
              <p:nvPr/>
            </p:nvCxnSpPr>
            <p:spPr>
              <a:xfrm>
                <a:off x="1371420" y="4701109"/>
                <a:ext cx="60965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52"/>
              <p:cNvCxnSpPr/>
              <p:nvPr/>
            </p:nvCxnSpPr>
            <p:spPr>
              <a:xfrm>
                <a:off x="1523834" y="4836068"/>
                <a:ext cx="304828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52"/>
              <p:cNvCxnSpPr/>
              <p:nvPr/>
            </p:nvCxnSpPr>
            <p:spPr>
              <a:xfrm flipH="1">
                <a:off x="1673073" y="4836068"/>
                <a:ext cx="3175" cy="133689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52"/>
              <p:cNvCxnSpPr/>
              <p:nvPr/>
            </p:nvCxnSpPr>
            <p:spPr>
              <a:xfrm rot="10800000" flipH="1">
                <a:off x="1673073" y="6166611"/>
                <a:ext cx="3211807" cy="635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52"/>
              <p:cNvCxnSpPr/>
              <p:nvPr/>
            </p:nvCxnSpPr>
            <p:spPr>
              <a:xfrm>
                <a:off x="2160479" y="2857719"/>
                <a:ext cx="400087" cy="1746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52"/>
              <p:cNvCxnSpPr/>
              <p:nvPr/>
            </p:nvCxnSpPr>
            <p:spPr>
              <a:xfrm flipH="1">
                <a:off x="2590732" y="2849781"/>
                <a:ext cx="1162157" cy="793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52"/>
              <p:cNvCxnSpPr/>
              <p:nvPr/>
            </p:nvCxnSpPr>
            <p:spPr>
              <a:xfrm rot="10800000">
                <a:off x="4883292" y="5949088"/>
                <a:ext cx="9526" cy="231813"/>
              </a:xfrm>
              <a:prstGeom prst="straightConnector1">
                <a:avLst/>
              </a:prstGeom>
              <a:noFill/>
              <a:ln w="952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622" name="Google Shape;622;p52"/>
            <p:cNvCxnSpPr/>
            <p:nvPr/>
          </p:nvCxnSpPr>
          <p:spPr>
            <a:xfrm rot="10800000">
              <a:off x="4571608" y="5105912"/>
              <a:ext cx="0" cy="350895"/>
            </a:xfrm>
            <a:prstGeom prst="straightConnector1">
              <a:avLst/>
            </a:prstGeom>
            <a:noFill/>
            <a:ln w="2857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23" name="Google Shape;623;p52"/>
            <p:cNvSpPr/>
            <p:nvPr/>
          </p:nvSpPr>
          <p:spPr>
            <a:xfrm>
              <a:off x="2240944" y="2286050"/>
              <a:ext cx="44454" cy="46046"/>
            </a:xfrm>
            <a:prstGeom prst="flowChartConnector">
              <a:avLst/>
            </a:prstGeom>
            <a:solidFill>
              <a:schemeClr val="dk1"/>
            </a:solidFill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1904363" y="2286050"/>
              <a:ext cx="46042" cy="46046"/>
            </a:xfrm>
            <a:prstGeom prst="flowChartConnector">
              <a:avLst/>
            </a:prstGeom>
            <a:solidFill>
              <a:schemeClr val="dk1"/>
            </a:solidFill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5" name="Google Shape;625;p52"/>
            <p:cNvCxnSpPr/>
            <p:nvPr/>
          </p:nvCxnSpPr>
          <p:spPr>
            <a:xfrm rot="10800000">
              <a:off x="3428503" y="2286050"/>
              <a:ext cx="0" cy="647806"/>
            </a:xfrm>
            <a:prstGeom prst="straightConnector1">
              <a:avLst/>
            </a:prstGeom>
            <a:noFill/>
            <a:ln w="9525" cap="flat" cmpd="sng">
              <a:solidFill>
                <a:srgbClr val="29298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26" name="Google Shape;626;p52"/>
            <p:cNvSpPr txBox="1"/>
            <p:nvPr/>
          </p:nvSpPr>
          <p:spPr>
            <a:xfrm>
              <a:off x="659649" y="4202668"/>
              <a:ext cx="4848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 V</a:t>
              </a:r>
              <a:endParaRPr/>
            </a:p>
          </p:txBody>
        </p:sp>
        <p:sp>
          <p:nvSpPr>
            <p:cNvPr id="627" name="Google Shape;627;p52"/>
            <p:cNvSpPr txBox="1"/>
            <p:nvPr/>
          </p:nvSpPr>
          <p:spPr>
            <a:xfrm>
              <a:off x="1600200" y="1981200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2487" y="4484687"/>
            <a:ext cx="1425575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3"/>
          <p:cNvSpPr txBox="1"/>
          <p:nvPr/>
        </p:nvSpPr>
        <p:spPr>
          <a:xfrm>
            <a:off x="304800" y="1700212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</a:pPr>
            <a:r>
              <a:rPr lang="en-US" sz="2400" b="0" i="0" u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…a current can go through the switch.</a:t>
            </a:r>
            <a:endParaRPr/>
          </a:p>
        </p:txBody>
      </p:sp>
      <p:sp>
        <p:nvSpPr>
          <p:cNvPr id="635" name="Google Shape;635;p53"/>
          <p:cNvSpPr txBox="1"/>
          <p:nvPr/>
        </p:nvSpPr>
        <p:spPr>
          <a:xfrm>
            <a:off x="808037" y="1050925"/>
            <a:ext cx="44275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a Relay work ?</a:t>
            </a:r>
            <a:endParaRPr/>
          </a:p>
        </p:txBody>
      </p:sp>
      <p:grpSp>
        <p:nvGrpSpPr>
          <p:cNvPr id="636" name="Google Shape;636;p53"/>
          <p:cNvGrpSpPr/>
          <p:nvPr/>
        </p:nvGrpSpPr>
        <p:grpSpPr>
          <a:xfrm>
            <a:off x="582612" y="1981200"/>
            <a:ext cx="8221662" cy="3649662"/>
            <a:chOff x="581924" y="1981200"/>
            <a:chExt cx="8223027" cy="3649500"/>
          </a:xfrm>
        </p:grpSpPr>
        <p:sp>
          <p:nvSpPr>
            <p:cNvPr id="637" name="Google Shape;637;p53"/>
            <p:cNvSpPr txBox="1"/>
            <p:nvPr/>
          </p:nvSpPr>
          <p:spPr>
            <a:xfrm>
              <a:off x="3206750" y="3778250"/>
              <a:ext cx="1435100" cy="5207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3"/>
            <p:cNvSpPr txBox="1"/>
            <p:nvPr/>
          </p:nvSpPr>
          <p:spPr>
            <a:xfrm>
              <a:off x="2978150" y="3016250"/>
              <a:ext cx="2730500" cy="21971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3"/>
            <p:cNvSpPr/>
            <p:nvPr/>
          </p:nvSpPr>
          <p:spPr>
            <a:xfrm>
              <a:off x="2374900" y="3251200"/>
              <a:ext cx="3098800" cy="736600"/>
            </a:xfrm>
            <a:prstGeom prst="ellipse">
              <a:avLst/>
            </a:prstGeom>
            <a:noFill/>
            <a:ln w="25400" cap="flat" cmpd="sng">
              <a:solidFill>
                <a:srgbClr val="0066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3"/>
            <p:cNvSpPr/>
            <p:nvPr/>
          </p:nvSpPr>
          <p:spPr>
            <a:xfrm>
              <a:off x="2374900" y="4089400"/>
              <a:ext cx="3098800" cy="736600"/>
            </a:xfrm>
            <a:prstGeom prst="ellipse">
              <a:avLst/>
            </a:prstGeom>
            <a:noFill/>
            <a:ln w="25400" cap="flat" cmpd="sng">
              <a:solidFill>
                <a:srgbClr val="0066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1" name="Google Shape;641;p53"/>
            <p:cNvGrpSpPr/>
            <p:nvPr/>
          </p:nvGrpSpPr>
          <p:grpSpPr>
            <a:xfrm>
              <a:off x="3336925" y="2400300"/>
              <a:ext cx="1160463" cy="2819400"/>
              <a:chOff x="2294" y="1488"/>
              <a:chExt cx="731" cy="1776"/>
            </a:xfrm>
          </p:grpSpPr>
          <p:grpSp>
            <p:nvGrpSpPr>
              <p:cNvPr id="642" name="Google Shape;642;p53"/>
              <p:cNvGrpSpPr/>
              <p:nvPr/>
            </p:nvGrpSpPr>
            <p:grpSpPr>
              <a:xfrm>
                <a:off x="2304" y="1872"/>
                <a:ext cx="721" cy="1392"/>
                <a:chOff x="2304" y="1872"/>
                <a:chExt cx="721" cy="1392"/>
              </a:xfrm>
            </p:grpSpPr>
            <p:grpSp>
              <p:nvGrpSpPr>
                <p:cNvPr id="643" name="Google Shape;643;p53"/>
                <p:cNvGrpSpPr/>
                <p:nvPr/>
              </p:nvGrpSpPr>
              <p:grpSpPr>
                <a:xfrm>
                  <a:off x="2304" y="2257"/>
                  <a:ext cx="241" cy="528"/>
                  <a:chOff x="2304" y="2257"/>
                  <a:chExt cx="241" cy="528"/>
                </a:xfrm>
              </p:grpSpPr>
              <p:sp>
                <p:nvSpPr>
                  <p:cNvPr id="644" name="Google Shape;644;p53"/>
                  <p:cNvSpPr/>
                  <p:nvPr/>
                </p:nvSpPr>
                <p:spPr>
                  <a:xfrm rot="10800000">
                    <a:off x="2365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5" name="Google Shape;645;p53"/>
                  <p:cNvSpPr/>
                  <p:nvPr/>
                </p:nvSpPr>
                <p:spPr>
                  <a:xfrm rot="10800000">
                    <a:off x="2304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6" name="Google Shape;646;p53"/>
                  <p:cNvSpPr/>
                  <p:nvPr/>
                </p:nvSpPr>
                <p:spPr>
                  <a:xfrm>
                    <a:off x="2484" y="2257"/>
                    <a:ext cx="61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60" h="21600" fill="none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</a:path>
                      <a:path w="21960" h="21600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  <a:lnTo>
                          <a:pt x="36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7" name="Google Shape;647;p53"/>
                  <p:cNvSpPr/>
                  <p:nvPr/>
                </p:nvSpPr>
                <p:spPr>
                  <a:xfrm>
                    <a:off x="2425" y="2257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48" name="Google Shape;648;p53"/>
                  <p:cNvCxnSpPr/>
                  <p:nvPr/>
                </p:nvCxnSpPr>
                <p:spPr>
                  <a:xfrm rot="10800000">
                    <a:off x="2424" y="2352"/>
                    <a:ext cx="0" cy="336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49" name="Google Shape;649;p53"/>
                <p:cNvGrpSpPr/>
                <p:nvPr/>
              </p:nvGrpSpPr>
              <p:grpSpPr>
                <a:xfrm>
                  <a:off x="2544" y="2257"/>
                  <a:ext cx="241" cy="528"/>
                  <a:chOff x="2544" y="2257"/>
                  <a:chExt cx="241" cy="528"/>
                </a:xfrm>
              </p:grpSpPr>
              <p:sp>
                <p:nvSpPr>
                  <p:cNvPr id="650" name="Google Shape;650;p53"/>
                  <p:cNvSpPr/>
                  <p:nvPr/>
                </p:nvSpPr>
                <p:spPr>
                  <a:xfrm rot="10800000">
                    <a:off x="2605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1" name="Google Shape;651;p53"/>
                  <p:cNvSpPr/>
                  <p:nvPr/>
                </p:nvSpPr>
                <p:spPr>
                  <a:xfrm rot="10800000">
                    <a:off x="2544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2" name="Google Shape;652;p53"/>
                  <p:cNvSpPr/>
                  <p:nvPr/>
                </p:nvSpPr>
                <p:spPr>
                  <a:xfrm>
                    <a:off x="2724" y="2257"/>
                    <a:ext cx="61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60" h="21600" fill="none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</a:path>
                      <a:path w="21960" h="21600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  <a:lnTo>
                          <a:pt x="36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3" name="Google Shape;653;p53"/>
                  <p:cNvSpPr/>
                  <p:nvPr/>
                </p:nvSpPr>
                <p:spPr>
                  <a:xfrm>
                    <a:off x="2665" y="2257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54" name="Google Shape;654;p53"/>
                  <p:cNvCxnSpPr/>
                  <p:nvPr/>
                </p:nvCxnSpPr>
                <p:spPr>
                  <a:xfrm rot="10800000">
                    <a:off x="2664" y="2352"/>
                    <a:ext cx="0" cy="336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55" name="Google Shape;655;p53"/>
                <p:cNvGrpSpPr/>
                <p:nvPr/>
              </p:nvGrpSpPr>
              <p:grpSpPr>
                <a:xfrm>
                  <a:off x="2784" y="2257"/>
                  <a:ext cx="241" cy="528"/>
                  <a:chOff x="2784" y="2257"/>
                  <a:chExt cx="241" cy="528"/>
                </a:xfrm>
              </p:grpSpPr>
              <p:sp>
                <p:nvSpPr>
                  <p:cNvPr id="656" name="Google Shape;656;p53"/>
                  <p:cNvSpPr/>
                  <p:nvPr/>
                </p:nvSpPr>
                <p:spPr>
                  <a:xfrm rot="10800000">
                    <a:off x="2845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7" name="Google Shape;657;p53"/>
                  <p:cNvSpPr/>
                  <p:nvPr/>
                </p:nvSpPr>
                <p:spPr>
                  <a:xfrm rot="10800000">
                    <a:off x="2784" y="2689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8" name="Google Shape;658;p53"/>
                  <p:cNvSpPr/>
                  <p:nvPr/>
                </p:nvSpPr>
                <p:spPr>
                  <a:xfrm>
                    <a:off x="2964" y="2257"/>
                    <a:ext cx="61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60" h="21600" fill="none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</a:path>
                      <a:path w="21960" h="21600" extrusionOk="0">
                        <a:moveTo>
                          <a:pt x="0" y="3"/>
                        </a:moveTo>
                        <a:cubicBezTo>
                          <a:pt x="119" y="1"/>
                          <a:pt x="239" y="-1"/>
                          <a:pt x="360" y="0"/>
                        </a:cubicBezTo>
                        <a:cubicBezTo>
                          <a:pt x="12289" y="0"/>
                          <a:pt x="21960" y="9670"/>
                          <a:pt x="21960" y="21600"/>
                        </a:cubicBezTo>
                        <a:lnTo>
                          <a:pt x="360" y="21600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9" name="Google Shape;659;p53"/>
                  <p:cNvSpPr/>
                  <p:nvPr/>
                </p:nvSpPr>
                <p:spPr>
                  <a:xfrm>
                    <a:off x="2905" y="2257"/>
                    <a:ext cx="60" cy="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597" fill="none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</a:path>
                      <a:path w="21600" h="21597" extrusionOk="0">
                        <a:moveTo>
                          <a:pt x="0" y="21597"/>
                        </a:moveTo>
                        <a:cubicBezTo>
                          <a:pt x="0" y="9808"/>
                          <a:pt x="9452" y="196"/>
                          <a:pt x="21240" y="0"/>
                        </a:cubicBezTo>
                        <a:lnTo>
                          <a:pt x="21600" y="21597"/>
                        </a:lnTo>
                        <a:close/>
                      </a:path>
                    </a:pathLst>
                  </a:custGeom>
                  <a:noFill/>
                  <a:ln w="25400" cap="rnd" cmpd="sng">
                    <a:solidFill>
                      <a:srgbClr val="FF33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60" name="Google Shape;660;p53"/>
                  <p:cNvCxnSpPr/>
                  <p:nvPr/>
                </p:nvCxnSpPr>
                <p:spPr>
                  <a:xfrm rot="10800000">
                    <a:off x="2904" y="2352"/>
                    <a:ext cx="0" cy="336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661" name="Google Shape;661;p53"/>
                <p:cNvCxnSpPr/>
                <p:nvPr/>
              </p:nvCxnSpPr>
              <p:spPr>
                <a:xfrm rot="10800000">
                  <a:off x="2304" y="1872"/>
                  <a:ext cx="0" cy="48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53"/>
                <p:cNvCxnSpPr/>
                <p:nvPr/>
              </p:nvCxnSpPr>
              <p:spPr>
                <a:xfrm>
                  <a:off x="3024" y="2688"/>
                  <a:ext cx="0" cy="57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3" name="Google Shape;663;p53"/>
              <p:cNvGrpSpPr/>
              <p:nvPr/>
            </p:nvGrpSpPr>
            <p:grpSpPr>
              <a:xfrm>
                <a:off x="2294" y="1488"/>
                <a:ext cx="253" cy="336"/>
                <a:chOff x="2294" y="1488"/>
                <a:chExt cx="253" cy="336"/>
              </a:xfrm>
            </p:grpSpPr>
            <p:cxnSp>
              <p:nvCxnSpPr>
                <p:cNvPr id="664" name="Google Shape;664;p53"/>
                <p:cNvCxnSpPr/>
                <p:nvPr/>
              </p:nvCxnSpPr>
              <p:spPr>
                <a:xfrm>
                  <a:off x="2304" y="1488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</p:spPr>
            </p:cxnSp>
            <p:sp>
              <p:nvSpPr>
                <p:cNvPr id="665" name="Google Shape;665;p53"/>
                <p:cNvSpPr txBox="1"/>
                <p:nvPr/>
              </p:nvSpPr>
              <p:spPr>
                <a:xfrm>
                  <a:off x="2294" y="1507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3300"/>
                    </a:buClr>
                    <a:buSzPts val="2000"/>
                    <a:buFont typeface="Verdana"/>
                    <a:buNone/>
                  </a:pPr>
                  <a:r>
                    <a:rPr lang="en-US" sz="2000" b="0" i="0" u="none">
                      <a:solidFill>
                        <a:srgbClr val="FF33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I</a:t>
                  </a:r>
                  <a:r>
                    <a:rPr lang="en-US" sz="2000" b="0" i="0" u="none" baseline="-25000">
                      <a:solidFill>
                        <a:srgbClr val="FF33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1</a:t>
                  </a:r>
                  <a:endParaRPr/>
                </a:p>
              </p:txBody>
            </p:sp>
          </p:grpSp>
        </p:grpSp>
        <p:grpSp>
          <p:nvGrpSpPr>
            <p:cNvPr id="666" name="Google Shape;666;p53"/>
            <p:cNvGrpSpPr/>
            <p:nvPr/>
          </p:nvGrpSpPr>
          <p:grpSpPr>
            <a:xfrm>
              <a:off x="4965700" y="3009900"/>
              <a:ext cx="169863" cy="2209800"/>
              <a:chOff x="3320" y="1872"/>
              <a:chExt cx="107" cy="1392"/>
            </a:xfrm>
          </p:grpSpPr>
          <p:cxnSp>
            <p:nvCxnSpPr>
              <p:cNvPr id="667" name="Google Shape;667;p53"/>
              <p:cNvCxnSpPr/>
              <p:nvPr/>
            </p:nvCxnSpPr>
            <p:spPr>
              <a:xfrm>
                <a:off x="3360" y="1872"/>
                <a:ext cx="0" cy="432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53"/>
              <p:cNvCxnSpPr/>
              <p:nvPr/>
            </p:nvCxnSpPr>
            <p:spPr>
              <a:xfrm>
                <a:off x="3360" y="2832"/>
                <a:ext cx="0" cy="432"/>
              </a:xfrm>
              <a:prstGeom prst="straightConnector1">
                <a:avLst/>
              </a:prstGeom>
              <a:noFill/>
              <a:ln w="508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grpSp>
            <p:nvGrpSpPr>
              <p:cNvPr id="669" name="Google Shape;669;p53"/>
              <p:cNvGrpSpPr/>
              <p:nvPr/>
            </p:nvGrpSpPr>
            <p:grpSpPr>
              <a:xfrm>
                <a:off x="3337" y="2152"/>
                <a:ext cx="90" cy="714"/>
                <a:chOff x="3337" y="2152"/>
                <a:chExt cx="90" cy="714"/>
              </a:xfrm>
            </p:grpSpPr>
            <p:grpSp>
              <p:nvGrpSpPr>
                <p:cNvPr id="670" name="Google Shape;670;p53"/>
                <p:cNvGrpSpPr/>
                <p:nvPr/>
              </p:nvGrpSpPr>
              <p:grpSpPr>
                <a:xfrm>
                  <a:off x="3364" y="2152"/>
                  <a:ext cx="63" cy="714"/>
                  <a:chOff x="3364" y="2152"/>
                  <a:chExt cx="63" cy="714"/>
                </a:xfrm>
              </p:grpSpPr>
              <p:cxnSp>
                <p:nvCxnSpPr>
                  <p:cNvPr id="671" name="Google Shape;671;p53"/>
                  <p:cNvCxnSpPr/>
                  <p:nvPr/>
                </p:nvCxnSpPr>
                <p:spPr>
                  <a:xfrm flipH="1">
                    <a:off x="3364" y="2152"/>
                    <a:ext cx="63" cy="714"/>
                  </a:xfrm>
                  <a:prstGeom prst="straightConnector1">
                    <a:avLst/>
                  </a:prstGeom>
                  <a:noFill/>
                  <a:ln w="50800" cap="flat" cmpd="sng">
                    <a:solidFill>
                      <a:schemeClr val="dk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72" name="Google Shape;672;p53"/>
                  <p:cNvSpPr txBox="1"/>
                  <p:nvPr/>
                </p:nvSpPr>
                <p:spPr>
                  <a:xfrm rot="300000">
                    <a:off x="3373" y="2197"/>
                    <a:ext cx="44" cy="94"/>
                  </a:xfrm>
                  <a:prstGeom prst="rect">
                    <a:avLst/>
                  </a:prstGeom>
                  <a:solidFill>
                    <a:schemeClr val="dk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73" name="Google Shape;673;p53"/>
                <p:cNvSpPr txBox="1"/>
                <p:nvPr/>
              </p:nvSpPr>
              <p:spPr>
                <a:xfrm rot="300000">
                  <a:off x="3343" y="2484"/>
                  <a:ext cx="48" cy="14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4" name="Google Shape;674;p53"/>
              <p:cNvSpPr/>
              <p:nvPr/>
            </p:nvSpPr>
            <p:spPr>
              <a:xfrm>
                <a:off x="3320" y="2792"/>
                <a:ext cx="80" cy="8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53"/>
            <p:cNvGrpSpPr/>
            <p:nvPr/>
          </p:nvGrpSpPr>
          <p:grpSpPr>
            <a:xfrm>
              <a:off x="4965698" y="2430463"/>
              <a:ext cx="449263" cy="2789238"/>
              <a:chOff x="3320" y="1507"/>
              <a:chExt cx="283" cy="1757"/>
            </a:xfrm>
          </p:grpSpPr>
          <p:grpSp>
            <p:nvGrpSpPr>
              <p:cNvPr id="676" name="Google Shape;676;p53"/>
              <p:cNvGrpSpPr/>
              <p:nvPr/>
            </p:nvGrpSpPr>
            <p:grpSpPr>
              <a:xfrm>
                <a:off x="3320" y="1872"/>
                <a:ext cx="107" cy="1392"/>
                <a:chOff x="3320" y="1872"/>
                <a:chExt cx="107" cy="1392"/>
              </a:xfrm>
            </p:grpSpPr>
            <p:cxnSp>
              <p:nvCxnSpPr>
                <p:cNvPr id="677" name="Google Shape;677;p53"/>
                <p:cNvCxnSpPr/>
                <p:nvPr/>
              </p:nvCxnSpPr>
              <p:spPr>
                <a:xfrm>
                  <a:off x="3360" y="1872"/>
                  <a:ext cx="0" cy="432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53"/>
                <p:cNvCxnSpPr/>
                <p:nvPr/>
              </p:nvCxnSpPr>
              <p:spPr>
                <a:xfrm>
                  <a:off x="3360" y="2832"/>
                  <a:ext cx="0" cy="432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grpSp>
              <p:nvGrpSpPr>
                <p:cNvPr id="679" name="Google Shape;679;p53"/>
                <p:cNvGrpSpPr/>
                <p:nvPr/>
              </p:nvGrpSpPr>
              <p:grpSpPr>
                <a:xfrm>
                  <a:off x="3364" y="2152"/>
                  <a:ext cx="63" cy="714"/>
                  <a:chOff x="3364" y="2152"/>
                  <a:chExt cx="63" cy="714"/>
                </a:xfrm>
              </p:grpSpPr>
              <p:cxnSp>
                <p:nvCxnSpPr>
                  <p:cNvPr id="680" name="Google Shape;680;p53"/>
                  <p:cNvCxnSpPr/>
                  <p:nvPr/>
                </p:nvCxnSpPr>
                <p:spPr>
                  <a:xfrm flipH="1">
                    <a:off x="3364" y="2152"/>
                    <a:ext cx="63" cy="714"/>
                  </a:xfrm>
                  <a:prstGeom prst="straightConnector1">
                    <a:avLst/>
                  </a:prstGeom>
                  <a:noFill/>
                  <a:ln w="508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81" name="Google Shape;681;p53"/>
                  <p:cNvSpPr txBox="1"/>
                  <p:nvPr/>
                </p:nvSpPr>
                <p:spPr>
                  <a:xfrm rot="300000">
                    <a:off x="3373" y="2197"/>
                    <a:ext cx="44" cy="94"/>
                  </a:xfrm>
                  <a:prstGeom prst="rect">
                    <a:avLst/>
                  </a:prstGeom>
                  <a:solidFill>
                    <a:srgbClr val="FF3300"/>
                  </a:solidFill>
                  <a:ln w="12700" cap="flat" cmpd="sng">
                    <a:solidFill>
                      <a:srgbClr val="FF33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82" name="Google Shape;682;p53"/>
                <p:cNvSpPr txBox="1"/>
                <p:nvPr/>
              </p:nvSpPr>
              <p:spPr>
                <a:xfrm rot="300000">
                  <a:off x="3343" y="2484"/>
                  <a:ext cx="48" cy="14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53"/>
                <p:cNvSpPr/>
                <p:nvPr/>
              </p:nvSpPr>
              <p:spPr>
                <a:xfrm>
                  <a:off x="3320" y="2792"/>
                  <a:ext cx="80" cy="80"/>
                </a:xfrm>
                <a:prstGeom prst="ellipse">
                  <a:avLst/>
                </a:prstGeom>
                <a:solidFill>
                  <a:schemeClr val="lt1"/>
                </a:solidFill>
                <a:ln w="25400" cap="flat" cmpd="sng">
                  <a:solidFill>
                    <a:srgbClr val="FF33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4" name="Google Shape;684;p53"/>
              <p:cNvGrpSpPr/>
              <p:nvPr/>
            </p:nvGrpSpPr>
            <p:grpSpPr>
              <a:xfrm>
                <a:off x="3350" y="1507"/>
                <a:ext cx="253" cy="389"/>
                <a:chOff x="3350" y="1507"/>
                <a:chExt cx="253" cy="389"/>
              </a:xfrm>
            </p:grpSpPr>
            <p:cxnSp>
              <p:nvCxnSpPr>
                <p:cNvPr id="685" name="Google Shape;685;p53"/>
                <p:cNvCxnSpPr/>
                <p:nvPr/>
              </p:nvCxnSpPr>
              <p:spPr>
                <a:xfrm>
                  <a:off x="3360" y="1560"/>
                  <a:ext cx="0" cy="336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FF3300"/>
                  </a:solidFill>
                  <a:prstDash val="solid"/>
                  <a:miter lim="800000"/>
                  <a:headEnd type="none" w="med" len="med"/>
                  <a:tailEnd type="stealth" w="med" len="med"/>
                </a:ln>
              </p:spPr>
            </p:cxnSp>
            <p:sp>
              <p:nvSpPr>
                <p:cNvPr id="686" name="Google Shape;686;p53"/>
                <p:cNvSpPr txBox="1"/>
                <p:nvPr/>
              </p:nvSpPr>
              <p:spPr>
                <a:xfrm>
                  <a:off x="3350" y="1507"/>
                  <a:ext cx="253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3300"/>
                    </a:buClr>
                    <a:buSzPts val="2000"/>
                    <a:buFont typeface="Verdana"/>
                    <a:buNone/>
                  </a:pPr>
                  <a:r>
                    <a:rPr lang="en-US" sz="2000" b="0" i="0" u="none">
                      <a:solidFill>
                        <a:srgbClr val="FF33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I</a:t>
                  </a:r>
                  <a:r>
                    <a:rPr lang="en-US" sz="2000" b="0" i="0" u="none" baseline="-25000">
                      <a:solidFill>
                        <a:srgbClr val="FF3300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2</a:t>
                  </a:r>
                  <a:endParaRPr/>
                </a:p>
              </p:txBody>
            </p:sp>
          </p:grpSp>
        </p:grpSp>
        <p:cxnSp>
          <p:nvCxnSpPr>
            <p:cNvPr id="687" name="Google Shape;687;p53"/>
            <p:cNvCxnSpPr/>
            <p:nvPr/>
          </p:nvCxnSpPr>
          <p:spPr>
            <a:xfrm>
              <a:off x="5029249" y="5219555"/>
              <a:ext cx="14290" cy="266688"/>
            </a:xfrm>
            <a:prstGeom prst="straightConnector1">
              <a:avLst/>
            </a:prstGeom>
            <a:noFill/>
            <a:ln w="28575" cap="flat" cmpd="sng">
              <a:solidFill>
                <a:srgbClr val="2F2F98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88" name="Google Shape;688;p53"/>
            <p:cNvSpPr/>
            <p:nvPr/>
          </p:nvSpPr>
          <p:spPr>
            <a:xfrm>
              <a:off x="7468054" y="3390837"/>
              <a:ext cx="527138" cy="587349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3"/>
            <p:cNvSpPr/>
            <p:nvPr/>
          </p:nvSpPr>
          <p:spPr>
            <a:xfrm>
              <a:off x="7544267" y="3621015"/>
              <a:ext cx="374712" cy="157155"/>
            </a:xfrm>
            <a:custGeom>
              <a:avLst/>
              <a:gdLst/>
              <a:ahLst/>
              <a:cxnLst/>
              <a:rect l="l" t="t" r="r" b="b"/>
              <a:pathLst>
                <a:path w="678873" h="903320" extrusionOk="0">
                  <a:moveTo>
                    <a:pt x="0" y="482049"/>
                  </a:moveTo>
                  <a:cubicBezTo>
                    <a:pt x="83127" y="211885"/>
                    <a:pt x="166255" y="-58279"/>
                    <a:pt x="249382" y="10994"/>
                  </a:cubicBezTo>
                  <a:cubicBezTo>
                    <a:pt x="332509" y="80267"/>
                    <a:pt x="427182" y="830721"/>
                    <a:pt x="498764" y="897685"/>
                  </a:cubicBezTo>
                  <a:cubicBezTo>
                    <a:pt x="570346" y="964649"/>
                    <a:pt x="678873" y="412776"/>
                    <a:pt x="678873" y="412776"/>
                  </a:cubicBezTo>
                  <a:lnTo>
                    <a:pt x="678873" y="412776"/>
                  </a:lnTo>
                </a:path>
              </a:pathLst>
            </a:custGeom>
            <a:noFill/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0" name="Google Shape;690;p53"/>
            <p:cNvCxnSpPr/>
            <p:nvPr/>
          </p:nvCxnSpPr>
          <p:spPr>
            <a:xfrm>
              <a:off x="5029249" y="2514576"/>
              <a:ext cx="2702374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1" name="Google Shape;691;p53"/>
            <p:cNvCxnSpPr/>
            <p:nvPr/>
          </p:nvCxnSpPr>
          <p:spPr>
            <a:xfrm>
              <a:off x="5043540" y="5486243"/>
              <a:ext cx="1336897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2" name="Google Shape;692;p53"/>
            <p:cNvCxnSpPr/>
            <p:nvPr/>
          </p:nvCxnSpPr>
          <p:spPr>
            <a:xfrm>
              <a:off x="6848826" y="5486243"/>
              <a:ext cx="882797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3" name="Google Shape;693;p53"/>
            <p:cNvCxnSpPr/>
            <p:nvPr/>
          </p:nvCxnSpPr>
          <p:spPr>
            <a:xfrm rot="10800000">
              <a:off x="7731623" y="3978186"/>
              <a:ext cx="0" cy="150805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94" name="Google Shape;694;p53"/>
            <p:cNvCxnSpPr/>
            <p:nvPr/>
          </p:nvCxnSpPr>
          <p:spPr>
            <a:xfrm>
              <a:off x="7731623" y="2514576"/>
              <a:ext cx="0" cy="87626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95" name="Google Shape;695;p53"/>
            <p:cNvSpPr txBox="1"/>
            <p:nvPr/>
          </p:nvSpPr>
          <p:spPr>
            <a:xfrm>
              <a:off x="7994650" y="3523079"/>
              <a:ext cx="8103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230 V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</a:t>
              </a:r>
              <a:endParaRPr/>
            </a:p>
          </p:txBody>
        </p:sp>
        <p:grpSp>
          <p:nvGrpSpPr>
            <p:cNvPr id="696" name="Google Shape;696;p53"/>
            <p:cNvGrpSpPr/>
            <p:nvPr/>
          </p:nvGrpSpPr>
          <p:grpSpPr>
            <a:xfrm>
              <a:off x="982040" y="2300274"/>
              <a:ext cx="3521660" cy="3330426"/>
              <a:chOff x="1371511" y="2849715"/>
              <a:chExt cx="3521660" cy="3330426"/>
            </a:xfrm>
          </p:grpSpPr>
          <p:cxnSp>
            <p:nvCxnSpPr>
              <p:cNvPr id="697" name="Google Shape;697;p53"/>
              <p:cNvCxnSpPr/>
              <p:nvPr/>
            </p:nvCxnSpPr>
            <p:spPr>
              <a:xfrm rot="10800000">
                <a:off x="1676362" y="2849715"/>
                <a:ext cx="53348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53"/>
              <p:cNvCxnSpPr/>
              <p:nvPr/>
            </p:nvCxnSpPr>
            <p:spPr>
              <a:xfrm>
                <a:off x="1673186" y="2856065"/>
                <a:ext cx="3176" cy="184459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53"/>
              <p:cNvCxnSpPr/>
              <p:nvPr/>
            </p:nvCxnSpPr>
            <p:spPr>
              <a:xfrm>
                <a:off x="1371511" y="4700657"/>
                <a:ext cx="609701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53"/>
              <p:cNvCxnSpPr/>
              <p:nvPr/>
            </p:nvCxnSpPr>
            <p:spPr>
              <a:xfrm>
                <a:off x="1523936" y="4835588"/>
                <a:ext cx="304851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53"/>
              <p:cNvCxnSpPr/>
              <p:nvPr/>
            </p:nvCxnSpPr>
            <p:spPr>
              <a:xfrm flipH="1">
                <a:off x="1673186" y="4835588"/>
                <a:ext cx="3176" cy="1336615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53"/>
              <p:cNvCxnSpPr/>
              <p:nvPr/>
            </p:nvCxnSpPr>
            <p:spPr>
              <a:xfrm rot="10800000" flipH="1">
                <a:off x="1673186" y="6165854"/>
                <a:ext cx="3212046" cy="635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53"/>
              <p:cNvCxnSpPr/>
              <p:nvPr/>
            </p:nvCxnSpPr>
            <p:spPr>
              <a:xfrm rot="10800000" flipH="1">
                <a:off x="2236842" y="2856065"/>
                <a:ext cx="333430" cy="158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53"/>
              <p:cNvCxnSpPr/>
              <p:nvPr/>
            </p:nvCxnSpPr>
            <p:spPr>
              <a:xfrm flipH="1">
                <a:off x="2590914" y="2849715"/>
                <a:ext cx="1162243" cy="793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53"/>
              <p:cNvCxnSpPr/>
              <p:nvPr/>
            </p:nvCxnSpPr>
            <p:spPr>
              <a:xfrm rot="10800000">
                <a:off x="4880469" y="5761060"/>
                <a:ext cx="12702" cy="4190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29298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706" name="Google Shape;706;p53"/>
            <p:cNvCxnSpPr/>
            <p:nvPr/>
          </p:nvCxnSpPr>
          <p:spPr>
            <a:xfrm>
              <a:off x="3338282" y="2285986"/>
              <a:ext cx="14289" cy="723868"/>
            </a:xfrm>
            <a:prstGeom prst="straightConnector1">
              <a:avLst/>
            </a:prstGeom>
            <a:noFill/>
            <a:ln w="9525" cap="flat" cmpd="sng">
              <a:solidFill>
                <a:srgbClr val="2F2F98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07" name="Google Shape;707;p53"/>
            <p:cNvSpPr/>
            <p:nvPr/>
          </p:nvSpPr>
          <p:spPr>
            <a:xfrm>
              <a:off x="1828318" y="2285986"/>
              <a:ext cx="46046" cy="46036"/>
            </a:xfrm>
            <a:prstGeom prst="flowChartConnector">
              <a:avLst/>
            </a:prstGeom>
            <a:solidFill>
              <a:schemeClr val="dk1"/>
            </a:solidFill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2163337" y="2285986"/>
              <a:ext cx="46045" cy="46036"/>
            </a:xfrm>
            <a:prstGeom prst="flowChartConnector">
              <a:avLst/>
            </a:prstGeom>
            <a:solidFill>
              <a:schemeClr val="dk1"/>
            </a:solidFill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3"/>
            <p:cNvSpPr txBox="1"/>
            <p:nvPr/>
          </p:nvSpPr>
          <p:spPr>
            <a:xfrm>
              <a:off x="1828800" y="1981200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10" name="Google Shape;710;p53"/>
            <p:cNvSpPr txBox="1"/>
            <p:nvPr/>
          </p:nvSpPr>
          <p:spPr>
            <a:xfrm>
              <a:off x="581924" y="4066401"/>
              <a:ext cx="4848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24 V</a:t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1571625"/>
            <a:ext cx="6286500" cy="3071812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4"/>
          <p:cNvSpPr txBox="1"/>
          <p:nvPr/>
        </p:nvSpPr>
        <p:spPr>
          <a:xfrm>
            <a:off x="1143000" y="642937"/>
            <a:ext cx="714375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normally open and normally closed contacts.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Switches</a:t>
            </a:r>
            <a:endParaRPr/>
          </a:p>
        </p:txBody>
      </p:sp>
      <p:sp>
        <p:nvSpPr>
          <p:cNvPr id="722" name="Google Shape;722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Manually operated switches -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controlled by hand. These include toggle switches, pushbutton switches, knife switches, and selector switches.</a:t>
            </a: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Mechanically operated switches -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controlled automatically by factors such as pressure, position, or temperature.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6"/>
          <p:cNvSpPr txBox="1">
            <a:spLocks noGrp="1"/>
          </p:cNvSpPr>
          <p:nvPr>
            <p:ph type="title"/>
          </p:nvPr>
        </p:nvSpPr>
        <p:spPr>
          <a:xfrm>
            <a:off x="714375" y="2143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Manually operated switches</a:t>
            </a:r>
            <a:endParaRPr/>
          </a:p>
        </p:txBody>
      </p:sp>
      <p:sp>
        <p:nvSpPr>
          <p:cNvPr id="728" name="Google Shape;728;p56"/>
          <p:cNvSpPr txBox="1">
            <a:spLocks noGrp="1"/>
          </p:cNvSpPr>
          <p:nvPr>
            <p:ph type="body" idx="1"/>
          </p:nvPr>
        </p:nvSpPr>
        <p:spPr>
          <a:xfrm>
            <a:off x="500062" y="15001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sz="28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Pushbutton switches</a:t>
            </a:r>
            <a:r>
              <a:rPr lang="en-US" sz="20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- 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operates by opening or closing contacts when pressed.</a:t>
            </a:r>
            <a:endParaRPr/>
          </a:p>
        </p:txBody>
      </p:sp>
      <p:sp>
        <p:nvSpPr>
          <p:cNvPr id="729" name="Google Shape;729;p56"/>
          <p:cNvSpPr txBox="1"/>
          <p:nvPr/>
        </p:nvSpPr>
        <p:spPr>
          <a:xfrm>
            <a:off x="642937" y="2928937"/>
            <a:ext cx="4643437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 open (NO)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pushbutton, which makes a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 when it is pressed and returns to its open position when the button is released.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6437" y="3143250"/>
            <a:ext cx="2867025" cy="178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7"/>
          <p:cNvSpPr txBox="1"/>
          <p:nvPr/>
        </p:nvSpPr>
        <p:spPr>
          <a:xfrm>
            <a:off x="642937" y="1214437"/>
            <a:ext cx="45720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 closed (NC)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pushbutton, which opens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 when it is pressed and returns to the closed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 when the button is released.</a:t>
            </a:r>
            <a:endParaRPr/>
          </a:p>
        </p:txBody>
      </p:sp>
      <p:pic>
        <p:nvPicPr>
          <p:cNvPr id="736" name="Google Shape;73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250" y="1285875"/>
            <a:ext cx="30003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0687" y="3929062"/>
            <a:ext cx="2976562" cy="1985962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7"/>
          <p:cNvSpPr txBox="1"/>
          <p:nvPr/>
        </p:nvSpPr>
        <p:spPr>
          <a:xfrm>
            <a:off x="642937" y="3786187"/>
            <a:ext cx="45720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Break-before-make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pushbutton in which the top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contacts are NC and the bottom section contacts are NO. When the button is pressed, the top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 open before the bottom contacts are closed.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Selector switch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positions are established by turning the operator knob right or left. Selector switches may have two or more selector positions</a:t>
            </a:r>
            <a:endParaRPr/>
          </a:p>
        </p:txBody>
      </p:sp>
      <p:pic>
        <p:nvPicPr>
          <p:cNvPr id="744" name="Google Shape;74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7437" y="4143375"/>
            <a:ext cx="1928812" cy="164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2125" y="3929062"/>
            <a:ext cx="23145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Toggle Switch</a:t>
            </a:r>
            <a:endParaRPr/>
          </a:p>
        </p:txBody>
      </p:sp>
      <p:sp>
        <p:nvSpPr>
          <p:cNvPr id="751" name="Google Shape;751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Toggle switches </a:t>
            </a:r>
            <a:r>
              <a:rPr lang="en-US" sz="3200" b="0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are actuated by a lever angled in one of two or more positions. The common light switch used in household wiring is an example of a toggle switch. 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52" name="Google Shape;75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5" y="4286250"/>
            <a:ext cx="2606675" cy="143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0250" y="414337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Mechanically Operated Switches</a:t>
            </a:r>
            <a:endParaRPr/>
          </a:p>
        </p:txBody>
      </p:sp>
      <p:sp>
        <p:nvSpPr>
          <p:cNvPr id="759" name="Google Shape;759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switch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switches are designed to operate only when a predetermined limit is reached, and they are usually actuated by contact with an object such as a cam.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often used in the control circuits of machine processes to govern the starting, stopping, or reversal of motors. </a:t>
            </a:r>
            <a:endParaRPr/>
          </a:p>
        </p:txBody>
      </p:sp>
      <p:pic>
        <p:nvPicPr>
          <p:cNvPr id="760" name="Google Shape;76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4572000"/>
            <a:ext cx="6500812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1"/>
          <p:cNvSpPr txBox="1">
            <a:spLocks noGrp="1"/>
          </p:cNvSpPr>
          <p:nvPr>
            <p:ph type="body" idx="1"/>
          </p:nvPr>
        </p:nvSpPr>
        <p:spPr>
          <a:xfrm>
            <a:off x="500062" y="1143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switch, or thermostat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These switches open or close when a designated temperature is reached.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Industrial applications for these devices include maintaining the desired temperature range of air, gases, liquids, or solids.</a:t>
            </a:r>
            <a:endParaRPr/>
          </a:p>
        </p:txBody>
      </p:sp>
      <p:pic>
        <p:nvPicPr>
          <p:cNvPr id="766" name="Google Shape;76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7562" y="4286250"/>
            <a:ext cx="27146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33400" y="1447800"/>
            <a:ext cx="8610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b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Programmable Logic Controller (PLC)</a:t>
            </a:r>
            <a:b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714375" y="2571750"/>
            <a:ext cx="79248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PLC is an assembly of solid state digital logic elements designed to make logical decisions and provide outputs to control the process.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2"/>
          <p:cNvSpPr txBox="1">
            <a:spLocks noGrp="1"/>
          </p:cNvSpPr>
          <p:nvPr>
            <p:ph type="body" idx="1"/>
          </p:nvPr>
        </p:nvSpPr>
        <p:spPr>
          <a:xfrm>
            <a:off x="357187" y="9286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Pressure switches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control the pressure of liquids and gases.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all basically designed to actuate (open or close) their contacts when a specified pressure is reached.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Pressure switches can be pneumatically (air) or hydraulically (liquid) operated switches.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Generally, bellows or a diaphragm presses up against a small microswitch and causes it to open or close.</a:t>
            </a:r>
            <a:endParaRPr/>
          </a:p>
        </p:txBody>
      </p:sp>
      <p:pic>
        <p:nvPicPr>
          <p:cNvPr id="772" name="Google Shape;77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5" y="4786312"/>
            <a:ext cx="2286000" cy="164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3"/>
          <p:cNvSpPr txBox="1">
            <a:spLocks noGrp="1"/>
          </p:cNvSpPr>
          <p:nvPr>
            <p:ph type="body" idx="1"/>
          </p:nvPr>
        </p:nvSpPr>
        <p:spPr>
          <a:xfrm>
            <a:off x="500062" y="7858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switches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sense liquid levels in vessels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and provide automatic control for motors that transfer liquids from sumps or into tanks.</a:t>
            </a:r>
            <a:endParaRPr/>
          </a:p>
        </p:txBody>
      </p:sp>
      <p:pic>
        <p:nvPicPr>
          <p:cNvPr id="778" name="Google Shape;77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5" y="3643312"/>
            <a:ext cx="30003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lang="en-US" sz="4400" b="1" i="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Power Supply</a:t>
            </a:r>
            <a:endParaRPr/>
          </a:p>
        </p:txBody>
      </p:sp>
      <p:pic>
        <p:nvPicPr>
          <p:cNvPr id="784" name="Google Shape;784;p6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06550"/>
            <a:ext cx="8229600" cy="451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lang="en-US" sz="4400" b="1" i="1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Sensors</a:t>
            </a:r>
            <a:endParaRPr/>
          </a:p>
        </p:txBody>
      </p:sp>
      <p:sp>
        <p:nvSpPr>
          <p:cNvPr id="790" name="Google Shape;790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 are used for detecting, and often measuring, the magnitude of something.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convert mechanical, magnetic,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thermal, optical, and chemical variations into electric voltages and currents.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Proximity Sensor			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Magnetic Reed Switch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Light Sensors			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Ultrasonic Sensors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Strain/Weight Sensors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Temperature Sensors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Flow Measurement 	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 b="1" i="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Velocity and Position Sensors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6" name="Google Shape;796;p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Proximity Sensor</a:t>
            </a:r>
            <a:endParaRPr/>
          </a:p>
        </p:txBody>
      </p:sp>
      <p:sp>
        <p:nvSpPr>
          <p:cNvPr id="802" name="Google Shape;802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sensors or switches,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pilot devices that detect the presence of an object (usually called the target)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physical contact.</a:t>
            </a:r>
            <a:endParaRPr/>
          </a:p>
        </p:txBody>
      </p:sp>
      <p:pic>
        <p:nvPicPr>
          <p:cNvPr id="803" name="Google Shape;803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3857625"/>
            <a:ext cx="5795962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Inductive-type</a:t>
            </a:r>
            <a:r>
              <a:rPr lang="en-US" sz="44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proximity sensor</a:t>
            </a:r>
            <a:endParaRPr/>
          </a:p>
        </p:txBody>
      </p:sp>
      <p:sp>
        <p:nvSpPr>
          <p:cNvPr id="809" name="Google Shape;809;p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detect both ferrous metals (containing iron) and nonferrous metals (such as copper, aluminum, and brass).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Inductive proximity sensors operate under the electrical principle of inductance, where a fluctuating current induces an electromotive force (emf) in a target object.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6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14562" y="4000500"/>
            <a:ext cx="4071937" cy="2357437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9"/>
          <p:cNvSpPr txBox="1"/>
          <p:nvPr/>
        </p:nvSpPr>
        <p:spPr>
          <a:xfrm>
            <a:off x="785812" y="571500"/>
            <a:ext cx="792956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oscillator circuit generates a high-frequency electromagnetic field that radiates from the end of the sensor.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When a metal object enters the field, eddy currents are induced in the surface of the object.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eddy currents on the object absorb some of the radiated energy from the sensor, resulting in a loss of energy and change of strength of the oscillator.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sensor’s detection circuit monitors the oscillator’s strength and triggers a solid-state output at a specific level.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metal object leaves the sensing area, the oscillator returns to its initial value.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Capacitive proximity sensors</a:t>
            </a:r>
            <a:endParaRPr/>
          </a:p>
        </p:txBody>
      </p:sp>
      <p:sp>
        <p:nvSpPr>
          <p:cNvPr id="826" name="Google Shape;826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Senses both conductive and  nonconductive materials such as paper, glass, liquids, and cloth.</a:t>
            </a:r>
            <a:endParaRPr/>
          </a:p>
        </p:txBody>
      </p:sp>
      <p:pic>
        <p:nvPicPr>
          <p:cNvPr id="827" name="Google Shape;8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3357562"/>
            <a:ext cx="6572250" cy="292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 of PLC’s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7248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PLC was introduced in the late 1960s.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automobile sector was the first industry to deploy PLCs into its operations.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Father of the PLC -Dick Morley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company to build PLC – Modicon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/>
          </a:p>
        </p:txBody>
      </p:sp>
      <p:sp>
        <p:nvSpPr>
          <p:cNvPr id="833" name="Google Shape;833;p72"/>
          <p:cNvSpPr txBox="1"/>
          <p:nvPr/>
        </p:nvSpPr>
        <p:spPr>
          <a:xfrm>
            <a:off x="571500" y="1128712"/>
            <a:ext cx="7786687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capacitive sensor contains a high-frequency oscillator along with a sensing surface formed by two metal electrodes. </a:t>
            </a:r>
            <a:endParaRPr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target nears the sensing surface, it enters the  electrostatic field of the electrodes and changes the capacitance of the oscillator. </a:t>
            </a:r>
            <a:endParaRPr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result, the oscillator circuit begins oscillating and changes the output state of the sensor when it reaches a certain amplitude. </a:t>
            </a:r>
            <a:endParaRPr/>
          </a:p>
          <a:p>
            <a:pPr marL="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target moves away from the sensor, the oscillator’s amplitude decreases, switching the sensor back to its original state.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magnetic reed switch is composed of two flat contact tabs that are hermetically sealed (airtight) in a glass tube filled with protective gas.</a:t>
            </a:r>
            <a:endParaRPr/>
          </a:p>
        </p:txBody>
      </p:sp>
      <p:sp>
        <p:nvSpPr>
          <p:cNvPr id="839" name="Google Shape;839;p73"/>
          <p:cNvSpPr txBox="1"/>
          <p:nvPr/>
        </p:nvSpPr>
        <p:spPr>
          <a:xfrm>
            <a:off x="500062" y="571500"/>
            <a:ext cx="451008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Magnetic Reed Switch</a:t>
            </a:r>
            <a:endParaRPr/>
          </a:p>
        </p:txBody>
      </p:sp>
      <p:pic>
        <p:nvPicPr>
          <p:cNvPr id="840" name="Google Shape;84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7437" y="3714750"/>
            <a:ext cx="4217987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Light Sensors</a:t>
            </a:r>
            <a:endParaRPr/>
          </a:p>
        </p:txBody>
      </p:sp>
      <p:sp>
        <p:nvSpPr>
          <p:cNvPr id="846" name="Google Shape;846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photoelectric sensor –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32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optical control device that operates by detecting a visible or invisible beam of light and responding to a change in the received light intensity.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5"/>
          <p:cNvSpPr txBox="1">
            <a:spLocks noGrp="1"/>
          </p:cNvSpPr>
          <p:nvPr>
            <p:ph type="body" idx="1"/>
          </p:nvPr>
        </p:nvSpPr>
        <p:spPr>
          <a:xfrm>
            <a:off x="428625" y="7858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transmitter contains a light source, usually an LED along with an oscillator.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oscillator modulates or turns the LED on and off at a high rate of speed.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transmitter sends this modulated light beam to the receiver.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receiver decodes the light beam and switches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device, which interfaces with the load.</a:t>
            </a:r>
            <a:endParaRPr/>
          </a:p>
        </p:txBody>
      </p:sp>
      <p:pic>
        <p:nvPicPr>
          <p:cNvPr id="852" name="Google Shape;852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4562" y="4214812"/>
            <a:ext cx="42862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Ultrasonic Sensors</a:t>
            </a:r>
            <a:endParaRPr/>
          </a:p>
        </p:txBody>
      </p:sp>
      <p:sp>
        <p:nvSpPr>
          <p:cNvPr id="858" name="Google Shape;858;p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ultrasonic sensor operates by sending high-frequency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sound waves toward the target and measuring the time it takes for the pulses to bounce back.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time taken for this echo to return to the sensor is directly proportional to the distance or height of the object because sound has a constant velocity.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7"/>
          <p:cNvSpPr txBox="1">
            <a:spLocks noGrp="1"/>
          </p:cNvSpPr>
          <p:nvPr>
            <p:ph type="body" idx="1"/>
          </p:nvPr>
        </p:nvSpPr>
        <p:spPr>
          <a:xfrm>
            <a:off x="457200" y="428625"/>
            <a:ext cx="8229600" cy="569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practical application in which the returning echo signal is electronically converted to a 4 to 20 mA output.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4- to 20-mA mA represents the sensor’s measurement span.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sensor will proportionately generate a 4-mA signal when the tank is empty and a 20-mA signal when the tank is full. </a:t>
            </a:r>
            <a:endParaRPr/>
          </a:p>
        </p:txBody>
      </p:sp>
      <p:pic>
        <p:nvPicPr>
          <p:cNvPr id="864" name="Google Shape;86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5" y="4071937"/>
            <a:ext cx="37814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Temperature Sensors</a:t>
            </a:r>
            <a:endParaRPr/>
          </a:p>
        </p:txBody>
      </p:sp>
      <p:sp>
        <p:nvSpPr>
          <p:cNvPr id="870" name="Google Shape;870;p78"/>
          <p:cNvSpPr txBox="1">
            <a:spLocks noGrp="1"/>
          </p:cNvSpPr>
          <p:nvPr>
            <p:ph type="body" idx="1"/>
          </p:nvPr>
        </p:nvSpPr>
        <p:spPr>
          <a:xfrm>
            <a:off x="500062" y="128587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thermocouple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most widely used temperature sensor.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Thermocouples operate on the principle that when two dissimilar metals are joined, a predictable DC voltage will be generated that relates to the difference in temperature between the hot junction and the cold junction</a:t>
            </a:r>
            <a:endParaRPr/>
          </a:p>
        </p:txBody>
      </p:sp>
      <p:pic>
        <p:nvPicPr>
          <p:cNvPr id="871" name="Google Shape;871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3714750"/>
            <a:ext cx="4071937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Resistance temperature detectors (RTDs)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wire wound temperature-sensing devices that operate on the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principle of the positive temperature coefficient (PTC) of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metals.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means the electrical resistance of metals is directly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proportional to temperature.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Platinum is the material most often used in RTDs because of its superiority regarding temperature limit, linearity, and stability.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Need for PLC’s</a:t>
            </a:r>
            <a:endParaRPr/>
          </a:p>
        </p:txBody>
      </p:sp>
      <p:pic>
        <p:nvPicPr>
          <p:cNvPr id="124" name="Google Shape;124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1285875"/>
            <a:ext cx="26765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2062" y="1357312"/>
            <a:ext cx="2643187" cy="32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00062" y="4714875"/>
            <a:ext cx="4572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based control panel.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5072062" y="4714875"/>
            <a:ext cx="29035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PLC-based control panel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357187" y="5072062"/>
            <a:ext cx="850106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Relays have to be hardwired to perform a specific function.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PLC has eliminated much of the hardwiring associated with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conventional relay control circuits.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5334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PLC ?</a:t>
            </a:r>
            <a:br>
              <a:rPr lang="en-US" sz="4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533400" y="106680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PLC is an industrial computer used to control machines and process.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capable of storing instructions to implement control functions such as sequencing, timing, counting, arithmetic, data manipulation and communication.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I/O interfaces provide the connection between the PLC and the inputs like pushbuttons, sensors,…and the outputs like valves, relays, lamps,….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3400" y="4119562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different areas of the industry PLC are being applied.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e.g.: materials handling, filling, packaging,..etc.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Reliability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Flexibility.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Cost.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Communications Capability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Response Time.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Troubleshoot.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9312" y="2857500"/>
            <a:ext cx="2281237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69</Slides>
  <Notes>69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Diseño predeterminado</vt:lpstr>
      <vt:lpstr>18ECO134T - Industrial Automation</vt:lpstr>
      <vt:lpstr>Contents</vt:lpstr>
      <vt:lpstr>Introduction</vt:lpstr>
      <vt:lpstr>Effects of automation </vt:lpstr>
      <vt:lpstr>PowerPoint Presentation</vt:lpstr>
      <vt:lpstr>History of PLC’s</vt:lpstr>
      <vt:lpstr>The Need for PLC’s</vt:lpstr>
      <vt:lpstr>PowerPoint Presentation</vt:lpstr>
      <vt:lpstr>Advantages</vt:lpstr>
      <vt:lpstr>PLCs versus Computers</vt:lpstr>
      <vt:lpstr>PowerPoint Presentation</vt:lpstr>
      <vt:lpstr>PowerPoint Presentation</vt:lpstr>
      <vt:lpstr>Parts of a PLC</vt:lpstr>
      <vt:lpstr>Input / Output Module</vt:lpstr>
      <vt:lpstr>PowerPoint Presentation</vt:lpstr>
      <vt:lpstr>PowerPoint Presentation</vt:lpstr>
      <vt:lpstr>PowerPoint Presentation</vt:lpstr>
      <vt:lpstr>PowerPoint Presentation</vt:lpstr>
      <vt:lpstr>PLC Size</vt:lpstr>
      <vt:lpstr>PLC Application</vt:lpstr>
      <vt:lpstr>PowerPoint Presentation</vt:lpstr>
      <vt:lpstr>PowerPoint Presentation</vt:lpstr>
      <vt:lpstr>PowerPoint Presentation</vt:lpstr>
      <vt:lpstr>Outputs – Sample Pictures</vt:lpstr>
      <vt:lpstr>Discrete Input Module</vt:lpstr>
      <vt:lpstr>Discrete Input Module</vt:lpstr>
      <vt:lpstr>PowerPoint Presentation</vt:lpstr>
      <vt:lpstr>PowerPoint Presentation</vt:lpstr>
      <vt:lpstr>Discrete Output Module</vt:lpstr>
      <vt:lpstr>Discrete Output Module</vt:lpstr>
      <vt:lpstr>PowerPoint Presentation</vt:lpstr>
      <vt:lpstr>PowerPoint Presentation</vt:lpstr>
      <vt:lpstr>Analog I/O Modules</vt:lpstr>
      <vt:lpstr>Example</vt:lpstr>
      <vt:lpstr>PowerPoint Presentation</vt:lpstr>
      <vt:lpstr>Special I/O Modules</vt:lpstr>
      <vt:lpstr>Electromagnetic Control Relays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Switches</vt:lpstr>
      <vt:lpstr>Manually operated switches</vt:lpstr>
      <vt:lpstr>PowerPoint Presentation</vt:lpstr>
      <vt:lpstr>PowerPoint Presentation</vt:lpstr>
      <vt:lpstr>Toggle Switch</vt:lpstr>
      <vt:lpstr>Mechanically Operated Switches</vt:lpstr>
      <vt:lpstr>PowerPoint Presentation</vt:lpstr>
      <vt:lpstr>PowerPoint Presentation</vt:lpstr>
      <vt:lpstr>PowerPoint Presentation</vt:lpstr>
      <vt:lpstr>Power Supply</vt:lpstr>
      <vt:lpstr>Sensors</vt:lpstr>
      <vt:lpstr>Types </vt:lpstr>
      <vt:lpstr>Proximity Sensor</vt:lpstr>
      <vt:lpstr>Inductive-type proximity sensor</vt:lpstr>
      <vt:lpstr>PowerPoint Presentation</vt:lpstr>
      <vt:lpstr>PowerPoint Presentation</vt:lpstr>
      <vt:lpstr>Capacitive proximity sensors</vt:lpstr>
      <vt:lpstr>Operation</vt:lpstr>
      <vt:lpstr>PowerPoint Presentation</vt:lpstr>
      <vt:lpstr>Light Sensors</vt:lpstr>
      <vt:lpstr>PowerPoint Presentation</vt:lpstr>
      <vt:lpstr>Ultrasonic Sensors</vt:lpstr>
      <vt:lpstr>PowerPoint Presentation</vt:lpstr>
      <vt:lpstr>Temperature Sensors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18ECO134T - Industrial Automation</dc:title>
  <cp:lastModifiedBy>jekankumar p</cp:lastModifiedBy>
  <cp:revision>1</cp:revision>
  <dcterms:modified xsi:type="dcterms:W3CDTF">2023-07-25T05:58:14Z</dcterms:modified>
</cp:coreProperties>
</file>