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embeddedFontLst>
    <p:embeddedFont>
      <p:font typeface="Garamond" panose="02020404030301010803" pitchFamily="18" charset="0"/>
      <p:regular r:id="rId78"/>
      <p:bold r:id="rId79"/>
      <p:italic r:id="rId80"/>
      <p:boldItalic r:id="rId81"/>
    </p:embeddedFont>
    <p:embeddedFont>
      <p:font typeface="Teko" panose="02000000000000000000" pitchFamily="2" charset="0"/>
      <p:regular r:id="rId82"/>
      <p:bold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font" Target="fonts/font2.fntdata" /><Relationship Id="rId87"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font" Target="fonts/font5.fntdata"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font" Target="fonts/font3.fntdata" /><Relationship Id="rId85"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font" Target="fonts/font1.fntdata" /><Relationship Id="rId81" Type="http://schemas.openxmlformats.org/officeDocument/2006/relationships/font" Target="fonts/font4.fntdata" /><Relationship Id="rId8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6.xml"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1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23.xml"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2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24.xml"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25.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25.xml" /><Relationship Id="rId1" Type="http://schemas.openxmlformats.org/officeDocument/2006/relationships/slideLayout" Target="../slideLayouts/slideLayout2.xml" /><Relationship Id="rId4" Type="http://schemas.openxmlformats.org/officeDocument/2006/relationships/image" Target="../media/image28.png"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notesSlide" Target="../notesSlides/notesSlide31.xml" /><Relationship Id="rId1" Type="http://schemas.openxmlformats.org/officeDocument/2006/relationships/slideLayout" Target="../slideLayouts/slideLayout2.xml" /><Relationship Id="rId4" Type="http://schemas.openxmlformats.org/officeDocument/2006/relationships/image" Target="../media/image32.png"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40.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8" Type="http://schemas.openxmlformats.org/officeDocument/2006/relationships/image" Target="../media/image46.png" /><Relationship Id="rId3" Type="http://schemas.openxmlformats.org/officeDocument/2006/relationships/image" Target="../media/image41.png" /><Relationship Id="rId7" Type="http://schemas.openxmlformats.org/officeDocument/2006/relationships/image" Target="../media/image45.png" /><Relationship Id="rId2" Type="http://schemas.openxmlformats.org/officeDocument/2006/relationships/notesSlide" Target="../notesSlides/notesSlide51.xml" /><Relationship Id="rId1" Type="http://schemas.openxmlformats.org/officeDocument/2006/relationships/slideLayout" Target="../slideLayouts/slideLayout2.xml" /><Relationship Id="rId6" Type="http://schemas.openxmlformats.org/officeDocument/2006/relationships/image" Target="../media/image44.png" /><Relationship Id="rId5" Type="http://schemas.openxmlformats.org/officeDocument/2006/relationships/image" Target="../media/image43.png" /><Relationship Id="rId4" Type="http://schemas.openxmlformats.org/officeDocument/2006/relationships/image" Target="../media/image42.png" /></Relationships>
</file>

<file path=ppt/slides/_rels/slide52.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notesSlide" Target="../notesSlides/notesSlide52.xml" /><Relationship Id="rId1" Type="http://schemas.openxmlformats.org/officeDocument/2006/relationships/slideLayout" Target="../slideLayouts/slideLayout2.xml" /><Relationship Id="rId4" Type="http://schemas.openxmlformats.org/officeDocument/2006/relationships/image" Target="../media/image48.png"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52.png" /><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53.png" /><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54.png" /><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57.png" /><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58.png" /><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59.png" /><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60.png" /><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61.png" /><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3" Type="http://schemas.openxmlformats.org/officeDocument/2006/relationships/image" Target="../media/image62.png" /><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63.png" /><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3" Type="http://schemas.openxmlformats.org/officeDocument/2006/relationships/image" Target="../media/image65.png" /><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eko"/>
              <a:buNone/>
            </a:pPr>
            <a:r>
              <a:rPr lang="en-US">
                <a:latin typeface="Teko"/>
                <a:ea typeface="Teko"/>
                <a:cs typeface="Teko"/>
                <a:sym typeface="Teko"/>
              </a:rPr>
              <a:t>Unit – 2 </a:t>
            </a:r>
            <a:br>
              <a:rPr lang="en-US"/>
            </a:br>
            <a:br>
              <a:rPr lang="en-US"/>
            </a:br>
            <a:r>
              <a:rPr lang="en-US"/>
              <a:t>	</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5400"/>
              <a:buNone/>
            </a:pPr>
            <a:r>
              <a:rPr lang="en-US" sz="5400">
                <a:latin typeface="Teko"/>
                <a:ea typeface="Teko"/>
                <a:cs typeface="Teko"/>
                <a:sym typeface="Teko"/>
              </a:rPr>
              <a:t>Programming of PLC</a:t>
            </a:r>
            <a:endParaRPr sz="5400">
              <a:latin typeface="Teko"/>
              <a:ea typeface="Teko"/>
              <a:cs typeface="Teko"/>
              <a:sym typeface="Tek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2"/>
          <p:cNvPicPr preferRelativeResize="0">
            <a:picLocks noGrp="1"/>
          </p:cNvPicPr>
          <p:nvPr>
            <p:ph type="body" idx="1"/>
          </p:nvPr>
        </p:nvPicPr>
        <p:blipFill rotWithShape="1">
          <a:blip r:embed="rId3">
            <a:alphaModFix/>
          </a:blip>
          <a:srcRect/>
          <a:stretch/>
        </p:blipFill>
        <p:spPr>
          <a:xfrm>
            <a:off x="1415480" y="692696"/>
            <a:ext cx="9433048" cy="55208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a:picLocks noGrp="1"/>
          </p:cNvPicPr>
          <p:nvPr>
            <p:ph type="body" idx="1"/>
          </p:nvPr>
        </p:nvPicPr>
        <p:blipFill rotWithShape="1">
          <a:blip r:embed="rId3">
            <a:alphaModFix/>
          </a:blip>
          <a:srcRect/>
          <a:stretch/>
        </p:blipFill>
        <p:spPr>
          <a:xfrm>
            <a:off x="191345" y="1340768"/>
            <a:ext cx="11757325" cy="46085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Program Scan</a:t>
            </a:r>
            <a:endParaRPr>
              <a:latin typeface="Times New Roman"/>
              <a:ea typeface="Times New Roman"/>
              <a:cs typeface="Times New Roman"/>
              <a:sym typeface="Times New Roman"/>
            </a:endParaRPr>
          </a:p>
        </p:txBody>
      </p:sp>
      <p:pic>
        <p:nvPicPr>
          <p:cNvPr id="154" name="Google Shape;154;p24"/>
          <p:cNvPicPr preferRelativeResize="0">
            <a:picLocks noGrp="1"/>
          </p:cNvPicPr>
          <p:nvPr>
            <p:ph type="body" idx="1"/>
          </p:nvPr>
        </p:nvPicPr>
        <p:blipFill rotWithShape="1">
          <a:blip r:embed="rId3">
            <a:alphaModFix/>
          </a:blip>
          <a:srcRect/>
          <a:stretch/>
        </p:blipFill>
        <p:spPr>
          <a:xfrm>
            <a:off x="551385" y="1988840"/>
            <a:ext cx="6192688" cy="4268688"/>
          </a:xfrm>
          <a:prstGeom prst="rect">
            <a:avLst/>
          </a:prstGeom>
          <a:noFill/>
          <a:ln>
            <a:noFill/>
          </a:ln>
        </p:spPr>
      </p:pic>
      <p:sp>
        <p:nvSpPr>
          <p:cNvPr id="155" name="Google Shape;155;p24"/>
          <p:cNvSpPr/>
          <p:nvPr/>
        </p:nvSpPr>
        <p:spPr>
          <a:xfrm>
            <a:off x="6816081" y="1052736"/>
            <a:ext cx="5158309" cy="5616624"/>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just" rtl="0">
              <a:spcBef>
                <a:spcPts val="0"/>
              </a:spcBef>
              <a:spcAft>
                <a:spcPts val="0"/>
              </a:spcAft>
              <a:buClr>
                <a:schemeClr val="dk1"/>
              </a:buClr>
              <a:buSzPts val="2400"/>
              <a:buFont typeface="Arial"/>
              <a:buChar char="•"/>
            </a:pPr>
            <a:r>
              <a:rPr lang="en-US" sz="2400" b="0" i="0" u="none" strike="noStrike" cap="none">
                <a:solidFill>
                  <a:schemeClr val="dk1"/>
                </a:solidFill>
                <a:latin typeface="Garamond"/>
                <a:ea typeface="Garamond"/>
                <a:cs typeface="Garamond"/>
                <a:sym typeface="Garamond"/>
              </a:rPr>
              <a:t>When a PLC executes a program, it must know—in real time—when external devices controlling a process are changing. </a:t>
            </a:r>
            <a:endParaRPr sz="2400" b="0" i="0" u="none" strike="noStrike" cap="none">
              <a:solidFill>
                <a:schemeClr val="dk1"/>
              </a:solidFill>
              <a:latin typeface="Garamond"/>
              <a:ea typeface="Garamond"/>
              <a:cs typeface="Garamond"/>
              <a:sym typeface="Garamond"/>
            </a:endParaRPr>
          </a:p>
          <a:p>
            <a:pPr marL="342900" marR="0" lvl="0" indent="-342900" algn="just" rtl="0">
              <a:spcBef>
                <a:spcPts val="0"/>
              </a:spcBef>
              <a:spcAft>
                <a:spcPts val="0"/>
              </a:spcAft>
              <a:buClr>
                <a:schemeClr val="dk1"/>
              </a:buClr>
              <a:buSzPts val="2400"/>
              <a:buFont typeface="Arial"/>
              <a:buChar char="•"/>
            </a:pPr>
            <a:r>
              <a:rPr lang="en-US" sz="2400" b="0" i="0" u="none" strike="noStrike" cap="none">
                <a:solidFill>
                  <a:schemeClr val="dk1"/>
                </a:solidFill>
                <a:latin typeface="Garamond"/>
                <a:ea typeface="Garamond"/>
                <a:cs typeface="Garamond"/>
                <a:sym typeface="Garamond"/>
              </a:rPr>
              <a:t>During each operating cycle, the processor reads all the inputs, takes these values, and energizes or deenergizes the outputs according to the user program.</a:t>
            </a:r>
            <a:endParaRPr/>
          </a:p>
          <a:p>
            <a:pPr marL="342900" marR="0" lvl="0" indent="-342900" algn="just" rtl="0">
              <a:spcBef>
                <a:spcPts val="0"/>
              </a:spcBef>
              <a:spcAft>
                <a:spcPts val="0"/>
              </a:spcAft>
              <a:buClr>
                <a:schemeClr val="dk1"/>
              </a:buClr>
              <a:buSzPts val="2400"/>
              <a:buFont typeface="Arial"/>
              <a:buChar char="•"/>
            </a:pPr>
            <a:r>
              <a:rPr lang="en-US" sz="2400" b="0" i="0" u="none" strike="noStrike" cap="none">
                <a:solidFill>
                  <a:schemeClr val="dk1"/>
                </a:solidFill>
                <a:latin typeface="Garamond"/>
                <a:ea typeface="Garamond"/>
                <a:cs typeface="Garamond"/>
                <a:sym typeface="Garamond"/>
              </a:rPr>
              <a:t>This process is known as a </a:t>
            </a:r>
            <a:r>
              <a:rPr lang="en-US" sz="2400" b="1" i="1" u="none" strike="noStrike" cap="none">
                <a:solidFill>
                  <a:schemeClr val="dk1"/>
                </a:solidFill>
                <a:latin typeface="Garamond"/>
                <a:ea typeface="Garamond"/>
                <a:cs typeface="Garamond"/>
                <a:sym typeface="Garamond"/>
              </a:rPr>
              <a:t>program scan cycle.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PLC Programming Languages </a:t>
            </a:r>
            <a:endParaRPr/>
          </a:p>
        </p:txBody>
      </p:sp>
      <p:pic>
        <p:nvPicPr>
          <p:cNvPr id="161" name="Google Shape;161;p25"/>
          <p:cNvPicPr preferRelativeResize="0">
            <a:picLocks noGrp="1"/>
          </p:cNvPicPr>
          <p:nvPr>
            <p:ph type="body" idx="1"/>
          </p:nvPr>
        </p:nvPicPr>
        <p:blipFill rotWithShape="1">
          <a:blip r:embed="rId3">
            <a:alphaModFix/>
          </a:blip>
          <a:srcRect/>
          <a:stretch/>
        </p:blipFill>
        <p:spPr>
          <a:xfrm>
            <a:off x="934367" y="2132857"/>
            <a:ext cx="10323268" cy="3240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335360" y="764704"/>
            <a:ext cx="11665296" cy="540749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chemeClr val="dk1"/>
              </a:buClr>
              <a:buSzPct val="100000"/>
              <a:buChar char="•"/>
            </a:pPr>
            <a:r>
              <a:rPr lang="en-US" sz="2600" b="1">
                <a:latin typeface="Times New Roman"/>
                <a:ea typeface="Times New Roman"/>
                <a:cs typeface="Times New Roman"/>
                <a:sym typeface="Times New Roman"/>
              </a:rPr>
              <a:t>Ladder Diagram (LD)</a:t>
            </a:r>
            <a:r>
              <a:rPr lang="en-US" sz="2600">
                <a:latin typeface="Times New Roman"/>
                <a:ea typeface="Times New Roman"/>
                <a:cs typeface="Times New Roman"/>
                <a:sym typeface="Times New Roman"/>
              </a:rPr>
              <a:t>—a symbolic depiction of instructions arranged in rungs similar to ladderformatted schematic diagrams.</a:t>
            </a:r>
            <a:endParaRPr/>
          </a:p>
          <a:p>
            <a:pPr marL="228600" lvl="0" indent="-228600" algn="l" rtl="0">
              <a:lnSpc>
                <a:spcPct val="150000"/>
              </a:lnSpc>
              <a:spcBef>
                <a:spcPts val="1000"/>
              </a:spcBef>
              <a:spcAft>
                <a:spcPts val="0"/>
              </a:spcAft>
              <a:buClr>
                <a:schemeClr val="dk1"/>
              </a:buClr>
              <a:buSzPct val="100000"/>
              <a:buChar char="•"/>
            </a:pPr>
            <a:r>
              <a:rPr lang="en-US" sz="2600" b="1">
                <a:latin typeface="Times New Roman"/>
                <a:ea typeface="Times New Roman"/>
                <a:cs typeface="Times New Roman"/>
                <a:sym typeface="Times New Roman"/>
              </a:rPr>
              <a:t>Function Block Diagram (FBD)</a:t>
            </a:r>
            <a:r>
              <a:rPr lang="en-US" sz="2600">
                <a:latin typeface="Times New Roman"/>
                <a:ea typeface="Times New Roman"/>
                <a:cs typeface="Times New Roman"/>
                <a:sym typeface="Times New Roman"/>
              </a:rPr>
              <a:t>—a graphical depiction of process ﬂow using simple and complex interconnecting blocks. (also called as Graph Chart)</a:t>
            </a:r>
            <a:endParaRPr sz="26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ct val="100000"/>
              <a:buChar char="•"/>
            </a:pPr>
            <a:r>
              <a:rPr lang="en-US" sz="2600" b="1">
                <a:latin typeface="Times New Roman"/>
                <a:ea typeface="Times New Roman"/>
                <a:cs typeface="Times New Roman"/>
                <a:sym typeface="Times New Roman"/>
              </a:rPr>
              <a:t>Sequential Function Chart (SFC)</a:t>
            </a:r>
            <a:r>
              <a:rPr lang="en-US" sz="2600">
                <a:latin typeface="Times New Roman"/>
                <a:ea typeface="Times New Roman"/>
                <a:cs typeface="Times New Roman"/>
                <a:sym typeface="Times New Roman"/>
              </a:rPr>
              <a:t>—a graphical depiction of interconnecting steps, actions, and transitions.</a:t>
            </a:r>
            <a:endParaRPr/>
          </a:p>
          <a:p>
            <a:pPr marL="228600" lvl="0" indent="-228600" algn="l" rtl="0">
              <a:lnSpc>
                <a:spcPct val="150000"/>
              </a:lnSpc>
              <a:spcBef>
                <a:spcPts val="1000"/>
              </a:spcBef>
              <a:spcAft>
                <a:spcPts val="0"/>
              </a:spcAft>
              <a:buClr>
                <a:schemeClr val="dk1"/>
              </a:buClr>
              <a:buSzPct val="100000"/>
              <a:buChar char="•"/>
            </a:pPr>
            <a:r>
              <a:rPr lang="en-US" sz="2600" b="1">
                <a:latin typeface="Times New Roman"/>
                <a:ea typeface="Times New Roman"/>
                <a:cs typeface="Times New Roman"/>
                <a:sym typeface="Times New Roman"/>
              </a:rPr>
              <a:t>Instruction List (IL)</a:t>
            </a:r>
            <a:r>
              <a:rPr lang="en-US" sz="2600">
                <a:latin typeface="Times New Roman"/>
                <a:ea typeface="Times New Roman"/>
                <a:cs typeface="Times New Roman"/>
                <a:sym typeface="Times New Roman"/>
              </a:rPr>
              <a:t>—a low-level, text-based language that uses mnemonic instructions.</a:t>
            </a:r>
            <a:endParaRPr/>
          </a:p>
          <a:p>
            <a:pPr marL="228600" lvl="0" indent="-228600" algn="l" rtl="0">
              <a:lnSpc>
                <a:spcPct val="150000"/>
              </a:lnSpc>
              <a:spcBef>
                <a:spcPts val="1000"/>
              </a:spcBef>
              <a:spcAft>
                <a:spcPts val="0"/>
              </a:spcAft>
              <a:buClr>
                <a:schemeClr val="dk1"/>
              </a:buClr>
              <a:buSzPct val="100000"/>
              <a:buChar char="•"/>
            </a:pPr>
            <a:r>
              <a:rPr lang="en-US" sz="2600" b="1">
                <a:latin typeface="Times New Roman"/>
                <a:ea typeface="Times New Roman"/>
                <a:cs typeface="Times New Roman"/>
                <a:sym typeface="Times New Roman"/>
              </a:rPr>
              <a:t>Structured Text (ST)</a:t>
            </a:r>
            <a:r>
              <a:rPr lang="en-US" sz="2600">
                <a:latin typeface="Times New Roman"/>
                <a:ea typeface="Times New Roman"/>
                <a:cs typeface="Times New Roman"/>
                <a:sym typeface="Times New Roman"/>
              </a:rPr>
              <a:t>—a high-level, text-based language such as BASIC, C, or PASCAL specifically developed for industrial control applications.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72" name="Google Shape;172;p27"/>
          <p:cNvPicPr preferRelativeResize="0">
            <a:picLocks noGrp="1"/>
          </p:cNvPicPr>
          <p:nvPr>
            <p:ph type="body" idx="1"/>
          </p:nvPr>
        </p:nvPicPr>
        <p:blipFill rotWithShape="1">
          <a:blip r:embed="rId3">
            <a:alphaModFix/>
          </a:blip>
          <a:srcRect/>
          <a:stretch/>
        </p:blipFill>
        <p:spPr>
          <a:xfrm>
            <a:off x="467290" y="2132856"/>
            <a:ext cx="11257422" cy="30963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Functional block Diagram</a:t>
            </a:r>
            <a:endParaRPr>
              <a:latin typeface="Times New Roman"/>
              <a:ea typeface="Times New Roman"/>
              <a:cs typeface="Times New Roman"/>
              <a:sym typeface="Times New Roman"/>
            </a:endParaRPr>
          </a:p>
        </p:txBody>
      </p:sp>
      <p:pic>
        <p:nvPicPr>
          <p:cNvPr id="178" name="Google Shape;178;p28"/>
          <p:cNvPicPr preferRelativeResize="0">
            <a:picLocks noGrp="1"/>
          </p:cNvPicPr>
          <p:nvPr>
            <p:ph type="body" idx="1"/>
          </p:nvPr>
        </p:nvPicPr>
        <p:blipFill rotWithShape="1">
          <a:blip r:embed="rId3">
            <a:alphaModFix/>
          </a:blip>
          <a:srcRect/>
          <a:stretch/>
        </p:blipFill>
        <p:spPr>
          <a:xfrm>
            <a:off x="335361" y="1772817"/>
            <a:ext cx="4819736" cy="3744416"/>
          </a:xfrm>
          <a:prstGeom prst="rect">
            <a:avLst/>
          </a:prstGeom>
          <a:noFill/>
          <a:ln>
            <a:noFill/>
          </a:ln>
        </p:spPr>
      </p:pic>
      <p:pic>
        <p:nvPicPr>
          <p:cNvPr id="179" name="Google Shape;179;p28"/>
          <p:cNvPicPr preferRelativeResize="0"/>
          <p:nvPr/>
        </p:nvPicPr>
        <p:blipFill rotWithShape="1">
          <a:blip r:embed="rId4">
            <a:alphaModFix/>
          </a:blip>
          <a:srcRect/>
          <a:stretch/>
        </p:blipFill>
        <p:spPr>
          <a:xfrm>
            <a:off x="6096001" y="1772818"/>
            <a:ext cx="5504186" cy="399323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Sequential Functional Chart</a:t>
            </a:r>
            <a:endParaRPr>
              <a:latin typeface="Times New Roman"/>
              <a:ea typeface="Times New Roman"/>
              <a:cs typeface="Times New Roman"/>
              <a:sym typeface="Times New Roman"/>
            </a:endParaRPr>
          </a:p>
        </p:txBody>
      </p:sp>
      <p:pic>
        <p:nvPicPr>
          <p:cNvPr id="185" name="Google Shape;185;p29"/>
          <p:cNvPicPr preferRelativeResize="0">
            <a:picLocks noGrp="1"/>
          </p:cNvPicPr>
          <p:nvPr>
            <p:ph type="body" idx="1"/>
          </p:nvPr>
        </p:nvPicPr>
        <p:blipFill rotWithShape="1">
          <a:blip r:embed="rId3">
            <a:alphaModFix/>
          </a:blip>
          <a:srcRect/>
          <a:stretch/>
        </p:blipFill>
        <p:spPr>
          <a:xfrm>
            <a:off x="3332506" y="1524001"/>
            <a:ext cx="5526990" cy="51945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Structured Text</a:t>
            </a:r>
            <a:endParaRPr>
              <a:latin typeface="Times New Roman"/>
              <a:ea typeface="Times New Roman"/>
              <a:cs typeface="Times New Roman"/>
              <a:sym typeface="Times New Roman"/>
            </a:endParaRPr>
          </a:p>
        </p:txBody>
      </p:sp>
      <p:pic>
        <p:nvPicPr>
          <p:cNvPr id="191" name="Google Shape;191;p30"/>
          <p:cNvPicPr preferRelativeResize="0">
            <a:picLocks noGrp="1"/>
          </p:cNvPicPr>
          <p:nvPr>
            <p:ph type="body" idx="1"/>
          </p:nvPr>
        </p:nvPicPr>
        <p:blipFill rotWithShape="1">
          <a:blip r:embed="rId3">
            <a:alphaModFix/>
          </a:blip>
          <a:srcRect/>
          <a:stretch/>
        </p:blipFill>
        <p:spPr>
          <a:xfrm>
            <a:off x="3287689" y="1700809"/>
            <a:ext cx="5616624" cy="47605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p:txBody>
      </p:sp>
      <p:sp>
        <p:nvSpPr>
          <p:cNvPr id="197" name="Google Shape;197;p31"/>
          <p:cNvSpPr txBox="1">
            <a:spLocks noGrp="1"/>
          </p:cNvSpPr>
          <p:nvPr>
            <p:ph type="body" idx="1"/>
          </p:nvPr>
        </p:nvSpPr>
        <p:spPr>
          <a:xfrm>
            <a:off x="838199" y="1690688"/>
            <a:ext cx="10826931" cy="448627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A temperature control system consists of four thermostats controlling three heating units. </a:t>
            </a: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The thermostat contacts are set to close at 50°, 60°, 70°, and 80°F, respectively. </a:t>
            </a: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The PLC ladder logic program is to be designed so that at a temperature below 50°F, three heaters are to be ON. </a:t>
            </a: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From 50° to 60°F, two heaters are to be ON. For 60° to 70°F, one heater is to be ON. </a:t>
            </a: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Above 80°F, there is a safety shutoff for all three heaters in case one stays on because of a malfunction. </a:t>
            </a: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A master switch is to be used to turn the system ON and OFF. Prepare a typical PLC program for this control process.</a:t>
            </a:r>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286481" y="0"/>
            <a:ext cx="96012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91" name="Google Shape;91;p14"/>
          <p:cNvSpPr txBox="1">
            <a:spLocks noGrp="1"/>
          </p:cNvSpPr>
          <p:nvPr>
            <p:ph type="body" idx="1"/>
          </p:nvPr>
        </p:nvSpPr>
        <p:spPr>
          <a:xfrm>
            <a:off x="1295400" y="1524000"/>
            <a:ext cx="10345216" cy="507335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Garamond"/>
                <a:ea typeface="Garamond"/>
                <a:cs typeface="Garamond"/>
                <a:sym typeface="Garamond"/>
              </a:rPr>
              <a:t>Fundamentals of logic</a:t>
            </a:r>
            <a:endParaRPr/>
          </a:p>
          <a:p>
            <a:pPr marL="228600" lvl="0" indent="-228600" algn="just" rtl="0">
              <a:lnSpc>
                <a:spcPct val="90000"/>
              </a:lnSpc>
              <a:spcBef>
                <a:spcPts val="1000"/>
              </a:spcBef>
              <a:spcAft>
                <a:spcPts val="0"/>
              </a:spcAft>
              <a:buClr>
                <a:schemeClr val="dk1"/>
              </a:buClr>
              <a:buSzPts val="2800"/>
              <a:buChar char="•"/>
            </a:pPr>
            <a:r>
              <a:rPr lang="en-US">
                <a:latin typeface="Garamond"/>
                <a:ea typeface="Garamond"/>
                <a:cs typeface="Garamond"/>
                <a:sym typeface="Garamond"/>
              </a:rPr>
              <a:t>Program scan</a:t>
            </a:r>
            <a:endParaRPr/>
          </a:p>
          <a:p>
            <a:pPr marL="228600" lvl="0" indent="-228600" algn="just" rtl="0">
              <a:lnSpc>
                <a:spcPct val="90000"/>
              </a:lnSpc>
              <a:spcBef>
                <a:spcPts val="1000"/>
              </a:spcBef>
              <a:spcAft>
                <a:spcPts val="0"/>
              </a:spcAft>
              <a:buClr>
                <a:schemeClr val="dk1"/>
              </a:buClr>
              <a:buSzPts val="2800"/>
              <a:buChar char="•"/>
            </a:pPr>
            <a:r>
              <a:rPr lang="en-US">
                <a:latin typeface="Garamond"/>
                <a:ea typeface="Garamond"/>
                <a:cs typeface="Garamond"/>
                <a:sym typeface="Garamond"/>
              </a:rPr>
              <a:t>Relay logic </a:t>
            </a:r>
            <a:endParaRPr/>
          </a:p>
          <a:p>
            <a:pPr marL="228600" lvl="0" indent="-228600" algn="just" rtl="0">
              <a:lnSpc>
                <a:spcPct val="90000"/>
              </a:lnSpc>
              <a:spcBef>
                <a:spcPts val="1000"/>
              </a:spcBef>
              <a:spcAft>
                <a:spcPts val="0"/>
              </a:spcAft>
              <a:buClr>
                <a:schemeClr val="dk1"/>
              </a:buClr>
              <a:buSzPts val="2800"/>
              <a:buChar char="•"/>
            </a:pPr>
            <a:r>
              <a:rPr lang="en-US">
                <a:latin typeface="Garamond"/>
                <a:ea typeface="Garamond"/>
                <a:cs typeface="Garamond"/>
                <a:sym typeface="Garamond"/>
              </a:rPr>
              <a:t>PLC programming languages</a:t>
            </a:r>
            <a:endParaRPr/>
          </a:p>
          <a:p>
            <a:pPr marL="228600" lvl="0" indent="-228600" algn="just" rtl="0">
              <a:lnSpc>
                <a:spcPct val="90000"/>
              </a:lnSpc>
              <a:spcBef>
                <a:spcPts val="1000"/>
              </a:spcBef>
              <a:spcAft>
                <a:spcPts val="0"/>
              </a:spcAft>
              <a:buClr>
                <a:schemeClr val="dk1"/>
              </a:buClr>
              <a:buSzPts val="2800"/>
              <a:buChar char="•"/>
            </a:pPr>
            <a:r>
              <a:rPr lang="en-US">
                <a:latin typeface="Garamond"/>
                <a:ea typeface="Garamond"/>
                <a:cs typeface="Garamond"/>
                <a:sym typeface="Garamond"/>
              </a:rPr>
              <a:t>Functional block – timers, counters, math instructions, data manipulation instructions</a:t>
            </a:r>
            <a:endParaRPr/>
          </a:p>
          <a:p>
            <a:pPr marL="228600" lvl="0" indent="-228600" algn="just" rtl="0">
              <a:lnSpc>
                <a:spcPct val="90000"/>
              </a:lnSpc>
              <a:spcBef>
                <a:spcPts val="1000"/>
              </a:spcBef>
              <a:spcAft>
                <a:spcPts val="0"/>
              </a:spcAft>
              <a:buClr>
                <a:schemeClr val="dk1"/>
              </a:buClr>
              <a:buSzPts val="2800"/>
              <a:buChar char="•"/>
            </a:pPr>
            <a:r>
              <a:rPr lang="en-US">
                <a:latin typeface="Garamond"/>
                <a:ea typeface="Garamond"/>
                <a:cs typeface="Garamond"/>
                <a:sym typeface="Garamond"/>
              </a:rPr>
              <a:t>Requirement of communication networks for PLC</a:t>
            </a:r>
            <a:endParaRPr/>
          </a:p>
          <a:p>
            <a:pPr marL="228600" lvl="0" indent="-228600" algn="just" rtl="0">
              <a:lnSpc>
                <a:spcPct val="90000"/>
              </a:lnSpc>
              <a:spcBef>
                <a:spcPts val="1000"/>
              </a:spcBef>
              <a:spcAft>
                <a:spcPts val="0"/>
              </a:spcAft>
              <a:buClr>
                <a:schemeClr val="dk1"/>
              </a:buClr>
              <a:buSzPts val="2800"/>
              <a:buChar char="•"/>
            </a:pPr>
            <a:r>
              <a:rPr lang="en-US">
                <a:latin typeface="Garamond"/>
                <a:ea typeface="Garamond"/>
                <a:cs typeface="Garamond"/>
                <a:sym typeface="Garamond"/>
              </a:rPr>
              <a:t>PLC to PC communication to computer</a:t>
            </a:r>
            <a:endParaRPr>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3" name="Google Shape;203;p32"/>
          <p:cNvPicPr preferRelativeResize="0">
            <a:picLocks noGrp="1"/>
          </p:cNvPicPr>
          <p:nvPr>
            <p:ph type="body" idx="1"/>
          </p:nvPr>
        </p:nvPicPr>
        <p:blipFill rotWithShape="1">
          <a:blip r:embed="rId3">
            <a:alphaModFix/>
          </a:blip>
          <a:srcRect/>
          <a:stretch/>
        </p:blipFill>
        <p:spPr>
          <a:xfrm>
            <a:off x="4421700" y="397034"/>
            <a:ext cx="4447979" cy="57799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Timers</a:t>
            </a:r>
            <a:endParaRPr>
              <a:latin typeface="Times New Roman"/>
              <a:ea typeface="Times New Roman"/>
              <a:cs typeface="Times New Roman"/>
              <a:sym typeface="Times New Roman"/>
            </a:endParaRPr>
          </a:p>
        </p:txBody>
      </p:sp>
      <p:sp>
        <p:nvSpPr>
          <p:cNvPr id="209" name="Google Shape;209;p33"/>
          <p:cNvSpPr txBox="1">
            <a:spLocks noGrp="1"/>
          </p:cNvSpPr>
          <p:nvPr>
            <p:ph type="body" idx="1"/>
          </p:nvPr>
        </p:nvSpPr>
        <p:spPr>
          <a:xfrm>
            <a:off x="838200" y="1502229"/>
            <a:ext cx="10515600" cy="467473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 general, there are three different PLC timer types: the on-delay timer (</a:t>
            </a:r>
            <a:r>
              <a:rPr lang="en-US" sz="2000" b="1">
                <a:latin typeface="Times New Roman"/>
                <a:ea typeface="Times New Roman"/>
                <a:cs typeface="Times New Roman"/>
                <a:sym typeface="Times New Roman"/>
              </a:rPr>
              <a:t>TON</a:t>
            </a:r>
            <a:r>
              <a:rPr lang="en-US" sz="2000">
                <a:latin typeface="Times New Roman"/>
                <a:ea typeface="Times New Roman"/>
                <a:cs typeface="Times New Roman"/>
                <a:sym typeface="Times New Roman"/>
              </a:rPr>
              <a:t>), off-delay timer (</a:t>
            </a:r>
            <a:r>
              <a:rPr lang="en-US" sz="2000" b="1">
                <a:latin typeface="Times New Roman"/>
                <a:ea typeface="Times New Roman"/>
                <a:cs typeface="Times New Roman"/>
                <a:sym typeface="Times New Roman"/>
              </a:rPr>
              <a:t>TOF</a:t>
            </a:r>
            <a:r>
              <a:rPr lang="en-US" sz="2000">
                <a:latin typeface="Times New Roman"/>
                <a:ea typeface="Times New Roman"/>
                <a:cs typeface="Times New Roman"/>
                <a:sym typeface="Times New Roman"/>
              </a:rPr>
              <a:t>), and retentive timer on (</a:t>
            </a:r>
            <a:r>
              <a:rPr lang="en-US" sz="2000" b="1">
                <a:latin typeface="Times New Roman"/>
                <a:ea typeface="Times New Roman"/>
                <a:cs typeface="Times New Roman"/>
                <a:sym typeface="Times New Roman"/>
              </a:rPr>
              <a:t>RTO</a:t>
            </a:r>
            <a:r>
              <a:rPr lang="en-US" sz="2000">
                <a:latin typeface="Times New Roman"/>
                <a:ea typeface="Times New Roman"/>
                <a:cs typeface="Times New Roman"/>
                <a:sym typeface="Times New Roman"/>
              </a:rPr>
              <a:t>).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These timer commands can be summarized as follows:</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TON (Timer On Delay)</a:t>
            </a:r>
            <a:r>
              <a:rPr lang="en-US" sz="2000">
                <a:latin typeface="Times New Roman"/>
                <a:ea typeface="Times New Roman"/>
                <a:cs typeface="Times New Roman"/>
                <a:sym typeface="Times New Roman"/>
              </a:rPr>
              <a:t>—Counts time-based intervals when the instruction is true. </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TOF (Timer Off Delay)</a:t>
            </a:r>
            <a:r>
              <a:rPr lang="en-US" sz="2000">
                <a:latin typeface="Times New Roman"/>
                <a:ea typeface="Times New Roman"/>
                <a:cs typeface="Times New Roman"/>
                <a:sym typeface="Times New Roman"/>
              </a:rPr>
              <a:t>—Counts time-based intervals when the instruction transitions from a true to false condition.</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RTO (Retentive Timer On)</a:t>
            </a:r>
            <a:r>
              <a:rPr lang="en-US" sz="2000">
                <a:latin typeface="Times New Roman"/>
                <a:ea typeface="Times New Roman"/>
                <a:cs typeface="Times New Roman"/>
                <a:sym typeface="Times New Roman"/>
              </a:rPr>
              <a:t>—Counts time-based intervals when the instruction is true and retains the accumulated value when the instruction goes false or when power cycle occurs.</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RES (Reset)</a:t>
            </a:r>
            <a:r>
              <a:rPr lang="en-US" sz="2000">
                <a:latin typeface="Times New Roman"/>
                <a:ea typeface="Times New Roman"/>
                <a:cs typeface="Times New Roman"/>
                <a:sym typeface="Times New Roman"/>
              </a:rPr>
              <a:t>—Resets a retentive timer’s accumulated value to zero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On Delay Timer</a:t>
            </a:r>
            <a:endParaRPr>
              <a:latin typeface="Times New Roman"/>
              <a:ea typeface="Times New Roman"/>
              <a:cs typeface="Times New Roman"/>
              <a:sym typeface="Times New Roman"/>
            </a:endParaRPr>
          </a:p>
        </p:txBody>
      </p:sp>
      <p:pic>
        <p:nvPicPr>
          <p:cNvPr id="215" name="Google Shape;215;p34"/>
          <p:cNvPicPr preferRelativeResize="0">
            <a:picLocks noGrp="1"/>
          </p:cNvPicPr>
          <p:nvPr>
            <p:ph type="body" idx="1"/>
          </p:nvPr>
        </p:nvPicPr>
        <p:blipFill rotWithShape="1">
          <a:blip r:embed="rId3">
            <a:alphaModFix/>
          </a:blip>
          <a:srcRect/>
          <a:stretch/>
        </p:blipFill>
        <p:spPr>
          <a:xfrm>
            <a:off x="3709987" y="2191544"/>
            <a:ext cx="4772025" cy="3619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21" name="Google Shape;221;p35"/>
          <p:cNvPicPr preferRelativeResize="0">
            <a:picLocks noGrp="1"/>
          </p:cNvPicPr>
          <p:nvPr>
            <p:ph type="body" idx="1"/>
          </p:nvPr>
        </p:nvPicPr>
        <p:blipFill rotWithShape="1">
          <a:blip r:embed="rId3">
            <a:alphaModFix/>
          </a:blip>
          <a:srcRect/>
          <a:stretch/>
        </p:blipFill>
        <p:spPr>
          <a:xfrm>
            <a:off x="838200" y="2219484"/>
            <a:ext cx="6714308" cy="4057830"/>
          </a:xfrm>
          <a:prstGeom prst="rect">
            <a:avLst/>
          </a:prstGeom>
          <a:noFill/>
          <a:ln>
            <a:noFill/>
          </a:ln>
        </p:spPr>
      </p:pic>
      <p:pic>
        <p:nvPicPr>
          <p:cNvPr id="222" name="Google Shape;222;p35"/>
          <p:cNvPicPr preferRelativeResize="0"/>
          <p:nvPr/>
        </p:nvPicPr>
        <p:blipFill rotWithShape="1">
          <a:blip r:embed="rId4">
            <a:alphaModFix/>
          </a:blip>
          <a:srcRect/>
          <a:stretch/>
        </p:blipFill>
        <p:spPr>
          <a:xfrm>
            <a:off x="6031768" y="271463"/>
            <a:ext cx="5500558" cy="17663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Off- Delay Timer</a:t>
            </a:r>
            <a:endParaRPr>
              <a:latin typeface="Times New Roman"/>
              <a:ea typeface="Times New Roman"/>
              <a:cs typeface="Times New Roman"/>
              <a:sym typeface="Times New Roman"/>
            </a:endParaRPr>
          </a:p>
        </p:txBody>
      </p:sp>
      <p:pic>
        <p:nvPicPr>
          <p:cNvPr id="228" name="Google Shape;228;p36"/>
          <p:cNvPicPr preferRelativeResize="0">
            <a:picLocks noGrp="1"/>
          </p:cNvPicPr>
          <p:nvPr>
            <p:ph type="body" idx="1"/>
          </p:nvPr>
        </p:nvPicPr>
        <p:blipFill rotWithShape="1">
          <a:blip r:embed="rId3">
            <a:alphaModFix/>
          </a:blip>
          <a:srcRect/>
          <a:stretch/>
        </p:blipFill>
        <p:spPr>
          <a:xfrm>
            <a:off x="1083536" y="2802413"/>
            <a:ext cx="6721761" cy="3366363"/>
          </a:xfrm>
          <a:prstGeom prst="rect">
            <a:avLst/>
          </a:prstGeom>
          <a:noFill/>
          <a:ln>
            <a:noFill/>
          </a:ln>
        </p:spPr>
      </p:pic>
      <p:pic>
        <p:nvPicPr>
          <p:cNvPr id="229" name="Google Shape;229;p36"/>
          <p:cNvPicPr preferRelativeResize="0"/>
          <p:nvPr/>
        </p:nvPicPr>
        <p:blipFill rotWithShape="1">
          <a:blip r:embed="rId4">
            <a:alphaModFix/>
          </a:blip>
          <a:srcRect/>
          <a:stretch/>
        </p:blipFill>
        <p:spPr>
          <a:xfrm>
            <a:off x="7001882" y="1027906"/>
            <a:ext cx="4759995" cy="17745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Retentive Timer </a:t>
            </a:r>
            <a:endParaRPr>
              <a:latin typeface="Times New Roman"/>
              <a:ea typeface="Times New Roman"/>
              <a:cs typeface="Times New Roman"/>
              <a:sym typeface="Times New Roman"/>
            </a:endParaRPr>
          </a:p>
        </p:txBody>
      </p:sp>
      <p:pic>
        <p:nvPicPr>
          <p:cNvPr id="235" name="Google Shape;235;p37"/>
          <p:cNvPicPr preferRelativeResize="0">
            <a:picLocks noGrp="1"/>
          </p:cNvPicPr>
          <p:nvPr>
            <p:ph type="body" idx="1"/>
          </p:nvPr>
        </p:nvPicPr>
        <p:blipFill rotWithShape="1">
          <a:blip r:embed="rId3">
            <a:alphaModFix/>
          </a:blip>
          <a:srcRect/>
          <a:stretch/>
        </p:blipFill>
        <p:spPr>
          <a:xfrm>
            <a:off x="5216433" y="1690688"/>
            <a:ext cx="6975567" cy="4865576"/>
          </a:xfrm>
          <a:prstGeom prst="rect">
            <a:avLst/>
          </a:prstGeom>
          <a:noFill/>
          <a:ln>
            <a:noFill/>
          </a:ln>
        </p:spPr>
      </p:pic>
      <p:pic>
        <p:nvPicPr>
          <p:cNvPr id="236" name="Google Shape;236;p37"/>
          <p:cNvPicPr preferRelativeResize="0"/>
          <p:nvPr/>
        </p:nvPicPr>
        <p:blipFill rotWithShape="1">
          <a:blip r:embed="rId4">
            <a:alphaModFix/>
          </a:blip>
          <a:srcRect/>
          <a:stretch/>
        </p:blipFill>
        <p:spPr>
          <a:xfrm>
            <a:off x="712628" y="2264229"/>
            <a:ext cx="4183063" cy="2590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623392" y="188640"/>
            <a:ext cx="9601200" cy="571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Example </a:t>
            </a:r>
            <a:endParaRPr/>
          </a:p>
        </p:txBody>
      </p:sp>
      <p:sp>
        <p:nvSpPr>
          <p:cNvPr id="242" name="Google Shape;242;p38"/>
          <p:cNvSpPr txBox="1">
            <a:spLocks noGrp="1"/>
          </p:cNvSpPr>
          <p:nvPr>
            <p:ph type="body" idx="1"/>
          </p:nvPr>
        </p:nvSpPr>
        <p:spPr>
          <a:xfrm>
            <a:off x="623393" y="836712"/>
            <a:ext cx="10873207" cy="5760640"/>
          </a:xfrm>
          <a:prstGeom prst="rect">
            <a:avLst/>
          </a:prstGeom>
          <a:noFill/>
          <a:ln>
            <a:noFill/>
          </a:ln>
        </p:spPr>
        <p:txBody>
          <a:bodyPr spcFirstLastPara="1" wrap="square" lIns="91425" tIns="45700" rIns="91425" bIns="45700" anchor="t" anchorCtr="0">
            <a:noAutofit/>
          </a:bodyPr>
          <a:lstStyle/>
          <a:p>
            <a:pPr marL="228600" lvl="0" indent="-228600" algn="just" rtl="0">
              <a:lnSpc>
                <a:spcPct val="17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operation of the program can be summarized as follows:</a:t>
            </a:r>
            <a:endParaRPr/>
          </a:p>
          <a:p>
            <a:pPr marL="228600" lvl="0" indent="-228600" algn="just" rtl="0">
              <a:lnSpc>
                <a:spcPct val="17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To start the machine, the operator turns SW on. </a:t>
            </a:r>
            <a:endParaRPr/>
          </a:p>
          <a:p>
            <a:pPr marL="228600" lvl="0" indent="-228600" algn="just" rtl="0">
              <a:lnSpc>
                <a:spcPct val="17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Before the </a:t>
            </a:r>
            <a:r>
              <a:rPr lang="en-US" sz="2000" i="1">
                <a:latin typeface="Times New Roman"/>
                <a:ea typeface="Times New Roman"/>
                <a:cs typeface="Times New Roman"/>
                <a:sym typeface="Times New Roman"/>
              </a:rPr>
              <a:t>motor </a:t>
            </a:r>
            <a:r>
              <a:rPr lang="en-US" sz="2000">
                <a:latin typeface="Times New Roman"/>
                <a:ea typeface="Times New Roman"/>
                <a:cs typeface="Times New Roman"/>
                <a:sym typeface="Times New Roman"/>
              </a:rPr>
              <a:t>shaft starts to turn, the bearings are supplied with oil by the </a:t>
            </a:r>
            <a:r>
              <a:rPr lang="en-US" sz="2000" i="1">
                <a:latin typeface="Times New Roman"/>
                <a:ea typeface="Times New Roman"/>
                <a:cs typeface="Times New Roman"/>
                <a:sym typeface="Times New Roman"/>
              </a:rPr>
              <a:t>pump </a:t>
            </a:r>
            <a:r>
              <a:rPr lang="en-US" sz="2000">
                <a:latin typeface="Times New Roman"/>
                <a:ea typeface="Times New Roman"/>
                <a:cs typeface="Times New Roman"/>
                <a:sym typeface="Times New Roman"/>
              </a:rPr>
              <a:t>for 10 seconds.  The bearings also receive oil when the machine is running.</a:t>
            </a:r>
            <a:endParaRPr sz="2000">
              <a:latin typeface="Times New Roman"/>
              <a:ea typeface="Times New Roman"/>
              <a:cs typeface="Times New Roman"/>
              <a:sym typeface="Times New Roman"/>
            </a:endParaRPr>
          </a:p>
          <a:p>
            <a:pPr marL="228600" lvl="0" indent="-228600" algn="just" rtl="0">
              <a:lnSpc>
                <a:spcPct val="17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When the operator turns SW off to stop the machine, the oil pump continues to supply oil for 15 s. </a:t>
            </a:r>
            <a:endParaRPr/>
          </a:p>
          <a:p>
            <a:pPr marL="228600" lvl="0" indent="-228600" algn="just" rtl="0">
              <a:lnSpc>
                <a:spcPct val="17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 retentive timer is used to track the total running time of the pump. When the total running time is 3 hours, the motor is shut down and a pilot light is turned on to indicate that the filter and oil need to be changed. </a:t>
            </a:r>
            <a:endParaRPr/>
          </a:p>
          <a:p>
            <a:pPr marL="228600" lvl="0" indent="-228600" algn="just" rtl="0">
              <a:lnSpc>
                <a:spcPct val="17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 reset button is provided to reset the process after the filter and oil have been changed. </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48" name="Google Shape;248;p39"/>
          <p:cNvPicPr preferRelativeResize="0">
            <a:picLocks noGrp="1"/>
          </p:cNvPicPr>
          <p:nvPr>
            <p:ph type="body" idx="1"/>
          </p:nvPr>
        </p:nvPicPr>
        <p:blipFill rotWithShape="1">
          <a:blip r:embed="rId3">
            <a:alphaModFix/>
          </a:blip>
          <a:srcRect/>
          <a:stretch/>
        </p:blipFill>
        <p:spPr>
          <a:xfrm>
            <a:off x="2508124" y="188640"/>
            <a:ext cx="6972253" cy="637393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1295401" y="381000"/>
            <a:ext cx="9601200" cy="59972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Cascading Timers </a:t>
            </a:r>
            <a:endParaRPr/>
          </a:p>
        </p:txBody>
      </p:sp>
      <p:sp>
        <p:nvSpPr>
          <p:cNvPr id="254" name="Google Shape;254;p40"/>
          <p:cNvSpPr txBox="1">
            <a:spLocks noGrp="1"/>
          </p:cNvSpPr>
          <p:nvPr>
            <p:ph type="body" idx="1"/>
          </p:nvPr>
        </p:nvSpPr>
        <p:spPr>
          <a:xfrm>
            <a:off x="263352" y="1268760"/>
            <a:ext cx="11737304" cy="5256584"/>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60000"/>
              </a:lnSpc>
              <a:spcBef>
                <a:spcPts val="0"/>
              </a:spcBef>
              <a:spcAft>
                <a:spcPts val="0"/>
              </a:spcAft>
              <a:buClr>
                <a:schemeClr val="dk1"/>
              </a:buClr>
              <a:buSzPct val="100000"/>
              <a:buNone/>
            </a:pPr>
            <a:r>
              <a:rPr lang="en-US">
                <a:latin typeface="Garamond"/>
                <a:ea typeface="Garamond"/>
                <a:cs typeface="Garamond"/>
                <a:sym typeface="Garamond"/>
              </a:rPr>
              <a:t>The operation of the circuit can be summarized as follows: </a:t>
            </a:r>
            <a:endParaRPr/>
          </a:p>
          <a:p>
            <a:pPr marL="342900" lvl="0" indent="-342900" algn="just" rtl="0">
              <a:lnSpc>
                <a:spcPct val="160000"/>
              </a:lnSpc>
              <a:spcBef>
                <a:spcPts val="1000"/>
              </a:spcBef>
              <a:spcAft>
                <a:spcPts val="0"/>
              </a:spcAft>
              <a:buClr>
                <a:schemeClr val="dk1"/>
              </a:buClr>
              <a:buSzPct val="100000"/>
              <a:buChar char="•"/>
            </a:pPr>
            <a:r>
              <a:rPr lang="en-US">
                <a:latin typeface="Garamond"/>
                <a:ea typeface="Garamond"/>
                <a:cs typeface="Garamond"/>
                <a:sym typeface="Garamond"/>
              </a:rPr>
              <a:t>Motor starter coil M1 is energized when the momentary start pushbutton PB2 is actuated.</a:t>
            </a:r>
            <a:endParaRPr/>
          </a:p>
          <a:p>
            <a:pPr marL="342900" lvl="0" indent="-342900" algn="just" rtl="0">
              <a:lnSpc>
                <a:spcPct val="160000"/>
              </a:lnSpc>
              <a:spcBef>
                <a:spcPts val="1000"/>
              </a:spcBef>
              <a:spcAft>
                <a:spcPts val="0"/>
              </a:spcAft>
              <a:buClr>
                <a:schemeClr val="dk1"/>
              </a:buClr>
              <a:buSzPct val="100000"/>
              <a:buChar char="•"/>
            </a:pPr>
            <a:r>
              <a:rPr lang="en-US">
                <a:latin typeface="Garamond"/>
                <a:ea typeface="Garamond"/>
                <a:cs typeface="Garamond"/>
                <a:sym typeface="Garamond"/>
              </a:rPr>
              <a:t>As a result, motor 1 starts, contact M1-1 closes to seal in M1, and timer coil TD1 is energized to begin the first time-delay period. </a:t>
            </a:r>
            <a:endParaRPr/>
          </a:p>
          <a:p>
            <a:pPr marL="342900" lvl="0" indent="-342900" algn="just" rtl="0">
              <a:lnSpc>
                <a:spcPct val="160000"/>
              </a:lnSpc>
              <a:spcBef>
                <a:spcPts val="1000"/>
              </a:spcBef>
              <a:spcAft>
                <a:spcPts val="0"/>
              </a:spcAft>
              <a:buClr>
                <a:schemeClr val="dk1"/>
              </a:buClr>
              <a:buSzPct val="100000"/>
              <a:buChar char="•"/>
            </a:pPr>
            <a:r>
              <a:rPr lang="en-US">
                <a:latin typeface="Garamond"/>
                <a:ea typeface="Garamond"/>
                <a:cs typeface="Garamond"/>
                <a:sym typeface="Garamond"/>
              </a:rPr>
              <a:t>After the preset time period of 20 s, TD1-1 contact closes to energize motor starter coil M2.</a:t>
            </a:r>
            <a:endParaRPr/>
          </a:p>
          <a:p>
            <a:pPr marL="342900" lvl="0" indent="-342900" algn="just" rtl="0">
              <a:lnSpc>
                <a:spcPct val="160000"/>
              </a:lnSpc>
              <a:spcBef>
                <a:spcPts val="1000"/>
              </a:spcBef>
              <a:spcAft>
                <a:spcPts val="0"/>
              </a:spcAft>
              <a:buClr>
                <a:schemeClr val="dk1"/>
              </a:buClr>
              <a:buSzPct val="100000"/>
              <a:buChar char="•"/>
            </a:pPr>
            <a:r>
              <a:rPr lang="en-US">
                <a:latin typeface="Garamond"/>
                <a:ea typeface="Garamond"/>
                <a:cs typeface="Garamond"/>
                <a:sym typeface="Garamond"/>
              </a:rPr>
              <a:t>As a result, motor 2 starts and timer coil TD2 is energized to begin the second time-delay period. </a:t>
            </a:r>
            <a:endParaRPr/>
          </a:p>
          <a:p>
            <a:pPr marL="342900" lvl="0" indent="-342900" algn="just" rtl="0">
              <a:lnSpc>
                <a:spcPct val="160000"/>
              </a:lnSpc>
              <a:spcBef>
                <a:spcPts val="1000"/>
              </a:spcBef>
              <a:spcAft>
                <a:spcPts val="0"/>
              </a:spcAft>
              <a:buClr>
                <a:schemeClr val="dk1"/>
              </a:buClr>
              <a:buSzPct val="100000"/>
              <a:buChar char="•"/>
            </a:pPr>
            <a:r>
              <a:rPr lang="en-US">
                <a:latin typeface="Garamond"/>
                <a:ea typeface="Garamond"/>
                <a:cs typeface="Garamond"/>
                <a:sym typeface="Garamond"/>
              </a:rPr>
              <a:t>After the preset time period of 20 s, TD2-1 contact closes to energize motor starter coil M3, and so motor 3 starts. </a:t>
            </a:r>
            <a:br>
              <a:rPr lang="en-US">
                <a:latin typeface="Garamond"/>
                <a:ea typeface="Garamond"/>
                <a:cs typeface="Garamond"/>
                <a:sym typeface="Garamond"/>
              </a:rPr>
            </a:br>
            <a:endParaRPr>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60" name="Google Shape;260;p41"/>
          <p:cNvPicPr preferRelativeResize="0">
            <a:picLocks noGrp="1"/>
          </p:cNvPicPr>
          <p:nvPr>
            <p:ph type="body" idx="1"/>
          </p:nvPr>
        </p:nvPicPr>
        <p:blipFill rotWithShape="1">
          <a:blip r:embed="rId3">
            <a:alphaModFix/>
          </a:blip>
          <a:srcRect/>
          <a:stretch/>
        </p:blipFill>
        <p:spPr>
          <a:xfrm>
            <a:off x="2146477" y="620689"/>
            <a:ext cx="7899049" cy="57974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Fundamentals of logic</a:t>
            </a:r>
            <a:endParaRPr>
              <a:latin typeface="Times New Roman"/>
              <a:ea typeface="Times New Roman"/>
              <a:cs typeface="Times New Roman"/>
              <a:sym typeface="Times New Roman"/>
            </a:endParaRPr>
          </a:p>
        </p:txBody>
      </p:sp>
      <p:sp>
        <p:nvSpPr>
          <p:cNvPr id="97" name="Google Shape;97;p15"/>
          <p:cNvSpPr txBox="1">
            <a:spLocks noGrp="1"/>
          </p:cNvSpPr>
          <p:nvPr>
            <p:ph type="body" idx="1"/>
          </p:nvPr>
        </p:nvSpPr>
        <p:spPr>
          <a:xfrm>
            <a:off x="838201" y="1580606"/>
            <a:ext cx="10802416" cy="4591594"/>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PLC, like all digital equipment, operates on the binary principle. </a:t>
            </a:r>
            <a:endParaRPr sz="20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term </a:t>
            </a:r>
            <a:r>
              <a:rPr lang="en-US" sz="2000" b="1">
                <a:latin typeface="Times New Roman"/>
                <a:ea typeface="Times New Roman"/>
                <a:cs typeface="Times New Roman"/>
                <a:sym typeface="Times New Roman"/>
              </a:rPr>
              <a:t>binary principle </a:t>
            </a:r>
            <a:r>
              <a:rPr lang="en-US" sz="2000">
                <a:latin typeface="Times New Roman"/>
                <a:ea typeface="Times New Roman"/>
                <a:cs typeface="Times New Roman"/>
                <a:sym typeface="Times New Roman"/>
              </a:rPr>
              <a:t>refers to the idea that many things can be thought of as existing in only one of two states.  </a:t>
            </a:r>
            <a:endParaRPr/>
          </a:p>
          <a:p>
            <a:pPr marL="228600" lvl="0" indent="-228600" algn="just" rtl="0">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These states are 1 and 0. The 1 and 0 can represent ON or OFF, open or closed, true or false, high or low, or any other two conditions. </a:t>
            </a:r>
            <a:endParaRPr sz="20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key to the speed and accuracy with which binary information can be processed is that there are only two states, each of which is distinctly different. </a:t>
            </a:r>
            <a:endParaRPr sz="20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There is no in-between state so when information is processed the outcome is either yes or no.   </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66" name="Google Shape;266;p42"/>
          <p:cNvPicPr preferRelativeResize="0">
            <a:picLocks noGrp="1"/>
          </p:cNvPicPr>
          <p:nvPr>
            <p:ph type="body" idx="1"/>
          </p:nvPr>
        </p:nvPicPr>
        <p:blipFill rotWithShape="1">
          <a:blip r:embed="rId3">
            <a:alphaModFix/>
          </a:blip>
          <a:srcRect/>
          <a:stretch/>
        </p:blipFill>
        <p:spPr>
          <a:xfrm>
            <a:off x="4341147" y="1027906"/>
            <a:ext cx="3916756" cy="508963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1271464" y="38118"/>
            <a:ext cx="9601200" cy="7265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Counters</a:t>
            </a:r>
            <a:endParaRPr/>
          </a:p>
        </p:txBody>
      </p:sp>
      <p:pic>
        <p:nvPicPr>
          <p:cNvPr id="272" name="Google Shape;272;p43"/>
          <p:cNvPicPr preferRelativeResize="0">
            <a:picLocks noGrp="1"/>
          </p:cNvPicPr>
          <p:nvPr>
            <p:ph type="body" idx="1"/>
          </p:nvPr>
        </p:nvPicPr>
        <p:blipFill rotWithShape="1">
          <a:blip r:embed="rId3">
            <a:alphaModFix/>
          </a:blip>
          <a:srcRect/>
          <a:stretch/>
        </p:blipFill>
        <p:spPr>
          <a:xfrm>
            <a:off x="5303912" y="3476919"/>
            <a:ext cx="6437136" cy="3096344"/>
          </a:xfrm>
          <a:prstGeom prst="rect">
            <a:avLst/>
          </a:prstGeom>
          <a:noFill/>
          <a:ln>
            <a:noFill/>
          </a:ln>
        </p:spPr>
      </p:pic>
      <p:pic>
        <p:nvPicPr>
          <p:cNvPr id="273" name="Google Shape;273;p43"/>
          <p:cNvPicPr preferRelativeResize="0"/>
          <p:nvPr/>
        </p:nvPicPr>
        <p:blipFill rotWithShape="1">
          <a:blip r:embed="rId4">
            <a:alphaModFix/>
          </a:blip>
          <a:srcRect/>
          <a:stretch/>
        </p:blipFill>
        <p:spPr>
          <a:xfrm>
            <a:off x="407369" y="836712"/>
            <a:ext cx="5506695" cy="25922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Up-Counter </a:t>
            </a:r>
            <a:br>
              <a:rPr lang="en-US"/>
            </a:br>
            <a:endParaRPr/>
          </a:p>
        </p:txBody>
      </p:sp>
      <p:sp>
        <p:nvSpPr>
          <p:cNvPr id="279" name="Google Shape;279;p44"/>
          <p:cNvSpPr txBox="1">
            <a:spLocks noGrp="1"/>
          </p:cNvSpPr>
          <p:nvPr>
            <p:ph type="body" idx="1"/>
          </p:nvPr>
        </p:nvSpPr>
        <p:spPr>
          <a:xfrm>
            <a:off x="551385" y="1676400"/>
            <a:ext cx="10873207" cy="44958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50000"/>
              </a:lnSpc>
              <a:spcBef>
                <a:spcPts val="0"/>
              </a:spcBef>
              <a:spcAft>
                <a:spcPts val="0"/>
              </a:spcAft>
              <a:buClr>
                <a:schemeClr val="dk1"/>
              </a:buClr>
              <a:buSzPct val="100000"/>
              <a:buNone/>
            </a:pPr>
            <a:r>
              <a:rPr lang="en-US">
                <a:latin typeface="Times New Roman"/>
                <a:ea typeface="Times New Roman"/>
                <a:cs typeface="Times New Roman"/>
                <a:sym typeface="Times New Roman"/>
              </a:rPr>
              <a:t>The up-counter is an output instruction whose function is to increment its accumulated value on false-to-true transitions of its instruction.</a:t>
            </a:r>
            <a:endParaRPr/>
          </a:p>
          <a:p>
            <a:pPr marL="0" lvl="0" indent="0" algn="just" rtl="0">
              <a:lnSpc>
                <a:spcPct val="150000"/>
              </a:lnSpc>
              <a:spcBef>
                <a:spcPts val="1000"/>
              </a:spcBef>
              <a:spcAft>
                <a:spcPts val="0"/>
              </a:spcAft>
              <a:buClr>
                <a:schemeClr val="dk1"/>
              </a:buClr>
              <a:buSzPct val="100000"/>
              <a:buNone/>
            </a:pPr>
            <a:r>
              <a:rPr lang="en-US">
                <a:latin typeface="Times New Roman"/>
                <a:ea typeface="Times New Roman"/>
                <a:cs typeface="Times New Roman"/>
                <a:sym typeface="Times New Roman"/>
              </a:rPr>
              <a:t>It thus can be used to count false-to-true transitions of an input instruction and then trigger an event after a required number of counts or transitions. </a:t>
            </a:r>
            <a:endParaRPr>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ct val="100000"/>
              <a:buNone/>
            </a:pPr>
            <a:r>
              <a:rPr lang="en-US">
                <a:latin typeface="Times New Roman"/>
                <a:ea typeface="Times New Roman"/>
                <a:cs typeface="Times New Roman"/>
                <a:sym typeface="Times New Roman"/>
              </a:rPr>
              <a:t>The up-counter output instruction will increment by 1 each time the counted event occurs.</a:t>
            </a:r>
            <a:endParaRPr/>
          </a:p>
          <a:p>
            <a:pPr marL="0" lvl="0" indent="0" algn="just"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1295401" y="381000"/>
            <a:ext cx="9601200" cy="5277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Example</a:t>
            </a:r>
            <a:endParaRPr/>
          </a:p>
        </p:txBody>
      </p:sp>
      <p:sp>
        <p:nvSpPr>
          <p:cNvPr id="285" name="Google Shape;285;p45"/>
          <p:cNvSpPr txBox="1">
            <a:spLocks noGrp="1"/>
          </p:cNvSpPr>
          <p:nvPr>
            <p:ph type="body" idx="1"/>
          </p:nvPr>
        </p:nvSpPr>
        <p:spPr>
          <a:xfrm>
            <a:off x="263352" y="1196752"/>
            <a:ext cx="11665296" cy="5256584"/>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The operation of the program can be summarized as follows:</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Operating pushbutton PB1 provides the off-to-on transition pulses that are counted by the counter.</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preset value of the counter is set for 7  Each false-to-true transition of rung 1 increases the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counter’s accumulated value by 1.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Output O:2/1 is energized as long as the accumulated value is less than 7.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After 7 pulses, or counts, when the preset counter value equals the accumulated counter value, output DN is energized.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As a result, rung 2 becomes true and energizes output O:2/0 to switch the red pilot light on.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At the same time, rung 3 becomes false and deenergizes output O:2/1 to switch the green pilot light off.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counter is reset by closing pushbutton PB2, which makes rung 4 true and resets the accumulated count to zero.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Counting can resume when rung 4 goes false again.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91" name="Google Shape;291;p46"/>
          <p:cNvPicPr preferRelativeResize="0">
            <a:picLocks noGrp="1"/>
          </p:cNvPicPr>
          <p:nvPr>
            <p:ph type="body" idx="1"/>
          </p:nvPr>
        </p:nvPicPr>
        <p:blipFill rotWithShape="1">
          <a:blip r:embed="rId3">
            <a:alphaModFix/>
          </a:blip>
          <a:srcRect/>
          <a:stretch/>
        </p:blipFill>
        <p:spPr>
          <a:xfrm>
            <a:off x="1295401" y="1268761"/>
            <a:ext cx="8928992" cy="49707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97" name="Google Shape;297;p47"/>
          <p:cNvPicPr preferRelativeResize="0">
            <a:picLocks noGrp="1"/>
          </p:cNvPicPr>
          <p:nvPr>
            <p:ph type="body" idx="1"/>
          </p:nvPr>
        </p:nvPicPr>
        <p:blipFill rotWithShape="1">
          <a:blip r:embed="rId3">
            <a:alphaModFix/>
          </a:blip>
          <a:srcRect/>
          <a:stretch/>
        </p:blipFill>
        <p:spPr>
          <a:xfrm>
            <a:off x="2711624" y="952500"/>
            <a:ext cx="6480720" cy="5386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a:t>
            </a:r>
            <a:endParaRPr/>
          </a:p>
        </p:txBody>
      </p:sp>
      <p:sp>
        <p:nvSpPr>
          <p:cNvPr id="303" name="Google Shape;303;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A PLC counter program used to stop a motor from running after 10 operations. The operation of the program can be summarized as follows:</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Up-counter C5:0 counts the number of on/off times the motor starts.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preset value of the counter is set to 10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counter done bit examine-off instruction is programmed in series with the motor output instruction.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motor output examine-on instruction is used to increment the accumulated value of the counter for each off/on operation.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After the count of 10 is reached the counter done bit examine-off instruction goes false preventing the motor from being started.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Closure of the reset pushbutton resets the accumulated count to zero.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09" name="Google Shape;309;p49"/>
          <p:cNvPicPr preferRelativeResize="0">
            <a:picLocks noGrp="1"/>
          </p:cNvPicPr>
          <p:nvPr>
            <p:ph type="body" idx="1"/>
          </p:nvPr>
        </p:nvPicPr>
        <p:blipFill rotWithShape="1">
          <a:blip r:embed="rId3">
            <a:alphaModFix/>
          </a:blip>
          <a:srcRect/>
          <a:stretch/>
        </p:blipFill>
        <p:spPr>
          <a:xfrm>
            <a:off x="1829916" y="1124744"/>
            <a:ext cx="8532171" cy="491511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Down-Counter </a:t>
            </a:r>
            <a:br>
              <a:rPr lang="en-US"/>
            </a:br>
            <a:endParaRPr/>
          </a:p>
        </p:txBody>
      </p:sp>
      <p:sp>
        <p:nvSpPr>
          <p:cNvPr id="315" name="Google Shape;315;p50"/>
          <p:cNvSpPr txBox="1">
            <a:spLocks noGrp="1"/>
          </p:cNvSpPr>
          <p:nvPr>
            <p:ph type="body" idx="1"/>
          </p:nvPr>
        </p:nvSpPr>
        <p:spPr>
          <a:xfrm>
            <a:off x="839417" y="1676400"/>
            <a:ext cx="10873207" cy="44958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800"/>
              <a:buNone/>
            </a:pPr>
            <a:r>
              <a:rPr lang="en-US"/>
              <a:t>The down-counter instruction will count down or decrement by 1 each time the counted event occurs. Each time the down-count event occurs, the accumulated value is decremented. Normally the down-counter is used in conjunction with the up-counter to form an up/ down-counter.</a:t>
            </a:r>
            <a:endParaRPr/>
          </a:p>
          <a:p>
            <a:pPr marL="0" lvl="0" indent="0" algn="just" rtl="0">
              <a:lnSpc>
                <a:spcPct val="150000"/>
              </a:lnSpc>
              <a:spcBef>
                <a:spcPts val="1000"/>
              </a:spcBef>
              <a:spcAft>
                <a:spcPts val="0"/>
              </a:spcAft>
              <a:buClr>
                <a:schemeClr val="dk1"/>
              </a:buClr>
              <a:buSzPts val="2800"/>
              <a:buNone/>
            </a:pPr>
            <a:r>
              <a:rPr lang="en-US"/>
              <a:t> </a:t>
            </a: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21" name="Google Shape;321;p51"/>
          <p:cNvSpPr txBox="1">
            <a:spLocks noGrp="1"/>
          </p:cNvSpPr>
          <p:nvPr>
            <p:ph type="body" idx="1"/>
          </p:nvPr>
        </p:nvSpPr>
        <p:spPr>
          <a:xfrm>
            <a:off x="543480" y="1700808"/>
            <a:ext cx="11313161" cy="449580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The program of contains a count-down counter instruction, the operation of which can be summarized as follows: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With the program in the state shown, the CTD done bit will be set (1) and output 0:2/0 will be energized because the accumulated value of 4 is greater than the preset value of 2.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the CTD instruction rung makes a false-to-true transition, the accumulated value decreases by one count to 3.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the input rung condition makes another false-to-true transition, the accumulated value will decrease to 2.</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the input makes one more false-to true transition, the accumulated value will drop to 1.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At this point the accumulated value of 1 is less than the preset value of 2 so the done bit will be reset (0) de-energizing output O:2/0 </a:t>
            </a:r>
            <a:endParaRPr/>
          </a:p>
          <a:p>
            <a:pPr marL="0" lvl="0" indent="0" algn="just"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03" name="Google Shape;103;p16"/>
          <p:cNvPicPr preferRelativeResize="0">
            <a:picLocks noGrp="1"/>
          </p:cNvPicPr>
          <p:nvPr>
            <p:ph type="body" idx="1"/>
          </p:nvPr>
        </p:nvPicPr>
        <p:blipFill rotWithShape="1">
          <a:blip r:embed="rId3">
            <a:alphaModFix/>
          </a:blip>
          <a:srcRect/>
          <a:stretch/>
        </p:blipFill>
        <p:spPr>
          <a:xfrm>
            <a:off x="623393" y="1524000"/>
            <a:ext cx="4947285" cy="4320480"/>
          </a:xfrm>
          <a:prstGeom prst="rect">
            <a:avLst/>
          </a:prstGeom>
          <a:noFill/>
          <a:ln>
            <a:noFill/>
          </a:ln>
        </p:spPr>
      </p:pic>
      <p:pic>
        <p:nvPicPr>
          <p:cNvPr id="104" name="Google Shape;104;p16"/>
          <p:cNvPicPr preferRelativeResize="0"/>
          <p:nvPr/>
        </p:nvPicPr>
        <p:blipFill rotWithShape="1">
          <a:blip r:embed="rId4">
            <a:alphaModFix/>
          </a:blip>
          <a:srcRect/>
          <a:stretch/>
        </p:blipFill>
        <p:spPr>
          <a:xfrm>
            <a:off x="6528048" y="836712"/>
            <a:ext cx="4126226" cy="1584176"/>
          </a:xfrm>
          <a:prstGeom prst="rect">
            <a:avLst/>
          </a:prstGeom>
          <a:noFill/>
          <a:ln>
            <a:noFill/>
          </a:ln>
        </p:spPr>
      </p:pic>
      <p:pic>
        <p:nvPicPr>
          <p:cNvPr id="105" name="Google Shape;105;p16"/>
          <p:cNvPicPr preferRelativeResize="0"/>
          <p:nvPr/>
        </p:nvPicPr>
        <p:blipFill rotWithShape="1">
          <a:blip r:embed="rId5">
            <a:alphaModFix/>
          </a:blip>
          <a:srcRect/>
          <a:stretch/>
        </p:blipFill>
        <p:spPr>
          <a:xfrm>
            <a:off x="6528049" y="2636913"/>
            <a:ext cx="4126226" cy="1605681"/>
          </a:xfrm>
          <a:prstGeom prst="rect">
            <a:avLst/>
          </a:prstGeom>
          <a:noFill/>
          <a:ln>
            <a:noFill/>
          </a:ln>
        </p:spPr>
      </p:pic>
      <p:pic>
        <p:nvPicPr>
          <p:cNvPr id="106" name="Google Shape;106;p16"/>
          <p:cNvPicPr preferRelativeResize="0"/>
          <p:nvPr/>
        </p:nvPicPr>
        <p:blipFill rotWithShape="1">
          <a:blip r:embed="rId6">
            <a:alphaModFix/>
          </a:blip>
          <a:srcRect/>
          <a:stretch/>
        </p:blipFill>
        <p:spPr>
          <a:xfrm>
            <a:off x="6224238" y="4818658"/>
            <a:ext cx="4552282" cy="12746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27" name="Google Shape;327;p52"/>
          <p:cNvPicPr preferRelativeResize="0">
            <a:picLocks noGrp="1"/>
          </p:cNvPicPr>
          <p:nvPr>
            <p:ph type="body" idx="1"/>
          </p:nvPr>
        </p:nvPicPr>
        <p:blipFill rotWithShape="1">
          <a:blip r:embed="rId3">
            <a:alphaModFix/>
          </a:blip>
          <a:srcRect/>
          <a:stretch/>
        </p:blipFill>
        <p:spPr>
          <a:xfrm>
            <a:off x="2351585" y="1844825"/>
            <a:ext cx="7117057" cy="38384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333" name="Google Shape;333;p53"/>
          <p:cNvSpPr txBox="1">
            <a:spLocks noGrp="1"/>
          </p:cNvSpPr>
          <p:nvPr>
            <p:ph type="body" idx="1"/>
          </p:nvPr>
        </p:nvSpPr>
        <p:spPr>
          <a:xfrm>
            <a:off x="407368" y="1676400"/>
            <a:ext cx="11521280" cy="44958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The operation of the program can be summarized as follows: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As a car enters, the enter switch triggers the upcounter output instruction  and increments the accumulated count by 1.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As a car leaves, the exit switch triggers the downcounter output  instruction and decrements the accumulated count by 1.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Because both the up- and down-counters have the same address, C5:1, the accumulated value will be the same in both instructions as well as the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preset.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Whenever the accumulated value of 150 equals the preset value of 150, the counter output is energized by the done bit to light up the Lot Full sign. </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reset button has been provided to reset the accumulated count.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39" name="Google Shape;339;p54"/>
          <p:cNvPicPr preferRelativeResize="0">
            <a:picLocks noGrp="1"/>
          </p:cNvPicPr>
          <p:nvPr>
            <p:ph type="body" idx="1"/>
          </p:nvPr>
        </p:nvPicPr>
        <p:blipFill rotWithShape="1">
          <a:blip r:embed="rId3">
            <a:alphaModFix/>
          </a:blip>
          <a:srcRect/>
          <a:stretch/>
        </p:blipFill>
        <p:spPr>
          <a:xfrm>
            <a:off x="1167510" y="952500"/>
            <a:ext cx="9856983" cy="53171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Up – Down Counter</a:t>
            </a:r>
            <a:endParaRPr/>
          </a:p>
        </p:txBody>
      </p:sp>
      <p:sp>
        <p:nvSpPr>
          <p:cNvPr id="345" name="Google Shape;345;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operation of the program can be summarized as follows:</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the CTU instruction is true, C5:2/CU will be true, causing output </a:t>
            </a:r>
            <a:r>
              <a:rPr lang="en-US" i="1">
                <a:latin typeface="Times New Roman"/>
                <a:ea typeface="Times New Roman"/>
                <a:cs typeface="Times New Roman"/>
                <a:sym typeface="Times New Roman"/>
              </a:rPr>
              <a:t>A </a:t>
            </a:r>
            <a:r>
              <a:rPr lang="en-US">
                <a:latin typeface="Times New Roman"/>
                <a:ea typeface="Times New Roman"/>
                <a:cs typeface="Times New Roman"/>
                <a:sym typeface="Times New Roman"/>
              </a:rPr>
              <a:t>to be true.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the CTD instruction is true, C5:2/CD will be true, causing output </a:t>
            </a:r>
            <a:r>
              <a:rPr lang="en-US" i="1">
                <a:latin typeface="Times New Roman"/>
                <a:ea typeface="Times New Roman"/>
                <a:cs typeface="Times New Roman"/>
                <a:sym typeface="Times New Roman"/>
              </a:rPr>
              <a:t>B </a:t>
            </a:r>
            <a:r>
              <a:rPr lang="en-US">
                <a:latin typeface="Times New Roman"/>
                <a:ea typeface="Times New Roman"/>
                <a:cs typeface="Times New Roman"/>
                <a:sym typeface="Times New Roman"/>
              </a:rPr>
              <a:t>to be true.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When the accumulated value is greater than or equal to the preset value, C5:2/DN will be true, causing output </a:t>
            </a:r>
            <a:r>
              <a:rPr lang="en-US" i="1">
                <a:latin typeface="Times New Roman"/>
                <a:ea typeface="Times New Roman"/>
                <a:cs typeface="Times New Roman"/>
                <a:sym typeface="Times New Roman"/>
              </a:rPr>
              <a:t>C </a:t>
            </a:r>
            <a:r>
              <a:rPr lang="en-US">
                <a:latin typeface="Times New Roman"/>
                <a:ea typeface="Times New Roman"/>
                <a:cs typeface="Times New Roman"/>
                <a:sym typeface="Times New Roman"/>
              </a:rPr>
              <a:t>to be true.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Input </a:t>
            </a:r>
            <a:r>
              <a:rPr lang="en-US" i="1">
                <a:latin typeface="Times New Roman"/>
                <a:ea typeface="Times New Roman"/>
                <a:cs typeface="Times New Roman"/>
                <a:sym typeface="Times New Roman"/>
              </a:rPr>
              <a:t>C </a:t>
            </a:r>
            <a:r>
              <a:rPr lang="en-US">
                <a:latin typeface="Times New Roman"/>
                <a:ea typeface="Times New Roman"/>
                <a:cs typeface="Times New Roman"/>
                <a:sym typeface="Times New Roman"/>
              </a:rPr>
              <a:t>going true will cause both counter instructions to reset. When </a:t>
            </a:r>
            <a:r>
              <a:rPr lang="en-US" i="1">
                <a:latin typeface="Times New Roman"/>
                <a:ea typeface="Times New Roman"/>
                <a:cs typeface="Times New Roman"/>
                <a:sym typeface="Times New Roman"/>
              </a:rPr>
              <a:t>reset </a:t>
            </a:r>
            <a:r>
              <a:rPr lang="en-US">
                <a:latin typeface="Times New Roman"/>
                <a:ea typeface="Times New Roman"/>
                <a:cs typeface="Times New Roman"/>
                <a:sym typeface="Times New Roman"/>
              </a:rPr>
              <a:t>by the </a:t>
            </a:r>
            <a:r>
              <a:rPr lang="en-US" b="1">
                <a:latin typeface="Times New Roman"/>
                <a:ea typeface="Times New Roman"/>
                <a:cs typeface="Times New Roman"/>
                <a:sym typeface="Times New Roman"/>
              </a:rPr>
              <a:t>RES instruction, </a:t>
            </a:r>
            <a:r>
              <a:rPr lang="en-US">
                <a:latin typeface="Times New Roman"/>
                <a:ea typeface="Times New Roman"/>
                <a:cs typeface="Times New Roman"/>
                <a:sym typeface="Times New Roman"/>
              </a:rPr>
              <a:t>the accumulated value will be reset to 0 and the done bit will be reset.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51" name="Google Shape;351;p56"/>
          <p:cNvPicPr preferRelativeResize="0">
            <a:picLocks noGrp="1"/>
          </p:cNvPicPr>
          <p:nvPr>
            <p:ph type="body" idx="1"/>
          </p:nvPr>
        </p:nvPicPr>
        <p:blipFill rotWithShape="1">
          <a:blip r:embed="rId3">
            <a:alphaModFix/>
          </a:blip>
          <a:srcRect/>
          <a:stretch/>
        </p:blipFill>
        <p:spPr>
          <a:xfrm>
            <a:off x="2063552" y="381000"/>
            <a:ext cx="7592928" cy="597977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57" name="Google Shape;357;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Assignment: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24-hour clock program. </a:t>
            </a: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63" name="Google Shape;363;p58"/>
          <p:cNvPicPr preferRelativeResize="0">
            <a:picLocks noGrp="1"/>
          </p:cNvPicPr>
          <p:nvPr>
            <p:ph type="body" idx="1"/>
          </p:nvPr>
        </p:nvPicPr>
        <p:blipFill rotWithShape="1">
          <a:blip r:embed="rId3">
            <a:alphaModFix/>
          </a:blip>
          <a:srcRect/>
          <a:stretch/>
        </p:blipFill>
        <p:spPr>
          <a:xfrm>
            <a:off x="4079777" y="246645"/>
            <a:ext cx="4752528" cy="63875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High-Speed Counters </a:t>
            </a:r>
            <a:br>
              <a:rPr lang="en-US"/>
            </a:br>
            <a:endParaRPr/>
          </a:p>
        </p:txBody>
      </p:sp>
      <p:sp>
        <p:nvSpPr>
          <p:cNvPr id="369" name="Google Shape;36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chemeClr val="dk1"/>
              </a:buClr>
              <a:buSzPts val="2800"/>
              <a:buNone/>
            </a:pPr>
            <a:r>
              <a:rPr lang="en-US">
                <a:latin typeface="Times New Roman"/>
                <a:ea typeface="Times New Roman"/>
                <a:cs typeface="Times New Roman"/>
                <a:sym typeface="Times New Roman"/>
              </a:rPr>
              <a:t>The maximum counting frequency of a traditional PLC’s counter is limited by the scan time of the processor. When the frequency of the input signal is higher than that of the scan time, it is necessary to utilize </a:t>
            </a:r>
            <a:r>
              <a:rPr lang="en-US" b="1">
                <a:latin typeface="Times New Roman"/>
                <a:ea typeface="Times New Roman"/>
                <a:cs typeface="Times New Roman"/>
                <a:sym typeface="Times New Roman"/>
              </a:rPr>
              <a:t>a high-speed counter (HSC), </a:t>
            </a:r>
            <a:r>
              <a:rPr lang="en-US">
                <a:latin typeface="Times New Roman"/>
                <a:ea typeface="Times New Roman"/>
                <a:cs typeface="Times New Roman"/>
                <a:sym typeface="Times New Roman"/>
              </a:rPr>
              <a:t>to avoid errors.</a:t>
            </a:r>
            <a:endParaRPr/>
          </a:p>
          <a:p>
            <a:pPr marL="0" lvl="0" indent="0" algn="just" rtl="0">
              <a:lnSpc>
                <a:spcPct val="11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0"/>
          <p:cNvSpPr txBox="1">
            <a:spLocks noGrp="1"/>
          </p:cNvSpPr>
          <p:nvPr>
            <p:ph type="body" idx="1"/>
          </p:nvPr>
        </p:nvSpPr>
        <p:spPr>
          <a:xfrm>
            <a:off x="335360" y="260648"/>
            <a:ext cx="11665296" cy="6264696"/>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20000"/>
              </a:lnSpc>
              <a:spcBef>
                <a:spcPts val="0"/>
              </a:spcBef>
              <a:spcAft>
                <a:spcPts val="0"/>
              </a:spcAft>
              <a:buClr>
                <a:schemeClr val="dk1"/>
              </a:buClr>
              <a:buSzPct val="100000"/>
              <a:buNone/>
            </a:pPr>
            <a:r>
              <a:rPr lang="en-US" b="1">
                <a:latin typeface="Garamond"/>
                <a:ea typeface="Garamond"/>
                <a:cs typeface="Garamond"/>
                <a:sym typeface="Garamond"/>
              </a:rPr>
              <a:t>Data manipulation </a:t>
            </a:r>
            <a:r>
              <a:rPr lang="en-US">
                <a:latin typeface="Garamond"/>
                <a:ea typeface="Garamond"/>
                <a:cs typeface="Garamond"/>
                <a:sym typeface="Garamond"/>
              </a:rPr>
              <a:t>instructions allow numerical data stored in the controller’s memory to be operated on within the control program. It includes operations involving moving or transferring numeric information stored in one memory word location to another word in a different location, and carrying out simple operations such as converting from one data format to another.</a:t>
            </a:r>
            <a:endParaRPr/>
          </a:p>
          <a:p>
            <a:pPr marL="0" lvl="0" indent="0" algn="l" rtl="0">
              <a:lnSpc>
                <a:spcPct val="120000"/>
              </a:lnSpc>
              <a:spcBef>
                <a:spcPts val="1000"/>
              </a:spcBef>
              <a:spcAft>
                <a:spcPts val="0"/>
              </a:spcAft>
              <a:buClr>
                <a:schemeClr val="dk1"/>
              </a:buClr>
              <a:buSzPct val="100000"/>
              <a:buNone/>
            </a:pPr>
            <a:r>
              <a:rPr lang="en-US">
                <a:latin typeface="Garamond"/>
                <a:ea typeface="Garamond"/>
                <a:cs typeface="Garamond"/>
                <a:sym typeface="Garamond"/>
              </a:rPr>
              <a:t>The commands can be summarized as follows: </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MOV (Move)</a:t>
            </a:r>
            <a:r>
              <a:rPr lang="en-US">
                <a:latin typeface="Garamond"/>
                <a:ea typeface="Garamond"/>
                <a:cs typeface="Garamond"/>
                <a:sym typeface="Garamond"/>
              </a:rPr>
              <a:t>—Moves the source value to the destination.</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MVM (Masked Move)</a:t>
            </a:r>
            <a:r>
              <a:rPr lang="en-US">
                <a:latin typeface="Garamond"/>
                <a:ea typeface="Garamond"/>
                <a:cs typeface="Garamond"/>
                <a:sym typeface="Garamond"/>
              </a:rPr>
              <a:t>—Moves data from a source location to a selected portion of the destination. </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AND (And)</a:t>
            </a:r>
            <a:r>
              <a:rPr lang="en-US">
                <a:latin typeface="Garamond"/>
                <a:ea typeface="Garamond"/>
                <a:cs typeface="Garamond"/>
                <a:sym typeface="Garamond"/>
              </a:rPr>
              <a:t>—Performs a bitwise AND operation. </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OR (Or)</a:t>
            </a:r>
            <a:r>
              <a:rPr lang="en-US">
                <a:latin typeface="Garamond"/>
                <a:ea typeface="Garamond"/>
                <a:cs typeface="Garamond"/>
                <a:sym typeface="Garamond"/>
              </a:rPr>
              <a:t>—Performs a bitwise OR operation. </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XOR (Exclusive Or)</a:t>
            </a:r>
            <a:r>
              <a:rPr lang="en-US">
                <a:latin typeface="Garamond"/>
                <a:ea typeface="Garamond"/>
                <a:cs typeface="Garamond"/>
                <a:sym typeface="Garamond"/>
              </a:rPr>
              <a:t>—Performs a bitwise XOR operation. </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NOT (Not)</a:t>
            </a:r>
            <a:r>
              <a:rPr lang="en-US">
                <a:latin typeface="Garamond"/>
                <a:ea typeface="Garamond"/>
                <a:cs typeface="Garamond"/>
                <a:sym typeface="Garamond"/>
              </a:rPr>
              <a:t>—Performs a bitwise NOT operation. </a:t>
            </a:r>
            <a:endParaRPr/>
          </a:p>
          <a:p>
            <a:pPr marL="0" lvl="0" indent="0" algn="l" rtl="0">
              <a:lnSpc>
                <a:spcPct val="120000"/>
              </a:lnSpc>
              <a:spcBef>
                <a:spcPts val="1000"/>
              </a:spcBef>
              <a:spcAft>
                <a:spcPts val="0"/>
              </a:spcAft>
              <a:buClr>
                <a:schemeClr val="dk1"/>
              </a:buClr>
              <a:buSzPct val="100000"/>
              <a:buNone/>
            </a:pPr>
            <a:r>
              <a:rPr lang="en-US" b="1">
                <a:latin typeface="Garamond"/>
                <a:ea typeface="Garamond"/>
                <a:cs typeface="Garamond"/>
                <a:sym typeface="Garamond"/>
              </a:rPr>
              <a:t>CLR (Clear)</a:t>
            </a:r>
            <a:r>
              <a:rPr lang="en-US">
                <a:latin typeface="Garamond"/>
                <a:ea typeface="Garamond"/>
                <a:cs typeface="Garamond"/>
                <a:sym typeface="Garamond"/>
              </a:rPr>
              <a:t>—Sets all bits of a word to zero.  </a:t>
            </a:r>
            <a:endParaRPr>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551384" y="332656"/>
            <a:ext cx="9601200" cy="59972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Data Compare Instructions </a:t>
            </a:r>
            <a:endParaRPr/>
          </a:p>
        </p:txBody>
      </p:sp>
      <p:sp>
        <p:nvSpPr>
          <p:cNvPr id="380" name="Google Shape;380;p61"/>
          <p:cNvSpPr txBox="1">
            <a:spLocks noGrp="1"/>
          </p:cNvSpPr>
          <p:nvPr>
            <p:ph type="body" idx="1"/>
          </p:nvPr>
        </p:nvSpPr>
        <p:spPr>
          <a:xfrm>
            <a:off x="551385" y="1124744"/>
            <a:ext cx="10345217" cy="504745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latin typeface="Garamond"/>
                <a:ea typeface="Garamond"/>
                <a:cs typeface="Garamond"/>
                <a:sym typeface="Garamond"/>
              </a:rPr>
              <a:t>Data transfer operations are all </a:t>
            </a:r>
            <a:r>
              <a:rPr lang="en-US" b="1">
                <a:latin typeface="Garamond"/>
                <a:ea typeface="Garamond"/>
                <a:cs typeface="Garamond"/>
                <a:sym typeface="Garamond"/>
              </a:rPr>
              <a:t>output </a:t>
            </a:r>
            <a:r>
              <a:rPr lang="en-US">
                <a:latin typeface="Garamond"/>
                <a:ea typeface="Garamond"/>
                <a:cs typeface="Garamond"/>
                <a:sym typeface="Garamond"/>
              </a:rPr>
              <a:t>instructions, whereas </a:t>
            </a:r>
            <a:r>
              <a:rPr lang="en-US" b="1" i="1">
                <a:latin typeface="Garamond"/>
                <a:ea typeface="Garamond"/>
                <a:cs typeface="Garamond"/>
                <a:sym typeface="Garamond"/>
              </a:rPr>
              <a:t>data compare </a:t>
            </a:r>
            <a:r>
              <a:rPr lang="en-US">
                <a:latin typeface="Garamond"/>
                <a:ea typeface="Garamond"/>
                <a:cs typeface="Garamond"/>
                <a:sym typeface="Garamond"/>
              </a:rPr>
              <a:t>instructions are </a:t>
            </a:r>
            <a:r>
              <a:rPr lang="en-US" b="1" i="1">
                <a:latin typeface="Garamond"/>
                <a:ea typeface="Garamond"/>
                <a:cs typeface="Garamond"/>
                <a:sym typeface="Garamond"/>
              </a:rPr>
              <a:t>input </a:t>
            </a:r>
            <a:r>
              <a:rPr lang="en-US">
                <a:latin typeface="Garamond"/>
                <a:ea typeface="Garamond"/>
                <a:cs typeface="Garamond"/>
                <a:sym typeface="Garamond"/>
              </a:rPr>
              <a:t>instructions. Data compare  instructions are used to compare numerical values. These instructions compare the data stored in two or more words (or registers) and make decisions based on the program instructions.</a:t>
            </a:r>
            <a:endParaRPr/>
          </a:p>
          <a:p>
            <a:pPr marL="228600" lvl="0" indent="-50800" algn="just" rtl="0">
              <a:lnSpc>
                <a:spcPct val="90000"/>
              </a:lnSpc>
              <a:spcBef>
                <a:spcPts val="1000"/>
              </a:spcBef>
              <a:spcAft>
                <a:spcPts val="0"/>
              </a:spcAft>
              <a:buClr>
                <a:schemeClr val="dk1"/>
              </a:buClr>
              <a:buSzPts val="2800"/>
              <a:buNone/>
            </a:pPr>
            <a:endParaRPr>
              <a:latin typeface="Garamond"/>
              <a:ea typeface="Garamond"/>
              <a:cs typeface="Garamond"/>
              <a:sym typeface="Garamond"/>
            </a:endParaRPr>
          </a:p>
        </p:txBody>
      </p:sp>
      <p:pic>
        <p:nvPicPr>
          <p:cNvPr id="381" name="Google Shape;381;p61"/>
          <p:cNvPicPr preferRelativeResize="0"/>
          <p:nvPr/>
        </p:nvPicPr>
        <p:blipFill rotWithShape="1">
          <a:blip r:embed="rId3">
            <a:alphaModFix/>
          </a:blip>
          <a:srcRect/>
          <a:stretch/>
        </p:blipFill>
        <p:spPr>
          <a:xfrm>
            <a:off x="3791744" y="2852937"/>
            <a:ext cx="4287843" cy="30101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12" name="Google Shape;112;p17"/>
          <p:cNvPicPr preferRelativeResize="0">
            <a:picLocks noGrp="1"/>
          </p:cNvPicPr>
          <p:nvPr>
            <p:ph type="body" idx="1"/>
          </p:nvPr>
        </p:nvPicPr>
        <p:blipFill rotWithShape="1">
          <a:blip r:embed="rId3">
            <a:alphaModFix/>
          </a:blip>
          <a:srcRect/>
          <a:stretch/>
        </p:blipFill>
        <p:spPr>
          <a:xfrm>
            <a:off x="1295402" y="1916832"/>
            <a:ext cx="4340811" cy="4392488"/>
          </a:xfrm>
          <a:prstGeom prst="rect">
            <a:avLst/>
          </a:prstGeom>
          <a:noFill/>
          <a:ln>
            <a:noFill/>
          </a:ln>
        </p:spPr>
      </p:pic>
      <p:pic>
        <p:nvPicPr>
          <p:cNvPr id="113" name="Google Shape;113;p17"/>
          <p:cNvPicPr preferRelativeResize="0"/>
          <p:nvPr/>
        </p:nvPicPr>
        <p:blipFill rotWithShape="1">
          <a:blip r:embed="rId4">
            <a:alphaModFix/>
          </a:blip>
          <a:srcRect/>
          <a:stretch/>
        </p:blipFill>
        <p:spPr>
          <a:xfrm>
            <a:off x="6796519" y="2852936"/>
            <a:ext cx="4129308" cy="19442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2"/>
          <p:cNvSpPr txBox="1">
            <a:spLocks noGrp="1"/>
          </p:cNvSpPr>
          <p:nvPr>
            <p:ph type="body" idx="1"/>
          </p:nvPr>
        </p:nvSpPr>
        <p:spPr>
          <a:xfrm>
            <a:off x="479376" y="404664"/>
            <a:ext cx="11233248" cy="5767536"/>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The compare instructions can be summarized as follows: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LIM (Limit test)</a:t>
            </a:r>
            <a:r>
              <a:rPr lang="en-US">
                <a:latin typeface="Times New Roman"/>
                <a:ea typeface="Times New Roman"/>
                <a:cs typeface="Times New Roman"/>
                <a:sym typeface="Times New Roman"/>
              </a:rPr>
              <a:t>—Tests whether one value is within the limit range of two other values.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MEQ (Masked Comparison for Equal)</a:t>
            </a:r>
            <a:r>
              <a:rPr lang="en-US">
                <a:latin typeface="Times New Roman"/>
                <a:ea typeface="Times New Roman"/>
                <a:cs typeface="Times New Roman"/>
                <a:sym typeface="Times New Roman"/>
              </a:rPr>
              <a:t>—Tests portions of two values to see whether they are equal. Compares 16-bit data of a source address to 16-bit data at a reference address through a mask.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EQU (Equal)</a:t>
            </a:r>
            <a:r>
              <a:rPr lang="en-US">
                <a:latin typeface="Times New Roman"/>
                <a:ea typeface="Times New Roman"/>
                <a:cs typeface="Times New Roman"/>
                <a:sym typeface="Times New Roman"/>
              </a:rPr>
              <a:t>—Tests whether the value of Source A is equal to the value of Source B.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NEQ (Not Equal)</a:t>
            </a:r>
            <a:r>
              <a:rPr lang="en-US">
                <a:latin typeface="Times New Roman"/>
                <a:ea typeface="Times New Roman"/>
                <a:cs typeface="Times New Roman"/>
                <a:sym typeface="Times New Roman"/>
              </a:rPr>
              <a:t>—Tests whether the value of Source A is not equal to the value of Source B.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LES (Less Than)</a:t>
            </a:r>
            <a:r>
              <a:rPr lang="en-US">
                <a:latin typeface="Times New Roman"/>
                <a:ea typeface="Times New Roman"/>
                <a:cs typeface="Times New Roman"/>
                <a:sym typeface="Times New Roman"/>
              </a:rPr>
              <a:t>—Tests whether the value of Source A is less than the value of Source B.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GRT (Greater Than)</a:t>
            </a:r>
            <a:r>
              <a:rPr lang="en-US">
                <a:latin typeface="Times New Roman"/>
                <a:ea typeface="Times New Roman"/>
                <a:cs typeface="Times New Roman"/>
                <a:sym typeface="Times New Roman"/>
              </a:rPr>
              <a:t>—Tests whether the value of Source A is greater than the value of Source B.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LEQ (Less Than or Equal)</a:t>
            </a:r>
            <a:r>
              <a:rPr lang="en-US">
                <a:latin typeface="Times New Roman"/>
                <a:ea typeface="Times New Roman"/>
                <a:cs typeface="Times New Roman"/>
                <a:sym typeface="Times New Roman"/>
              </a:rPr>
              <a:t>—Tests whether the value of Source A is less than or equal to the value of Source B. </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GEQ (Greater Than or Equal)</a:t>
            </a:r>
            <a:r>
              <a:rPr lang="en-US">
                <a:latin typeface="Times New Roman"/>
                <a:ea typeface="Times New Roman"/>
                <a:cs typeface="Times New Roman"/>
                <a:sym typeface="Times New Roman"/>
              </a:rPr>
              <a:t>—Tests whether the value of Source A is greater than or equal to the value of Source B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63"/>
          <p:cNvPicPr preferRelativeResize="0">
            <a:picLocks noGrp="1"/>
          </p:cNvPicPr>
          <p:nvPr>
            <p:ph type="body" idx="1"/>
          </p:nvPr>
        </p:nvPicPr>
        <p:blipFill rotWithShape="1">
          <a:blip r:embed="rId3">
            <a:alphaModFix/>
          </a:blip>
          <a:srcRect/>
          <a:stretch/>
        </p:blipFill>
        <p:spPr>
          <a:xfrm>
            <a:off x="767409" y="548680"/>
            <a:ext cx="4438207" cy="1584176"/>
          </a:xfrm>
          <a:prstGeom prst="rect">
            <a:avLst/>
          </a:prstGeom>
          <a:noFill/>
          <a:ln>
            <a:noFill/>
          </a:ln>
        </p:spPr>
      </p:pic>
      <p:pic>
        <p:nvPicPr>
          <p:cNvPr id="392" name="Google Shape;392;p63"/>
          <p:cNvPicPr preferRelativeResize="0"/>
          <p:nvPr/>
        </p:nvPicPr>
        <p:blipFill rotWithShape="1">
          <a:blip r:embed="rId4">
            <a:alphaModFix/>
          </a:blip>
          <a:srcRect/>
          <a:stretch/>
        </p:blipFill>
        <p:spPr>
          <a:xfrm>
            <a:off x="6528048" y="551870"/>
            <a:ext cx="4287634" cy="1580986"/>
          </a:xfrm>
          <a:prstGeom prst="rect">
            <a:avLst/>
          </a:prstGeom>
          <a:noFill/>
          <a:ln>
            <a:noFill/>
          </a:ln>
        </p:spPr>
      </p:pic>
      <p:pic>
        <p:nvPicPr>
          <p:cNvPr id="393" name="Google Shape;393;p63"/>
          <p:cNvPicPr preferRelativeResize="0"/>
          <p:nvPr/>
        </p:nvPicPr>
        <p:blipFill rotWithShape="1">
          <a:blip r:embed="rId5">
            <a:alphaModFix/>
          </a:blip>
          <a:srcRect/>
          <a:stretch/>
        </p:blipFill>
        <p:spPr>
          <a:xfrm>
            <a:off x="767409" y="2420888"/>
            <a:ext cx="4438207" cy="1564182"/>
          </a:xfrm>
          <a:prstGeom prst="rect">
            <a:avLst/>
          </a:prstGeom>
          <a:noFill/>
          <a:ln>
            <a:noFill/>
          </a:ln>
        </p:spPr>
      </p:pic>
      <p:pic>
        <p:nvPicPr>
          <p:cNvPr id="394" name="Google Shape;394;p63"/>
          <p:cNvPicPr preferRelativeResize="0"/>
          <p:nvPr/>
        </p:nvPicPr>
        <p:blipFill rotWithShape="1">
          <a:blip r:embed="rId6">
            <a:alphaModFix/>
          </a:blip>
          <a:srcRect/>
          <a:stretch/>
        </p:blipFill>
        <p:spPr>
          <a:xfrm>
            <a:off x="6528048" y="2398001"/>
            <a:ext cx="4287634" cy="1577061"/>
          </a:xfrm>
          <a:prstGeom prst="rect">
            <a:avLst/>
          </a:prstGeom>
          <a:noFill/>
          <a:ln>
            <a:noFill/>
          </a:ln>
        </p:spPr>
      </p:pic>
      <p:pic>
        <p:nvPicPr>
          <p:cNvPr id="395" name="Google Shape;395;p63"/>
          <p:cNvPicPr preferRelativeResize="0"/>
          <p:nvPr/>
        </p:nvPicPr>
        <p:blipFill rotWithShape="1">
          <a:blip r:embed="rId7">
            <a:alphaModFix/>
          </a:blip>
          <a:srcRect/>
          <a:stretch/>
        </p:blipFill>
        <p:spPr>
          <a:xfrm>
            <a:off x="767408" y="4287804"/>
            <a:ext cx="4438207" cy="1769999"/>
          </a:xfrm>
          <a:prstGeom prst="rect">
            <a:avLst/>
          </a:prstGeom>
          <a:noFill/>
          <a:ln>
            <a:noFill/>
          </a:ln>
        </p:spPr>
      </p:pic>
      <p:pic>
        <p:nvPicPr>
          <p:cNvPr id="396" name="Google Shape;396;p63"/>
          <p:cNvPicPr preferRelativeResize="0"/>
          <p:nvPr/>
        </p:nvPicPr>
        <p:blipFill rotWithShape="1">
          <a:blip r:embed="rId8">
            <a:alphaModFix/>
          </a:blip>
          <a:srcRect/>
          <a:stretch/>
        </p:blipFill>
        <p:spPr>
          <a:xfrm>
            <a:off x="6528048" y="4221250"/>
            <a:ext cx="4287634" cy="17988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402" name="Google Shape;402;p64"/>
          <p:cNvPicPr preferRelativeResize="0">
            <a:picLocks noGrp="1"/>
          </p:cNvPicPr>
          <p:nvPr>
            <p:ph type="body" idx="1"/>
          </p:nvPr>
        </p:nvPicPr>
        <p:blipFill rotWithShape="1">
          <a:blip r:embed="rId3">
            <a:alphaModFix/>
          </a:blip>
          <a:srcRect/>
          <a:stretch/>
        </p:blipFill>
        <p:spPr>
          <a:xfrm>
            <a:off x="1295402" y="1844824"/>
            <a:ext cx="4656583" cy="2505444"/>
          </a:xfrm>
          <a:prstGeom prst="rect">
            <a:avLst/>
          </a:prstGeom>
          <a:noFill/>
          <a:ln>
            <a:noFill/>
          </a:ln>
        </p:spPr>
      </p:pic>
      <p:pic>
        <p:nvPicPr>
          <p:cNvPr id="403" name="Google Shape;403;p64"/>
          <p:cNvPicPr preferRelativeResize="0"/>
          <p:nvPr/>
        </p:nvPicPr>
        <p:blipFill rotWithShape="1">
          <a:blip r:embed="rId4">
            <a:alphaModFix/>
          </a:blip>
          <a:srcRect/>
          <a:stretch/>
        </p:blipFill>
        <p:spPr>
          <a:xfrm>
            <a:off x="6744073" y="1844825"/>
            <a:ext cx="4608511" cy="24999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Math Instructions </a:t>
            </a:r>
            <a:br>
              <a:rPr lang="en-US"/>
            </a:br>
            <a:endParaRPr/>
          </a:p>
        </p:txBody>
      </p:sp>
      <p:sp>
        <p:nvSpPr>
          <p:cNvPr id="409" name="Google Shape;409;p65"/>
          <p:cNvSpPr txBox="1">
            <a:spLocks noGrp="1"/>
          </p:cNvSpPr>
          <p:nvPr>
            <p:ph type="body" idx="1"/>
          </p:nvPr>
        </p:nvSpPr>
        <p:spPr>
          <a:xfrm>
            <a:off x="191344" y="1196752"/>
            <a:ext cx="11881320" cy="5472608"/>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Math instructions, like data manipulation instructions, enable the programmable controller to take on more of the qualities of a conventional computer. The PLC’s math functions capability allows it to perform arithmetic functions on values stored in memory words or registers.</a:t>
            </a:r>
            <a:endParaRPr/>
          </a:p>
          <a:p>
            <a:pPr marL="0" lvl="0" indent="0" algn="just"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For example: </a:t>
            </a:r>
            <a:endParaRPr/>
          </a:p>
          <a:p>
            <a:pPr marL="0" lvl="0" indent="0" algn="just" rtl="0">
              <a:lnSpc>
                <a:spcPct val="90000"/>
              </a:lnSpc>
              <a:spcBef>
                <a:spcPts val="1000"/>
              </a:spcBef>
              <a:spcAft>
                <a:spcPts val="0"/>
              </a:spcAft>
              <a:buClr>
                <a:schemeClr val="dk1"/>
              </a:buClr>
              <a:buSzPct val="100000"/>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Assume you are using a counter to keep track of the number of parts manufactured, and you would like to display how many more parts must be produced in order to reach a certain quota. This display would require the data in the accumulated value of the counter to be subtracted from the quota required. Other applications include combining parts counted, subtracting detected defects, and  calculating run rates.</a:t>
            </a:r>
            <a:endParaRPr/>
          </a:p>
          <a:p>
            <a:pPr marL="0" lvl="0" indent="0" algn="just" rtl="0">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15" name="Google Shape;415;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ts val="2800"/>
              <a:buNone/>
            </a:pPr>
            <a:r>
              <a:rPr lang="en-US"/>
              <a:t>The basic four mathematical functions performed by PLCs are:</a:t>
            </a:r>
            <a:br>
              <a:rPr lang="en-US"/>
            </a:br>
            <a:r>
              <a:rPr lang="en-US" b="1"/>
              <a:t>Addition</a:t>
            </a:r>
            <a:r>
              <a:rPr lang="en-US"/>
              <a:t>—The capability to add one piece of data to another.</a:t>
            </a:r>
            <a:br>
              <a:rPr lang="en-US"/>
            </a:br>
            <a:r>
              <a:rPr lang="en-US" b="1"/>
              <a:t>Subtraction</a:t>
            </a:r>
            <a:r>
              <a:rPr lang="en-US"/>
              <a:t>—The capability to subtract one piece of data from another.</a:t>
            </a:r>
            <a:br>
              <a:rPr lang="en-US"/>
            </a:br>
            <a:r>
              <a:rPr lang="en-US" b="1"/>
              <a:t>Multiplication</a:t>
            </a:r>
            <a:r>
              <a:rPr lang="en-US"/>
              <a:t>—The capability to multiply one piece of data by another.</a:t>
            </a:r>
            <a:br>
              <a:rPr lang="en-US"/>
            </a:br>
            <a:r>
              <a:rPr lang="en-US" b="1"/>
              <a:t>Division</a:t>
            </a:r>
            <a:r>
              <a:rPr lang="en-US"/>
              <a:t>—The capability to divide one piece of data by another. </a:t>
            </a: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body" idx="1"/>
          </p:nvPr>
        </p:nvSpPr>
        <p:spPr>
          <a:xfrm>
            <a:off x="551384" y="332656"/>
            <a:ext cx="11377264" cy="6264696"/>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Clr>
                <a:schemeClr val="dk1"/>
              </a:buClr>
              <a:buSzPct val="100000"/>
              <a:buChar char="•"/>
            </a:pPr>
            <a:r>
              <a:rPr lang="en-US">
                <a:latin typeface="Garamond"/>
                <a:ea typeface="Garamond"/>
                <a:cs typeface="Garamond"/>
                <a:sym typeface="Garamond"/>
              </a:rPr>
              <a:t>The basic math instructions are ADD, SUB, MUL, and DIV. Each of these instructions has three parameter fields. Namely, Source A, Source B and Destination fields.</a:t>
            </a:r>
            <a:endParaRPr/>
          </a:p>
          <a:p>
            <a:pPr marL="228600" lvl="0" indent="-228600" algn="l" rtl="0">
              <a:lnSpc>
                <a:spcPct val="120000"/>
              </a:lnSpc>
              <a:spcBef>
                <a:spcPts val="1000"/>
              </a:spcBef>
              <a:spcAft>
                <a:spcPts val="0"/>
              </a:spcAft>
              <a:buClr>
                <a:schemeClr val="dk1"/>
              </a:buClr>
              <a:buSzPct val="100000"/>
              <a:buChar char="•"/>
            </a:pPr>
            <a:r>
              <a:rPr lang="en-US">
                <a:latin typeface="Garamond"/>
                <a:ea typeface="Garamond"/>
                <a:cs typeface="Garamond"/>
                <a:sym typeface="Garamond"/>
              </a:rPr>
              <a:t>The </a:t>
            </a:r>
            <a:r>
              <a:rPr lang="en-US" b="1">
                <a:latin typeface="Garamond"/>
                <a:ea typeface="Garamond"/>
                <a:cs typeface="Garamond"/>
                <a:sym typeface="Garamond"/>
              </a:rPr>
              <a:t>Source A </a:t>
            </a:r>
            <a:r>
              <a:rPr lang="en-US">
                <a:latin typeface="Garamond"/>
                <a:ea typeface="Garamond"/>
                <a:cs typeface="Garamond"/>
                <a:sym typeface="Garamond"/>
              </a:rPr>
              <a:t>and </a:t>
            </a:r>
            <a:r>
              <a:rPr lang="en-US" b="1">
                <a:latin typeface="Garamond"/>
                <a:ea typeface="Garamond"/>
                <a:cs typeface="Garamond"/>
                <a:sym typeface="Garamond"/>
              </a:rPr>
              <a:t>Source B </a:t>
            </a:r>
            <a:r>
              <a:rPr lang="en-US">
                <a:latin typeface="Garamond"/>
                <a:ea typeface="Garamond"/>
                <a:cs typeface="Garamond"/>
                <a:sym typeface="Garamond"/>
              </a:rPr>
              <a:t>fields can be an input rack location, file address, instruction field, or a fixed value. </a:t>
            </a:r>
            <a:endParaRPr>
              <a:latin typeface="Garamond"/>
              <a:ea typeface="Garamond"/>
              <a:cs typeface="Garamond"/>
              <a:sym typeface="Garamond"/>
            </a:endParaRPr>
          </a:p>
          <a:p>
            <a:pPr marL="0" lvl="0" indent="0" algn="l" rtl="0">
              <a:lnSpc>
                <a:spcPct val="120000"/>
              </a:lnSpc>
              <a:spcBef>
                <a:spcPts val="1000"/>
              </a:spcBef>
              <a:spcAft>
                <a:spcPts val="0"/>
              </a:spcAft>
              <a:buClr>
                <a:schemeClr val="dk1"/>
              </a:buClr>
              <a:buSzPct val="100000"/>
              <a:buNone/>
            </a:pPr>
            <a:r>
              <a:rPr lang="en-US">
                <a:latin typeface="Garamond"/>
                <a:ea typeface="Garamond"/>
                <a:cs typeface="Garamond"/>
                <a:sym typeface="Garamond"/>
              </a:rPr>
              <a:t>For example:</a:t>
            </a:r>
            <a:br>
              <a:rPr lang="en-US">
                <a:latin typeface="Garamond"/>
                <a:ea typeface="Garamond"/>
                <a:cs typeface="Garamond"/>
                <a:sym typeface="Garamond"/>
              </a:rPr>
            </a:br>
            <a:r>
              <a:rPr lang="en-US">
                <a:latin typeface="Garamond"/>
                <a:ea typeface="Garamond"/>
                <a:cs typeface="Garamond"/>
                <a:sym typeface="Garamond"/>
              </a:rPr>
              <a:t>Input Location I:1</a:t>
            </a:r>
            <a:br>
              <a:rPr lang="en-US">
                <a:latin typeface="Garamond"/>
                <a:ea typeface="Garamond"/>
                <a:cs typeface="Garamond"/>
                <a:sym typeface="Garamond"/>
              </a:rPr>
            </a:br>
            <a:r>
              <a:rPr lang="en-US">
                <a:latin typeface="Garamond"/>
                <a:ea typeface="Garamond"/>
                <a:cs typeface="Garamond"/>
                <a:sym typeface="Garamond"/>
              </a:rPr>
              <a:t>File Address N7:5</a:t>
            </a:r>
            <a:br>
              <a:rPr lang="en-US">
                <a:latin typeface="Garamond"/>
                <a:ea typeface="Garamond"/>
                <a:cs typeface="Garamond"/>
                <a:sym typeface="Garamond"/>
              </a:rPr>
            </a:br>
            <a:r>
              <a:rPr lang="en-US">
                <a:latin typeface="Garamond"/>
                <a:ea typeface="Garamond"/>
                <a:cs typeface="Garamond"/>
                <a:sym typeface="Garamond"/>
              </a:rPr>
              <a:t>Instruction Field C5:2.ACC</a:t>
            </a:r>
            <a:br>
              <a:rPr lang="en-US">
                <a:latin typeface="Garamond"/>
                <a:ea typeface="Garamond"/>
                <a:cs typeface="Garamond"/>
                <a:sym typeface="Garamond"/>
              </a:rPr>
            </a:br>
            <a:r>
              <a:rPr lang="en-US">
                <a:latin typeface="Garamond"/>
                <a:ea typeface="Garamond"/>
                <a:cs typeface="Garamond"/>
                <a:sym typeface="Garamond"/>
              </a:rPr>
              <a:t>Fixed Value 30</a:t>
            </a:r>
            <a:endParaRPr/>
          </a:p>
          <a:p>
            <a:pPr marL="228600" lvl="0" indent="-228600" algn="l" rtl="0">
              <a:lnSpc>
                <a:spcPct val="120000"/>
              </a:lnSpc>
              <a:spcBef>
                <a:spcPts val="1000"/>
              </a:spcBef>
              <a:spcAft>
                <a:spcPts val="0"/>
              </a:spcAft>
              <a:buClr>
                <a:schemeClr val="dk1"/>
              </a:buClr>
              <a:buSzPct val="100000"/>
              <a:buChar char="•"/>
            </a:pPr>
            <a:r>
              <a:rPr lang="en-US">
                <a:latin typeface="Garamond"/>
                <a:ea typeface="Garamond"/>
                <a:cs typeface="Garamond"/>
                <a:sym typeface="Garamond"/>
              </a:rPr>
              <a:t>The </a:t>
            </a:r>
            <a:r>
              <a:rPr lang="en-US" b="1">
                <a:latin typeface="Garamond"/>
                <a:ea typeface="Garamond"/>
                <a:cs typeface="Garamond"/>
                <a:sym typeface="Garamond"/>
              </a:rPr>
              <a:t>Destination </a:t>
            </a:r>
            <a:r>
              <a:rPr lang="en-US">
                <a:latin typeface="Garamond"/>
                <a:ea typeface="Garamond"/>
                <a:cs typeface="Garamond"/>
                <a:sym typeface="Garamond"/>
              </a:rPr>
              <a:t>fields can be an output location, fle address, or an instruction field.</a:t>
            </a:r>
            <a:endParaRPr/>
          </a:p>
          <a:p>
            <a:pPr marL="0" lvl="0" indent="0" algn="l" rtl="0">
              <a:lnSpc>
                <a:spcPct val="120000"/>
              </a:lnSpc>
              <a:spcBef>
                <a:spcPts val="1000"/>
              </a:spcBef>
              <a:spcAft>
                <a:spcPts val="0"/>
              </a:spcAft>
              <a:buClr>
                <a:schemeClr val="dk1"/>
              </a:buClr>
              <a:buSzPct val="100000"/>
              <a:buNone/>
            </a:pPr>
            <a:r>
              <a:rPr lang="en-US">
                <a:latin typeface="Garamond"/>
                <a:ea typeface="Garamond"/>
                <a:cs typeface="Garamond"/>
                <a:sym typeface="Garamond"/>
              </a:rPr>
              <a:t>For example:</a:t>
            </a:r>
            <a:br>
              <a:rPr lang="en-US">
                <a:latin typeface="Garamond"/>
                <a:ea typeface="Garamond"/>
                <a:cs typeface="Garamond"/>
                <a:sym typeface="Garamond"/>
              </a:rPr>
            </a:br>
            <a:r>
              <a:rPr lang="en-US">
                <a:latin typeface="Garamond"/>
                <a:ea typeface="Garamond"/>
                <a:cs typeface="Garamond"/>
                <a:sym typeface="Garamond"/>
              </a:rPr>
              <a:t>Output location O:2</a:t>
            </a:r>
            <a:br>
              <a:rPr lang="en-US">
                <a:latin typeface="Garamond"/>
                <a:ea typeface="Garamond"/>
                <a:cs typeface="Garamond"/>
                <a:sym typeface="Garamond"/>
              </a:rPr>
            </a:br>
            <a:r>
              <a:rPr lang="en-US">
                <a:latin typeface="Garamond"/>
                <a:ea typeface="Garamond"/>
                <a:cs typeface="Garamond"/>
                <a:sym typeface="Garamond"/>
              </a:rPr>
              <a:t>File Address N7:8</a:t>
            </a:r>
            <a:br>
              <a:rPr lang="en-US">
                <a:latin typeface="Garamond"/>
                <a:ea typeface="Garamond"/>
                <a:cs typeface="Garamond"/>
                <a:sym typeface="Garamond"/>
              </a:rPr>
            </a:br>
            <a:r>
              <a:rPr lang="en-US">
                <a:latin typeface="Garamond"/>
                <a:ea typeface="Garamond"/>
                <a:cs typeface="Garamond"/>
                <a:sym typeface="Garamond"/>
              </a:rPr>
              <a:t>Instruction Field T4:1.PRE </a:t>
            </a: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8"/>
          <p:cNvSpPr txBox="1">
            <a:spLocks noGrp="1"/>
          </p:cNvSpPr>
          <p:nvPr>
            <p:ph type="title"/>
          </p:nvPr>
        </p:nvSpPr>
        <p:spPr>
          <a:xfrm>
            <a:off x="1295401" y="381000"/>
            <a:ext cx="9601200" cy="6717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i="1"/>
              <a:t>CPT (compute) </a:t>
            </a:r>
            <a:r>
              <a:rPr lang="en-US"/>
              <a:t>instruction </a:t>
            </a:r>
            <a:endParaRPr/>
          </a:p>
        </p:txBody>
      </p:sp>
      <p:sp>
        <p:nvSpPr>
          <p:cNvPr id="426" name="Google Shape;426;p68"/>
          <p:cNvSpPr txBox="1">
            <a:spLocks noGrp="1"/>
          </p:cNvSpPr>
          <p:nvPr>
            <p:ph type="body" idx="1"/>
          </p:nvPr>
        </p:nvSpPr>
        <p:spPr>
          <a:xfrm>
            <a:off x="479376" y="1052736"/>
            <a:ext cx="11233248" cy="547260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Garamond"/>
                <a:ea typeface="Garamond"/>
                <a:cs typeface="Garamond"/>
                <a:sym typeface="Garamond"/>
              </a:rPr>
              <a:t>When CPT instruction is executed, then copy, arithmetic, logical, or conversion operation residing in the expression field of this instruction is performed and the result is sent to the destination. </a:t>
            </a:r>
            <a:endParaRPr>
              <a:latin typeface="Garamond"/>
              <a:ea typeface="Garamond"/>
              <a:cs typeface="Garamond"/>
              <a:sym typeface="Garamond"/>
            </a:endParaRPr>
          </a:p>
          <a:p>
            <a:pPr marL="228600" lvl="0" indent="-228600" algn="l" rtl="0">
              <a:lnSpc>
                <a:spcPct val="90000"/>
              </a:lnSpc>
              <a:spcBef>
                <a:spcPts val="1000"/>
              </a:spcBef>
              <a:spcAft>
                <a:spcPts val="0"/>
              </a:spcAft>
              <a:buClr>
                <a:schemeClr val="dk1"/>
              </a:buClr>
              <a:buSzPts val="2800"/>
              <a:buChar char="•"/>
            </a:pPr>
            <a:r>
              <a:rPr lang="en-US">
                <a:latin typeface="Garamond"/>
                <a:ea typeface="Garamond"/>
                <a:cs typeface="Garamond"/>
                <a:sym typeface="Garamond"/>
              </a:rPr>
              <a:t>The execution time of a CPT instruction is longer than that of a single arithmetic operation and uses more instruction words.</a:t>
            </a:r>
            <a:endParaRPr/>
          </a:p>
          <a:p>
            <a:pPr marL="228600" lvl="0" indent="-228600" algn="l" rtl="0">
              <a:lnSpc>
                <a:spcPct val="90000"/>
              </a:lnSpc>
              <a:spcBef>
                <a:spcPts val="1000"/>
              </a:spcBef>
              <a:spcAft>
                <a:spcPts val="0"/>
              </a:spcAft>
              <a:buClr>
                <a:schemeClr val="dk1"/>
              </a:buClr>
              <a:buSzPts val="2800"/>
              <a:buChar char="•"/>
            </a:pPr>
            <a:r>
              <a:rPr lang="en-US">
                <a:latin typeface="Garamond"/>
                <a:ea typeface="Garamond"/>
                <a:cs typeface="Garamond"/>
                <a:sym typeface="Garamond"/>
              </a:rPr>
              <a:t>The main advantage of the compute instruction is that it allows you to enter quite complex expressions in one instruction. </a:t>
            </a:r>
            <a:br>
              <a:rPr lang="en-US"/>
            </a:br>
            <a:endParaRPr/>
          </a:p>
        </p:txBody>
      </p:sp>
      <p:pic>
        <p:nvPicPr>
          <p:cNvPr id="427" name="Google Shape;427;p68"/>
          <p:cNvPicPr preferRelativeResize="0"/>
          <p:nvPr/>
        </p:nvPicPr>
        <p:blipFill rotWithShape="1">
          <a:blip r:embed="rId3">
            <a:alphaModFix/>
          </a:blip>
          <a:srcRect/>
          <a:stretch/>
        </p:blipFill>
        <p:spPr>
          <a:xfrm>
            <a:off x="4007768" y="3861049"/>
            <a:ext cx="4032448" cy="23457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Compute instruction used to convert from</a:t>
            </a:r>
            <a:br>
              <a:rPr lang="en-US"/>
            </a:br>
            <a:r>
              <a:rPr lang="en-US"/>
              <a:t>Fahrenheit to Celsius </a:t>
            </a:r>
            <a:endParaRPr/>
          </a:p>
        </p:txBody>
      </p:sp>
      <p:pic>
        <p:nvPicPr>
          <p:cNvPr id="433" name="Google Shape;433;p69"/>
          <p:cNvPicPr preferRelativeResize="0">
            <a:picLocks noGrp="1"/>
          </p:cNvPicPr>
          <p:nvPr>
            <p:ph type="body" idx="1"/>
          </p:nvPr>
        </p:nvPicPr>
        <p:blipFill rotWithShape="1">
          <a:blip r:embed="rId3">
            <a:alphaModFix/>
          </a:blip>
          <a:srcRect/>
          <a:stretch/>
        </p:blipFill>
        <p:spPr>
          <a:xfrm>
            <a:off x="1487488" y="2132857"/>
            <a:ext cx="9808952" cy="3384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0"/>
          <p:cNvSpPr txBox="1">
            <a:spLocks noGrp="1"/>
          </p:cNvSpPr>
          <p:nvPr>
            <p:ph type="title"/>
          </p:nvPr>
        </p:nvSpPr>
        <p:spPr>
          <a:xfrm>
            <a:off x="1295401" y="381000"/>
            <a:ext cx="9601200" cy="6717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Addition Instruction</a:t>
            </a:r>
            <a:endParaRPr/>
          </a:p>
        </p:txBody>
      </p:sp>
      <p:pic>
        <p:nvPicPr>
          <p:cNvPr id="439" name="Google Shape;439;p70"/>
          <p:cNvPicPr preferRelativeResize="0">
            <a:picLocks noGrp="1"/>
          </p:cNvPicPr>
          <p:nvPr>
            <p:ph type="body" idx="1"/>
          </p:nvPr>
        </p:nvPicPr>
        <p:blipFill rotWithShape="1">
          <a:blip r:embed="rId3">
            <a:alphaModFix/>
          </a:blip>
          <a:srcRect/>
          <a:stretch/>
        </p:blipFill>
        <p:spPr>
          <a:xfrm>
            <a:off x="1991545" y="1700809"/>
            <a:ext cx="7905351" cy="38139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45" name="Google Shape;445;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Example : </a:t>
            </a:r>
            <a:endParaRPr/>
          </a:p>
          <a:p>
            <a:pPr marL="0" lvl="0" indent="0" algn="l" rtl="0">
              <a:lnSpc>
                <a:spcPct val="90000"/>
              </a:lnSpc>
              <a:spcBef>
                <a:spcPts val="1000"/>
              </a:spcBef>
              <a:spcAft>
                <a:spcPts val="0"/>
              </a:spcAft>
              <a:buClr>
                <a:schemeClr val="dk1"/>
              </a:buClr>
              <a:buSzPts val="2800"/>
              <a:buNone/>
            </a:pPr>
            <a:r>
              <a:rPr lang="en-US"/>
              <a:t>To </a:t>
            </a:r>
            <a:r>
              <a:rPr lang="en-US" b="1" i="1"/>
              <a:t>ADD</a:t>
            </a:r>
            <a:r>
              <a:rPr lang="en-US"/>
              <a:t> the accumulated counts of two up-counters. This application requires a pilot light to come on when the sum of the counts from the two counters is equal to or greater than 350. </a:t>
            </a: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19" name="Google Shape;119;p18"/>
          <p:cNvPicPr preferRelativeResize="0">
            <a:picLocks noGrp="1"/>
          </p:cNvPicPr>
          <p:nvPr>
            <p:ph type="body" idx="1"/>
          </p:nvPr>
        </p:nvPicPr>
        <p:blipFill rotWithShape="1">
          <a:blip r:embed="rId3">
            <a:alphaModFix/>
          </a:blip>
          <a:srcRect/>
          <a:stretch/>
        </p:blipFill>
        <p:spPr>
          <a:xfrm>
            <a:off x="1837548" y="1700808"/>
            <a:ext cx="8516907" cy="475252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Subtraction Instruction </a:t>
            </a:r>
            <a:endParaRPr/>
          </a:p>
        </p:txBody>
      </p:sp>
      <p:pic>
        <p:nvPicPr>
          <p:cNvPr id="451" name="Google Shape;451;p72"/>
          <p:cNvPicPr preferRelativeResize="0">
            <a:picLocks noGrp="1"/>
          </p:cNvPicPr>
          <p:nvPr>
            <p:ph type="body" idx="1"/>
          </p:nvPr>
        </p:nvPicPr>
        <p:blipFill rotWithShape="1">
          <a:blip r:embed="rId3">
            <a:alphaModFix/>
          </a:blip>
          <a:srcRect/>
          <a:stretch/>
        </p:blipFill>
        <p:spPr>
          <a:xfrm>
            <a:off x="2279577" y="1916833"/>
            <a:ext cx="7621155" cy="40211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57" name="Google Shape;457;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Example: </a:t>
            </a:r>
            <a:endParaRPr/>
          </a:p>
          <a:p>
            <a:pPr marL="0" lvl="0" indent="0" algn="just" rtl="0">
              <a:lnSpc>
                <a:spcPct val="90000"/>
              </a:lnSpc>
              <a:spcBef>
                <a:spcPts val="1000"/>
              </a:spcBef>
              <a:spcAft>
                <a:spcPts val="0"/>
              </a:spcAft>
              <a:buClr>
                <a:schemeClr val="dk1"/>
              </a:buClr>
              <a:buSzPts val="2800"/>
              <a:buNone/>
            </a:pPr>
            <a:r>
              <a:rPr lang="en-US"/>
              <a:t>To indicate a vessel overfill condition. </a:t>
            </a:r>
            <a:endParaRPr/>
          </a:p>
          <a:p>
            <a:pPr marL="0" lvl="0" indent="0" algn="just" rtl="0">
              <a:lnSpc>
                <a:spcPct val="90000"/>
              </a:lnSpc>
              <a:spcBef>
                <a:spcPts val="1000"/>
              </a:spcBef>
              <a:spcAft>
                <a:spcPts val="0"/>
              </a:spcAft>
              <a:buClr>
                <a:schemeClr val="dk1"/>
              </a:buClr>
              <a:buSzPts val="2800"/>
              <a:buNone/>
            </a:pPr>
            <a:r>
              <a:rPr lang="en-US"/>
              <a:t>This application requires an alarm to sound when a supply system leaks 5 lb or more of raw material into the vessel after a preset weight of 500 lb has been reached.</a:t>
            </a:r>
            <a:endParaRPr/>
          </a:p>
          <a:p>
            <a:pPr marL="0" lvl="0" indent="0" algn="just" rtl="0">
              <a:lnSpc>
                <a:spcPct val="90000"/>
              </a:lnSpc>
              <a:spcBef>
                <a:spcPts val="1000"/>
              </a:spcBef>
              <a:spcAft>
                <a:spcPts val="0"/>
              </a:spcAft>
              <a:buClr>
                <a:schemeClr val="dk1"/>
              </a:buClr>
              <a:buSzPts val="2800"/>
              <a:buNone/>
            </a:pPr>
            <a:r>
              <a:rPr lang="en-US"/>
              <a:t> </a:t>
            </a: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Multiplication Instruction </a:t>
            </a:r>
            <a:endParaRPr/>
          </a:p>
        </p:txBody>
      </p:sp>
      <p:pic>
        <p:nvPicPr>
          <p:cNvPr id="463" name="Google Shape;463;p74"/>
          <p:cNvPicPr preferRelativeResize="0">
            <a:picLocks noGrp="1"/>
          </p:cNvPicPr>
          <p:nvPr>
            <p:ph type="body" idx="1"/>
          </p:nvPr>
        </p:nvPicPr>
        <p:blipFill rotWithShape="1">
          <a:blip r:embed="rId3">
            <a:alphaModFix/>
          </a:blip>
          <a:srcRect/>
          <a:stretch/>
        </p:blipFill>
        <p:spPr>
          <a:xfrm>
            <a:off x="1847528" y="1844824"/>
            <a:ext cx="7875134" cy="40324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5"/>
          <p:cNvSpPr txBox="1">
            <a:spLocks noGrp="1"/>
          </p:cNvSpPr>
          <p:nvPr>
            <p:ph type="title"/>
          </p:nvPr>
        </p:nvSpPr>
        <p:spPr>
          <a:xfrm>
            <a:off x="838200" y="365125"/>
            <a:ext cx="10515600" cy="1325563"/>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Example: </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MUL instruction used to calculate the product of two sources. </a:t>
            </a:r>
            <a:endParaRPr sz="2800"/>
          </a:p>
        </p:txBody>
      </p:sp>
      <p:pic>
        <p:nvPicPr>
          <p:cNvPr id="469" name="Google Shape;469;p75"/>
          <p:cNvPicPr preferRelativeResize="0">
            <a:picLocks noGrp="1"/>
          </p:cNvPicPr>
          <p:nvPr>
            <p:ph type="body" idx="1"/>
          </p:nvPr>
        </p:nvPicPr>
        <p:blipFill rotWithShape="1">
          <a:blip r:embed="rId3">
            <a:alphaModFix/>
          </a:blip>
          <a:srcRect/>
          <a:stretch/>
        </p:blipFill>
        <p:spPr>
          <a:xfrm>
            <a:off x="1703512" y="1700808"/>
            <a:ext cx="8496944" cy="47634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Division Instruction </a:t>
            </a:r>
            <a:endParaRPr/>
          </a:p>
        </p:txBody>
      </p:sp>
      <p:pic>
        <p:nvPicPr>
          <p:cNvPr id="475" name="Google Shape;475;p76"/>
          <p:cNvPicPr preferRelativeResize="0">
            <a:picLocks noGrp="1"/>
          </p:cNvPicPr>
          <p:nvPr>
            <p:ph type="body" idx="1"/>
          </p:nvPr>
        </p:nvPicPr>
        <p:blipFill rotWithShape="1">
          <a:blip r:embed="rId3">
            <a:alphaModFix/>
          </a:blip>
          <a:srcRect/>
          <a:stretch/>
        </p:blipFill>
        <p:spPr>
          <a:xfrm>
            <a:off x="1991545" y="1988840"/>
            <a:ext cx="7986965" cy="3981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7"/>
          <p:cNvSpPr txBox="1">
            <a:spLocks noGrp="1"/>
          </p:cNvSpPr>
          <p:nvPr>
            <p:ph type="body" idx="1"/>
          </p:nvPr>
        </p:nvSpPr>
        <p:spPr>
          <a:xfrm>
            <a:off x="335360" y="332656"/>
            <a:ext cx="11521280" cy="61926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Example:</a:t>
            </a:r>
            <a:endParaRPr/>
          </a:p>
          <a:p>
            <a:pPr marL="0" lvl="0" indent="0" algn="l" rtl="0">
              <a:lnSpc>
                <a:spcPct val="90000"/>
              </a:lnSpc>
              <a:spcBef>
                <a:spcPts val="1000"/>
              </a:spcBef>
              <a:spcAft>
                <a:spcPts val="0"/>
              </a:spcAft>
              <a:buClr>
                <a:schemeClr val="dk1"/>
              </a:buClr>
              <a:buSzPts val="2800"/>
              <a:buNone/>
            </a:pPr>
            <a:r>
              <a:rPr lang="en-US"/>
              <a:t> DIV instruction used to calculate the value that results from dividing source </a:t>
            </a:r>
            <a:r>
              <a:rPr lang="en-US" i="1"/>
              <a:t>A </a:t>
            </a:r>
            <a:r>
              <a:rPr lang="en-US"/>
              <a:t>by source </a:t>
            </a:r>
            <a:r>
              <a:rPr lang="en-US" i="1"/>
              <a:t>B.</a:t>
            </a:r>
            <a:r>
              <a:rPr lang="en-US"/>
              <a:t> </a:t>
            </a:r>
            <a:br>
              <a:rPr lang="en-US"/>
            </a:br>
            <a:endParaRPr/>
          </a:p>
          <a:p>
            <a:pPr marL="0" lvl="0" indent="0" algn="l" rtl="0">
              <a:lnSpc>
                <a:spcPct val="90000"/>
              </a:lnSpc>
              <a:spcBef>
                <a:spcPts val="1000"/>
              </a:spcBef>
              <a:spcAft>
                <a:spcPts val="0"/>
              </a:spcAft>
              <a:buClr>
                <a:schemeClr val="dk1"/>
              </a:buClr>
              <a:buSzPts val="2800"/>
              <a:buNone/>
            </a:pPr>
            <a:endParaRPr/>
          </a:p>
        </p:txBody>
      </p:sp>
      <p:pic>
        <p:nvPicPr>
          <p:cNvPr id="481" name="Google Shape;481;p77"/>
          <p:cNvPicPr preferRelativeResize="0"/>
          <p:nvPr/>
        </p:nvPicPr>
        <p:blipFill rotWithShape="1">
          <a:blip r:embed="rId3">
            <a:alphaModFix/>
          </a:blip>
          <a:srcRect/>
          <a:stretch/>
        </p:blipFill>
        <p:spPr>
          <a:xfrm>
            <a:off x="2279577" y="1412777"/>
            <a:ext cx="7416823" cy="47644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87" name="Google Shape;487;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Assignment:</a:t>
            </a:r>
            <a:endParaRPr/>
          </a:p>
          <a:p>
            <a:pPr marL="0" lvl="0" indent="0" algn="l" rtl="0">
              <a:lnSpc>
                <a:spcPct val="90000"/>
              </a:lnSpc>
              <a:spcBef>
                <a:spcPts val="1000"/>
              </a:spcBef>
              <a:spcAft>
                <a:spcPts val="0"/>
              </a:spcAft>
              <a:buClr>
                <a:schemeClr val="dk1"/>
              </a:buClr>
              <a:buSzPts val="2800"/>
              <a:buNone/>
            </a:pPr>
            <a:r>
              <a:rPr lang="en-US"/>
              <a:t>A program to convert Celsius temperature to Fahrenheit and vice versa using math operations.</a:t>
            </a:r>
            <a:endParaRPr/>
          </a:p>
          <a:p>
            <a:pPr marL="0" lvl="0" indent="0" algn="l" rtl="0">
              <a:lnSpc>
                <a:spcPct val="90000"/>
              </a:lnSpc>
              <a:spcBef>
                <a:spcPts val="1000"/>
              </a:spcBef>
              <a:spcAft>
                <a:spcPts val="0"/>
              </a:spcAft>
              <a:buClr>
                <a:schemeClr val="dk1"/>
              </a:buClr>
              <a:buSzPts val="2800"/>
              <a:buNone/>
            </a:pPr>
            <a:r>
              <a:rPr lang="en-US" i="1"/>
              <a:t>F </a:t>
            </a:r>
            <a:r>
              <a:rPr lang="en-US"/>
              <a:t>= ( 9/5 × </a:t>
            </a:r>
            <a:r>
              <a:rPr lang="en-US" i="1"/>
              <a:t>C</a:t>
            </a:r>
            <a:r>
              <a:rPr lang="en-US"/>
              <a:t>) + 32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 = (F – 32) x 5/9</a:t>
            </a:r>
            <a:br>
              <a:rPr lang="en-US"/>
            </a:br>
            <a:br>
              <a:rPr lang="en-US"/>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Direct PC-to-PLC software connection </a:t>
            </a:r>
            <a:br>
              <a:rPr lang="en-US"/>
            </a:br>
            <a:endParaRPr/>
          </a:p>
        </p:txBody>
      </p:sp>
      <p:pic>
        <p:nvPicPr>
          <p:cNvPr id="493" name="Google Shape;493;p79"/>
          <p:cNvPicPr preferRelativeResize="0">
            <a:picLocks noGrp="1"/>
          </p:cNvPicPr>
          <p:nvPr>
            <p:ph type="body" idx="1"/>
          </p:nvPr>
        </p:nvPicPr>
        <p:blipFill rotWithShape="1">
          <a:blip r:embed="rId3">
            <a:alphaModFix/>
          </a:blip>
          <a:srcRect/>
          <a:stretch/>
        </p:blipFill>
        <p:spPr>
          <a:xfrm>
            <a:off x="3431705" y="1268761"/>
            <a:ext cx="5328592" cy="52294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Serial wiring connection </a:t>
            </a:r>
            <a:br>
              <a:rPr lang="en-US"/>
            </a:br>
            <a:endParaRPr/>
          </a:p>
        </p:txBody>
      </p:sp>
      <p:pic>
        <p:nvPicPr>
          <p:cNvPr id="499" name="Google Shape;499;p80"/>
          <p:cNvPicPr preferRelativeResize="0">
            <a:picLocks noGrp="1"/>
          </p:cNvPicPr>
          <p:nvPr>
            <p:ph type="body" idx="1"/>
          </p:nvPr>
        </p:nvPicPr>
        <p:blipFill rotWithShape="1">
          <a:blip r:embed="rId3">
            <a:alphaModFix/>
          </a:blip>
          <a:srcRect/>
          <a:stretch/>
        </p:blipFill>
        <p:spPr>
          <a:xfrm>
            <a:off x="2567608" y="1196753"/>
            <a:ext cx="6480720" cy="52196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CONTROL CONFGURATIONS </a:t>
            </a:r>
            <a:br>
              <a:rPr lang="en-US"/>
            </a:br>
            <a:endParaRPr/>
          </a:p>
        </p:txBody>
      </p:sp>
      <p:sp>
        <p:nvSpPr>
          <p:cNvPr id="505" name="Google Shape;505;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i="1"/>
              <a:t>1. Individual control </a:t>
            </a:r>
            <a:r>
              <a:rPr lang="en-US"/>
              <a:t>is used to control a single machine. This type of control does not normally require communication with other controllers .</a:t>
            </a:r>
            <a:endParaRPr/>
          </a:p>
          <a:p>
            <a:pPr marL="0" lvl="0" indent="0" algn="l" rtl="0">
              <a:lnSpc>
                <a:spcPct val="90000"/>
              </a:lnSpc>
              <a:spcBef>
                <a:spcPts val="1000"/>
              </a:spcBef>
              <a:spcAft>
                <a:spcPts val="0"/>
              </a:spcAft>
              <a:buClr>
                <a:schemeClr val="dk1"/>
              </a:buClr>
              <a:buSzPts val="2800"/>
              <a:buNone/>
            </a:pPr>
            <a:br>
              <a:rPr lang="en-US"/>
            </a:br>
            <a:endParaRPr/>
          </a:p>
        </p:txBody>
      </p:sp>
      <p:pic>
        <p:nvPicPr>
          <p:cNvPr id="506" name="Google Shape;506;p81"/>
          <p:cNvPicPr preferRelativeResize="0"/>
          <p:nvPr/>
        </p:nvPicPr>
        <p:blipFill rotWithShape="1">
          <a:blip r:embed="rId3">
            <a:alphaModFix/>
          </a:blip>
          <a:srcRect/>
          <a:stretch/>
        </p:blipFill>
        <p:spPr>
          <a:xfrm>
            <a:off x="3071665" y="2869158"/>
            <a:ext cx="6048671" cy="30010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25" name="Google Shape;125;p19"/>
          <p:cNvPicPr preferRelativeResize="0">
            <a:picLocks noGrp="1"/>
          </p:cNvPicPr>
          <p:nvPr>
            <p:ph type="body" idx="1"/>
          </p:nvPr>
        </p:nvPicPr>
        <p:blipFill rotWithShape="1">
          <a:blip r:embed="rId3">
            <a:alphaModFix/>
          </a:blip>
          <a:srcRect/>
          <a:stretch/>
        </p:blipFill>
        <p:spPr>
          <a:xfrm>
            <a:off x="562062" y="1844824"/>
            <a:ext cx="11067879" cy="41764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2"/>
          <p:cNvSpPr txBox="1">
            <a:spLocks noGrp="1"/>
          </p:cNvSpPr>
          <p:nvPr>
            <p:ph type="body" idx="1"/>
          </p:nvPr>
        </p:nvSpPr>
        <p:spPr>
          <a:xfrm>
            <a:off x="623393" y="476672"/>
            <a:ext cx="11161239" cy="569552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i="1"/>
              <a:t>2. Centralized control </a:t>
            </a:r>
            <a:r>
              <a:rPr lang="en-US"/>
              <a:t>is used when several machines or processes are controlled by one central controller. The control layout uses a single, large control system to control many diverse manufacturing processes and operations.</a:t>
            </a:r>
            <a:endParaRPr/>
          </a:p>
          <a:p>
            <a:pPr marL="0" lvl="0" indent="0" algn="l" rtl="0">
              <a:lnSpc>
                <a:spcPct val="90000"/>
              </a:lnSpc>
              <a:spcBef>
                <a:spcPts val="1000"/>
              </a:spcBef>
              <a:spcAft>
                <a:spcPts val="0"/>
              </a:spcAft>
              <a:buClr>
                <a:schemeClr val="dk1"/>
              </a:buClr>
              <a:buSzPts val="2800"/>
              <a:buNone/>
            </a:pPr>
            <a:r>
              <a:rPr lang="en-US"/>
              <a:t> </a:t>
            </a:r>
            <a:br>
              <a:rPr lang="en-US"/>
            </a:br>
            <a:endParaRPr/>
          </a:p>
        </p:txBody>
      </p:sp>
      <p:pic>
        <p:nvPicPr>
          <p:cNvPr id="512" name="Google Shape;512;p82"/>
          <p:cNvPicPr preferRelativeResize="0"/>
          <p:nvPr/>
        </p:nvPicPr>
        <p:blipFill rotWithShape="1">
          <a:blip r:embed="rId3">
            <a:alphaModFix/>
          </a:blip>
          <a:srcRect/>
          <a:stretch/>
        </p:blipFill>
        <p:spPr>
          <a:xfrm>
            <a:off x="2063552" y="1844824"/>
            <a:ext cx="8357302" cy="36724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3"/>
          <p:cNvSpPr txBox="1">
            <a:spLocks noGrp="1"/>
          </p:cNvSpPr>
          <p:nvPr>
            <p:ph type="body" idx="1"/>
          </p:nvPr>
        </p:nvSpPr>
        <p:spPr>
          <a:xfrm>
            <a:off x="263352" y="404664"/>
            <a:ext cx="11377264" cy="597666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i="1"/>
              <a:t>3. distributive control system (DCS) </a:t>
            </a:r>
            <a:r>
              <a:rPr lang="en-US"/>
              <a:t>is a network based system. Distributive control involves two or more PLCs communicating with each other to accomplish the complete control task .</a:t>
            </a:r>
            <a:endParaRPr/>
          </a:p>
          <a:p>
            <a:pPr marL="0" lvl="0" indent="0" algn="l" rtl="0">
              <a:lnSpc>
                <a:spcPct val="90000"/>
              </a:lnSpc>
              <a:spcBef>
                <a:spcPts val="1000"/>
              </a:spcBef>
              <a:spcAft>
                <a:spcPts val="0"/>
              </a:spcAft>
              <a:buClr>
                <a:schemeClr val="dk1"/>
              </a:buClr>
              <a:buSzPts val="2800"/>
              <a:buNone/>
            </a:pPr>
            <a:br>
              <a:rPr lang="en-US"/>
            </a:br>
            <a:endParaRPr/>
          </a:p>
        </p:txBody>
      </p:sp>
      <p:pic>
        <p:nvPicPr>
          <p:cNvPr id="518" name="Google Shape;518;p83"/>
          <p:cNvPicPr preferRelativeResize="0"/>
          <p:nvPr/>
        </p:nvPicPr>
        <p:blipFill rotWithShape="1">
          <a:blip r:embed="rId3">
            <a:alphaModFix/>
          </a:blip>
          <a:srcRect/>
          <a:stretch/>
        </p:blipFill>
        <p:spPr>
          <a:xfrm>
            <a:off x="2351584" y="1484784"/>
            <a:ext cx="6264696" cy="46755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4"/>
          <p:cNvSpPr txBox="1">
            <a:spLocks noGrp="1"/>
          </p:cNvSpPr>
          <p:nvPr>
            <p:ph type="title"/>
          </p:nvPr>
        </p:nvSpPr>
        <p:spPr>
          <a:xfrm>
            <a:off x="479376" y="332656"/>
            <a:ext cx="9601200" cy="5277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Data Communications </a:t>
            </a:r>
            <a:endParaRPr/>
          </a:p>
        </p:txBody>
      </p:sp>
      <p:sp>
        <p:nvSpPr>
          <p:cNvPr id="524" name="Google Shape;524;p84"/>
          <p:cNvSpPr txBox="1">
            <a:spLocks noGrp="1"/>
          </p:cNvSpPr>
          <p:nvPr>
            <p:ph type="body" idx="1"/>
          </p:nvPr>
        </p:nvSpPr>
        <p:spPr>
          <a:xfrm>
            <a:off x="489180" y="887719"/>
            <a:ext cx="11442035" cy="54006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i="1"/>
              <a:t>Data communications </a:t>
            </a:r>
            <a:r>
              <a:rPr lang="en-US"/>
              <a:t>refers to the different ways that PLC microprocessor-based systems talk to each other and to other devices. The two general types of communications links that can be established between the PLC and other devices are point-to-point links and network links. </a:t>
            </a:r>
            <a:endParaRPr/>
          </a:p>
          <a:p>
            <a:pPr marL="0" lvl="0" indent="0" algn="just" rtl="0">
              <a:lnSpc>
                <a:spcPct val="90000"/>
              </a:lnSpc>
              <a:spcBef>
                <a:spcPts val="1000"/>
              </a:spcBef>
              <a:spcAft>
                <a:spcPts val="0"/>
              </a:spcAft>
              <a:buClr>
                <a:schemeClr val="dk1"/>
              </a:buClr>
              <a:buSzPts val="2800"/>
              <a:buNone/>
            </a:pPr>
            <a:endParaRPr/>
          </a:p>
        </p:txBody>
      </p:sp>
      <p:pic>
        <p:nvPicPr>
          <p:cNvPr id="525" name="Google Shape;525;p84"/>
          <p:cNvPicPr preferRelativeResize="0"/>
          <p:nvPr/>
        </p:nvPicPr>
        <p:blipFill rotWithShape="1">
          <a:blip r:embed="rId3">
            <a:alphaModFix/>
          </a:blip>
          <a:srcRect/>
          <a:stretch/>
        </p:blipFill>
        <p:spPr>
          <a:xfrm>
            <a:off x="7104112" y="2276872"/>
            <a:ext cx="4176464" cy="3816424"/>
          </a:xfrm>
          <a:prstGeom prst="rect">
            <a:avLst/>
          </a:prstGeom>
          <a:noFill/>
          <a:ln>
            <a:noFill/>
          </a:ln>
        </p:spPr>
      </p:pic>
      <p:sp>
        <p:nvSpPr>
          <p:cNvPr id="526" name="Google Shape;526;p84"/>
          <p:cNvSpPr txBox="1"/>
          <p:nvPr/>
        </p:nvSpPr>
        <p:spPr>
          <a:xfrm>
            <a:off x="734818" y="3588020"/>
            <a:ext cx="6192687" cy="830997"/>
          </a:xfrm>
          <a:prstGeom prst="rect">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1">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Point-to-point serial communications link </a:t>
            </a:r>
            <a:br>
              <a:rPr lang="en-US" sz="2400" b="0" i="0" u="none" strike="noStrike" cap="none">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1" name="Google Shape;531;p85"/>
          <p:cNvPicPr preferRelativeResize="0">
            <a:picLocks noGrp="1"/>
          </p:cNvPicPr>
          <p:nvPr>
            <p:ph type="body" idx="1"/>
          </p:nvPr>
        </p:nvPicPr>
        <p:blipFill rotWithShape="1">
          <a:blip r:embed="rId3">
            <a:alphaModFix/>
          </a:blip>
          <a:srcRect/>
          <a:stretch/>
        </p:blipFill>
        <p:spPr>
          <a:xfrm>
            <a:off x="479376" y="476672"/>
            <a:ext cx="6552728" cy="5417170"/>
          </a:xfrm>
          <a:prstGeom prst="rect">
            <a:avLst/>
          </a:prstGeom>
          <a:noFill/>
          <a:ln>
            <a:noFill/>
          </a:ln>
        </p:spPr>
      </p:pic>
      <p:sp>
        <p:nvSpPr>
          <p:cNvPr id="532" name="Google Shape;532;p85"/>
          <p:cNvSpPr txBox="1"/>
          <p:nvPr/>
        </p:nvSpPr>
        <p:spPr>
          <a:xfrm>
            <a:off x="7437885" y="615172"/>
            <a:ext cx="4752528" cy="64633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1">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Local area network (LAN) communication link.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Transmission media. </a:t>
            </a:r>
            <a:br>
              <a:rPr lang="en-US"/>
            </a:br>
            <a:endParaRPr/>
          </a:p>
        </p:txBody>
      </p:sp>
      <p:pic>
        <p:nvPicPr>
          <p:cNvPr id="538" name="Google Shape;538;p86"/>
          <p:cNvPicPr preferRelativeResize="0">
            <a:picLocks noGrp="1"/>
          </p:cNvPicPr>
          <p:nvPr>
            <p:ph type="body" idx="1"/>
          </p:nvPr>
        </p:nvPicPr>
        <p:blipFill rotWithShape="1">
          <a:blip r:embed="rId3">
            <a:alphaModFix/>
          </a:blip>
          <a:srcRect/>
          <a:stretch/>
        </p:blipFill>
        <p:spPr>
          <a:xfrm>
            <a:off x="1441077" y="1524000"/>
            <a:ext cx="9309848" cy="45432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Supervisory Control and Data Acquisition (SCADA) </a:t>
            </a:r>
            <a:endParaRPr/>
          </a:p>
        </p:txBody>
      </p:sp>
      <p:pic>
        <p:nvPicPr>
          <p:cNvPr id="544" name="Google Shape;544;p87"/>
          <p:cNvPicPr preferRelativeResize="0">
            <a:picLocks noGrp="1"/>
          </p:cNvPicPr>
          <p:nvPr>
            <p:ph type="body" idx="1"/>
          </p:nvPr>
        </p:nvPicPr>
        <p:blipFill rotWithShape="1">
          <a:blip r:embed="rId3">
            <a:alphaModFix/>
          </a:blip>
          <a:srcRect/>
          <a:stretch/>
        </p:blipFill>
        <p:spPr>
          <a:xfrm>
            <a:off x="1457507" y="1916832"/>
            <a:ext cx="9588949" cy="388843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Hardwired Logic versus Programmed Logic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31" name="Google Shape;131;p20"/>
          <p:cNvPicPr preferRelativeResize="0">
            <a:picLocks noGrp="1"/>
          </p:cNvPicPr>
          <p:nvPr>
            <p:ph type="body" idx="1"/>
          </p:nvPr>
        </p:nvPicPr>
        <p:blipFill rotWithShape="1">
          <a:blip r:embed="rId3">
            <a:alphaModFix/>
          </a:blip>
          <a:srcRect/>
          <a:stretch/>
        </p:blipFill>
        <p:spPr>
          <a:xfrm>
            <a:off x="230100" y="1856856"/>
            <a:ext cx="5649877" cy="3744416"/>
          </a:xfrm>
          <a:prstGeom prst="rect">
            <a:avLst/>
          </a:prstGeom>
          <a:noFill/>
          <a:ln>
            <a:noFill/>
          </a:ln>
        </p:spPr>
      </p:pic>
      <p:pic>
        <p:nvPicPr>
          <p:cNvPr id="132" name="Google Shape;132;p20"/>
          <p:cNvPicPr preferRelativeResize="0"/>
          <p:nvPr/>
        </p:nvPicPr>
        <p:blipFill rotWithShape="1">
          <a:blip r:embed="rId4">
            <a:alphaModFix/>
          </a:blip>
          <a:srcRect/>
          <a:stretch/>
        </p:blipFill>
        <p:spPr>
          <a:xfrm>
            <a:off x="6107697" y="1846094"/>
            <a:ext cx="5892903" cy="375517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38" name="Google Shape;138;p21"/>
          <p:cNvPicPr preferRelativeResize="0">
            <a:picLocks noGrp="1"/>
          </p:cNvPicPr>
          <p:nvPr>
            <p:ph type="body" idx="1"/>
          </p:nvPr>
        </p:nvPicPr>
        <p:blipFill rotWithShape="1">
          <a:blip r:embed="rId3">
            <a:alphaModFix/>
          </a:blip>
          <a:srcRect/>
          <a:stretch/>
        </p:blipFill>
        <p:spPr>
          <a:xfrm>
            <a:off x="1775521" y="1124745"/>
            <a:ext cx="8640960" cy="51070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75</Slides>
  <Notes>75</Notes>
  <HiddenSlides>0</HiddenSlide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Unit – 2    </vt:lpstr>
      <vt:lpstr>Contents</vt:lpstr>
      <vt:lpstr>Fundamentals of logic</vt:lpstr>
      <vt:lpstr>PowerPoint Presentation</vt:lpstr>
      <vt:lpstr>PowerPoint Presentation</vt:lpstr>
      <vt:lpstr>PowerPoint Presentation</vt:lpstr>
      <vt:lpstr>PowerPoint Presentation</vt:lpstr>
      <vt:lpstr>Hardwired Logic versus Programmed Logic  </vt:lpstr>
      <vt:lpstr>PowerPoint Presentation</vt:lpstr>
      <vt:lpstr>PowerPoint Presentation</vt:lpstr>
      <vt:lpstr>PowerPoint Presentation</vt:lpstr>
      <vt:lpstr>Program Scan</vt:lpstr>
      <vt:lpstr>PLC Programming Languages </vt:lpstr>
      <vt:lpstr>PowerPoint Presentation</vt:lpstr>
      <vt:lpstr>PowerPoint Presentation</vt:lpstr>
      <vt:lpstr>Functional block Diagram</vt:lpstr>
      <vt:lpstr>Sequential Functional Chart</vt:lpstr>
      <vt:lpstr>Structured Text</vt:lpstr>
      <vt:lpstr>Example</vt:lpstr>
      <vt:lpstr>PowerPoint Presentation</vt:lpstr>
      <vt:lpstr>Timers</vt:lpstr>
      <vt:lpstr>On Delay Timer</vt:lpstr>
      <vt:lpstr>PowerPoint Presentation</vt:lpstr>
      <vt:lpstr>Off- Delay Timer</vt:lpstr>
      <vt:lpstr>Retentive Timer </vt:lpstr>
      <vt:lpstr>Example </vt:lpstr>
      <vt:lpstr>PowerPoint Presentation</vt:lpstr>
      <vt:lpstr>Cascading Timers </vt:lpstr>
      <vt:lpstr>PowerPoint Presentation</vt:lpstr>
      <vt:lpstr>PowerPoint Presentation</vt:lpstr>
      <vt:lpstr>Counters</vt:lpstr>
      <vt:lpstr>Up-Counter  </vt:lpstr>
      <vt:lpstr>Example</vt:lpstr>
      <vt:lpstr>PowerPoint Presentation</vt:lpstr>
      <vt:lpstr>PowerPoint Presentation</vt:lpstr>
      <vt:lpstr>Example </vt:lpstr>
      <vt:lpstr>PowerPoint Presentation</vt:lpstr>
      <vt:lpstr>Down-Counter  </vt:lpstr>
      <vt:lpstr>PowerPoint Presentation</vt:lpstr>
      <vt:lpstr>PowerPoint Presentation</vt:lpstr>
      <vt:lpstr>Example</vt:lpstr>
      <vt:lpstr>PowerPoint Presentation</vt:lpstr>
      <vt:lpstr>Up – Down Counter</vt:lpstr>
      <vt:lpstr>PowerPoint Presentation</vt:lpstr>
      <vt:lpstr>PowerPoint Presentation</vt:lpstr>
      <vt:lpstr>PowerPoint Presentation</vt:lpstr>
      <vt:lpstr>High-Speed Counters  </vt:lpstr>
      <vt:lpstr>PowerPoint Presentation</vt:lpstr>
      <vt:lpstr>Data Compare Instructions </vt:lpstr>
      <vt:lpstr>PowerPoint Presentation</vt:lpstr>
      <vt:lpstr>PowerPoint Presentation</vt:lpstr>
      <vt:lpstr>PowerPoint Presentation</vt:lpstr>
      <vt:lpstr>Math Instructions  </vt:lpstr>
      <vt:lpstr>PowerPoint Presentation</vt:lpstr>
      <vt:lpstr>PowerPoint Presentation</vt:lpstr>
      <vt:lpstr>CPT (compute) instruction </vt:lpstr>
      <vt:lpstr>Compute instruction used to convert from Fahrenheit to Celsius </vt:lpstr>
      <vt:lpstr>Addition Instruction</vt:lpstr>
      <vt:lpstr>PowerPoint Presentation</vt:lpstr>
      <vt:lpstr>Subtraction Instruction </vt:lpstr>
      <vt:lpstr>PowerPoint Presentation</vt:lpstr>
      <vt:lpstr>Multiplication Instruction </vt:lpstr>
      <vt:lpstr>Example:  MUL instruction used to calculate the product of two sources. </vt:lpstr>
      <vt:lpstr>Division Instruction </vt:lpstr>
      <vt:lpstr>PowerPoint Presentation</vt:lpstr>
      <vt:lpstr>PowerPoint Presentation</vt:lpstr>
      <vt:lpstr>Direct PC-to-PLC software connection  </vt:lpstr>
      <vt:lpstr>Serial wiring connection  </vt:lpstr>
      <vt:lpstr>CONTROL CONFGURATIONS  </vt:lpstr>
      <vt:lpstr>PowerPoint Presentation</vt:lpstr>
      <vt:lpstr>PowerPoint Presentation</vt:lpstr>
      <vt:lpstr>Data Communications </vt:lpstr>
      <vt:lpstr>PowerPoint Presentation</vt:lpstr>
      <vt:lpstr>Transmission media.  </vt:lpstr>
      <vt:lpstr>Supervisory Control and Data Acquisition (SCADA)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    </dc:title>
  <cp:lastModifiedBy>jekankumar p</cp:lastModifiedBy>
  <cp:revision>1</cp:revision>
  <dcterms:modified xsi:type="dcterms:W3CDTF">2023-10-07T08:42:14Z</dcterms:modified>
</cp:coreProperties>
</file>