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E0058-7084-456B-8EFB-067E09AFD075}">
  <a:tblStyle styleId="{2A9E0058-7084-456B-8EFB-067E09AFD0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B79913-8CA6-414D-935B-209CB2132312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2F7"/>
          </a:solidFill>
        </a:fill>
      </a:tcStyle>
    </a:wholeTbl>
    <a:band1H>
      <a:tcTxStyle/>
      <a:tcStyle>
        <a:tcBdr/>
        <a:fill>
          <a:solidFill>
            <a:srgbClr val="DCE5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CE5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9" Type="http://schemas.openxmlformats.org/officeDocument/2006/relationships/slide" Target="slides/slide37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slide" Target="slides/slide32.xml" /><Relationship Id="rId42" Type="http://schemas.openxmlformats.org/officeDocument/2006/relationships/slide" Target="slides/slide40.xml" /><Relationship Id="rId47" Type="http://schemas.openxmlformats.org/officeDocument/2006/relationships/presProps" Target="presProps.xml" /><Relationship Id="rId50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slide" Target="slides/slide31.xml" /><Relationship Id="rId38" Type="http://schemas.openxmlformats.org/officeDocument/2006/relationships/slide" Target="slides/slide36.xml" /><Relationship Id="rId46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41" Type="http://schemas.openxmlformats.org/officeDocument/2006/relationships/slide" Target="slides/slide3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slide" Target="slides/slide35.xml" /><Relationship Id="rId40" Type="http://schemas.openxmlformats.org/officeDocument/2006/relationships/slide" Target="slides/slide38.xml" /><Relationship Id="rId45" Type="http://schemas.openxmlformats.org/officeDocument/2006/relationships/slide" Target="slides/slide43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slide" Target="slides/slide34.xml" /><Relationship Id="rId49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4" Type="http://schemas.openxmlformats.org/officeDocument/2006/relationships/slide" Target="slides/slide42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slide" Target="slides/slide33.xml" /><Relationship Id="rId43" Type="http://schemas.openxmlformats.org/officeDocument/2006/relationships/slide" Target="slides/slide41.xml" /><Relationship Id="rId48" Type="http://schemas.openxmlformats.org/officeDocument/2006/relationships/viewProps" Target="viewProps.xml" /><Relationship Id="rId8" Type="http://schemas.openxmlformats.org/officeDocument/2006/relationships/slide" Target="slides/slide6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pic" idx="2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dt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ft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2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 /><Relationship Id="rId3" Type="http://schemas.openxmlformats.org/officeDocument/2006/relationships/slideLayout" Target="../slideLayouts/slideLayout4.xml" /><Relationship Id="rId7" Type="http://schemas.openxmlformats.org/officeDocument/2006/relationships/slideLayout" Target="../slideLayouts/slideLayout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3.xml" /><Relationship Id="rId1" Type="http://schemas.openxmlformats.org/officeDocument/2006/relationships/slideLayout" Target="../slideLayouts/slideLayout2.xml" /><Relationship Id="rId6" Type="http://schemas.openxmlformats.org/officeDocument/2006/relationships/slideLayout" Target="../slideLayouts/slideLayout7.xml" /><Relationship Id="rId11" Type="http://schemas.openxmlformats.org/officeDocument/2006/relationships/slideLayout" Target="../slideLayouts/slideLayout12.xml" /><Relationship Id="rId5" Type="http://schemas.openxmlformats.org/officeDocument/2006/relationships/slideLayout" Target="../slideLayouts/slideLayout6.xml" /><Relationship Id="rId10" Type="http://schemas.openxmlformats.org/officeDocument/2006/relationships/slideLayout" Target="../slideLayouts/slideLayout11.xml" /><Relationship Id="rId4" Type="http://schemas.openxmlformats.org/officeDocument/2006/relationships/slideLayout" Target="../slideLayouts/slideLayout5.xml" /><Relationship Id="rId9" Type="http://schemas.openxmlformats.org/officeDocument/2006/relationships/slideLayout" Target="../slideLayouts/slideLayout1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png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2.png" /><Relationship Id="rId4" Type="http://schemas.openxmlformats.org/officeDocument/2006/relationships/image" Target="../media/image21.png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XRksET5vNo" TargetMode="External" /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ctrTitle"/>
          </p:nvPr>
        </p:nvSpPr>
        <p:spPr>
          <a:xfrm>
            <a:off x="428596" y="357167"/>
            <a:ext cx="8200996" cy="92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wentieth Century"/>
              <a:buNone/>
            </a:pPr>
            <a:r>
              <a:rPr lang="en-IN" sz="3600"/>
              <a:t>18ECO134T- INDUSTRIAL AUTOMATION</a:t>
            </a:r>
            <a:endParaRPr sz="36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1071538" y="1142984"/>
            <a:ext cx="64008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IN"/>
              <a:t>UNIT - 3</a:t>
            </a:r>
            <a:endParaRPr/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SzPts val="1560"/>
              <a:buNone/>
            </a:pPr>
            <a:r>
              <a:rPr lang="en-IN"/>
              <a:t>Distributed Control system (DCS)</a:t>
            </a:r>
            <a:endParaRPr/>
          </a:p>
        </p:txBody>
      </p:sp>
      <p:sp>
        <p:nvSpPr>
          <p:cNvPr id="120" name="Google Shape;120;p15" descr="Introduction to DCS (Distributed Control System 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" name="Google Shape;121;p15" descr="Introduction to DCS (Distributed Control System 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32" y="2786058"/>
            <a:ext cx="47815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wentieth Century"/>
              <a:buNone/>
            </a:pPr>
            <a:r>
              <a:rPr lang="en-IN"/>
              <a:t>Evolution of Distributed Control System 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538" y="1571612"/>
            <a:ext cx="706755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2071670" y="1559470"/>
            <a:ext cx="407196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B85B2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Distributed Control; Centralized monitoring</a:t>
            </a:r>
            <a:endParaRPr sz="1800">
              <a:solidFill>
                <a:srgbClr val="B85B2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Need for distributed control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20040" lvl="0" indent="-320059" algn="l" rtl="0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Distributive control permits the distribution of the processing tasks among several controllers and is highly reliable.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Distributive control drastically reduces field wiring and heightens performance because it places the controller and I/O close to the machine process being controlled.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Depending on the process, one PLC failure would not necessarily halt the complete process.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DCS is supervised by a host computer that may perform monitoring/supervising functions such as   report generation and storage of data.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Comparison between CCS and DCS</a:t>
            </a:r>
            <a:endParaRPr/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571472" y="192880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{A9B79913-8CA6-414D-935B-209CB2132312}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Centralized control system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Distributed control system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Centralised repository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Distributed/ local repositories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Failure of central controller leads to shut down of the entire process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Distribution of the process tasks among several controllers saves from shut down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Less reliable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Highly reliable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Complexity in process dynamics and control affects the speed of operation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Improved speed of operation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Increased field wiring and hence difficult to troubleshoot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Reduced field wiring and so easier to troubleshoot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Need for dedicated communication links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Distributed communication highways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Low installation but high maintenance cost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High initial cost but low maintenance cost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such centralised supervision of entire process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Supervision of entire process by means of SCADA software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DCS-Manufacturers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IN" b="1" i="1"/>
              <a:t>Company                            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 i="1"/>
              <a:t>Centum (first DCS unit in the year1975)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 i="1"/>
              <a:t>ABB 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 i="1"/>
              <a:t>Honeywell 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 i="1"/>
              <a:t>Rockwell 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 i="1"/>
              <a:t>Invensys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 i="1"/>
              <a:t>Siemens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 i="1"/>
              <a:t>Emerson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 i="1"/>
              <a:t>Yokogawa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DCS architecture</a:t>
            </a:r>
            <a:endParaRPr/>
          </a:p>
        </p:txBody>
      </p:sp>
      <p:pic>
        <p:nvPicPr>
          <p:cNvPr id="202" name="Google Shape;202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5254" r="-1723" b="10063"/>
          <a:stretch/>
        </p:blipFill>
        <p:spPr>
          <a:xfrm>
            <a:off x="331045" y="1571612"/>
            <a:ext cx="8812955" cy="485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DCS hardware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Local control unit (LCU)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Data I/O (DIO) modules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Human Machine Interface (HMI)- low and high level 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Process interfacing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Shared data communication 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Field level communication</a:t>
            </a: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Local control Unit (LCU)</a:t>
            </a: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531352" cy="475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Represents a smallest collection of hardware in the DCS setup that performs the closed loop control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Takes inputs from field devices and sensors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Processes commands given by the operator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Controls the output to actuators-motors, solenoids etc.,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Communication between other LCUs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Stand alone operation during changeovers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Changeover from Auto to manual and vice versa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Functions of LCU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It receives the instructions from the engineering station like set point and other parameters and directly controls field devices.</a:t>
            </a: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It can sense and control both analog and digital inputs/outputs by analog and digital I/O modules. </a:t>
            </a: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It collects the information from discrete field devices and sends this information to operating and engineering stations.</a:t>
            </a: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Block diagram of LCU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r="4896" b="15395"/>
          <a:stretch/>
        </p:blipFill>
        <p:spPr>
          <a:xfrm>
            <a:off x="1571604" y="1785926"/>
            <a:ext cx="4263668" cy="307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LCU configurations-A,B,C</a:t>
            </a:r>
            <a:endParaRPr/>
          </a:p>
        </p:txBody>
      </p:sp>
      <p:pic>
        <p:nvPicPr>
          <p:cNvPr id="232" name="Google Shape;232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0034" y="2000240"/>
            <a:ext cx="23812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9190" y="2071678"/>
            <a:ext cx="386715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6050" y="4214818"/>
            <a:ext cx="25908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785786" y="1571612"/>
            <a:ext cx="235745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Configuration A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5857884" y="1571612"/>
            <a:ext cx="235745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Configuration B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3143240" y="3857628"/>
            <a:ext cx="235745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Configuration C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Contents</a:t>
            </a:r>
            <a:endParaRPr/>
          </a:p>
        </p:txBody>
      </p:sp>
      <p:graphicFrame>
        <p:nvGraphicFramePr>
          <p:cNvPr id="128" name="Google Shape;128;p16"/>
          <p:cNvGraphicFramePr/>
          <p:nvPr/>
        </p:nvGraphicFramePr>
        <p:xfrm>
          <a:off x="571472" y="16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{2A9E0058-7084-456B-8EFB-067E09AFD075}</a:tableStyleId>
              </a:tblPr>
              <a:tblGrid>
                <a:gridCol w="159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125">
                <a:tc>
                  <a:txBody>
                    <a:bodyPr/>
                    <a:lstStyle/>
                    <a:p>
                      <a:pPr marL="272415" marR="27368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72415" marR="27368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Session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72415" marR="27368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 of DCS, Hybrid System Architecture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72415" marR="27368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Central Computer system Architecture, DCS Architecture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72415" marR="27368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12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4770" marR="0" lvl="0" indent="0" algn="l" rtl="0">
                        <a:lnSpc>
                          <a:spcPct val="112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 of Architecture, Local Control Unit Architecture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72415" marR="27368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12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4770" marR="0" lvl="0" indent="0" algn="l" rtl="0">
                        <a:lnSpc>
                          <a:spcPct val="112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Architectural Parameters, Comparison Of LCU Architecture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72415" marR="27368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LCU Language Requirements, Function Blocks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7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72415" marR="27368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12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4770" marR="0" lvl="0" indent="0" algn="l" rtl="0">
                        <a:lnSpc>
                          <a:spcPct val="112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 Block Libraries, Problem-Oriented Language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72415" marR="27368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12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4770" marR="0" lvl="0" indent="0" algn="l" rtl="0">
                        <a:lnSpc>
                          <a:spcPct val="1120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LCU Process Interfacing Issues, Security Requirements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72415" marR="27368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477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 Design Approach, On-Line Diagnostics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72415" marR="27368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477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Redundant Controller Design, One-On-One, One-On-Many Redundancy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Comparison of configurations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t="8108" r="-2000"/>
          <a:stretch/>
        </p:blipFill>
        <p:spPr>
          <a:xfrm>
            <a:off x="857224" y="1857364"/>
            <a:ext cx="7286676" cy="48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2357422" y="1500174"/>
            <a:ext cx="2357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Configuration A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214810" y="1488032"/>
            <a:ext cx="2357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Configuration B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5857884" y="1488032"/>
            <a:ext cx="2357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Configuration C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928662" y="1488032"/>
            <a:ext cx="2357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Parameter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Functional Blocks (FB)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IN" sz="2400"/>
              <a:t>To enter the  control program and control system configuration in the processor memory of LCU 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IN" sz="2400"/>
              <a:t>High level (FORTRAN or BASIC) / block oriented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IN" sz="2400"/>
              <a:t>Blocks with set of parameters can be sequentially connected to implement a particular process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IN" sz="2400"/>
              <a:t>It overcomes the need to learn computer programming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IN" sz="2400"/>
              <a:t>It also helps to avoid manual hardwiring as in the case of relay logic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IN" sz="2400"/>
              <a:t>It helps in easy implementation of the changes to be made in configuration and troubleshooting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IN" sz="2400"/>
              <a:t>Number of FBs used influences the size of the LCU </a:t>
            </a: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Typical Functional blocks</a:t>
            </a:r>
            <a:endParaRPr/>
          </a:p>
        </p:txBody>
      </p:sp>
      <p:pic>
        <p:nvPicPr>
          <p:cNvPr id="259" name="Google Shape;259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00100" y="1600200"/>
            <a:ext cx="6970217" cy="477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Functional Block Libraries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31707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IN"/>
              <a:t>2 types of FB libraries: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Complex FB library- for PID controller, sqrt etc.,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Simple FB library- for single arithmetic/logic function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Important factors to be considered- LCU utilization, Flexibility of modification, scalability and difficulty level of implementing algorithms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Important functionalities in High level languages-Text editor, debugger and file manager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Typical FB libraries</a:t>
            </a:r>
            <a:endParaRPr/>
          </a:p>
        </p:txBody>
      </p:sp>
      <p:pic>
        <p:nvPicPr>
          <p:cNvPr id="271" name="Google Shape;27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10" y="1500174"/>
            <a:ext cx="5675763" cy="535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LCU Architecture parameters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>
                <a:solidFill>
                  <a:srgbClr val="002060"/>
                </a:solidFill>
              </a:rPr>
              <a:t>Size of the controller- </a:t>
            </a:r>
            <a:r>
              <a:rPr lang="en-IN"/>
              <a:t>Number of I/Os, processes and functional blocks that can be processed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>
                <a:solidFill>
                  <a:srgbClr val="002060"/>
                </a:solidFill>
              </a:rPr>
              <a:t>Functionality- </a:t>
            </a:r>
            <a:r>
              <a:rPr lang="en-IN"/>
              <a:t>Analog/ Digital, Continuous/ Discrete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>
                <a:solidFill>
                  <a:srgbClr val="002060"/>
                </a:solidFill>
              </a:rPr>
              <a:t>Performance – </a:t>
            </a:r>
            <a:r>
              <a:rPr lang="en-IN"/>
              <a:t>Speed of performance, accuracy, scanning rate etc.,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>
                <a:solidFill>
                  <a:srgbClr val="002060"/>
                </a:solidFill>
              </a:rPr>
              <a:t>Communication channels-</a:t>
            </a:r>
            <a:r>
              <a:rPr lang="en-IN">
                <a:solidFill>
                  <a:srgbClr val="345D7E"/>
                </a:solidFill>
              </a:rPr>
              <a:t> </a:t>
            </a:r>
            <a:r>
              <a:rPr lang="en-IN"/>
              <a:t>PC-PC communication, Interface devices, field level communication etc.,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>
                <a:solidFill>
                  <a:srgbClr val="002060"/>
                </a:solidFill>
              </a:rPr>
              <a:t>Output security- </a:t>
            </a:r>
            <a:r>
              <a:rPr lang="en-IN"/>
              <a:t>Fail safe operation, manual or auto backup, frequency of backup and routine checks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Human Machine Interface</a:t>
            </a:r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75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20040" lvl="0" indent="-320059" algn="l" rtl="0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Effective Control and visualization of the process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Electronic interfacing between human and the process to control monitor and diagnose processes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Graphical user interface to check: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IN"/>
              <a:t>Operation summary- routine monitoring of process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IN"/>
              <a:t>Configuration/setup- Control configuration and parametric values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IN"/>
              <a:t>Event history-Time stamped list of all significant events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IN"/>
              <a:t>Auto/manual changeover – Bypass control during shutdown/maintenance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IN"/>
              <a:t>Trend values – Flow, pressure, temperatures as a function of time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IN"/>
              <a:t>Diagnostics –cause and occurrence of failures</a:t>
            </a:r>
            <a:endParaRPr/>
          </a:p>
          <a:p>
            <a:pPr marL="640080" lvl="1" indent="-167417" algn="l" rtl="0">
              <a:spcBef>
                <a:spcPts val="55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320040" lvl="0" indent="-217855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Interfacing requirements</a:t>
            </a:r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Communication Interfaces are needed in order to:</a:t>
            </a:r>
            <a:endParaRPr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IN"/>
              <a:t>Establish communication between LCUs</a:t>
            </a:r>
            <a:endParaRPr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IN"/>
              <a:t>Allow transmission of process data to higher level elements</a:t>
            </a:r>
            <a:endParaRPr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IN"/>
              <a:t>Transmit information command and requests to LCUs</a:t>
            </a:r>
            <a:endParaRPr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IN"/>
              <a:t>Augment I/O capacity of LCU to DI/Ous</a:t>
            </a:r>
            <a:endParaRPr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IN"/>
              <a:t>Implement redundancy operation of one or more LCUs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Reliable interfacing </a:t>
            </a:r>
            <a:endParaRPr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For maximum reliability,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Minimise the number of components and electrical connections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Current value of output should be indicated to the LCUs 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Powering the output circuitry from an independent supply to avoid loss of data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Analog output device should be able to indicate “last minimum output” “last maximum output” “ go to last output”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Sophisticated HMI</a:t>
            </a:r>
            <a:endParaRPr/>
          </a:p>
        </p:txBody>
      </p:sp>
      <p:pic>
        <p:nvPicPr>
          <p:cNvPr id="301" name="Google Shape;301;p43" descr="Sophisticated HM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3042" y="1571612"/>
            <a:ext cx="6286544" cy="468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302" name="Google Shape;302;p43"/>
          <p:cNvSpPr/>
          <p:nvPr/>
        </p:nvSpPr>
        <p:spPr>
          <a:xfrm>
            <a:off x="785786" y="5929330"/>
            <a:ext cx="857256" cy="28575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Introduction to control techniques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214282" y="1428736"/>
            <a:ext cx="851535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20040" lvl="0" indent="-320059" algn="l" rtl="0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Direct digital control- A single computer controls the entire process. It overcomes the interfacing problems but is vulnerable to failures and shut down</a:t>
            </a:r>
            <a:endParaRPr/>
          </a:p>
          <a:p>
            <a:pPr marL="320040" lvl="0" indent="-217855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Hybrid control – An individual discrete-control hardware, typically PLCs or analog loop controllers to collect process information and generate reports</a:t>
            </a:r>
            <a:endParaRPr/>
          </a:p>
          <a:p>
            <a:pPr marL="320040" lvl="0" indent="-217855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Distributed control - allows the application to be broken into subsystems that use digital, rather than analog, control techniques and that can be interfaced together easily.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High Level User Interface</a:t>
            </a:r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Interfacing with the process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Real time control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Interfacing with other elements in DCS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Security features required for process application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Supporting utilities 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Modifying the program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Low level User Interface</a:t>
            </a:r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1"/>
          </p:nvPr>
        </p:nvSpPr>
        <p:spPr>
          <a:xfrm>
            <a:off x="571472" y="1571612"/>
            <a:ext cx="8153400" cy="17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20040" lvl="0" indent="-320059" algn="l" rtl="0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Field devices communication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Directly communicates with LCU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Plant operator can directly configure controller, switch control operation and override (Auto/Manual) control</a:t>
            </a:r>
            <a:endParaRPr/>
          </a:p>
          <a:p>
            <a:pPr marL="320040" lvl="0" indent="-217855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290" y="3571876"/>
            <a:ext cx="60674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DI/OU modules</a:t>
            </a:r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A Microprocessor based data acquisition unit meant for receiving and generating inputs and outputs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It can be used as an auxilliary unit capable of handling multiple I/Os (not possible with LCUs)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Adds up to the installation and maintenance cost 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Similar to LCU but differs in two ways: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Lack of security features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No control but only data acquisition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DI/OU Block diagram </a:t>
            </a:r>
            <a:endParaRPr/>
          </a:p>
        </p:txBody>
      </p:sp>
      <p:pic>
        <p:nvPicPr>
          <p:cNvPr id="327" name="Google Shape;327;p47"/>
          <p:cNvPicPr preferRelativeResize="0"/>
          <p:nvPr/>
        </p:nvPicPr>
        <p:blipFill rotWithShape="1">
          <a:blip r:embed="rId3">
            <a:alphaModFix/>
          </a:blip>
          <a:srcRect r="4896" b="15395"/>
          <a:stretch/>
        </p:blipFill>
        <p:spPr>
          <a:xfrm>
            <a:off x="214282" y="1928802"/>
            <a:ext cx="4263668" cy="307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2050" y="2000240"/>
            <a:ext cx="41719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7"/>
          <p:cNvSpPr txBox="1"/>
          <p:nvPr/>
        </p:nvSpPr>
        <p:spPr>
          <a:xfrm>
            <a:off x="1000100" y="5214950"/>
            <a:ext cx="36433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Single loop controller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5214942" y="5143512"/>
            <a:ext cx="2786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Multi loop controller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Security features</a:t>
            </a:r>
            <a:endParaRPr/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Objectives- safe transmission, Auto/manual switch over during shutdown and fail-safe operations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Three security design approaches: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Manual backup only- Operator can take manual control and link inactive LCU with active ones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Standby redundant controller – One LCU acts as master, remaining are redundant -bumpless transfer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Multiple active controllers- Multiple LCUs active at a time for control operation-decision by polling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Security design approaches</a:t>
            </a:r>
            <a:endParaRPr/>
          </a:p>
        </p:txBody>
      </p:sp>
      <p:pic>
        <p:nvPicPr>
          <p:cNvPr id="342" name="Google Shape;34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96" y="1785926"/>
            <a:ext cx="4517403" cy="17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4942" y="1928802"/>
            <a:ext cx="3252789" cy="142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6050" y="4143380"/>
            <a:ext cx="4056926" cy="18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 txBox="1"/>
          <p:nvPr/>
        </p:nvSpPr>
        <p:spPr>
          <a:xfrm>
            <a:off x="1571604" y="1571612"/>
            <a:ext cx="2786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(i) Manual backup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5786446" y="1571612"/>
            <a:ext cx="2357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(ii) Redundant controller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3643306" y="3786190"/>
            <a:ext cx="30718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(iii) Multiple active LCUs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Online diagnostics</a:t>
            </a:r>
            <a:endParaRPr/>
          </a:p>
        </p:txBody>
      </p:sp>
      <p:sp>
        <p:nvSpPr>
          <p:cNvPr id="353" name="Google Shape;353;p5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Frequency of diagnostics- during start up, at regular intervals and upon occurrence of failure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Onset of failure/shutdown, the LCU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should communicate the failure to LL and HL interfaces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should initiate hardware failure indicator/alarm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should be able to trigger internal process fail safe sequence and isolate the process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IN"/>
              <a:t>Safety precaution operations to shut down in orderly way</a:t>
            </a: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Types of online diagnostics</a:t>
            </a:r>
            <a:endParaRPr/>
          </a:p>
        </p:txBody>
      </p:sp>
      <p:pic>
        <p:nvPicPr>
          <p:cNvPr id="359" name="Google Shape;35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571612"/>
            <a:ext cx="9144022" cy="528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Types of online diagnostics</a:t>
            </a:r>
            <a:endParaRPr/>
          </a:p>
        </p:txBody>
      </p:sp>
      <p:pic>
        <p:nvPicPr>
          <p:cNvPr id="365" name="Google Shape;36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04945"/>
            <a:ext cx="9144000" cy="349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Redundancy concept</a:t>
            </a:r>
            <a:endParaRPr/>
          </a:p>
        </p:txBody>
      </p:sp>
      <p:sp>
        <p:nvSpPr>
          <p:cNvPr id="371" name="Google Shape;371;p5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One-on-one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One-on-many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Multiple active</a:t>
            </a: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Centralized Control System(CCS)</a:t>
            </a:r>
            <a:endParaRPr/>
          </a:p>
        </p:txBody>
      </p:sp>
      <p:pic>
        <p:nvPicPr>
          <p:cNvPr id="140" name="Google Shape;140;p18" descr="Centralized  Processing  Unit   CPU Centralized Control System Input Signals  from Field Set Points OutputSignals  to Fiel..."/>
          <p:cNvPicPr preferRelativeResize="0"/>
          <p:nvPr/>
        </p:nvPicPr>
        <p:blipFill rotWithShape="1">
          <a:blip r:embed="rId3">
            <a:alphaModFix/>
          </a:blip>
          <a:srcRect t="9091" r="77"/>
          <a:stretch/>
        </p:blipFill>
        <p:spPr>
          <a:xfrm>
            <a:off x="714348" y="1655657"/>
            <a:ext cx="6786610" cy="463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One on one redundancy</a:t>
            </a:r>
            <a:endParaRPr/>
          </a:p>
        </p:txBody>
      </p:sp>
      <p:sp>
        <p:nvSpPr>
          <p:cNvPr id="377" name="Google Shape;377;p5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031318" cy="211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Total backup of LCU configurations to primary LCU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No manual back up needed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But expensive approach as all of the LCU elements needs to be duplicated and the redundant one has be safeguarded and has potential single point failure problems</a:t>
            </a:r>
            <a:endParaRPr/>
          </a:p>
        </p:txBody>
      </p:sp>
      <p:pic>
        <p:nvPicPr>
          <p:cNvPr id="378" name="Google Shape;37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298" y="3428976"/>
            <a:ext cx="6219611" cy="34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One on many redundancy</a:t>
            </a:r>
            <a:endParaRPr/>
          </a:p>
        </p:txBody>
      </p:sp>
      <p:sp>
        <p:nvSpPr>
          <p:cNvPr id="384" name="Google Shape;384;p5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140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20040" lvl="0" indent="-320059" algn="l" rtl="0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Cost effective approach – single LCU is used as standby to backup any one of the several LCUs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Switching matrix essential, complex and so careful design needed</a:t>
            </a:r>
            <a:endParaRPr/>
          </a:p>
          <a:p>
            <a:pPr marL="320040" lvl="0" indent="-320059" algn="l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IN"/>
              <a:t>An arbitrator should carry the information regarding the LCU </a:t>
            </a:r>
            <a:endParaRPr/>
          </a:p>
        </p:txBody>
      </p:sp>
      <p:pic>
        <p:nvPicPr>
          <p:cNvPr id="385" name="Google Shape;38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66" y="3048000"/>
            <a:ext cx="5524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Comparison of architectures</a:t>
            </a:r>
            <a:endParaRPr/>
          </a:p>
        </p:txBody>
      </p:sp>
      <p:sp>
        <p:nvSpPr>
          <p:cNvPr id="391" name="Google Shape;391;p56"/>
          <p:cNvSpPr txBox="1"/>
          <p:nvPr/>
        </p:nvSpPr>
        <p:spPr>
          <a:xfrm>
            <a:off x="571472" y="1571612"/>
            <a:ext cx="1428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56"/>
          <p:cNvSpPr txBox="1"/>
          <p:nvPr/>
        </p:nvSpPr>
        <p:spPr>
          <a:xfrm>
            <a:off x="2500298" y="1571612"/>
            <a:ext cx="1928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control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56"/>
          <p:cNvSpPr txBox="1"/>
          <p:nvPr/>
        </p:nvSpPr>
        <p:spPr>
          <a:xfrm>
            <a:off x="4643438" y="1571612"/>
            <a:ext cx="22860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control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56"/>
          <p:cNvSpPr txBox="1"/>
          <p:nvPr/>
        </p:nvSpPr>
        <p:spPr>
          <a:xfrm>
            <a:off x="7000892" y="1571612"/>
            <a:ext cx="1928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control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44" y="1928802"/>
            <a:ext cx="89725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401" name="Google Shape;401;p5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531352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 u="sng"/>
              <a:t>Book references: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IN"/>
              <a:t>	</a:t>
            </a:r>
            <a:r>
              <a:rPr lang="en-IN" sz="2000" i="1"/>
              <a:t>Krishna Kant, Computer Based Industrial Control,    Second edition, Prentice Hall of India, New Delhi,2015</a:t>
            </a:r>
            <a:endParaRPr sz="2000" i="1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IN" sz="2000"/>
              <a:t>   	</a:t>
            </a:r>
            <a:r>
              <a:rPr lang="en-IN" sz="2000" i="1"/>
              <a:t>Michael P Lukas, Distributed Control Sytems- their evaluation and design, Van  Nostrand Reinhold company, USA, 1986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 u="sng"/>
              <a:t>Video references: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IN" sz="2400"/>
              <a:t>Introduction to DCS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IN" sz="2400" u="sng">
                <a:solidFill>
                  <a:schemeClr val="hlink"/>
                </a:solidFill>
                <a:hlinkClick r:id="rId3"/>
              </a:rPr>
              <a:t>https://www.youtube.com/watch?v=jXRksET5vNo</a:t>
            </a:r>
            <a:endParaRPr sz="240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IN" sz="2400"/>
              <a:t>Difference Between PLC and DCS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IN" sz="2400" u="sng"/>
              <a:t>https://www.youtube.com/watch?v=iF99iKlDpxA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Centralized control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531352" cy="197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Several machines/processes controlled by a central controller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Control configuration to control diverse manufacturing process with help of a single controller</a:t>
            </a: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3042" y="3714752"/>
            <a:ext cx="56388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Drawbacks of centralized control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All individual steps in the manufacturing process are handled by a stand-alone central controller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Simple to implement, monitor and troubleshoot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No exchange of controller status  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No exchange of data to other controllers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If the main controller fails, the whole process stops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Hybrid control system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531352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Combination of direct digital control and a central control hardware to implement control functions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Local control of the plant is achieived by means of discrete analog controller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A central monitoring system with SCADA for data logging, control, optimization &amp; alarm management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Dominated approach till 1970s in all industries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IN"/>
              <a:t>Faced difficulties in maintenance of large volumes of data &amp; centralized monitoring of complex industries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Hybrid architecture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52" y="1785926"/>
            <a:ext cx="633412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IN"/>
              <a:t>Control architecture-Time line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7382"/>
          <a:stretch/>
        </p:blipFill>
        <p:spPr>
          <a:xfrm>
            <a:off x="571472" y="1571612"/>
            <a:ext cx="8072494" cy="471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43</Slides>
  <Notes>43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Median</vt:lpstr>
      <vt:lpstr>Median</vt:lpstr>
      <vt:lpstr>18ECO134T- INDUSTRIAL AUTOMATION</vt:lpstr>
      <vt:lpstr>Contents</vt:lpstr>
      <vt:lpstr>Introduction to control techniques</vt:lpstr>
      <vt:lpstr>Centralized Control System(CCS)</vt:lpstr>
      <vt:lpstr>Centralized control</vt:lpstr>
      <vt:lpstr>Drawbacks of centralized control</vt:lpstr>
      <vt:lpstr>Hybrid control system</vt:lpstr>
      <vt:lpstr>Hybrid architecture</vt:lpstr>
      <vt:lpstr>Control architecture-Time line</vt:lpstr>
      <vt:lpstr>Evolution of Distributed Control System </vt:lpstr>
      <vt:lpstr>Need for distributed control</vt:lpstr>
      <vt:lpstr>Comparison between CCS and DCS</vt:lpstr>
      <vt:lpstr>DCS-Manufacturers</vt:lpstr>
      <vt:lpstr>DCS architecture</vt:lpstr>
      <vt:lpstr>DCS hardware</vt:lpstr>
      <vt:lpstr>Local control Unit (LCU)</vt:lpstr>
      <vt:lpstr>Functions of LCU</vt:lpstr>
      <vt:lpstr>Block diagram of LCU</vt:lpstr>
      <vt:lpstr>LCU configurations-A,B,C</vt:lpstr>
      <vt:lpstr>Comparison of configurations</vt:lpstr>
      <vt:lpstr>Functional Blocks (FB)</vt:lpstr>
      <vt:lpstr>Typical Functional blocks</vt:lpstr>
      <vt:lpstr>Functional Block Libraries</vt:lpstr>
      <vt:lpstr>Typical FB libraries</vt:lpstr>
      <vt:lpstr>LCU Architecture parameters</vt:lpstr>
      <vt:lpstr>Human Machine Interface</vt:lpstr>
      <vt:lpstr>Interfacing requirements</vt:lpstr>
      <vt:lpstr>Reliable interfacing </vt:lpstr>
      <vt:lpstr>Sophisticated HMI</vt:lpstr>
      <vt:lpstr>High Level User Interface</vt:lpstr>
      <vt:lpstr>Low level User Interface</vt:lpstr>
      <vt:lpstr>DI/OU modules</vt:lpstr>
      <vt:lpstr>DI/OU Block diagram </vt:lpstr>
      <vt:lpstr>Security features</vt:lpstr>
      <vt:lpstr>Security design approaches</vt:lpstr>
      <vt:lpstr>Online diagnostics</vt:lpstr>
      <vt:lpstr>Types of online diagnostics</vt:lpstr>
      <vt:lpstr>Types of online diagnostics</vt:lpstr>
      <vt:lpstr>Redundancy concept</vt:lpstr>
      <vt:lpstr>One on one redundancy</vt:lpstr>
      <vt:lpstr>One on many redundancy</vt:lpstr>
      <vt:lpstr>Comparison of architectures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18ECO134T- INDUSTRIAL AUTOMATION</dc:title>
  <cp:lastModifiedBy>jekankumar p</cp:lastModifiedBy>
  <cp:revision>1</cp:revision>
  <dcterms:modified xsi:type="dcterms:W3CDTF">2023-10-07T08:43:19Z</dcterms:modified>
</cp:coreProperties>
</file>