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99" r:id="rId2"/>
    <p:sldId id="374" r:id="rId3"/>
    <p:sldId id="386" r:id="rId4"/>
    <p:sldId id="387" r:id="rId5"/>
    <p:sldId id="385" r:id="rId6"/>
    <p:sldId id="388" r:id="rId7"/>
    <p:sldId id="390" r:id="rId8"/>
    <p:sldId id="391" r:id="rId9"/>
    <p:sldId id="389" r:id="rId10"/>
    <p:sldId id="392" r:id="rId11"/>
    <p:sldId id="393" r:id="rId12"/>
    <p:sldId id="395" r:id="rId13"/>
    <p:sldId id="396" r:id="rId14"/>
    <p:sldId id="394" r:id="rId15"/>
    <p:sldId id="397" r:id="rId16"/>
    <p:sldId id="39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8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>
      <p:cViewPr varScale="1">
        <p:scale>
          <a:sx n="64" d="100"/>
          <a:sy n="64" d="100"/>
        </p:scale>
        <p:origin x="148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F1F00E-EA22-419F-84AD-66A3C4C43829}" type="doc">
      <dgm:prSet loTypeId="urn:microsoft.com/office/officeart/2005/8/layout/chevron2" loCatId="list" qsTypeId="urn:microsoft.com/office/officeart/2005/8/quickstyle/simple1" qsCatId="simple" csTypeId="urn:microsoft.com/office/officeart/2005/8/colors/colorful1#4" csCatId="colorful" phldr="1"/>
      <dgm:spPr/>
      <dgm:t>
        <a:bodyPr/>
        <a:lstStyle/>
        <a:p>
          <a:endParaRPr lang="en-US"/>
        </a:p>
      </dgm:t>
    </dgm:pt>
    <dgm:pt modelId="{B1551B1B-0A89-4A18-98C3-DFA2E989922F}">
      <dgm:prSet phldrT="[Text]"/>
      <dgm:spPr/>
      <dgm:t>
        <a:bodyPr/>
        <a:lstStyle/>
        <a:p>
          <a:r>
            <a:rPr lang="en-IN" b="1" dirty="0"/>
            <a:t>Overfitting</a:t>
          </a:r>
          <a:endParaRPr lang="en-US" b="1" dirty="0"/>
        </a:p>
      </dgm:t>
    </dgm:pt>
    <dgm:pt modelId="{41F4AF84-1138-41CC-AAEA-C7B88917DF09}" type="parTrans" cxnId="{AE69C96F-5D92-46B5-BF75-16D8D117007A}">
      <dgm:prSet/>
      <dgm:spPr/>
      <dgm:t>
        <a:bodyPr/>
        <a:lstStyle/>
        <a:p>
          <a:endParaRPr lang="en-US"/>
        </a:p>
      </dgm:t>
    </dgm:pt>
    <dgm:pt modelId="{06B3D614-6E2F-4555-8744-11C0FD0B73DB}" type="sibTrans" cxnId="{AE69C96F-5D92-46B5-BF75-16D8D117007A}">
      <dgm:prSet/>
      <dgm:spPr/>
      <dgm:t>
        <a:bodyPr/>
        <a:lstStyle/>
        <a:p>
          <a:endParaRPr lang="en-US"/>
        </a:p>
      </dgm:t>
    </dgm:pt>
    <dgm:pt modelId="{A8D439AB-0849-4987-B0A0-FE37A737E33F}">
      <dgm:prSet phldrT="[Text]"/>
      <dgm:spPr/>
      <dgm:t>
        <a:bodyPr/>
        <a:lstStyle/>
        <a:p>
          <a:r>
            <a:rPr lang="en-IN" dirty="0"/>
            <a:t>w.r.t training data  </a:t>
          </a:r>
          <a:r>
            <a:rPr lang="en-IN" dirty="0">
              <a:sym typeface="Wingdings" pitchFamily="2" charset="2"/>
            </a:rPr>
            <a:t>  Less error</a:t>
          </a:r>
          <a:endParaRPr lang="en-US" dirty="0"/>
        </a:p>
      </dgm:t>
    </dgm:pt>
    <dgm:pt modelId="{5FCC3921-77FB-420E-9652-E9B1A3845C06}" type="parTrans" cxnId="{546FEA80-0454-4F9F-A6EC-5A6447461201}">
      <dgm:prSet/>
      <dgm:spPr/>
      <dgm:t>
        <a:bodyPr/>
        <a:lstStyle/>
        <a:p>
          <a:endParaRPr lang="en-US"/>
        </a:p>
      </dgm:t>
    </dgm:pt>
    <dgm:pt modelId="{0C5218C4-994B-4587-ABD5-2CF95111381B}" type="sibTrans" cxnId="{546FEA80-0454-4F9F-A6EC-5A6447461201}">
      <dgm:prSet/>
      <dgm:spPr/>
      <dgm:t>
        <a:bodyPr/>
        <a:lstStyle/>
        <a:p>
          <a:endParaRPr lang="en-US"/>
        </a:p>
      </dgm:t>
    </dgm:pt>
    <dgm:pt modelId="{3EEAC423-C00C-47EC-8E2F-43086AAF361A}">
      <dgm:prSet phldrT="[Text]"/>
      <dgm:spPr/>
      <dgm:t>
        <a:bodyPr/>
        <a:lstStyle/>
        <a:p>
          <a:r>
            <a:rPr lang="en-IN" dirty="0"/>
            <a:t>w.r.t test data </a:t>
          </a:r>
          <a:r>
            <a:rPr lang="en-IN" dirty="0">
              <a:sym typeface="Wingdings" pitchFamily="2" charset="2"/>
            </a:rPr>
            <a:t>  High error</a:t>
          </a:r>
          <a:endParaRPr lang="en-US" dirty="0"/>
        </a:p>
      </dgm:t>
    </dgm:pt>
    <dgm:pt modelId="{421F2D5D-C9EE-41B9-8D5E-CC4AC6828E8C}" type="parTrans" cxnId="{01E59F93-4EEF-49D7-984D-68C4715639C9}">
      <dgm:prSet/>
      <dgm:spPr/>
      <dgm:t>
        <a:bodyPr/>
        <a:lstStyle/>
        <a:p>
          <a:endParaRPr lang="en-US"/>
        </a:p>
      </dgm:t>
    </dgm:pt>
    <dgm:pt modelId="{55166F22-FA81-4CDD-9700-47B8D8965D89}" type="sibTrans" cxnId="{01E59F93-4EEF-49D7-984D-68C4715639C9}">
      <dgm:prSet/>
      <dgm:spPr/>
      <dgm:t>
        <a:bodyPr/>
        <a:lstStyle/>
        <a:p>
          <a:endParaRPr lang="en-US"/>
        </a:p>
      </dgm:t>
    </dgm:pt>
    <dgm:pt modelId="{A98DDDE4-C374-41F3-B8E1-0B16A04511EF}">
      <dgm:prSet phldrT="[Text]"/>
      <dgm:spPr/>
      <dgm:t>
        <a:bodyPr/>
        <a:lstStyle/>
        <a:p>
          <a:r>
            <a:rPr lang="en-IN" b="1" dirty="0"/>
            <a:t>Underfitting</a:t>
          </a:r>
          <a:endParaRPr lang="en-US" b="1" dirty="0"/>
        </a:p>
      </dgm:t>
    </dgm:pt>
    <dgm:pt modelId="{92FD1E7A-45E0-4A0B-8696-85345ADB9D7F}" type="parTrans" cxnId="{07158D26-2ED5-47AE-AD1A-1D4952B71F6A}">
      <dgm:prSet/>
      <dgm:spPr/>
      <dgm:t>
        <a:bodyPr/>
        <a:lstStyle/>
        <a:p>
          <a:endParaRPr lang="en-US"/>
        </a:p>
      </dgm:t>
    </dgm:pt>
    <dgm:pt modelId="{1BEF092C-D4DA-4A90-90A1-AE5E41A7C9C2}" type="sibTrans" cxnId="{07158D26-2ED5-47AE-AD1A-1D4952B71F6A}">
      <dgm:prSet/>
      <dgm:spPr/>
      <dgm:t>
        <a:bodyPr/>
        <a:lstStyle/>
        <a:p>
          <a:endParaRPr lang="en-US"/>
        </a:p>
      </dgm:t>
    </dgm:pt>
    <dgm:pt modelId="{D1106118-44FF-42F1-AFED-A3AE037802C8}">
      <dgm:prSet phldrT="[Text]"/>
      <dgm:spPr/>
      <dgm:t>
        <a:bodyPr/>
        <a:lstStyle/>
        <a:p>
          <a:r>
            <a:rPr lang="en-IN" dirty="0"/>
            <a:t>w.r.t training data  </a:t>
          </a:r>
          <a:r>
            <a:rPr lang="en-IN" dirty="0">
              <a:sym typeface="Wingdings" pitchFamily="2" charset="2"/>
            </a:rPr>
            <a:t> High error</a:t>
          </a:r>
          <a:endParaRPr lang="en-US" dirty="0"/>
        </a:p>
      </dgm:t>
    </dgm:pt>
    <dgm:pt modelId="{3A30D169-DEFC-485A-9725-EC1BFBA55603}" type="parTrans" cxnId="{CDF9F5A9-F7B4-447E-978B-4A4998FECB48}">
      <dgm:prSet/>
      <dgm:spPr/>
      <dgm:t>
        <a:bodyPr/>
        <a:lstStyle/>
        <a:p>
          <a:endParaRPr lang="en-US"/>
        </a:p>
      </dgm:t>
    </dgm:pt>
    <dgm:pt modelId="{93C3C15C-78AF-4E95-BD5B-2EBF487B2270}" type="sibTrans" cxnId="{CDF9F5A9-F7B4-447E-978B-4A4998FECB48}">
      <dgm:prSet/>
      <dgm:spPr/>
      <dgm:t>
        <a:bodyPr/>
        <a:lstStyle/>
        <a:p>
          <a:endParaRPr lang="en-US"/>
        </a:p>
      </dgm:t>
    </dgm:pt>
    <dgm:pt modelId="{57520963-BB35-4F56-9321-72A0B837C8B5}">
      <dgm:prSet phldrT="[Text]"/>
      <dgm:spPr/>
      <dgm:t>
        <a:bodyPr/>
        <a:lstStyle/>
        <a:p>
          <a:r>
            <a:rPr lang="en-IN" dirty="0"/>
            <a:t>w.r.t test data </a:t>
          </a:r>
          <a:r>
            <a:rPr lang="en-IN" dirty="0">
              <a:sym typeface="Wingdings" pitchFamily="2" charset="2"/>
            </a:rPr>
            <a:t> High error</a:t>
          </a:r>
          <a:endParaRPr lang="en-US" dirty="0"/>
        </a:p>
      </dgm:t>
    </dgm:pt>
    <dgm:pt modelId="{66A65660-9882-40C8-9331-D8B04680A2DC}" type="parTrans" cxnId="{D85D85B5-2A23-4C8E-82CF-66FDDE1AC702}">
      <dgm:prSet/>
      <dgm:spPr/>
      <dgm:t>
        <a:bodyPr/>
        <a:lstStyle/>
        <a:p>
          <a:endParaRPr lang="en-US"/>
        </a:p>
      </dgm:t>
    </dgm:pt>
    <dgm:pt modelId="{7E6B1C51-DF67-4D9B-BB22-A12113D49044}" type="sibTrans" cxnId="{D85D85B5-2A23-4C8E-82CF-66FDDE1AC702}">
      <dgm:prSet/>
      <dgm:spPr/>
      <dgm:t>
        <a:bodyPr/>
        <a:lstStyle/>
        <a:p>
          <a:endParaRPr lang="en-US"/>
        </a:p>
      </dgm:t>
    </dgm:pt>
    <dgm:pt modelId="{3AC39190-C35F-4730-996C-77181B39F8A4}" type="pres">
      <dgm:prSet presAssocID="{DAF1F00E-EA22-419F-84AD-66A3C4C43829}" presName="linearFlow" presStyleCnt="0">
        <dgm:presLayoutVars>
          <dgm:dir/>
          <dgm:animLvl val="lvl"/>
          <dgm:resizeHandles val="exact"/>
        </dgm:presLayoutVars>
      </dgm:prSet>
      <dgm:spPr/>
    </dgm:pt>
    <dgm:pt modelId="{8922EED2-B42C-46B2-B3F7-95B5F6BFB320}" type="pres">
      <dgm:prSet presAssocID="{B1551B1B-0A89-4A18-98C3-DFA2E989922F}" presName="composite" presStyleCnt="0"/>
      <dgm:spPr/>
    </dgm:pt>
    <dgm:pt modelId="{A57E1D4E-83F9-42BA-85A1-38A7EFBC69A0}" type="pres">
      <dgm:prSet presAssocID="{B1551B1B-0A89-4A18-98C3-DFA2E989922F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C7FE0A73-3061-4F8D-AEA3-D60627596EC3}" type="pres">
      <dgm:prSet presAssocID="{B1551B1B-0A89-4A18-98C3-DFA2E989922F}" presName="descendantText" presStyleLbl="alignAcc1" presStyleIdx="0" presStyleCnt="2">
        <dgm:presLayoutVars>
          <dgm:bulletEnabled val="1"/>
        </dgm:presLayoutVars>
      </dgm:prSet>
      <dgm:spPr/>
    </dgm:pt>
    <dgm:pt modelId="{BF85ADC2-0CE6-44B9-A267-AD0D8C1574D9}" type="pres">
      <dgm:prSet presAssocID="{06B3D614-6E2F-4555-8744-11C0FD0B73DB}" presName="sp" presStyleCnt="0"/>
      <dgm:spPr/>
    </dgm:pt>
    <dgm:pt modelId="{021FBAA1-2120-4516-A554-F3E11B0B6014}" type="pres">
      <dgm:prSet presAssocID="{A98DDDE4-C374-41F3-B8E1-0B16A04511EF}" presName="composite" presStyleCnt="0"/>
      <dgm:spPr/>
    </dgm:pt>
    <dgm:pt modelId="{DA19D70C-5C9E-451D-86A7-2FC887A7CC49}" type="pres">
      <dgm:prSet presAssocID="{A98DDDE4-C374-41F3-B8E1-0B16A04511EF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1A1B3D4F-09C5-4EB9-AC2D-2B7E77BD532F}" type="pres">
      <dgm:prSet presAssocID="{A98DDDE4-C374-41F3-B8E1-0B16A04511EF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B8556707-9052-431A-9A84-678B75F9A701}" type="presOf" srcId="{D1106118-44FF-42F1-AFED-A3AE037802C8}" destId="{1A1B3D4F-09C5-4EB9-AC2D-2B7E77BD532F}" srcOrd="0" destOrd="0" presId="urn:microsoft.com/office/officeart/2005/8/layout/chevron2"/>
    <dgm:cxn modelId="{87758F0D-1853-40F2-8364-5E10C71FDCDB}" type="presOf" srcId="{57520963-BB35-4F56-9321-72A0B837C8B5}" destId="{1A1B3D4F-09C5-4EB9-AC2D-2B7E77BD532F}" srcOrd="0" destOrd="1" presId="urn:microsoft.com/office/officeart/2005/8/layout/chevron2"/>
    <dgm:cxn modelId="{E5F37924-96B9-478A-BE6E-C290FB656092}" type="presOf" srcId="{3EEAC423-C00C-47EC-8E2F-43086AAF361A}" destId="{C7FE0A73-3061-4F8D-AEA3-D60627596EC3}" srcOrd="0" destOrd="1" presId="urn:microsoft.com/office/officeart/2005/8/layout/chevron2"/>
    <dgm:cxn modelId="{07158D26-2ED5-47AE-AD1A-1D4952B71F6A}" srcId="{DAF1F00E-EA22-419F-84AD-66A3C4C43829}" destId="{A98DDDE4-C374-41F3-B8E1-0B16A04511EF}" srcOrd="1" destOrd="0" parTransId="{92FD1E7A-45E0-4A0B-8696-85345ADB9D7F}" sibTransId="{1BEF092C-D4DA-4A90-90A1-AE5E41A7C9C2}"/>
    <dgm:cxn modelId="{31726E3B-8108-4AE0-9296-117A42F417DE}" type="presOf" srcId="{A8D439AB-0849-4987-B0A0-FE37A737E33F}" destId="{C7FE0A73-3061-4F8D-AEA3-D60627596EC3}" srcOrd="0" destOrd="0" presId="urn:microsoft.com/office/officeart/2005/8/layout/chevron2"/>
    <dgm:cxn modelId="{BF964766-E3B4-4E10-948F-649D2426457A}" type="presOf" srcId="{DAF1F00E-EA22-419F-84AD-66A3C4C43829}" destId="{3AC39190-C35F-4730-996C-77181B39F8A4}" srcOrd="0" destOrd="0" presId="urn:microsoft.com/office/officeart/2005/8/layout/chevron2"/>
    <dgm:cxn modelId="{387ED56C-7137-41F7-9B13-F910F6A5F825}" type="presOf" srcId="{B1551B1B-0A89-4A18-98C3-DFA2E989922F}" destId="{A57E1D4E-83F9-42BA-85A1-38A7EFBC69A0}" srcOrd="0" destOrd="0" presId="urn:microsoft.com/office/officeart/2005/8/layout/chevron2"/>
    <dgm:cxn modelId="{AE69C96F-5D92-46B5-BF75-16D8D117007A}" srcId="{DAF1F00E-EA22-419F-84AD-66A3C4C43829}" destId="{B1551B1B-0A89-4A18-98C3-DFA2E989922F}" srcOrd="0" destOrd="0" parTransId="{41F4AF84-1138-41CC-AAEA-C7B88917DF09}" sibTransId="{06B3D614-6E2F-4555-8744-11C0FD0B73DB}"/>
    <dgm:cxn modelId="{83C46E5A-CC11-4070-84E3-84A26F20CF5B}" type="presOf" srcId="{A98DDDE4-C374-41F3-B8E1-0B16A04511EF}" destId="{DA19D70C-5C9E-451D-86A7-2FC887A7CC49}" srcOrd="0" destOrd="0" presId="urn:microsoft.com/office/officeart/2005/8/layout/chevron2"/>
    <dgm:cxn modelId="{546FEA80-0454-4F9F-A6EC-5A6447461201}" srcId="{B1551B1B-0A89-4A18-98C3-DFA2E989922F}" destId="{A8D439AB-0849-4987-B0A0-FE37A737E33F}" srcOrd="0" destOrd="0" parTransId="{5FCC3921-77FB-420E-9652-E9B1A3845C06}" sibTransId="{0C5218C4-994B-4587-ABD5-2CF95111381B}"/>
    <dgm:cxn modelId="{01E59F93-4EEF-49D7-984D-68C4715639C9}" srcId="{B1551B1B-0A89-4A18-98C3-DFA2E989922F}" destId="{3EEAC423-C00C-47EC-8E2F-43086AAF361A}" srcOrd="1" destOrd="0" parTransId="{421F2D5D-C9EE-41B9-8D5E-CC4AC6828E8C}" sibTransId="{55166F22-FA81-4CDD-9700-47B8D8965D89}"/>
    <dgm:cxn modelId="{CDF9F5A9-F7B4-447E-978B-4A4998FECB48}" srcId="{A98DDDE4-C374-41F3-B8E1-0B16A04511EF}" destId="{D1106118-44FF-42F1-AFED-A3AE037802C8}" srcOrd="0" destOrd="0" parTransId="{3A30D169-DEFC-485A-9725-EC1BFBA55603}" sibTransId="{93C3C15C-78AF-4E95-BD5B-2EBF487B2270}"/>
    <dgm:cxn modelId="{D85D85B5-2A23-4C8E-82CF-66FDDE1AC702}" srcId="{A98DDDE4-C374-41F3-B8E1-0B16A04511EF}" destId="{57520963-BB35-4F56-9321-72A0B837C8B5}" srcOrd="1" destOrd="0" parTransId="{66A65660-9882-40C8-9331-D8B04680A2DC}" sibTransId="{7E6B1C51-DF67-4D9B-BB22-A12113D49044}"/>
    <dgm:cxn modelId="{A7DD7F6A-3B27-4AF0-9F02-6D59C445C4D9}" type="presParOf" srcId="{3AC39190-C35F-4730-996C-77181B39F8A4}" destId="{8922EED2-B42C-46B2-B3F7-95B5F6BFB320}" srcOrd="0" destOrd="0" presId="urn:microsoft.com/office/officeart/2005/8/layout/chevron2"/>
    <dgm:cxn modelId="{B4668D52-8AE4-4476-97EE-6C5BDC539ECB}" type="presParOf" srcId="{8922EED2-B42C-46B2-B3F7-95B5F6BFB320}" destId="{A57E1D4E-83F9-42BA-85A1-38A7EFBC69A0}" srcOrd="0" destOrd="0" presId="urn:microsoft.com/office/officeart/2005/8/layout/chevron2"/>
    <dgm:cxn modelId="{B2D2D598-E550-4278-8631-036B88744AAD}" type="presParOf" srcId="{8922EED2-B42C-46B2-B3F7-95B5F6BFB320}" destId="{C7FE0A73-3061-4F8D-AEA3-D60627596EC3}" srcOrd="1" destOrd="0" presId="urn:microsoft.com/office/officeart/2005/8/layout/chevron2"/>
    <dgm:cxn modelId="{CE3EF5F7-1948-4AE4-A740-03B8A25448F1}" type="presParOf" srcId="{3AC39190-C35F-4730-996C-77181B39F8A4}" destId="{BF85ADC2-0CE6-44B9-A267-AD0D8C1574D9}" srcOrd="1" destOrd="0" presId="urn:microsoft.com/office/officeart/2005/8/layout/chevron2"/>
    <dgm:cxn modelId="{F11BB788-43A8-4D25-8B62-CEE0ECDDF455}" type="presParOf" srcId="{3AC39190-C35F-4730-996C-77181B39F8A4}" destId="{021FBAA1-2120-4516-A554-F3E11B0B6014}" srcOrd="2" destOrd="0" presId="urn:microsoft.com/office/officeart/2005/8/layout/chevron2"/>
    <dgm:cxn modelId="{930D2096-D269-42FB-BDCA-E4C84820AE84}" type="presParOf" srcId="{021FBAA1-2120-4516-A554-F3E11B0B6014}" destId="{DA19D70C-5C9E-451D-86A7-2FC887A7CC49}" srcOrd="0" destOrd="0" presId="urn:microsoft.com/office/officeart/2005/8/layout/chevron2"/>
    <dgm:cxn modelId="{1109E3A7-8A62-42AD-BB2E-CA4E6D9EFBF8}" type="presParOf" srcId="{021FBAA1-2120-4516-A554-F3E11B0B6014}" destId="{1A1B3D4F-09C5-4EB9-AC2D-2B7E77BD532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E1D4E-83F9-42BA-85A1-38A7EFBC69A0}">
      <dsp:nvSpPr>
        <dsp:cNvPr id="0" name=""/>
        <dsp:cNvSpPr/>
      </dsp:nvSpPr>
      <dsp:spPr>
        <a:xfrm rot="5400000">
          <a:off x="-326231" y="326692"/>
          <a:ext cx="2174874" cy="152241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/>
            <a:t>Overfitting</a:t>
          </a:r>
          <a:endParaRPr lang="en-US" sz="2300" b="1" kern="1200" dirty="0"/>
        </a:p>
      </dsp:txBody>
      <dsp:txXfrm rot="-5400000">
        <a:off x="0" y="761667"/>
        <a:ext cx="1522412" cy="652462"/>
      </dsp:txXfrm>
    </dsp:sp>
    <dsp:sp modelId="{C7FE0A73-3061-4F8D-AEA3-D60627596EC3}">
      <dsp:nvSpPr>
        <dsp:cNvPr id="0" name=""/>
        <dsp:cNvSpPr/>
      </dsp:nvSpPr>
      <dsp:spPr>
        <a:xfrm rot="5400000">
          <a:off x="4054871" y="-2531998"/>
          <a:ext cx="1413668" cy="64785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500" kern="1200" dirty="0"/>
            <a:t>w.r.t training data  </a:t>
          </a:r>
          <a:r>
            <a:rPr lang="en-IN" sz="3500" kern="1200" dirty="0">
              <a:sym typeface="Wingdings" pitchFamily="2" charset="2"/>
            </a:rPr>
            <a:t>  Less error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500" kern="1200" dirty="0"/>
            <a:t>w.r.t test data </a:t>
          </a:r>
          <a:r>
            <a:rPr lang="en-IN" sz="3500" kern="1200" dirty="0">
              <a:sym typeface="Wingdings" pitchFamily="2" charset="2"/>
            </a:rPr>
            <a:t>  High error</a:t>
          </a:r>
          <a:endParaRPr lang="en-US" sz="3500" kern="1200" dirty="0"/>
        </a:p>
      </dsp:txBody>
      <dsp:txXfrm rot="-5400000">
        <a:off x="1522412" y="69471"/>
        <a:ext cx="6409577" cy="1275648"/>
      </dsp:txXfrm>
    </dsp:sp>
    <dsp:sp modelId="{DA19D70C-5C9E-451D-86A7-2FC887A7CC49}">
      <dsp:nvSpPr>
        <dsp:cNvPr id="0" name=""/>
        <dsp:cNvSpPr/>
      </dsp:nvSpPr>
      <dsp:spPr>
        <a:xfrm rot="5400000">
          <a:off x="-326231" y="2214895"/>
          <a:ext cx="2174874" cy="152241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/>
            <a:t>Underfitting</a:t>
          </a:r>
          <a:endParaRPr lang="en-US" sz="2300" b="1" kern="1200" dirty="0"/>
        </a:p>
      </dsp:txBody>
      <dsp:txXfrm rot="-5400000">
        <a:off x="0" y="2649870"/>
        <a:ext cx="1522412" cy="652462"/>
      </dsp:txXfrm>
    </dsp:sp>
    <dsp:sp modelId="{1A1B3D4F-09C5-4EB9-AC2D-2B7E77BD532F}">
      <dsp:nvSpPr>
        <dsp:cNvPr id="0" name=""/>
        <dsp:cNvSpPr/>
      </dsp:nvSpPr>
      <dsp:spPr>
        <a:xfrm rot="5400000">
          <a:off x="4054871" y="-643795"/>
          <a:ext cx="1413668" cy="64785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500" kern="1200" dirty="0"/>
            <a:t>w.r.t training data  </a:t>
          </a:r>
          <a:r>
            <a:rPr lang="en-IN" sz="3500" kern="1200" dirty="0">
              <a:sym typeface="Wingdings" pitchFamily="2" charset="2"/>
            </a:rPr>
            <a:t> High error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500" kern="1200" dirty="0"/>
            <a:t>w.r.t test data </a:t>
          </a:r>
          <a:r>
            <a:rPr lang="en-IN" sz="3500" kern="1200" dirty="0">
              <a:sym typeface="Wingdings" pitchFamily="2" charset="2"/>
            </a:rPr>
            <a:t> High error</a:t>
          </a:r>
          <a:endParaRPr lang="en-US" sz="3500" kern="1200" dirty="0"/>
        </a:p>
      </dsp:txBody>
      <dsp:txXfrm rot="-5400000">
        <a:off x="1522412" y="1957674"/>
        <a:ext cx="6409577" cy="1275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9CAE5-B62A-403B-9031-63426EB14104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D229E-0E7C-4193-A5F7-591E39D1BB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E8D5-CD56-4A09-BFF3-5FE6B3DBE35F}" type="datetime5">
              <a:rPr lang="en-US" smtClean="0"/>
              <a:pPr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99F9-83BD-49DD-8291-B512441ABA1D}" type="datetime5">
              <a:rPr lang="en-US" smtClean="0"/>
              <a:pPr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DE68-EAE1-488D-AC08-21BCB0BCC7D9}" type="datetime5">
              <a:rPr lang="en-US" smtClean="0"/>
              <a:pPr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4C24-DE69-424D-966D-A2B1F1472803}" type="datetime5">
              <a:rPr lang="en-US" smtClean="0"/>
              <a:pPr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8DE8-272A-4469-B0BB-F7FC9F77C93B}" type="datetime5">
              <a:rPr lang="en-US" smtClean="0"/>
              <a:pPr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2BF7-150F-4B33-A3C2-D0601B9A1E1C}" type="datetime5">
              <a:rPr lang="en-US" smtClean="0"/>
              <a:pPr/>
              <a:t>12-Aug-22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EA1F-8ECD-45C6-B437-6C4EB8D4A65A}" type="datetime5">
              <a:rPr lang="en-US" smtClean="0"/>
              <a:pPr/>
              <a:t>12-Aug-22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9A49-AEA0-4CB7-8625-339239ECFB78}" type="datetime5">
              <a:rPr lang="en-US" smtClean="0"/>
              <a:pPr/>
              <a:t>12-Aug-22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711D-FF47-4374-9122-6ACB0FBA1A3E}" type="datetime5">
              <a:rPr lang="en-US" smtClean="0"/>
              <a:pPr/>
              <a:t>12-Aug-22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E528-0B56-4F56-98E6-F01FA8AA2D9F}" type="datetime5">
              <a:rPr lang="en-US" smtClean="0"/>
              <a:pPr/>
              <a:t>12-Aug-22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FCE3-BD04-49D0-8771-E801B002FC1A}" type="datetime5">
              <a:rPr lang="en-US" smtClean="0"/>
              <a:pPr/>
              <a:t>12-Aug-22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578C7-5378-40E3-966D-299755EA320D}" type="datetime5">
              <a:rPr lang="en-US" smtClean="0"/>
              <a:pPr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1314450"/>
            <a:ext cx="6858000" cy="3429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1143000" y="1405890"/>
            <a:ext cx="6858000" cy="13716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ounded Rectangle 4"/>
          <p:cNvSpPr/>
          <p:nvPr/>
        </p:nvSpPr>
        <p:spPr>
          <a:xfrm>
            <a:off x="4914900" y="1200150"/>
            <a:ext cx="800100" cy="457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750" y="1200150"/>
            <a:ext cx="914400" cy="4000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00300" y="2888837"/>
            <a:ext cx="434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18CSE392T – Machine Learning I</a:t>
            </a:r>
            <a:endParaRPr lang="en-US" b="1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7EFA38-67A1-13C4-A34C-353E4EDAAB4E}"/>
              </a:ext>
            </a:extLst>
          </p:cNvPr>
          <p:cNvSpPr/>
          <p:nvPr/>
        </p:nvSpPr>
        <p:spPr>
          <a:xfrm>
            <a:off x="1771650" y="5311602"/>
            <a:ext cx="56007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9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Department of Data Science and Business Systems</a:t>
            </a:r>
            <a:endParaRPr lang="en-US" sz="900" b="1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function is the traditional loss function where </a:t>
            </a:r>
            <a:r>
              <a:rPr lang="en-US" i="1" dirty="0"/>
              <a:t>y</a:t>
            </a:r>
            <a:r>
              <a:rPr lang="en-US" dirty="0"/>
              <a:t> is the dependent variable, </a:t>
            </a:r>
            <a:r>
              <a:rPr lang="en-US" i="1" dirty="0"/>
              <a:t>x</a:t>
            </a:r>
            <a:r>
              <a:rPr lang="en-US" dirty="0"/>
              <a:t> is the independent variables, and </a:t>
            </a:r>
            <a:r>
              <a:rPr lang="en-US" i="1" dirty="0"/>
              <a:t>W</a:t>
            </a:r>
            <a:r>
              <a:rPr lang="en-US" dirty="0"/>
              <a:t> is the kernel (weight matrices).</a:t>
            </a:r>
          </a:p>
          <a:p>
            <a:r>
              <a:rPr lang="en-US" dirty="0"/>
              <a:t>The regularization term is added to the loss function. Note the regularization value is the sum of squared weight values across all the dimensions of a weight matrix. 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57400"/>
            <a:ext cx="4953000" cy="4255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/>
          <p:cNvCxnSpPr/>
          <p:nvPr/>
        </p:nvCxnSpPr>
        <p:spPr>
          <a:xfrm flipV="1">
            <a:off x="2057400" y="3200400"/>
            <a:ext cx="2057400" cy="990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IN" dirty="0"/>
              <a:t>L1 – Lasso Regression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/>
          <a:lstStyle/>
          <a:p>
            <a:r>
              <a:rPr lang="en-IN" dirty="0"/>
              <a:t>Not only for reducing the overfitting</a:t>
            </a:r>
          </a:p>
          <a:p>
            <a:r>
              <a:rPr lang="en-IN" dirty="0"/>
              <a:t>Also for feature selection (less slopes are removed – Extra features)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Y= m</a:t>
            </a:r>
            <a:r>
              <a:rPr lang="en-IN" baseline="-25000" dirty="0"/>
              <a:t>1</a:t>
            </a:r>
            <a:r>
              <a:rPr lang="en-IN" dirty="0"/>
              <a:t>x</a:t>
            </a:r>
            <a:r>
              <a:rPr lang="en-IN" baseline="-25000" dirty="0"/>
              <a:t>1</a:t>
            </a:r>
            <a:r>
              <a:rPr lang="en-IN" dirty="0"/>
              <a:t> + m</a:t>
            </a:r>
            <a:r>
              <a:rPr lang="en-IN" baseline="-25000" dirty="0"/>
              <a:t>2</a:t>
            </a:r>
            <a:r>
              <a:rPr lang="en-IN" dirty="0"/>
              <a:t>x</a:t>
            </a:r>
            <a:r>
              <a:rPr lang="en-IN" baseline="-25000" dirty="0"/>
              <a:t>2</a:t>
            </a:r>
            <a:r>
              <a:rPr lang="en-IN" dirty="0"/>
              <a:t>+ m</a:t>
            </a:r>
            <a:r>
              <a:rPr lang="en-IN" baseline="-25000" dirty="0"/>
              <a:t>3</a:t>
            </a:r>
            <a:r>
              <a:rPr lang="en-IN" dirty="0"/>
              <a:t>x</a:t>
            </a:r>
            <a:r>
              <a:rPr lang="en-IN" baseline="-25000" dirty="0"/>
              <a:t>3</a:t>
            </a:r>
            <a:r>
              <a:rPr lang="en-IN" dirty="0"/>
              <a:t> + m</a:t>
            </a:r>
            <a:r>
              <a:rPr lang="en-IN" baseline="-25000" dirty="0"/>
              <a:t>4</a:t>
            </a:r>
            <a:r>
              <a:rPr lang="en-IN" dirty="0"/>
              <a:t>x</a:t>
            </a:r>
            <a:r>
              <a:rPr lang="en-IN" baseline="-25000" dirty="0"/>
              <a:t>4</a:t>
            </a:r>
            <a:r>
              <a:rPr lang="en-IN" dirty="0"/>
              <a:t> +...+</a:t>
            </a:r>
            <a:r>
              <a:rPr lang="en-IN" dirty="0" err="1"/>
              <a:t>m</a:t>
            </a:r>
            <a:r>
              <a:rPr lang="en-IN" baseline="-25000" dirty="0" err="1"/>
              <a:t>n</a:t>
            </a:r>
            <a:r>
              <a:rPr lang="en-IN" dirty="0" err="1"/>
              <a:t>x</a:t>
            </a:r>
            <a:r>
              <a:rPr lang="en-IN" baseline="-25000" dirty="0" err="1"/>
              <a:t>n</a:t>
            </a:r>
            <a:r>
              <a:rPr lang="en-IN" dirty="0"/>
              <a:t> +C</a:t>
            </a:r>
          </a:p>
          <a:p>
            <a:pPr>
              <a:buNone/>
            </a:pPr>
            <a:endParaRPr lang="en-US" sz="1800" baseline="-25000" dirty="0">
              <a:solidFill>
                <a:schemeClr val="lt1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" name="Explosion 2 11"/>
          <p:cNvSpPr/>
          <p:nvPr/>
        </p:nvSpPr>
        <p:spPr>
          <a:xfrm>
            <a:off x="1143000" y="4724400"/>
            <a:ext cx="8001000" cy="18288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  <a:r>
              <a:rPr lang="el-GR" dirty="0"/>
              <a:t>α</a:t>
            </a:r>
            <a:r>
              <a:rPr lang="en-IN" dirty="0"/>
              <a:t> * | m</a:t>
            </a:r>
            <a:r>
              <a:rPr lang="en-IN" baseline="-25000" dirty="0"/>
              <a:t>1</a:t>
            </a:r>
            <a:r>
              <a:rPr lang="en-IN" dirty="0"/>
              <a:t> +m</a:t>
            </a:r>
            <a:r>
              <a:rPr lang="en-IN" baseline="-25000" dirty="0"/>
              <a:t>2</a:t>
            </a:r>
            <a:r>
              <a:rPr lang="en-IN" dirty="0"/>
              <a:t> +m</a:t>
            </a:r>
            <a:r>
              <a:rPr lang="en-IN" baseline="-25000" dirty="0"/>
              <a:t>3</a:t>
            </a:r>
            <a:r>
              <a:rPr lang="en-IN" dirty="0"/>
              <a:t> + ...+ </a:t>
            </a:r>
            <a:r>
              <a:rPr lang="en-IN" dirty="0" err="1"/>
              <a:t>m</a:t>
            </a:r>
            <a:r>
              <a:rPr lang="en-IN" baseline="-25000" dirty="0" err="1"/>
              <a:t>n</a:t>
            </a:r>
            <a:r>
              <a:rPr lang="en-IN" dirty="0"/>
              <a:t>|</a:t>
            </a:r>
            <a:endParaRPr lang="en-US" dirty="0"/>
          </a:p>
        </p:txBody>
      </p:sp>
    </p:spTree>
  </p:cSld>
  <p:clrMapOvr>
    <a:masterClrMapping/>
  </p:clrMapOvr>
  <p:transition spd="slow">
    <p:pull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IN" dirty="0"/>
              <a:t>L1 – Lasso Regression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5032" y="2057400"/>
            <a:ext cx="7152167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IN" dirty="0"/>
              <a:t>Learning Curves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A learning curve is a plot of model learning performance over experience or time.</a:t>
            </a:r>
          </a:p>
          <a:p>
            <a:r>
              <a:rPr lang="en-US" dirty="0"/>
              <a:t>Learning curves of model performance on the train and validation datasets can be used to diagnose an </a:t>
            </a:r>
            <a:r>
              <a:rPr lang="en-US" dirty="0" err="1"/>
              <a:t>underfit</a:t>
            </a:r>
            <a:r>
              <a:rPr lang="en-US" dirty="0"/>
              <a:t>, </a:t>
            </a:r>
            <a:r>
              <a:rPr lang="en-US" dirty="0" err="1"/>
              <a:t>overfit</a:t>
            </a:r>
            <a:r>
              <a:rPr lang="en-US" dirty="0"/>
              <a:t>, or well-fit model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IN" dirty="0"/>
              <a:t>Cont..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Train Learning Curve</a:t>
            </a:r>
            <a:r>
              <a:rPr lang="en-US" dirty="0"/>
              <a:t>: Learning curve calculated from the training dataset that gives an idea of how well the model is learning.</a:t>
            </a:r>
          </a:p>
          <a:p>
            <a:r>
              <a:rPr lang="en-US" b="1" dirty="0"/>
              <a:t>Validation Learning Curve</a:t>
            </a:r>
            <a:r>
              <a:rPr lang="en-US" dirty="0"/>
              <a:t>: Learning curve calculated from a hold-out validation dataset that gives an idea of how well the model is generalizing.</a:t>
            </a:r>
          </a:p>
          <a:p>
            <a:r>
              <a:rPr lang="en-US" b="1" dirty="0"/>
              <a:t>Optimization Learning Curves</a:t>
            </a:r>
            <a:r>
              <a:rPr lang="en-US" dirty="0"/>
              <a:t>: Learning curves calculated on the metric by which the parameters of the model are being optimized, e.g. loss.</a:t>
            </a:r>
          </a:p>
          <a:p>
            <a:r>
              <a:rPr lang="en-US" b="1" dirty="0"/>
              <a:t>Performance Learning Curves</a:t>
            </a:r>
            <a:r>
              <a:rPr lang="en-US" dirty="0"/>
              <a:t>: Learning curves calculated on the metric by which the model will be evaluated and selected, e.g. accuracy.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pic>
        <p:nvPicPr>
          <p:cNvPr id="57346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676400"/>
            <a:ext cx="5734050" cy="3819525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</p:spTree>
  </p:cSld>
  <p:clrMapOvr>
    <a:masterClrMapping/>
  </p:clrMapOvr>
  <p:transition spd="slow"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85800" y="281940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Regularization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Definition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62000" y="2438400"/>
            <a:ext cx="76200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Regularization is a technique used to reduce the error by fitting a model appropriately on a given training set and in turn helps to avoid over fitting</a:t>
            </a:r>
          </a:p>
          <a:p>
            <a:pPr algn="ctr"/>
            <a:endParaRPr lang="en-US" sz="2400" b="1" dirty="0"/>
          </a:p>
        </p:txBody>
      </p:sp>
    </p:spTree>
  </p:cSld>
  <p:clrMapOvr>
    <a:masterClrMapping/>
  </p:clrMapOvr>
  <p:transition spd="slow"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Linear Regression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00200" y="50292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828800" y="3276600"/>
            <a:ext cx="0" cy="1981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209800" y="3962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895600" y="3352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981200" y="3124200"/>
            <a:ext cx="1371600" cy="1143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33600" y="5257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Experience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819400" y="38862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514600" y="4419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581400" y="37338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200400" y="35052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00600" y="27432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029200" y="259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Test data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8006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05400" y="3124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Train data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3733800"/>
            <a:ext cx="20002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4648200"/>
            <a:ext cx="3733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838200" y="3581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Salary</a:t>
            </a:r>
            <a:endParaRPr lang="en-US" dirty="0"/>
          </a:p>
        </p:txBody>
      </p:sp>
    </p:spTree>
  </p:cSld>
  <p:clrMapOvr>
    <a:masterClrMapping/>
  </p:clrMapOvr>
  <p:transition spd="slow"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/>
          <a:lstStyle/>
          <a:p>
            <a:r>
              <a:rPr lang="en-IN" dirty="0"/>
              <a:t>For training data  -  best fit -  good results</a:t>
            </a:r>
          </a:p>
          <a:p>
            <a:pPr algn="ctr">
              <a:buNone/>
            </a:pPr>
            <a:r>
              <a:rPr lang="en-IN" b="1" dirty="0">
                <a:solidFill>
                  <a:srgbClr val="FF0000"/>
                </a:solidFill>
              </a:rPr>
              <a:t>(Low bias </a:t>
            </a:r>
            <a:r>
              <a:rPr lang="en-IN" b="1" dirty="0">
                <a:solidFill>
                  <a:srgbClr val="FF0000"/>
                </a:solidFill>
                <a:sym typeface="Wingdings" pitchFamily="2" charset="2"/>
              </a:rPr>
              <a:t>  Less error )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dirty="0"/>
              <a:t>For test data  - Huge error</a:t>
            </a:r>
          </a:p>
          <a:p>
            <a:endParaRPr lang="en-IN" dirty="0"/>
          </a:p>
          <a:p>
            <a:endParaRPr lang="en-IN" dirty="0"/>
          </a:p>
          <a:p>
            <a:pPr>
              <a:buNone/>
            </a:pPr>
            <a:endParaRPr lang="en-IN" dirty="0"/>
          </a:p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graphicFrame>
        <p:nvGraphicFramePr>
          <p:cNvPr id="10" name="Diagram 9"/>
          <p:cNvGraphicFramePr/>
          <p:nvPr/>
        </p:nvGraphicFramePr>
        <p:xfrm>
          <a:off x="533400" y="1397000"/>
          <a:ext cx="8001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IN" dirty="0"/>
              <a:t>Types of Regularization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L2   Ridge Regression</a:t>
            </a:r>
          </a:p>
          <a:p>
            <a:r>
              <a:rPr lang="en-IN" dirty="0"/>
              <a:t>L1  Lasso Regression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38200" y="4267200"/>
            <a:ext cx="7543800" cy="1752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By using L1 and L2 regularization, we can convert High variance to Low variance</a:t>
            </a:r>
            <a:endParaRPr lang="en-US" sz="2800" b="1" dirty="0"/>
          </a:p>
        </p:txBody>
      </p:sp>
    </p:spTree>
  </p:cSld>
  <p:clrMapOvr>
    <a:masterClrMapping/>
  </p:clrMapOvr>
  <p:transition spd="slow">
    <p:pull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IN" dirty="0"/>
              <a:t>L2 - Ridge Regression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905000"/>
            <a:ext cx="39909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2971800"/>
            <a:ext cx="4000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</a:t>
            </a:r>
            <a:r>
              <a:rPr lang="en-IN" baseline="-25000" dirty="0"/>
              <a:t>j </a:t>
            </a:r>
            <a:r>
              <a:rPr lang="en-IN" dirty="0"/>
              <a:t>– slope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743200"/>
            <a:ext cx="67056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16F0FD5211EF48ADF451189786BE55" ma:contentTypeVersion="3" ma:contentTypeDescription="Create a new document." ma:contentTypeScope="" ma:versionID="642b669743308134d33ab9cc465dd04a">
  <xsd:schema xmlns:xsd="http://www.w3.org/2001/XMLSchema" xmlns:xs="http://www.w3.org/2001/XMLSchema" xmlns:p="http://schemas.microsoft.com/office/2006/metadata/properties" xmlns:ns2="54f54d3c-f19a-4d8a-961a-8535f70de3a8" targetNamespace="http://schemas.microsoft.com/office/2006/metadata/properties" ma:root="true" ma:fieldsID="4322fb40970038fe86e665a272803d2b" ns2:_="">
    <xsd:import namespace="54f54d3c-f19a-4d8a-961a-8535f70de3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f54d3c-f19a-4d8a-961a-8535f70de3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8A1969-A0B6-45A5-8A07-CA2A32B94585}"/>
</file>

<file path=customXml/itemProps2.xml><?xml version="1.0" encoding="utf-8"?>
<ds:datastoreItem xmlns:ds="http://schemas.openxmlformats.org/officeDocument/2006/customXml" ds:itemID="{AD947740-2E66-45C5-BD78-10324BC0EF94}"/>
</file>

<file path=customXml/itemProps3.xml><?xml version="1.0" encoding="utf-8"?>
<ds:datastoreItem xmlns:ds="http://schemas.openxmlformats.org/officeDocument/2006/customXml" ds:itemID="{B22202CB-0680-4235-94FD-F71C6F8F365B}"/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495</Words>
  <Application>Microsoft Office PowerPoint</Application>
  <PresentationFormat>On-screen Show (4:3)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</vt:lpstr>
      <vt:lpstr>Times New Roman</vt:lpstr>
      <vt:lpstr>Wingdings</vt:lpstr>
      <vt:lpstr>Office Theme</vt:lpstr>
      <vt:lpstr>PowerPoint Presentation</vt:lpstr>
      <vt:lpstr>Regularization</vt:lpstr>
      <vt:lpstr>Definition</vt:lpstr>
      <vt:lpstr>Linear Regression </vt:lpstr>
      <vt:lpstr>PowerPoint Presentation</vt:lpstr>
      <vt:lpstr>PowerPoint Presentation</vt:lpstr>
      <vt:lpstr>Types of Regularization</vt:lpstr>
      <vt:lpstr>L2 - Ridge Regression</vt:lpstr>
      <vt:lpstr>PowerPoint Presentation</vt:lpstr>
      <vt:lpstr>PowerPoint Presentation</vt:lpstr>
      <vt:lpstr>PowerPoint Presentation</vt:lpstr>
      <vt:lpstr>L1 – Lasso Regression</vt:lpstr>
      <vt:lpstr>L1 – Lasso Regression</vt:lpstr>
      <vt:lpstr>Learning Curves</vt:lpstr>
      <vt:lpstr>Cont..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CENR</dc:creator>
  <cp:lastModifiedBy>Prakash M</cp:lastModifiedBy>
  <cp:revision>66</cp:revision>
  <dcterms:created xsi:type="dcterms:W3CDTF">2019-09-14T05:22:07Z</dcterms:created>
  <dcterms:modified xsi:type="dcterms:W3CDTF">2022-08-12T05:07:14Z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0x0101007F16F0FD5211EF48ADF451189786BE55</vt:lpwstr>
  </property>
</Properties>
</file>