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23" r:id="rId2"/>
    <p:sldId id="374" r:id="rId3"/>
    <p:sldId id="403" r:id="rId4"/>
    <p:sldId id="404" r:id="rId5"/>
    <p:sldId id="405" r:id="rId6"/>
    <p:sldId id="407" r:id="rId7"/>
    <p:sldId id="408" r:id="rId8"/>
    <p:sldId id="409" r:id="rId9"/>
    <p:sldId id="410" r:id="rId10"/>
    <p:sldId id="411" r:id="rId11"/>
    <p:sldId id="40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8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p:cViewPr varScale="1">
        <p:scale>
          <a:sx n="64" d="100"/>
          <a:sy n="64" d="100"/>
        </p:scale>
        <p:origin x="148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F9CAE5-B62A-403B-9031-63426EB14104}" type="datetimeFigureOut">
              <a:rPr lang="en-US" smtClean="0"/>
              <a:pPr/>
              <a:t>8/12/2022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CD229E-0E7C-4193-A5F7-591E39D1BB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10EE8D5-CD56-4A09-BFF3-5FE6B3DBE35F}" type="datetime5">
              <a:rPr lang="en-US" smtClean="0"/>
              <a:pPr/>
              <a:t>12-Aug-22</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A99F9-83BD-49DD-8291-B512441ABA1D}" type="datetime5">
              <a:rPr lang="en-US" smtClean="0"/>
              <a:pPr/>
              <a:t>12-Aug-22</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F9DE68-EAE1-488D-AC08-21BCB0BCC7D9}" type="datetime5">
              <a:rPr lang="en-US" smtClean="0"/>
              <a:pPr/>
              <a:t>12-Aug-22</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FF4C24-DE69-424D-966D-A2B1F1472803}" type="datetime5">
              <a:rPr lang="en-US" smtClean="0"/>
              <a:pPr/>
              <a:t>12-Aug-22</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6A8DE8-272A-4469-B0BB-F7FC9F77C93B}" type="datetime5">
              <a:rPr lang="en-US" smtClean="0"/>
              <a:pPr/>
              <a:t>12-Aug-22</a:t>
            </a:fld>
            <a:endParaRPr lang="en-US"/>
          </a:p>
        </p:txBody>
      </p:sp>
      <p:sp>
        <p:nvSpPr>
          <p:cNvPr id="5" name="Footer Placeholder 4"/>
          <p:cNvSpPr>
            <a:spLocks noGrp="1"/>
          </p:cNvSpPr>
          <p:nvPr>
            <p:ph type="ftr" sz="quarter" idx="11"/>
          </p:nvPr>
        </p:nvSpPr>
        <p:spPr/>
        <p:txBody>
          <a:bodyPr/>
          <a:lstStyle/>
          <a:p>
            <a:r>
              <a:rPr lang="en-US"/>
              <a:t>18CSE392T               MACHINE LEARNING - I</a:t>
            </a:r>
          </a:p>
        </p:txBody>
      </p:sp>
      <p:sp>
        <p:nvSpPr>
          <p:cNvPr id="6" name="Slide Number Placeholder 5"/>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9F2BF7-150F-4B33-A3C2-D0601B9A1E1C}" type="datetime5">
              <a:rPr lang="en-US" smtClean="0"/>
              <a:pPr/>
              <a:t>12-Aug-22</a:t>
            </a:fld>
            <a:endParaRPr lang="en-US"/>
          </a:p>
        </p:txBody>
      </p:sp>
      <p:sp>
        <p:nvSpPr>
          <p:cNvPr id="6" name="Footer Placeholder 5"/>
          <p:cNvSpPr>
            <a:spLocks noGrp="1"/>
          </p:cNvSpPr>
          <p:nvPr>
            <p:ph type="ftr" sz="quarter" idx="11"/>
          </p:nvPr>
        </p:nvSpPr>
        <p:spPr/>
        <p:txBody>
          <a:bodyPr/>
          <a:lstStyle/>
          <a:p>
            <a:r>
              <a:rPr lang="en-US"/>
              <a:t>18CSE392T               MACHINE LEARNING - I</a:t>
            </a:r>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A5EA1F-8ECD-45C6-B437-6C4EB8D4A65A}" type="datetime5">
              <a:rPr lang="en-US" smtClean="0"/>
              <a:pPr/>
              <a:t>12-Aug-22</a:t>
            </a:fld>
            <a:endParaRPr lang="en-US"/>
          </a:p>
        </p:txBody>
      </p:sp>
      <p:sp>
        <p:nvSpPr>
          <p:cNvPr id="8" name="Footer Placeholder 7"/>
          <p:cNvSpPr>
            <a:spLocks noGrp="1"/>
          </p:cNvSpPr>
          <p:nvPr>
            <p:ph type="ftr" sz="quarter" idx="11"/>
          </p:nvPr>
        </p:nvSpPr>
        <p:spPr/>
        <p:txBody>
          <a:bodyPr/>
          <a:lstStyle/>
          <a:p>
            <a:r>
              <a:rPr lang="en-US"/>
              <a:t>18CSE392T               MACHINE LEARNING - I</a:t>
            </a:r>
          </a:p>
        </p:txBody>
      </p:sp>
      <p:sp>
        <p:nvSpPr>
          <p:cNvPr id="9" name="Slide Number Placeholder 8"/>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749A49-AEA0-4CB7-8625-339239ECFB78}" type="datetime5">
              <a:rPr lang="en-US" smtClean="0"/>
              <a:pPr/>
              <a:t>12-Aug-22</a:t>
            </a:fld>
            <a:endParaRPr lang="en-US"/>
          </a:p>
        </p:txBody>
      </p:sp>
      <p:sp>
        <p:nvSpPr>
          <p:cNvPr id="4" name="Footer Placeholder 3"/>
          <p:cNvSpPr>
            <a:spLocks noGrp="1"/>
          </p:cNvSpPr>
          <p:nvPr>
            <p:ph type="ftr" sz="quarter" idx="11"/>
          </p:nvPr>
        </p:nvSpPr>
        <p:spPr/>
        <p:txBody>
          <a:bodyPr/>
          <a:lstStyle/>
          <a:p>
            <a:r>
              <a:rPr lang="en-US"/>
              <a:t>18CSE392T               MACHINE LEARNING - I</a:t>
            </a:r>
          </a:p>
        </p:txBody>
      </p:sp>
      <p:sp>
        <p:nvSpPr>
          <p:cNvPr id="5" name="Slide Number Placeholder 4"/>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A711D-FF47-4374-9122-6ACB0FBA1A3E}" type="datetime5">
              <a:rPr lang="en-US" smtClean="0"/>
              <a:pPr/>
              <a:t>12-Aug-22</a:t>
            </a:fld>
            <a:endParaRPr lang="en-US"/>
          </a:p>
        </p:txBody>
      </p:sp>
      <p:sp>
        <p:nvSpPr>
          <p:cNvPr id="3" name="Footer Placeholder 2"/>
          <p:cNvSpPr>
            <a:spLocks noGrp="1"/>
          </p:cNvSpPr>
          <p:nvPr>
            <p:ph type="ftr" sz="quarter" idx="11"/>
          </p:nvPr>
        </p:nvSpPr>
        <p:spPr/>
        <p:txBody>
          <a:bodyPr/>
          <a:lstStyle/>
          <a:p>
            <a:r>
              <a:rPr lang="en-US"/>
              <a:t>18CSE392T               MACHINE LEARNING - I</a:t>
            </a:r>
          </a:p>
        </p:txBody>
      </p:sp>
      <p:sp>
        <p:nvSpPr>
          <p:cNvPr id="4" name="Slide Number Placeholder 3"/>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5BE528-0B56-4F56-98E6-F01FA8AA2D9F}" type="datetime5">
              <a:rPr lang="en-US" smtClean="0"/>
              <a:pPr/>
              <a:t>12-Aug-22</a:t>
            </a:fld>
            <a:endParaRPr lang="en-US"/>
          </a:p>
        </p:txBody>
      </p:sp>
      <p:sp>
        <p:nvSpPr>
          <p:cNvPr id="6" name="Footer Placeholder 5"/>
          <p:cNvSpPr>
            <a:spLocks noGrp="1"/>
          </p:cNvSpPr>
          <p:nvPr>
            <p:ph type="ftr" sz="quarter" idx="11"/>
          </p:nvPr>
        </p:nvSpPr>
        <p:spPr/>
        <p:txBody>
          <a:bodyPr/>
          <a:lstStyle/>
          <a:p>
            <a:r>
              <a:rPr lang="en-US"/>
              <a:t>18CSE392T               MACHINE LEARNING - I</a:t>
            </a:r>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5CFCE3-BD04-49D0-8771-E801B002FC1A}" type="datetime5">
              <a:rPr lang="en-US" smtClean="0"/>
              <a:pPr/>
              <a:t>12-Aug-22</a:t>
            </a:fld>
            <a:endParaRPr lang="en-US"/>
          </a:p>
        </p:txBody>
      </p:sp>
      <p:sp>
        <p:nvSpPr>
          <p:cNvPr id="6" name="Footer Placeholder 5"/>
          <p:cNvSpPr>
            <a:spLocks noGrp="1"/>
          </p:cNvSpPr>
          <p:nvPr>
            <p:ph type="ftr" sz="quarter" idx="11"/>
          </p:nvPr>
        </p:nvSpPr>
        <p:spPr/>
        <p:txBody>
          <a:bodyPr/>
          <a:lstStyle/>
          <a:p>
            <a:r>
              <a:rPr lang="en-US"/>
              <a:t>18CSE392T               MACHINE LEARNING - I</a:t>
            </a:r>
          </a:p>
        </p:txBody>
      </p:sp>
      <p:sp>
        <p:nvSpPr>
          <p:cNvPr id="7" name="Slide Number Placeholder 6"/>
          <p:cNvSpPr>
            <a:spLocks noGrp="1"/>
          </p:cNvSpPr>
          <p:nvPr>
            <p:ph type="sldNum" sz="quarter" idx="12"/>
          </p:nvPr>
        </p:nvSpPr>
        <p:spPr/>
        <p:txBody>
          <a:bodyPr/>
          <a:lstStyle/>
          <a:p>
            <a:fld id="{A1A6BA4E-CDAE-4DEF-A7CA-99055C502B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578C7-5378-40E3-966D-299755EA320D}" type="datetime5">
              <a:rPr lang="en-US" smtClean="0"/>
              <a:pPr/>
              <a:t>12-Aug-22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18CSE392T               MACHINE LEARNING - 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6BA4E-CDAE-4DEF-A7CA-99055C502B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314450"/>
            <a:ext cx="6858000" cy="3429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1143000" y="1405890"/>
            <a:ext cx="6858000" cy="13716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sz="1350"/>
          </a:p>
        </p:txBody>
      </p:sp>
      <p:sp>
        <p:nvSpPr>
          <p:cNvPr id="5" name="Rounded Rectangle 4"/>
          <p:cNvSpPr/>
          <p:nvPr/>
        </p:nvSpPr>
        <p:spPr>
          <a:xfrm>
            <a:off x="4914900" y="1200150"/>
            <a:ext cx="800100" cy="4572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descr="pngfind.com-kingpin-png-4152286 (1).png"/>
          <p:cNvPicPr>
            <a:picLocks noChangeAspect="1"/>
          </p:cNvPicPr>
          <p:nvPr/>
        </p:nvPicPr>
        <p:blipFill>
          <a:blip r:embed="rId2" cstate="print"/>
          <a:stretch>
            <a:fillRect/>
          </a:stretch>
        </p:blipFill>
        <p:spPr>
          <a:xfrm>
            <a:off x="4857750" y="1200150"/>
            <a:ext cx="914400" cy="400050"/>
          </a:xfrm>
          <a:prstGeom prst="rect">
            <a:avLst/>
          </a:prstGeom>
        </p:spPr>
      </p:pic>
      <p:sp>
        <p:nvSpPr>
          <p:cNvPr id="8" name="Rectangle 7"/>
          <p:cNvSpPr/>
          <p:nvPr/>
        </p:nvSpPr>
        <p:spPr>
          <a:xfrm>
            <a:off x="2400300" y="2888837"/>
            <a:ext cx="4343400" cy="369332"/>
          </a:xfrm>
          <a:prstGeom prst="rect">
            <a:avLst/>
          </a:prstGeom>
        </p:spPr>
        <p:txBody>
          <a:bodyPr wrap="square">
            <a:spAutoFit/>
          </a:bodyPr>
          <a:lstStyle/>
          <a:p>
            <a:pPr lvl="0" algn="ctr" fontAlgn="base">
              <a:spcBef>
                <a:spcPct val="0"/>
              </a:spcBef>
              <a:spcAft>
                <a:spcPct val="0"/>
              </a:spcAft>
            </a:pPr>
            <a:r>
              <a:rPr lang="en-IN" b="1" dirty="0">
                <a:solidFill>
                  <a:srgbClr val="7030A0"/>
                </a:solidFill>
                <a:latin typeface="Cambria" panose="02040503050406030204" pitchFamily="18" charset="0"/>
                <a:ea typeface="Cambria" panose="02040503050406030204" pitchFamily="18" charset="0"/>
                <a:cs typeface="Arial" pitchFamily="34" charset="0"/>
              </a:rPr>
              <a:t>18CSE392T – Machine Learning I</a:t>
            </a:r>
            <a:endParaRPr lang="en-US" b="1" dirty="0">
              <a:solidFill>
                <a:srgbClr val="7030A0"/>
              </a:solidFill>
              <a:latin typeface="Cambria" panose="02040503050406030204" pitchFamily="18" charset="0"/>
              <a:ea typeface="Cambria" panose="02040503050406030204" pitchFamily="18" charset="0"/>
              <a:cs typeface="Arial" pitchFamily="34" charset="0"/>
            </a:endParaRPr>
          </a:p>
        </p:txBody>
      </p:sp>
      <p:sp>
        <p:nvSpPr>
          <p:cNvPr id="9" name="Slide Number Placeholder 8"/>
          <p:cNvSpPr>
            <a:spLocks noGrp="1"/>
          </p:cNvSpPr>
          <p:nvPr>
            <p:ph type="sldNum" sz="quarter" idx="12"/>
          </p:nvPr>
        </p:nvSpPr>
        <p:spPr/>
        <p:txBody>
          <a:bodyPr/>
          <a:lstStyle/>
          <a:p>
            <a:fld id="{A1A6BA4E-CDAE-4DEF-A7CA-99055C502B84}" type="slidenum">
              <a:rPr lang="en-US" smtClean="0"/>
              <a:pPr/>
              <a:t>1</a:t>
            </a:fld>
            <a:endParaRPr lang="en-US"/>
          </a:p>
        </p:txBody>
      </p:sp>
      <p:sp>
        <p:nvSpPr>
          <p:cNvPr id="10" name="Footer Placeholder 9"/>
          <p:cNvSpPr>
            <a:spLocks noGrp="1"/>
          </p:cNvSpPr>
          <p:nvPr>
            <p:ph type="ftr" sz="quarter" idx="11"/>
          </p:nvPr>
        </p:nvSpPr>
        <p:spPr/>
        <p:txBody>
          <a:bodyPr/>
          <a:lstStyle/>
          <a:p>
            <a:r>
              <a:rPr lang="en-US"/>
              <a:t>18CSE392T               MACHINE LEARNING - I</a:t>
            </a:r>
          </a:p>
        </p:txBody>
      </p:sp>
      <p:sp>
        <p:nvSpPr>
          <p:cNvPr id="4" name="Rectangle 3">
            <a:extLst>
              <a:ext uri="{FF2B5EF4-FFF2-40B4-BE49-F238E27FC236}">
                <a16:creationId xmlns:a16="http://schemas.microsoft.com/office/drawing/2014/main" id="{307EFA38-67A1-13C4-A34C-353E4EDAAB4E}"/>
              </a:ext>
            </a:extLst>
          </p:cNvPr>
          <p:cNvSpPr/>
          <p:nvPr/>
        </p:nvSpPr>
        <p:spPr>
          <a:xfrm>
            <a:off x="1771650" y="5311602"/>
            <a:ext cx="5600700" cy="230832"/>
          </a:xfrm>
          <a:prstGeom prst="rect">
            <a:avLst/>
          </a:prstGeom>
        </p:spPr>
        <p:txBody>
          <a:bodyPr wrap="square">
            <a:spAutoFit/>
          </a:bodyPr>
          <a:lstStyle/>
          <a:p>
            <a:pPr lvl="0" algn="ctr" fontAlgn="base">
              <a:spcBef>
                <a:spcPct val="0"/>
              </a:spcBef>
              <a:spcAft>
                <a:spcPct val="0"/>
              </a:spcAft>
            </a:pPr>
            <a:r>
              <a:rPr lang="en-IN" sz="900" b="1" dirty="0">
                <a:solidFill>
                  <a:srgbClr val="7030A0"/>
                </a:solidFill>
                <a:latin typeface="Cambria" panose="02040503050406030204" pitchFamily="18" charset="0"/>
                <a:ea typeface="Cambria" panose="02040503050406030204" pitchFamily="18" charset="0"/>
                <a:cs typeface="Arial" pitchFamily="34" charset="0"/>
              </a:rPr>
              <a:t>Department of Data Science and Business Systems</a:t>
            </a:r>
            <a:endParaRPr lang="en-US" sz="900" b="1" dirty="0">
              <a:solidFill>
                <a:srgbClr val="7030A0"/>
              </a:solidFill>
              <a:latin typeface="Cambria" panose="02040503050406030204" pitchFamily="18" charset="0"/>
              <a:ea typeface="Cambria" panose="02040503050406030204" pitchFamily="18"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lstStyle/>
          <a:p>
            <a:r>
              <a:rPr lang="en-IN" b="1" dirty="0">
                <a:latin typeface="Times New Roman" pitchFamily="18" charset="0"/>
                <a:cs typeface="Times New Roman" pitchFamily="18" charset="0"/>
              </a:rPr>
              <a:t>Non – Parametric Model</a:t>
            </a:r>
            <a:endParaRPr lang="en-US" b="1"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1981200"/>
            <a:ext cx="8229600" cy="4525963"/>
          </a:xfrm>
        </p:spPr>
        <p:txBody>
          <a:bodyPr>
            <a:normAutofit/>
          </a:bodyPr>
          <a:lstStyle/>
          <a:p>
            <a:pPr marL="0" indent="0"/>
            <a:r>
              <a:rPr lang="en-US" dirty="0"/>
              <a:t>The non parametric algorithm uses flexible number of parameters.</a:t>
            </a:r>
          </a:p>
          <a:p>
            <a:pPr marL="0" indent="0"/>
            <a:r>
              <a:rPr lang="en-US" dirty="0"/>
              <a:t>The number of parameters increases based on the learning from more data.</a:t>
            </a:r>
          </a:p>
          <a:p>
            <a:pPr marL="0" indent="0"/>
            <a:r>
              <a:rPr lang="en-US" dirty="0"/>
              <a:t>This algorithm is slower in computation and makes few assumptions about data.</a:t>
            </a:r>
          </a:p>
          <a:p>
            <a:pPr marL="0" indent="0"/>
            <a:r>
              <a:rPr lang="en-US" dirty="0"/>
              <a:t>Example: K-nearest neighbor</a:t>
            </a:r>
          </a:p>
          <a:p>
            <a:pPr marL="0" indent="0">
              <a:buNone/>
            </a:pPr>
            <a:endParaRPr lang="en-US" dirty="0"/>
          </a:p>
          <a:p>
            <a:pPr fontAlgn="base"/>
            <a:endParaRPr lang="en-US"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10</a:t>
            </a:fld>
            <a:endParaRPr lang="en-US"/>
          </a:p>
        </p:txBody>
      </p:sp>
    </p:spTree>
  </p:cSld>
  <p:clrMapOvr>
    <a:masterClrMapping/>
  </p:clrMapOvr>
  <p:transition spd="slow">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pic>
        <p:nvPicPr>
          <p:cNvPr id="57346" name="Picture 2" descr="Related image"/>
          <p:cNvPicPr>
            <a:picLocks noChangeAspect="1" noChangeArrowheads="1"/>
          </p:cNvPicPr>
          <p:nvPr/>
        </p:nvPicPr>
        <p:blipFill>
          <a:blip r:embed="rId3" cstate="print"/>
          <a:srcRect/>
          <a:stretch>
            <a:fillRect/>
          </a:stretch>
        </p:blipFill>
        <p:spPr bwMode="auto">
          <a:xfrm>
            <a:off x="1600200" y="1676400"/>
            <a:ext cx="5734050" cy="3819525"/>
          </a:xfrm>
          <a:prstGeom prst="rect">
            <a:avLst/>
          </a:prstGeom>
          <a:noFill/>
        </p:spPr>
      </p:pic>
      <p:sp>
        <p:nvSpPr>
          <p:cNvPr id="8" name="Slide Number Placeholder 7"/>
          <p:cNvSpPr>
            <a:spLocks noGrp="1"/>
          </p:cNvSpPr>
          <p:nvPr>
            <p:ph type="sldNum" sz="quarter" idx="12"/>
          </p:nvPr>
        </p:nvSpPr>
        <p:spPr/>
        <p:txBody>
          <a:bodyPr/>
          <a:lstStyle/>
          <a:p>
            <a:fld id="{A1A6BA4E-CDAE-4DEF-A7CA-99055C502B84}" type="slidenum">
              <a:rPr lang="en-US" smtClean="0"/>
              <a:pPr/>
              <a:t>11</a:t>
            </a:fld>
            <a:endParaRPr lang="en-US"/>
          </a:p>
        </p:txBody>
      </p:sp>
      <p:sp>
        <p:nvSpPr>
          <p:cNvPr id="9" name="Footer Placeholder 8"/>
          <p:cNvSpPr>
            <a:spLocks noGrp="1"/>
          </p:cNvSpPr>
          <p:nvPr>
            <p:ph type="ftr" sz="quarter" idx="11"/>
          </p:nvPr>
        </p:nvSpPr>
        <p:spPr/>
        <p:txBody>
          <a:bodyPr/>
          <a:lstStyle/>
          <a:p>
            <a:r>
              <a:rPr lang="en-US"/>
              <a:t>18CSE392T               MACHINE LEARNING - I</a:t>
            </a:r>
          </a:p>
        </p:txBody>
      </p:sp>
    </p:spTree>
  </p:cSld>
  <p:clrMapOvr>
    <a:masterClrMapping/>
  </p:clrMapOvr>
  <p:transition spd="slow">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lstStyle/>
          <a:p>
            <a:pPr algn="ctr"/>
            <a:r>
              <a:rPr lang="en-IN" b="1" dirty="0">
                <a:latin typeface="Times New Roman" pitchFamily="18" charset="0"/>
                <a:cs typeface="Times New Roman" pitchFamily="18" charset="0"/>
              </a:rPr>
              <a:t>Agenda</a:t>
            </a:r>
            <a:endParaRPr lang="en-US" b="1"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1981200"/>
            <a:ext cx="8229600" cy="4525963"/>
          </a:xfrm>
        </p:spPr>
        <p:txBody>
          <a:bodyPr/>
          <a:lstStyle/>
          <a:p>
            <a:r>
              <a:rPr lang="en-IN" b="1" dirty="0">
                <a:latin typeface="Times New Roman" pitchFamily="18" charset="0"/>
                <a:cs typeface="Times New Roman" pitchFamily="18" charset="0"/>
              </a:rPr>
              <a:t>Error </a:t>
            </a:r>
          </a:p>
          <a:p>
            <a:r>
              <a:rPr lang="en-IN" b="1" dirty="0">
                <a:latin typeface="Times New Roman" pitchFamily="18" charset="0"/>
                <a:cs typeface="Times New Roman" pitchFamily="18" charset="0"/>
              </a:rPr>
              <a:t>Noise</a:t>
            </a:r>
          </a:p>
          <a:p>
            <a:r>
              <a:rPr lang="en-IN" b="1" dirty="0">
                <a:latin typeface="Times New Roman" pitchFamily="18" charset="0"/>
                <a:cs typeface="Times New Roman" pitchFamily="18" charset="0"/>
              </a:rPr>
              <a:t>Parametric Model </a:t>
            </a:r>
          </a:p>
          <a:p>
            <a:r>
              <a:rPr lang="en-IN" b="1" dirty="0">
                <a:latin typeface="Times New Roman" pitchFamily="18" charset="0"/>
                <a:cs typeface="Times New Roman" pitchFamily="18" charset="0"/>
              </a:rPr>
              <a:t>Non-parametric model</a:t>
            </a:r>
            <a:endParaRPr lang="en-US"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2</a:t>
            </a:fld>
            <a:endParaRPr lang="en-US"/>
          </a:p>
        </p:txBody>
      </p:sp>
    </p:spTree>
  </p:cSld>
  <p:clrMapOvr>
    <a:masterClrMapping/>
  </p:clrMapOvr>
  <p:transition spd="slow">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lstStyle/>
          <a:p>
            <a:r>
              <a:rPr lang="en-IN" b="1" dirty="0">
                <a:latin typeface="Times New Roman" pitchFamily="18" charset="0"/>
                <a:cs typeface="Times New Roman" pitchFamily="18" charset="0"/>
              </a:rPr>
              <a:t>ERROR</a:t>
            </a:r>
            <a:endParaRPr lang="en-US" b="1"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2057400"/>
            <a:ext cx="8229600" cy="4525963"/>
          </a:xfrm>
        </p:spPr>
        <p:txBody>
          <a:bodyPr>
            <a:normAutofit fontScale="92500"/>
          </a:bodyPr>
          <a:lstStyle/>
          <a:p>
            <a:pPr algn="ctr">
              <a:buNone/>
            </a:pPr>
            <a:r>
              <a:rPr lang="en-US" dirty="0"/>
              <a:t>“how wrong is our estimation”.</a:t>
            </a:r>
          </a:p>
          <a:p>
            <a:pPr>
              <a:buNone/>
            </a:pPr>
            <a:endParaRPr lang="en-US" dirty="0"/>
          </a:p>
          <a:p>
            <a:endParaRPr lang="en-US" dirty="0"/>
          </a:p>
          <a:p>
            <a:endParaRPr lang="en-US" dirty="0"/>
          </a:p>
          <a:p>
            <a:r>
              <a:rPr lang="en-US" dirty="0"/>
              <a:t>An error measure is expressed as </a:t>
            </a:r>
            <a:r>
              <a:rPr lang="en-US" b="1" i="1" dirty="0"/>
              <a:t>E</a:t>
            </a:r>
            <a:r>
              <a:rPr lang="en-US" dirty="0"/>
              <a:t>(</a:t>
            </a:r>
            <a:r>
              <a:rPr lang="en-US" b="1" i="1" dirty="0"/>
              <a:t>h</a:t>
            </a:r>
            <a:r>
              <a:rPr lang="en-US" dirty="0"/>
              <a:t>, </a:t>
            </a:r>
            <a:r>
              <a:rPr lang="en-US" b="1" i="1" dirty="0"/>
              <a:t>f</a:t>
            </a:r>
            <a:r>
              <a:rPr lang="en-US" dirty="0"/>
              <a:t>)                (a hypothesis </a:t>
            </a:r>
            <a:r>
              <a:rPr lang="en-US" b="1" i="1" dirty="0"/>
              <a:t>h</a:t>
            </a:r>
            <a:r>
              <a:rPr lang="en-US" dirty="0"/>
              <a:t> ∈ </a:t>
            </a:r>
            <a:r>
              <a:rPr lang="en-US" b="1" i="1" dirty="0"/>
              <a:t>H</a:t>
            </a:r>
            <a:r>
              <a:rPr lang="en-US" i="1" dirty="0"/>
              <a:t>, </a:t>
            </a:r>
            <a:r>
              <a:rPr lang="en-US" dirty="0"/>
              <a:t>and</a:t>
            </a:r>
            <a:r>
              <a:rPr lang="en-US" i="1" dirty="0"/>
              <a:t> </a:t>
            </a:r>
            <a:r>
              <a:rPr lang="en-US" b="1" i="1" dirty="0"/>
              <a:t>f</a:t>
            </a:r>
            <a:r>
              <a:rPr lang="en-US" i="1" dirty="0"/>
              <a:t> </a:t>
            </a:r>
            <a:r>
              <a:rPr lang="en-US" dirty="0"/>
              <a:t>is the target function).</a:t>
            </a:r>
          </a:p>
          <a:p>
            <a:r>
              <a:rPr lang="pt-BR" dirty="0"/>
              <a:t>squared error: </a:t>
            </a:r>
            <a:r>
              <a:rPr lang="pt-BR" b="1" i="1" dirty="0"/>
              <a:t>e</a:t>
            </a:r>
            <a:r>
              <a:rPr lang="pt-BR" dirty="0"/>
              <a:t>(</a:t>
            </a:r>
            <a:r>
              <a:rPr lang="pt-BR" b="1" i="1" dirty="0"/>
              <a:t>h</a:t>
            </a:r>
            <a:r>
              <a:rPr lang="pt-BR" dirty="0"/>
              <a:t>(</a:t>
            </a:r>
            <a:r>
              <a:rPr lang="pt-BR" i="1" dirty="0"/>
              <a:t>x</a:t>
            </a:r>
            <a:r>
              <a:rPr lang="pt-BR" dirty="0"/>
              <a:t>), </a:t>
            </a:r>
            <a:r>
              <a:rPr lang="pt-BR" b="1" i="1" dirty="0"/>
              <a:t>f</a:t>
            </a:r>
            <a:r>
              <a:rPr lang="pt-BR" dirty="0"/>
              <a:t>(</a:t>
            </a:r>
            <a:r>
              <a:rPr lang="pt-BR" i="1" dirty="0"/>
              <a:t>x</a:t>
            </a:r>
            <a:r>
              <a:rPr lang="pt-BR" dirty="0"/>
              <a:t>)) = (</a:t>
            </a:r>
            <a:r>
              <a:rPr lang="pt-BR" b="1" i="1" dirty="0"/>
              <a:t>h</a:t>
            </a:r>
            <a:r>
              <a:rPr lang="pt-BR" dirty="0"/>
              <a:t>(</a:t>
            </a:r>
            <a:r>
              <a:rPr lang="pt-BR" i="1" dirty="0"/>
              <a:t>x</a:t>
            </a:r>
            <a:r>
              <a:rPr lang="pt-BR" dirty="0"/>
              <a:t>)- </a:t>
            </a:r>
            <a:r>
              <a:rPr lang="pt-BR" b="1" i="1" dirty="0"/>
              <a:t>f</a:t>
            </a:r>
            <a:r>
              <a:rPr lang="pt-BR" dirty="0"/>
              <a:t>(</a:t>
            </a:r>
            <a:r>
              <a:rPr lang="pt-BR" i="1" dirty="0"/>
              <a:t>x</a:t>
            </a:r>
            <a:r>
              <a:rPr lang="pt-BR" dirty="0"/>
              <a:t>))²</a:t>
            </a:r>
          </a:p>
          <a:p>
            <a:r>
              <a:rPr lang="pt-BR" dirty="0"/>
              <a:t>binary error: </a:t>
            </a:r>
            <a:r>
              <a:rPr lang="pt-BR" b="1" i="1" dirty="0"/>
              <a:t>e</a:t>
            </a:r>
            <a:r>
              <a:rPr lang="pt-BR" dirty="0"/>
              <a:t>(</a:t>
            </a:r>
            <a:r>
              <a:rPr lang="pt-BR" b="1" i="1" dirty="0"/>
              <a:t>h</a:t>
            </a:r>
            <a:r>
              <a:rPr lang="pt-BR" dirty="0"/>
              <a:t>(</a:t>
            </a:r>
            <a:r>
              <a:rPr lang="pt-BR" i="1" dirty="0"/>
              <a:t>x</a:t>
            </a:r>
            <a:r>
              <a:rPr lang="pt-BR" dirty="0"/>
              <a:t>), </a:t>
            </a:r>
            <a:r>
              <a:rPr lang="pt-BR" b="1" i="1" dirty="0"/>
              <a:t>f</a:t>
            </a:r>
            <a:r>
              <a:rPr lang="pt-BR" dirty="0"/>
              <a:t>(</a:t>
            </a:r>
            <a:r>
              <a:rPr lang="pt-BR" i="1" dirty="0"/>
              <a:t>x</a:t>
            </a:r>
            <a:r>
              <a:rPr lang="pt-BR" dirty="0"/>
              <a:t>)) = ⟦</a:t>
            </a:r>
            <a:r>
              <a:rPr lang="pt-BR" b="1" i="1" dirty="0"/>
              <a:t>h</a:t>
            </a:r>
            <a:r>
              <a:rPr lang="pt-BR" dirty="0"/>
              <a:t>(</a:t>
            </a:r>
            <a:r>
              <a:rPr lang="pt-BR" i="1" dirty="0"/>
              <a:t>x</a:t>
            </a:r>
            <a:r>
              <a:rPr lang="pt-BR" dirty="0"/>
              <a:t>) ≠ </a:t>
            </a:r>
            <a:r>
              <a:rPr lang="pt-BR" b="1" i="1" dirty="0"/>
              <a:t>f</a:t>
            </a:r>
            <a:r>
              <a:rPr lang="pt-BR" dirty="0"/>
              <a:t>(</a:t>
            </a:r>
            <a:r>
              <a:rPr lang="pt-BR" i="1" dirty="0"/>
              <a:t>x</a:t>
            </a:r>
            <a:r>
              <a:rPr lang="pt-BR" dirty="0"/>
              <a:t>)⟧ </a:t>
            </a:r>
          </a:p>
          <a:p>
            <a:endParaRPr lang="en-US"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3</a:t>
            </a:fld>
            <a:endParaRPr lang="en-US"/>
          </a:p>
        </p:txBody>
      </p:sp>
      <p:sp>
        <p:nvSpPr>
          <p:cNvPr id="13" name="Rounded Rectangle 12"/>
          <p:cNvSpPr/>
          <p:nvPr/>
        </p:nvSpPr>
        <p:spPr>
          <a:xfrm>
            <a:off x="1143000" y="2667000"/>
            <a:ext cx="6781800" cy="14478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Error is a function which compares prediction of our model with real value</a:t>
            </a:r>
          </a:p>
        </p:txBody>
      </p:sp>
    </p:spTree>
  </p:cSld>
  <p:clrMapOvr>
    <a:masterClrMapping/>
  </p:clrMapOvr>
  <p:transition spd="slow">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lstStyle/>
          <a:p>
            <a:r>
              <a:rPr lang="en-IN" b="1" dirty="0">
                <a:latin typeface="Times New Roman" pitchFamily="18" charset="0"/>
                <a:cs typeface="Times New Roman" pitchFamily="18" charset="0"/>
              </a:rPr>
              <a:t>NOISE</a:t>
            </a:r>
            <a:endParaRPr lang="en-US" b="1"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2057400"/>
            <a:ext cx="8229600" cy="4525963"/>
          </a:xfrm>
        </p:spPr>
        <p:txBody>
          <a:bodyPr>
            <a:normAutofit fontScale="92500"/>
          </a:bodyPr>
          <a:lstStyle/>
          <a:p>
            <a:r>
              <a:rPr lang="pt-BR" dirty="0"/>
              <a:t>Noise refers to irrelevant information in a dataset.</a:t>
            </a:r>
          </a:p>
          <a:p>
            <a:r>
              <a:rPr lang="en-US" dirty="0"/>
              <a:t>Noise creates problem for machine learning algorithms because if it is not trained properly, the algorithms may think of noise as a pattern and can start generalizing from it, which is undesirable. </a:t>
            </a:r>
          </a:p>
          <a:p>
            <a:r>
              <a:rPr lang="en-US" dirty="0"/>
              <a:t>We want the algorithm to make sense of the data and generalize the hidden properties of the data. </a:t>
            </a:r>
          </a:p>
          <a:p>
            <a:pPr>
              <a:buNone/>
            </a:pPr>
            <a:endParaRPr lang="en-US"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4</a:t>
            </a:fld>
            <a:endParaRPr lang="en-US"/>
          </a:p>
        </p:txBody>
      </p:sp>
    </p:spTree>
  </p:cSld>
  <p:clrMapOvr>
    <a:masterClrMapping/>
  </p:clrMapOvr>
  <p:transition spd="slow">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normAutofit fontScale="90000"/>
          </a:bodyPr>
          <a:lstStyle/>
          <a:p>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Collecting More data</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1981200"/>
            <a:ext cx="8229600" cy="4525963"/>
          </a:xfrm>
        </p:spPr>
        <p:txBody>
          <a:bodyPr>
            <a:normAutofit/>
          </a:bodyPr>
          <a:lstStyle/>
          <a:p>
            <a:pPr marL="457200" lvl="1" indent="0">
              <a:buNone/>
            </a:pPr>
            <a:r>
              <a:rPr lang="en-US" dirty="0"/>
              <a:t>The more data we collect, the better we will be able to identify the underlying phenomenon that is generating the data. This will ultimately helps in reducing the effect of noise.</a:t>
            </a:r>
          </a:p>
          <a:p>
            <a:pPr marL="457200" lvl="1" indent="0">
              <a:buNone/>
            </a:pPr>
            <a:endParaRPr lang="en-US" dirty="0"/>
          </a:p>
          <a:p>
            <a:pPr marL="457200" lvl="1" indent="0">
              <a:buNone/>
            </a:pPr>
            <a:r>
              <a:rPr lang="en-US" dirty="0"/>
              <a:t>Example – Survey in companies for mass scale</a:t>
            </a:r>
          </a:p>
          <a:p>
            <a:pPr marL="457200" lvl="1" indent="0">
              <a:buNone/>
            </a:pPr>
            <a:r>
              <a:rPr lang="en-US" dirty="0"/>
              <a:t>		</a:t>
            </a:r>
          </a:p>
          <a:p>
            <a:endParaRPr lang="en-US"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5</a:t>
            </a:fld>
            <a:endParaRPr lang="en-US"/>
          </a:p>
        </p:txBody>
      </p:sp>
    </p:spTree>
  </p:cSld>
  <p:clrMapOvr>
    <a:masterClrMapping/>
  </p:clrMapOvr>
  <p:transition spd="slow">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normAutofit fontScale="90000"/>
          </a:bodyPr>
          <a:lstStyle/>
          <a:p>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Principal Component Analysis(PCA)</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1981200"/>
            <a:ext cx="8229600" cy="4525963"/>
          </a:xfrm>
        </p:spPr>
        <p:txBody>
          <a:bodyPr>
            <a:normAutofit fontScale="85000" lnSpcReduction="20000"/>
          </a:bodyPr>
          <a:lstStyle/>
          <a:p>
            <a:pPr marL="0" indent="0">
              <a:buNone/>
            </a:pPr>
            <a:r>
              <a:rPr lang="en-US" dirty="0"/>
              <a:t>	</a:t>
            </a:r>
          </a:p>
          <a:p>
            <a:pPr marL="0" indent="0">
              <a:buNone/>
            </a:pPr>
            <a:r>
              <a:rPr lang="en-US" dirty="0"/>
              <a:t>PCA effectively reduces the dimension of the input data by projecting it along various axes.</a:t>
            </a:r>
          </a:p>
          <a:p>
            <a:pPr marL="0" indent="0">
              <a:buNone/>
            </a:pPr>
            <a:r>
              <a:rPr lang="en-US" dirty="0"/>
              <a:t> </a:t>
            </a:r>
          </a:p>
          <a:p>
            <a:pPr marL="0" indent="0">
              <a:buNone/>
            </a:pPr>
            <a:r>
              <a:rPr lang="en-US" dirty="0"/>
              <a:t>For instance, consider projecting a point in a X-Y plane along X-axis. </a:t>
            </a:r>
          </a:p>
          <a:p>
            <a:pPr marL="0" indent="0">
              <a:buNone/>
            </a:pPr>
            <a:endParaRPr lang="en-US" dirty="0"/>
          </a:p>
          <a:p>
            <a:pPr marL="0" indent="0">
              <a:buNone/>
            </a:pPr>
            <a:r>
              <a:rPr lang="en-US" dirty="0"/>
              <a:t>This way, we are able to remove some noisy dimension along Y-Axis. </a:t>
            </a:r>
          </a:p>
          <a:p>
            <a:pPr marL="0" indent="0">
              <a:buNone/>
            </a:pPr>
            <a:endParaRPr lang="en-US" dirty="0"/>
          </a:p>
          <a:p>
            <a:pPr marL="0" indent="0">
              <a:buNone/>
            </a:pPr>
            <a:r>
              <a:rPr lang="en-US" dirty="0"/>
              <a:t>This process is referred as “dimensionality reduction”. </a:t>
            </a:r>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6</a:t>
            </a:fld>
            <a:endParaRPr lang="en-US"/>
          </a:p>
        </p:txBody>
      </p:sp>
    </p:spTree>
  </p:cSld>
  <p:clrMapOvr>
    <a:masterClrMapping/>
  </p:clrMapOvr>
  <p:transition spd="slow">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lstStyle/>
          <a:p>
            <a:r>
              <a:rPr lang="en-IN" b="1" dirty="0">
                <a:latin typeface="Times New Roman" pitchFamily="18" charset="0"/>
                <a:cs typeface="Times New Roman" pitchFamily="18" charset="0"/>
              </a:rPr>
              <a:t>Regularization</a:t>
            </a:r>
            <a:endParaRPr lang="en-US" b="1"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1981200"/>
            <a:ext cx="8229600" cy="4525963"/>
          </a:xfrm>
        </p:spPr>
        <p:txBody>
          <a:bodyPr/>
          <a:lstStyle/>
          <a:p>
            <a:pPr marL="0" indent="0"/>
            <a:r>
              <a:rPr lang="en-US" dirty="0"/>
              <a:t>If the machine learning algorithm is flexible in learning more parameters which leads to overfits the noisy data.</a:t>
            </a:r>
          </a:p>
          <a:p>
            <a:pPr marL="0" indent="0"/>
            <a:endParaRPr lang="en-US" dirty="0"/>
          </a:p>
          <a:p>
            <a:pPr marL="0" indent="0"/>
            <a:r>
              <a:rPr lang="en-US" dirty="0"/>
              <a:t>This can be avoided with the help of regularization.</a:t>
            </a:r>
          </a:p>
          <a:p>
            <a:endParaRPr lang="en-US"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7</a:t>
            </a:fld>
            <a:endParaRPr lang="en-US"/>
          </a:p>
        </p:txBody>
      </p:sp>
    </p:spTree>
  </p:cSld>
  <p:clrMapOvr>
    <a:masterClrMapping/>
  </p:clrMapOvr>
  <p:transition spd="slow">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lstStyle/>
          <a:p>
            <a:r>
              <a:rPr lang="en-IN" b="1" dirty="0">
                <a:latin typeface="Times New Roman" pitchFamily="18" charset="0"/>
                <a:cs typeface="Times New Roman" pitchFamily="18" charset="0"/>
              </a:rPr>
              <a:t>Cross validation</a:t>
            </a:r>
            <a:endParaRPr lang="en-US" b="1"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1981200"/>
            <a:ext cx="8229600" cy="4525963"/>
          </a:xfrm>
        </p:spPr>
        <p:txBody>
          <a:bodyPr>
            <a:normAutofit/>
          </a:bodyPr>
          <a:lstStyle/>
          <a:p>
            <a:pPr fontAlgn="base"/>
            <a:r>
              <a:rPr lang="en-US" dirty="0"/>
              <a:t>The hyper-parameters are tuned using the cross-validation data which is separate from the training data. </a:t>
            </a:r>
          </a:p>
          <a:p>
            <a:pPr fontAlgn="base"/>
            <a:r>
              <a:rPr lang="en-US" dirty="0"/>
              <a:t>This makes sure that the algorithm is able to avoid learning the noise present in the training data and rather generalize by a cross-validation procedure. </a:t>
            </a:r>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8</a:t>
            </a:fld>
            <a:endParaRPr lang="en-US"/>
          </a:p>
        </p:txBody>
      </p:sp>
    </p:spTree>
  </p:cSld>
  <p:clrMapOvr>
    <a:masterClrMapping/>
  </p:clrMapOvr>
  <p:transition spd="slow">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5720"/>
          </a:xfrm>
          <a:prstGeom prst="rect">
            <a:avLst/>
          </a:prstGeom>
          <a:solidFill>
            <a:srgbClr val="EED126"/>
          </a:solidFill>
          <a:ln>
            <a:solidFill>
              <a:srgbClr val="EED1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731520"/>
            <a:ext cx="9144000" cy="18288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5029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4953000" y="457200"/>
            <a:ext cx="1219200" cy="533400"/>
          </a:xfrm>
          <a:prstGeom prst="rect">
            <a:avLst/>
          </a:prstGeom>
        </p:spPr>
      </p:pic>
      <p:sp>
        <p:nvSpPr>
          <p:cNvPr id="10" name="Title 9"/>
          <p:cNvSpPr>
            <a:spLocks noGrp="1"/>
          </p:cNvSpPr>
          <p:nvPr>
            <p:ph type="title"/>
          </p:nvPr>
        </p:nvSpPr>
        <p:spPr>
          <a:xfrm>
            <a:off x="457200" y="914400"/>
            <a:ext cx="8229600" cy="1143000"/>
          </a:xfrm>
        </p:spPr>
        <p:txBody>
          <a:bodyPr/>
          <a:lstStyle/>
          <a:p>
            <a:r>
              <a:rPr lang="en-IN" b="1" dirty="0">
                <a:latin typeface="Times New Roman" pitchFamily="18" charset="0"/>
                <a:cs typeface="Times New Roman" pitchFamily="18" charset="0"/>
              </a:rPr>
              <a:t>Parametric Model</a:t>
            </a:r>
            <a:endParaRPr lang="en-US" b="1" dirty="0">
              <a:latin typeface="Times New Roman" pitchFamily="18" charset="0"/>
              <a:cs typeface="Times New Roman" pitchFamily="18" charset="0"/>
            </a:endParaRPr>
          </a:p>
        </p:txBody>
      </p:sp>
      <p:sp>
        <p:nvSpPr>
          <p:cNvPr id="11" name="Content Placeholder 10"/>
          <p:cNvSpPr>
            <a:spLocks noGrp="1"/>
          </p:cNvSpPr>
          <p:nvPr>
            <p:ph idx="1"/>
          </p:nvPr>
        </p:nvSpPr>
        <p:spPr>
          <a:xfrm>
            <a:off x="457200" y="1981200"/>
            <a:ext cx="8229600" cy="4525963"/>
          </a:xfrm>
        </p:spPr>
        <p:txBody>
          <a:bodyPr>
            <a:normAutofit/>
          </a:bodyPr>
          <a:lstStyle/>
          <a:p>
            <a:pPr marL="0" indent="0"/>
            <a:r>
              <a:rPr lang="en-US" dirty="0"/>
              <a:t>Parametric Algorithms has fixed number of parameters.</a:t>
            </a:r>
          </a:p>
          <a:p>
            <a:pPr marL="0" indent="0"/>
            <a:r>
              <a:rPr lang="en-US" dirty="0"/>
              <a:t>It has faster computations  and have strong assumptions about data.</a:t>
            </a:r>
          </a:p>
          <a:p>
            <a:pPr marL="0" indent="0"/>
            <a:r>
              <a:rPr lang="en-US" dirty="0"/>
              <a:t>If the assumptions are right then algorithm works good whereas if the assumptions are wrong then algorithm works bad.</a:t>
            </a:r>
          </a:p>
          <a:p>
            <a:pPr marL="0" indent="0"/>
            <a:r>
              <a:rPr lang="en-US" dirty="0"/>
              <a:t>Example: Linear Regression</a:t>
            </a:r>
          </a:p>
          <a:p>
            <a:pPr fontAlgn="base"/>
            <a:endParaRPr lang="en-US" dirty="0"/>
          </a:p>
        </p:txBody>
      </p:sp>
      <p:sp>
        <p:nvSpPr>
          <p:cNvPr id="9" name="Footer Placeholder 8"/>
          <p:cNvSpPr>
            <a:spLocks noGrp="1"/>
          </p:cNvSpPr>
          <p:nvPr>
            <p:ph type="ftr" sz="quarter" idx="11"/>
          </p:nvPr>
        </p:nvSpPr>
        <p:spPr/>
        <p:txBody>
          <a:bodyPr/>
          <a:lstStyle/>
          <a:p>
            <a:r>
              <a:rPr lang="en-US"/>
              <a:t>18CSE392T               MACHINE LEARNING - I</a:t>
            </a:r>
          </a:p>
        </p:txBody>
      </p:sp>
      <p:sp>
        <p:nvSpPr>
          <p:cNvPr id="8" name="Slide Number Placeholder 7"/>
          <p:cNvSpPr>
            <a:spLocks noGrp="1"/>
          </p:cNvSpPr>
          <p:nvPr>
            <p:ph type="sldNum" sz="quarter" idx="12"/>
          </p:nvPr>
        </p:nvSpPr>
        <p:spPr/>
        <p:txBody>
          <a:bodyPr/>
          <a:lstStyle/>
          <a:p>
            <a:fld id="{A1A6BA4E-CDAE-4DEF-A7CA-99055C502B84}" type="slidenum">
              <a:rPr lang="en-US" smtClean="0"/>
              <a:pPr/>
              <a:t>9</a:t>
            </a:fld>
            <a:endParaRPr lang="en-US"/>
          </a:p>
        </p:txBody>
      </p:sp>
    </p:spTree>
  </p:cSld>
  <p:clrMapOvr>
    <a:masterClrMapping/>
  </p:clrMapOvr>
  <p:transition spd="slow">
    <p:pull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16F0FD5211EF48ADF451189786BE55" ma:contentTypeVersion="3" ma:contentTypeDescription="Create a new document." ma:contentTypeScope="" ma:versionID="642b669743308134d33ab9cc465dd04a">
  <xsd:schema xmlns:xsd="http://www.w3.org/2001/XMLSchema" xmlns:xs="http://www.w3.org/2001/XMLSchema" xmlns:p="http://schemas.microsoft.com/office/2006/metadata/properties" xmlns:ns2="54f54d3c-f19a-4d8a-961a-8535f70de3a8" targetNamespace="http://schemas.microsoft.com/office/2006/metadata/properties" ma:root="true" ma:fieldsID="4322fb40970038fe86e665a272803d2b" ns2:_="">
    <xsd:import namespace="54f54d3c-f19a-4d8a-961a-8535f70de3a8"/>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f54d3c-f19a-4d8a-961a-8535f70de3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64010E-85E7-41E5-BE6F-F9031BE068C5}"/>
</file>

<file path=customXml/itemProps2.xml><?xml version="1.0" encoding="utf-8"?>
<ds:datastoreItem xmlns:ds="http://schemas.openxmlformats.org/officeDocument/2006/customXml" ds:itemID="{047B27A1-C9A3-4397-BBEF-DBC61A5317F2}"/>
</file>

<file path=customXml/itemProps3.xml><?xml version="1.0" encoding="utf-8"?>
<ds:datastoreItem xmlns:ds="http://schemas.openxmlformats.org/officeDocument/2006/customXml" ds:itemID="{0F753539-5A41-4624-B148-580D20285C36}"/>
</file>

<file path=docProps/app.xml><?xml version="1.0" encoding="utf-8"?>
<Properties xmlns="http://schemas.openxmlformats.org/officeDocument/2006/extended-properties" xmlns:vt="http://schemas.openxmlformats.org/officeDocument/2006/docPropsVTypes">
  <TotalTime>1315</TotalTime>
  <Words>519</Words>
  <Application>Microsoft Office PowerPoint</Application>
  <PresentationFormat>On-screen Show (4:3)</PresentationFormat>
  <Paragraphs>73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vt:lpstr>
      <vt:lpstr>Times New Roman</vt:lpstr>
      <vt:lpstr>Office Theme</vt:lpstr>
      <vt:lpstr>PowerPoint Presentation</vt:lpstr>
      <vt:lpstr>Agenda</vt:lpstr>
      <vt:lpstr>ERROR</vt:lpstr>
      <vt:lpstr>NOISE</vt:lpstr>
      <vt:lpstr> Collecting More data </vt:lpstr>
      <vt:lpstr> Principal Component Analysis(PCA) </vt:lpstr>
      <vt:lpstr>Regularization</vt:lpstr>
      <vt:lpstr>Cross validation</vt:lpstr>
      <vt:lpstr>Parametric Model</vt:lpstr>
      <vt:lpstr>Non – Parametric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CENR</dc:creator>
  <cp:lastModifiedBy>Prakash M</cp:lastModifiedBy>
  <cp:revision>68</cp:revision>
  <dcterms:created xsi:type="dcterms:W3CDTF">2019-09-14T05:22:07Z</dcterms:created>
  <dcterms:modified xsi:type="dcterms:W3CDTF">2022-08-12T05:10:50Z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0x0101007F16F0FD5211EF48ADF451189786BE55</vt:lpwstr>
  </property>
</Properties>
</file>