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3" r:id="rId2"/>
    <p:sldId id="374" r:id="rId3"/>
    <p:sldId id="407" r:id="rId4"/>
    <p:sldId id="406" r:id="rId5"/>
    <p:sldId id="408" r:id="rId6"/>
    <p:sldId id="410" r:id="rId7"/>
    <p:sldId id="411" r:id="rId8"/>
    <p:sldId id="412" r:id="rId9"/>
    <p:sldId id="409" r:id="rId10"/>
    <p:sldId id="414" r:id="rId11"/>
    <p:sldId id="416" r:id="rId12"/>
    <p:sldId id="417" r:id="rId13"/>
    <p:sldId id="41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64" d="100"/>
          <a:sy n="64" d="100"/>
        </p:scale>
        <p:origin x="148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9CAE5-B62A-403B-9031-63426EB14104}" type="datetimeFigureOut">
              <a:rPr lang="en-US" smtClean="0"/>
              <a:pPr/>
              <a:t>8/12/2022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D229E-0E7C-4193-A5F7-591E39D1BB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0EE8D5-CD56-4A09-BFF3-5FE6B3DBE35F}"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99F9-83BD-49DD-8291-B512441ABA1D}"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9DE68-EAE1-488D-AC08-21BCB0BCC7D9}"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F4C24-DE69-424D-966D-A2B1F1472803}"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A8DE8-272A-4469-B0BB-F7FC9F77C93B}"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9F2BF7-150F-4B33-A3C2-D0601B9A1E1C}"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5EA1F-8ECD-45C6-B437-6C4EB8D4A65A}" type="datetime5">
              <a:rPr lang="en-US" smtClean="0"/>
              <a:pPr/>
              <a:t>12-Aug-22</a:t>
            </a:fld>
            <a:endParaRPr lang="en-US"/>
          </a:p>
        </p:txBody>
      </p:sp>
      <p:sp>
        <p:nvSpPr>
          <p:cNvPr id="8" name="Footer Placeholder 7"/>
          <p:cNvSpPr>
            <a:spLocks noGrp="1"/>
          </p:cNvSpPr>
          <p:nvPr>
            <p:ph type="ftr" sz="quarter" idx="11"/>
          </p:nvPr>
        </p:nvSpPr>
        <p:spPr/>
        <p:txBody>
          <a:bodyPr/>
          <a:lstStyle/>
          <a:p>
            <a:r>
              <a:rPr lang="en-US"/>
              <a:t>18CSE392T               MACHINE LEARNING - I</a:t>
            </a:r>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49A49-AEA0-4CB7-8625-339239ECFB78}" type="datetime5">
              <a:rPr lang="en-US" smtClean="0"/>
              <a:pPr/>
              <a:t>12-Aug-22</a:t>
            </a:fld>
            <a:endParaRPr lang="en-US"/>
          </a:p>
        </p:txBody>
      </p:sp>
      <p:sp>
        <p:nvSpPr>
          <p:cNvPr id="4" name="Footer Placeholder 3"/>
          <p:cNvSpPr>
            <a:spLocks noGrp="1"/>
          </p:cNvSpPr>
          <p:nvPr>
            <p:ph type="ftr" sz="quarter" idx="11"/>
          </p:nvPr>
        </p:nvSpPr>
        <p:spPr/>
        <p:txBody>
          <a:bodyPr/>
          <a:lstStyle/>
          <a:p>
            <a:r>
              <a:rPr lang="en-US"/>
              <a:t>18CSE392T               MACHINE LEARNING - I</a:t>
            </a:r>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A711D-FF47-4374-9122-6ACB0FBA1A3E}" type="datetime5">
              <a:rPr lang="en-US" smtClean="0"/>
              <a:pPr/>
              <a:t>12-Aug-22</a:t>
            </a:fld>
            <a:endParaRPr lang="en-US"/>
          </a:p>
        </p:txBody>
      </p:sp>
      <p:sp>
        <p:nvSpPr>
          <p:cNvPr id="3" name="Footer Placeholder 2"/>
          <p:cNvSpPr>
            <a:spLocks noGrp="1"/>
          </p:cNvSpPr>
          <p:nvPr>
            <p:ph type="ftr" sz="quarter" idx="11"/>
          </p:nvPr>
        </p:nvSpPr>
        <p:spPr/>
        <p:txBody>
          <a:bodyPr/>
          <a:lstStyle/>
          <a:p>
            <a:r>
              <a:rPr lang="en-US"/>
              <a:t>18CSE392T               MACHINE LEARNING - I</a:t>
            </a:r>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BE528-0B56-4F56-98E6-F01FA8AA2D9F}"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CFCE3-BD04-49D0-8771-E801B002FC1A}"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78C7-5378-40E3-966D-299755EA320D}" type="datetime5">
              <a:rPr lang="en-US" smtClean="0"/>
              <a:pPr/>
              <a:t>12-Aug-22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18CSE392T               MACHINE LEARNING -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7"/>
          <p:cNvSpPr/>
          <p:nvPr/>
        </p:nvSpPr>
        <p:spPr>
          <a:xfrm>
            <a:off x="2400300" y="2888837"/>
            <a:ext cx="4343400" cy="369332"/>
          </a:xfrm>
          <a:prstGeom prst="rect">
            <a:avLst/>
          </a:prstGeom>
        </p:spPr>
        <p:txBody>
          <a:bodyPr wrap="square">
            <a:spAutoFit/>
          </a:bodyPr>
          <a:lstStyle/>
          <a:p>
            <a:pPr lvl="0" algn="ctr" fontAlgn="base">
              <a:spcBef>
                <a:spcPct val="0"/>
              </a:spcBef>
              <a:spcAft>
                <a:spcPct val="0"/>
              </a:spcAft>
            </a:pPr>
            <a:r>
              <a:rPr lang="en-IN" b="1" dirty="0">
                <a:solidFill>
                  <a:srgbClr val="7030A0"/>
                </a:solidFill>
                <a:latin typeface="Cambria" panose="02040503050406030204" pitchFamily="18" charset="0"/>
                <a:ea typeface="Cambria" panose="02040503050406030204" pitchFamily="18" charset="0"/>
                <a:cs typeface="Arial" pitchFamily="34" charset="0"/>
              </a:rPr>
              <a:t>18CSE392T – Machine Learning I</a:t>
            </a:r>
            <a:endParaRPr lang="en-US" b="1" dirty="0">
              <a:solidFill>
                <a:srgbClr val="7030A0"/>
              </a:solidFill>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pPr/>
              <a:t>1</a:t>
            </a:fld>
            <a:endParaRPr lang="en-US"/>
          </a:p>
        </p:txBody>
      </p:sp>
      <p:sp>
        <p:nvSpPr>
          <p:cNvPr id="10" name="Footer Placeholder 9"/>
          <p:cNvSpPr>
            <a:spLocks noGrp="1"/>
          </p:cNvSpPr>
          <p:nvPr>
            <p:ph type="ftr" sz="quarter" idx="11"/>
          </p:nvPr>
        </p:nvSpPr>
        <p:spPr/>
        <p:txBody>
          <a:bodyPr/>
          <a:lstStyle/>
          <a:p>
            <a:r>
              <a:rPr lang="en-US"/>
              <a:t>18CSE392T               MACHINE LEARNING - I</a:t>
            </a:r>
          </a:p>
        </p:txBody>
      </p:sp>
      <p:sp>
        <p:nvSpPr>
          <p:cNvPr id="4" name="Rectangle 3">
            <a:extLst>
              <a:ext uri="{FF2B5EF4-FFF2-40B4-BE49-F238E27FC236}">
                <a16:creationId xmlns:a16="http://schemas.microsoft.com/office/drawing/2014/main" id="{307EFA38-67A1-13C4-A34C-353E4EDAAB4E}"/>
              </a:ext>
            </a:extLst>
          </p:cNvPr>
          <p:cNvSpPr/>
          <p:nvPr/>
        </p:nvSpPr>
        <p:spPr>
          <a:xfrm>
            <a:off x="1771650" y="5311602"/>
            <a:ext cx="5600700" cy="230832"/>
          </a:xfrm>
          <a:prstGeom prst="rect">
            <a:avLst/>
          </a:prstGeom>
        </p:spPr>
        <p:txBody>
          <a:bodyPr wrap="square">
            <a:spAutoFit/>
          </a:bodyPr>
          <a:lstStyle/>
          <a:p>
            <a:pPr lvl="0" algn="ctr" fontAlgn="base">
              <a:spcBef>
                <a:spcPct val="0"/>
              </a:spcBef>
              <a:spcAft>
                <a:spcPct val="0"/>
              </a:spcAft>
            </a:pPr>
            <a:r>
              <a:rPr lang="en-IN" sz="9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900" b="1" dirty="0">
              <a:solidFill>
                <a:srgbClr val="7030A0"/>
              </a:solidFill>
              <a:latin typeface="Cambria" panose="02040503050406030204" pitchFamily="18" charset="0"/>
              <a:ea typeface="Cambria" panose="02040503050406030204"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Tensor</a:t>
            </a:r>
            <a:endParaRPr lang="en-US" b="1"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10</a:t>
            </a:fld>
            <a:endParaRPr lang="en-US"/>
          </a:p>
        </p:txBody>
      </p:sp>
      <p:pic>
        <p:nvPicPr>
          <p:cNvPr id="12" name="Content Placeholder 3"/>
          <p:cNvPicPr>
            <a:picLocks noGrp="1" noChangeAspect="1"/>
          </p:cNvPicPr>
          <p:nvPr>
            <p:ph idx="1"/>
          </p:nvPr>
        </p:nvPicPr>
        <p:blipFill>
          <a:blip r:embed="rId3" cstate="print"/>
          <a:stretch>
            <a:fillRect/>
          </a:stretch>
        </p:blipFill>
        <p:spPr>
          <a:xfrm>
            <a:off x="2114550" y="2884011"/>
            <a:ext cx="4914900" cy="2872740"/>
          </a:xfrm>
          <a:prstGeom prst="rect">
            <a:avLst/>
          </a:prstGeom>
        </p:spPr>
      </p:pic>
    </p:spTree>
  </p:cSld>
  <p:clrMapOvr>
    <a:masterClrMapping/>
  </p:clrMapOvr>
  <p:transition spd="slow">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Tensor</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057400"/>
            <a:ext cx="8229600" cy="4525963"/>
          </a:xfrm>
        </p:spPr>
        <p:txBody>
          <a:bodyPr/>
          <a:lstStyle/>
          <a:p>
            <a:r>
              <a:rPr lang="en-US" dirty="0"/>
              <a:t>Tensor is a multidimensional array.</a:t>
            </a:r>
          </a:p>
          <a:p>
            <a:r>
              <a:rPr lang="en-US" dirty="0"/>
              <a:t>It can be a Vector and a Matrix, depending on the number of indices.</a:t>
            </a:r>
          </a:p>
          <a:p>
            <a:r>
              <a:rPr lang="en-US" dirty="0"/>
              <a:t>A first-order Tensor would be a Vector (1 index).</a:t>
            </a:r>
          </a:p>
          <a:p>
            <a:r>
              <a:rPr lang="en-US" dirty="0"/>
              <a:t> A second-order Tensor is a Matrix (2 indices).</a:t>
            </a:r>
          </a:p>
          <a:p>
            <a:r>
              <a:rPr lang="en-US" dirty="0"/>
              <a:t>A Third-order Tensors (3 indices) and higher are called Higher-Order Tensors.</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11</a:t>
            </a:fld>
            <a:endParaRPr lang="en-US"/>
          </a:p>
        </p:txBody>
      </p:sp>
    </p:spTree>
  </p:cSld>
  <p:clrMapOvr>
    <a:masterClrMapping/>
  </p:clrMapOvr>
  <p:transition spd="slow">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Operations</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057400"/>
            <a:ext cx="8229600" cy="4525963"/>
          </a:xfrm>
        </p:spPr>
        <p:txBody>
          <a:bodyPr/>
          <a:lstStyle/>
          <a:p>
            <a:r>
              <a:rPr lang="en-US" b="1" dirty="0"/>
              <a:t>Matrix-Scalar Operations</a:t>
            </a:r>
          </a:p>
          <a:p>
            <a:r>
              <a:rPr lang="en-US" b="1" dirty="0"/>
              <a:t>Matrix-Vector Multiplication</a:t>
            </a:r>
          </a:p>
          <a:p>
            <a:r>
              <a:rPr lang="en-US" b="1" dirty="0"/>
              <a:t>Matrix-Matrix Addition and Subtraction</a:t>
            </a:r>
          </a:p>
          <a:p>
            <a:r>
              <a:rPr lang="en-US" b="1" dirty="0"/>
              <a:t>Matrix-Matrix Multiplication</a:t>
            </a:r>
          </a:p>
          <a:p>
            <a:pPr>
              <a:buNone/>
            </a:pPr>
            <a:endParaRPr lang="en-IN"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12</a:t>
            </a:fld>
            <a:endParaRPr lang="en-US"/>
          </a:p>
        </p:txBody>
      </p:sp>
    </p:spTree>
  </p:cSld>
  <p:clrMapOvr>
    <a:masterClrMapping/>
  </p:clrMapOvr>
  <p:transition spd="slow">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pic>
        <p:nvPicPr>
          <p:cNvPr id="57346" name="Picture 2" descr="Related image"/>
          <p:cNvPicPr>
            <a:picLocks noChangeAspect="1" noChangeArrowheads="1"/>
          </p:cNvPicPr>
          <p:nvPr/>
        </p:nvPicPr>
        <p:blipFill>
          <a:blip r:embed="rId3" cstate="print"/>
          <a:srcRect/>
          <a:stretch>
            <a:fillRect/>
          </a:stretch>
        </p:blipFill>
        <p:spPr bwMode="auto">
          <a:xfrm>
            <a:off x="1600200" y="1676400"/>
            <a:ext cx="5734050" cy="3819525"/>
          </a:xfrm>
          <a:prstGeom prst="rect">
            <a:avLst/>
          </a:prstGeom>
          <a:noFill/>
        </p:spPr>
      </p:pic>
      <p:sp>
        <p:nvSpPr>
          <p:cNvPr id="8" name="Slide Number Placeholder 7"/>
          <p:cNvSpPr>
            <a:spLocks noGrp="1"/>
          </p:cNvSpPr>
          <p:nvPr>
            <p:ph type="sldNum" sz="quarter" idx="12"/>
          </p:nvPr>
        </p:nvSpPr>
        <p:spPr/>
        <p:txBody>
          <a:bodyPr/>
          <a:lstStyle/>
          <a:p>
            <a:fld id="{A1A6BA4E-CDAE-4DEF-A7CA-99055C502B84}" type="slidenum">
              <a:rPr lang="en-US" smtClean="0"/>
              <a:pPr/>
              <a:t>13</a:t>
            </a:fld>
            <a:endParaRPr lang="en-US"/>
          </a:p>
        </p:txBody>
      </p:sp>
      <p:sp>
        <p:nvSpPr>
          <p:cNvPr id="9" name="Footer Placeholder 8"/>
          <p:cNvSpPr>
            <a:spLocks noGrp="1"/>
          </p:cNvSpPr>
          <p:nvPr>
            <p:ph type="ftr" sz="quarter" idx="11"/>
          </p:nvPr>
        </p:nvSpPr>
        <p:spPr/>
        <p:txBody>
          <a:bodyPr/>
          <a:lstStyle/>
          <a:p>
            <a:r>
              <a:rPr lang="en-US"/>
              <a:t>18CSE392T               MACHINE LEARNING - I</a:t>
            </a:r>
          </a:p>
        </p:txBody>
      </p:sp>
    </p:spTree>
  </p:cSld>
  <p:clrMapOvr>
    <a:masterClrMapping/>
  </p:clrMapOvr>
  <p:transition spd="slow">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685800" y="2819400"/>
            <a:ext cx="7772400" cy="1362075"/>
          </a:xfrm>
        </p:spPr>
        <p:txBody>
          <a:bodyPr>
            <a:normAutofit/>
          </a:bodyPr>
          <a:lstStyle/>
          <a:p>
            <a:pPr algn="ctr"/>
            <a:r>
              <a:rPr lang="en-IN" sz="3200" dirty="0">
                <a:latin typeface="Cambria" panose="02040503050406030204" pitchFamily="18" charset="0"/>
                <a:ea typeface="Cambria" panose="02040503050406030204" pitchFamily="18" charset="0"/>
                <a:cs typeface="Times New Roman" pitchFamily="18" charset="0"/>
              </a:rPr>
              <a:t>Linear algebra</a:t>
            </a:r>
            <a:endParaRPr lang="en-US" sz="3200" dirty="0">
              <a:latin typeface="Cambria" panose="02040503050406030204" pitchFamily="18" charset="0"/>
              <a:ea typeface="Cambria" panose="02040503050406030204"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2</a:t>
            </a:fld>
            <a:endParaRPr lang="en-US"/>
          </a:p>
        </p:txBody>
      </p:sp>
    </p:spTree>
  </p:cSld>
  <p:clrMapOvr>
    <a:masterClrMapping/>
  </p:clrMapOvr>
  <p:transition spd="slow">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90600"/>
            <a:ext cx="8229600" cy="1143000"/>
          </a:xfrm>
        </p:spPr>
        <p:txBody>
          <a:bodyPr/>
          <a:lstStyle/>
          <a:p>
            <a:pPr algn="ct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133600"/>
            <a:ext cx="8229600" cy="4525963"/>
          </a:xfrm>
        </p:spPr>
        <p:txBody>
          <a:bodyPr>
            <a:normAutofit fontScale="92500" lnSpcReduction="20000"/>
          </a:bodyPr>
          <a:lstStyle/>
          <a:p>
            <a:pPr marL="0" indent="0">
              <a:buNone/>
            </a:pPr>
            <a:r>
              <a:rPr lang="en-US" b="1" dirty="0"/>
              <a:t>1. Notation</a:t>
            </a:r>
            <a:endParaRPr lang="en-US" dirty="0"/>
          </a:p>
          <a:p>
            <a:pPr marL="0" indent="0">
              <a:buNone/>
            </a:pPr>
            <a:r>
              <a:rPr lang="en-US" dirty="0"/>
              <a:t>	 Knowing the notation will help you to read the algorithm descriptions in books, websites and papers to get an knowledge of the happenings.</a:t>
            </a:r>
          </a:p>
          <a:p>
            <a:pPr marL="0" indent="0">
              <a:buNone/>
            </a:pPr>
            <a:endParaRPr lang="en-US" dirty="0"/>
          </a:p>
          <a:p>
            <a:pPr marL="0" indent="0">
              <a:buNone/>
            </a:pPr>
            <a:r>
              <a:rPr lang="en-US" dirty="0"/>
              <a:t>2. </a:t>
            </a:r>
            <a:r>
              <a:rPr lang="en-US" b="1" dirty="0"/>
              <a:t>Operations</a:t>
            </a:r>
            <a:endParaRPr lang="en-US" dirty="0"/>
          </a:p>
          <a:p>
            <a:pPr marL="0" indent="0">
              <a:buNone/>
            </a:pPr>
            <a:r>
              <a:rPr lang="en-US" dirty="0"/>
              <a:t>	The working in vectors and matrices can make things still clearer. This can be applied to descriptions and to code. We can apply simple operations like adding, multiplying, inverting, transposing, etc. on the matrices and vectors. </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3</a:t>
            </a:fld>
            <a:endParaRPr lang="en-US"/>
          </a:p>
        </p:txBody>
      </p:sp>
    </p:spTree>
  </p:cSld>
  <p:clrMapOvr>
    <a:masterClrMapping/>
  </p:clrMapOvr>
  <p:transition spd="slow">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2" name="Title 11"/>
          <p:cNvSpPr>
            <a:spLocks noGrp="1"/>
          </p:cNvSpPr>
          <p:nvPr>
            <p:ph type="title"/>
          </p:nvPr>
        </p:nvSpPr>
        <p:spPr>
          <a:xfrm>
            <a:off x="457200" y="914400"/>
            <a:ext cx="8229600" cy="1143000"/>
          </a:xfrm>
        </p:spPr>
        <p:txBody>
          <a:bodyPr/>
          <a:lstStyle/>
          <a:p>
            <a:endParaRPr lang="en-US" dirty="0"/>
          </a:p>
        </p:txBody>
      </p:sp>
      <p:sp>
        <p:nvSpPr>
          <p:cNvPr id="13" name="Content Placeholder 12"/>
          <p:cNvSpPr>
            <a:spLocks noGrp="1"/>
          </p:cNvSpPr>
          <p:nvPr>
            <p:ph idx="1"/>
          </p:nvPr>
        </p:nvSpPr>
        <p:spPr>
          <a:xfrm>
            <a:off x="457200" y="2057400"/>
            <a:ext cx="8229600" cy="4525963"/>
          </a:xfrm>
        </p:spPr>
        <p:txBody>
          <a:bodyPr/>
          <a:lstStyle/>
          <a:p>
            <a:pPr marL="0" indent="0">
              <a:buNone/>
            </a:pPr>
            <a:r>
              <a:rPr lang="en-US" b="1" dirty="0"/>
              <a:t>3. Matrix Factorization</a:t>
            </a:r>
            <a:endParaRPr lang="en-US" dirty="0"/>
          </a:p>
          <a:p>
            <a:pPr marL="0" indent="0">
              <a:buNone/>
            </a:pPr>
            <a:r>
              <a:rPr lang="en-US" dirty="0"/>
              <a:t>	 Matrix factorization algorithm works by decomposing the matrix into the product of two lower dimensionality rectangular matrices. The idea behind the matrix factorization is to represent users and items in lower dimensional latent space.</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4</a:t>
            </a:fld>
            <a:endParaRPr lang="en-US"/>
          </a:p>
        </p:txBody>
      </p:sp>
    </p:spTree>
  </p:cSld>
  <p:clrMapOvr>
    <a:masterClrMapping/>
  </p:clrMapOvr>
  <p:transition spd="slow">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Notations</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133600"/>
            <a:ext cx="8229600" cy="4525963"/>
          </a:xfrm>
        </p:spPr>
        <p:txBody>
          <a:bodyPr/>
          <a:lstStyle/>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5</a:t>
            </a:fld>
            <a:endParaRPr lang="en-US"/>
          </a:p>
        </p:txBody>
      </p:sp>
      <p:pic>
        <p:nvPicPr>
          <p:cNvPr id="12" name="Content Placeholder 3"/>
          <p:cNvPicPr>
            <a:picLocks noChangeAspect="1"/>
          </p:cNvPicPr>
          <p:nvPr/>
        </p:nvPicPr>
        <p:blipFill>
          <a:blip r:embed="rId3" cstate="print"/>
          <a:stretch>
            <a:fillRect/>
          </a:stretch>
        </p:blipFill>
        <p:spPr>
          <a:xfrm>
            <a:off x="1676400" y="1905000"/>
            <a:ext cx="5815281" cy="4803820"/>
          </a:xfrm>
          <a:prstGeom prst="rect">
            <a:avLst/>
          </a:prstGeom>
        </p:spPr>
      </p:pic>
    </p:spTree>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Representation of Data</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133600"/>
            <a:ext cx="8229600" cy="4525963"/>
          </a:xfrm>
        </p:spPr>
        <p:txBody>
          <a:bodyPr/>
          <a:lstStyle/>
          <a:p>
            <a:r>
              <a:rPr lang="en-US" dirty="0"/>
              <a:t>In Linear Algebra, the data is represented by linear equations, which are presented in the form of matrices and vectors.</a:t>
            </a:r>
          </a:p>
          <a:p>
            <a:pPr marL="0" indent="0">
              <a:buNone/>
            </a:pPr>
            <a:endParaRPr lang="en-US" dirty="0"/>
          </a:p>
          <a:p>
            <a:pPr>
              <a:buNone/>
            </a:pP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6</a:t>
            </a:fld>
            <a:endParaRPr lang="en-US"/>
          </a:p>
        </p:txBody>
      </p:sp>
      <p:pic>
        <p:nvPicPr>
          <p:cNvPr id="13" name="Picture 12"/>
          <p:cNvPicPr>
            <a:picLocks noChangeAspect="1"/>
          </p:cNvPicPr>
          <p:nvPr/>
        </p:nvPicPr>
        <p:blipFill>
          <a:blip r:embed="rId3" cstate="print"/>
          <a:stretch>
            <a:fillRect/>
          </a:stretch>
        </p:blipFill>
        <p:spPr>
          <a:xfrm>
            <a:off x="457200" y="3733800"/>
            <a:ext cx="8019830" cy="2693362"/>
          </a:xfrm>
          <a:prstGeom prst="rect">
            <a:avLst/>
          </a:prstGeom>
        </p:spPr>
      </p:pic>
    </p:spTree>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US" b="1" dirty="0">
                <a:latin typeface="Times New Roman" pitchFamily="18" charset="0"/>
                <a:cs typeface="Times New Roman" pitchFamily="18" charset="0"/>
              </a:rPr>
              <a:t>Scalar and Vector </a:t>
            </a:r>
          </a:p>
        </p:txBody>
      </p:sp>
      <p:sp>
        <p:nvSpPr>
          <p:cNvPr id="11" name="Content Placeholder 10"/>
          <p:cNvSpPr>
            <a:spLocks noGrp="1"/>
          </p:cNvSpPr>
          <p:nvPr>
            <p:ph idx="1"/>
          </p:nvPr>
        </p:nvSpPr>
        <p:spPr>
          <a:xfrm>
            <a:off x="457200" y="2133600"/>
            <a:ext cx="8229600" cy="4525963"/>
          </a:xfrm>
        </p:spPr>
        <p:txBody>
          <a:bodyPr>
            <a:normAutofit/>
          </a:bodyPr>
          <a:lstStyle/>
          <a:p>
            <a:r>
              <a:rPr lang="en-US" dirty="0"/>
              <a:t>A scalar is simply a number. </a:t>
            </a:r>
          </a:p>
          <a:p>
            <a:r>
              <a:rPr lang="en-US" dirty="0"/>
              <a:t>For example 45.</a:t>
            </a:r>
          </a:p>
          <a:p>
            <a:r>
              <a:rPr lang="en-US" dirty="0"/>
              <a:t>A Vector is an ordered array of numbers.</a:t>
            </a:r>
          </a:p>
          <a:p>
            <a:r>
              <a:rPr lang="en-US" dirty="0"/>
              <a:t>A vector can be in a row or a column. </a:t>
            </a:r>
          </a:p>
          <a:p>
            <a:r>
              <a:rPr lang="en-US" dirty="0"/>
              <a:t>A Vector has a single index, which can point to specific value within the Vector. </a:t>
            </a:r>
          </a:p>
          <a:p>
            <a:pPr>
              <a:buNone/>
            </a:pP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7</a:t>
            </a:fld>
            <a:endParaRPr lang="en-US"/>
          </a:p>
        </p:txBody>
      </p:sp>
    </p:spTree>
  </p:cSld>
  <p:clrMapOvr>
    <a:masterClrMapping/>
  </p:clrMapOvr>
  <p:transition spd="slow">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US" b="1" dirty="0">
                <a:latin typeface="Times New Roman" pitchFamily="18" charset="0"/>
                <a:cs typeface="Times New Roman" pitchFamily="18" charset="0"/>
              </a:rPr>
              <a:t>Matrix</a:t>
            </a:r>
          </a:p>
        </p:txBody>
      </p:sp>
      <p:sp>
        <p:nvSpPr>
          <p:cNvPr id="11" name="Content Placeholder 10"/>
          <p:cNvSpPr>
            <a:spLocks noGrp="1"/>
          </p:cNvSpPr>
          <p:nvPr>
            <p:ph idx="1"/>
          </p:nvPr>
        </p:nvSpPr>
        <p:spPr>
          <a:xfrm>
            <a:off x="457200" y="2133600"/>
            <a:ext cx="8229600" cy="4525963"/>
          </a:xfrm>
        </p:spPr>
        <p:txBody>
          <a:bodyPr>
            <a:normAutofit fontScale="92500" lnSpcReduction="10000"/>
          </a:bodyPr>
          <a:lstStyle/>
          <a:p>
            <a:r>
              <a:rPr lang="en-US" dirty="0"/>
              <a:t>A Matrix is an ordered 2 dimensional array of numbers and it has two indices. </a:t>
            </a:r>
          </a:p>
          <a:p>
            <a:r>
              <a:rPr lang="en-US" dirty="0"/>
              <a:t>The first one points to the row and the second one points to the column.</a:t>
            </a:r>
          </a:p>
          <a:p>
            <a:r>
              <a:rPr lang="en-US" dirty="0"/>
              <a:t>Example: M21 refers to value in second row and first column.</a:t>
            </a:r>
          </a:p>
          <a:p>
            <a:r>
              <a:rPr lang="en-US" dirty="0"/>
              <a:t>A matrix have multiple number of rows and columns.</a:t>
            </a:r>
          </a:p>
          <a:p>
            <a:r>
              <a:rPr lang="en-US" dirty="0"/>
              <a:t>Vector is a matrix with one row or one column.</a:t>
            </a:r>
          </a:p>
          <a:p>
            <a:pPr>
              <a:buNone/>
            </a:pP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8</a:t>
            </a:fld>
            <a:endParaRPr lang="en-US"/>
          </a:p>
        </p:txBody>
      </p:sp>
    </p:spTree>
  </p:cSld>
  <p:clrMapOvr>
    <a:masterClrMapping/>
  </p:clrMapOvr>
  <p:transition spd="slow">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Tensor</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057400"/>
            <a:ext cx="8229600" cy="4525963"/>
          </a:xfrm>
        </p:spPr>
        <p:txBody>
          <a:bodyPr/>
          <a:lstStyle/>
          <a:p>
            <a:r>
              <a:rPr lang="en-US" dirty="0"/>
              <a:t>Tensor is an array of numbers arranged on a regular grid with a variable number of axes. </a:t>
            </a:r>
          </a:p>
          <a:p>
            <a:r>
              <a:rPr lang="en-US" dirty="0"/>
              <a:t>A Tensor has three indices, the first one points to the row, the second to the column and the third to the axis. </a:t>
            </a:r>
          </a:p>
          <a:p>
            <a:r>
              <a:rPr lang="en-US" dirty="0"/>
              <a:t>Example: T232 points to the second row, the third column, and the second axis.</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9</a:t>
            </a:fld>
            <a:endParaRPr lang="en-US"/>
          </a:p>
        </p:txBody>
      </p:sp>
    </p:spTree>
  </p:cSld>
  <p:clrMapOvr>
    <a:masterClrMapping/>
  </p:clrMapOvr>
  <p:transition spd="slow">
    <p:pull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16F0FD5211EF48ADF451189786BE55" ma:contentTypeVersion="3" ma:contentTypeDescription="Create a new document." ma:contentTypeScope="" ma:versionID="642b669743308134d33ab9cc465dd04a">
  <xsd:schema xmlns:xsd="http://www.w3.org/2001/XMLSchema" xmlns:xs="http://www.w3.org/2001/XMLSchema" xmlns:p="http://schemas.microsoft.com/office/2006/metadata/properties" xmlns:ns2="54f54d3c-f19a-4d8a-961a-8535f70de3a8" targetNamespace="http://schemas.microsoft.com/office/2006/metadata/properties" ma:root="true" ma:fieldsID="4322fb40970038fe86e665a272803d2b" ns2:_="">
    <xsd:import namespace="54f54d3c-f19a-4d8a-961a-8535f70de3a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f54d3c-f19a-4d8a-961a-8535f70de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D479AA-18B5-45B8-AF22-1006FEB5282A}"/>
</file>

<file path=customXml/itemProps2.xml><?xml version="1.0" encoding="utf-8"?>
<ds:datastoreItem xmlns:ds="http://schemas.openxmlformats.org/officeDocument/2006/customXml" ds:itemID="{6C4341BF-2BD5-4CA8-B518-074403D7A187}"/>
</file>

<file path=customXml/itemProps3.xml><?xml version="1.0" encoding="utf-8"?>
<ds:datastoreItem xmlns:ds="http://schemas.openxmlformats.org/officeDocument/2006/customXml" ds:itemID="{3A9B7B40-38FD-4465-A21A-74F7BA0F915D}"/>
</file>

<file path=docProps/app.xml><?xml version="1.0" encoding="utf-8"?>
<Properties xmlns="http://schemas.openxmlformats.org/officeDocument/2006/extended-properties" xmlns:vt="http://schemas.openxmlformats.org/officeDocument/2006/docPropsVTypes">
  <TotalTime>1368</TotalTime>
  <Words>491</Words>
  <Application>Microsoft Office PowerPoint</Application>
  <PresentationFormat>On-screen Show (4:3)</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Times New Roman</vt:lpstr>
      <vt:lpstr>Office Theme</vt:lpstr>
      <vt:lpstr>PowerPoint Presentation</vt:lpstr>
      <vt:lpstr>Linear algebra</vt:lpstr>
      <vt:lpstr>PowerPoint Presentation</vt:lpstr>
      <vt:lpstr>PowerPoint Presentation</vt:lpstr>
      <vt:lpstr>Notations</vt:lpstr>
      <vt:lpstr>Representation of Data</vt:lpstr>
      <vt:lpstr>Scalar and Vector </vt:lpstr>
      <vt:lpstr>Matrix</vt:lpstr>
      <vt:lpstr>Tensor</vt:lpstr>
      <vt:lpstr>Tensor</vt:lpstr>
      <vt:lpstr>Tensor</vt:lpstr>
      <vt:lpstr>Operations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Prakash M</cp:lastModifiedBy>
  <cp:revision>68</cp:revision>
  <dcterms:created xsi:type="dcterms:W3CDTF">2019-09-14T05:22:07Z</dcterms:created>
  <dcterms:modified xsi:type="dcterms:W3CDTF">2022-08-12T05:11:39Z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0x0101007F16F0FD5211EF48ADF451189786BE55</vt:lpwstr>
  </property>
</Properties>
</file>