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theme/theme2.xml" ContentType="application/vnd.openxmlformats-officedocument.theme+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3" r:id="rId2"/>
    <p:sldId id="375" r:id="rId3"/>
    <p:sldId id="388" r:id="rId4"/>
    <p:sldId id="389" r:id="rId5"/>
    <p:sldId id="390" r:id="rId6"/>
    <p:sldId id="401" r:id="rId7"/>
    <p:sldId id="402" r:id="rId8"/>
    <p:sldId id="391" r:id="rId9"/>
    <p:sldId id="392" r:id="rId10"/>
    <p:sldId id="393" r:id="rId11"/>
    <p:sldId id="394" r:id="rId12"/>
    <p:sldId id="396" r:id="rId13"/>
    <p:sldId id="399" r:id="rId14"/>
    <p:sldId id="3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64" d="100"/>
          <a:sy n="64" d="100"/>
        </p:scale>
        <p:origin x="148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6D8C4-5DAA-4B9D-8DF5-14DB7EECAFAB}" type="doc">
      <dgm:prSet loTypeId="urn:microsoft.com/office/officeart/2005/8/layout/vList3" loCatId="list" qsTypeId="urn:microsoft.com/office/officeart/2005/8/quickstyle/simple5" qsCatId="simple" csTypeId="urn:microsoft.com/office/officeart/2005/8/colors/accent1_2" csCatId="accent1" phldr="1"/>
      <dgm:spPr/>
    </dgm:pt>
    <dgm:pt modelId="{8AF99B08-6C91-4F44-A529-32C5C3EB7C0F}">
      <dgm:prSet phldrT="[Text]"/>
      <dgm:spPr>
        <a:solidFill>
          <a:srgbClr val="C00000"/>
        </a:solidFill>
      </dgm:spPr>
      <dgm:t>
        <a:bodyPr/>
        <a:lstStyle/>
        <a:p>
          <a:r>
            <a:rPr lang="en-IN" dirty="0"/>
            <a:t>Un labelled data</a:t>
          </a:r>
          <a:endParaRPr lang="en-US" dirty="0"/>
        </a:p>
      </dgm:t>
    </dgm:pt>
    <dgm:pt modelId="{EDB08071-0C50-4FA9-8FC6-69C69C520B39}" type="parTrans" cxnId="{4FE2D7DC-7CA4-4B52-98A1-AD0E46A789CF}">
      <dgm:prSet/>
      <dgm:spPr/>
      <dgm:t>
        <a:bodyPr/>
        <a:lstStyle/>
        <a:p>
          <a:endParaRPr lang="en-US"/>
        </a:p>
      </dgm:t>
    </dgm:pt>
    <dgm:pt modelId="{87D92B89-5D46-40C2-BE4A-E8D24FE8CA4C}" type="sibTrans" cxnId="{4FE2D7DC-7CA4-4B52-98A1-AD0E46A789CF}">
      <dgm:prSet/>
      <dgm:spPr/>
      <dgm:t>
        <a:bodyPr/>
        <a:lstStyle/>
        <a:p>
          <a:endParaRPr lang="en-US"/>
        </a:p>
      </dgm:t>
    </dgm:pt>
    <dgm:pt modelId="{E416D73C-5907-4E79-BF62-A7112B5A9958}">
      <dgm:prSet phldrT="[Text]"/>
      <dgm:spPr>
        <a:solidFill>
          <a:srgbClr val="C00000"/>
        </a:solidFill>
      </dgm:spPr>
      <dgm:t>
        <a:bodyPr/>
        <a:lstStyle/>
        <a:p>
          <a:r>
            <a:rPr lang="en-IN" dirty="0"/>
            <a:t>No guidance</a:t>
          </a:r>
          <a:endParaRPr lang="en-US" dirty="0"/>
        </a:p>
      </dgm:t>
    </dgm:pt>
    <dgm:pt modelId="{A1E51EA0-DC0B-4339-B886-334BDF6BF340}" type="parTrans" cxnId="{C6004183-2CA0-43F4-8FFD-00864E7D9B66}">
      <dgm:prSet/>
      <dgm:spPr/>
      <dgm:t>
        <a:bodyPr/>
        <a:lstStyle/>
        <a:p>
          <a:endParaRPr lang="en-US"/>
        </a:p>
      </dgm:t>
    </dgm:pt>
    <dgm:pt modelId="{85CE8B55-5E91-40A3-BDF1-D8E8E357D2A1}" type="sibTrans" cxnId="{C6004183-2CA0-43F4-8FFD-00864E7D9B66}">
      <dgm:prSet/>
      <dgm:spPr/>
      <dgm:t>
        <a:bodyPr/>
        <a:lstStyle/>
        <a:p>
          <a:endParaRPr lang="en-US"/>
        </a:p>
      </dgm:t>
    </dgm:pt>
    <dgm:pt modelId="{EF25760D-5BBE-4BE6-8E9D-C9861F2C8716}">
      <dgm:prSet phldrT="[Text]"/>
      <dgm:spPr>
        <a:solidFill>
          <a:srgbClr val="C00000"/>
        </a:solidFill>
      </dgm:spPr>
      <dgm:t>
        <a:bodyPr/>
        <a:lstStyle/>
        <a:p>
          <a:r>
            <a:rPr lang="en-IN" dirty="0"/>
            <a:t>Relatively co-occur</a:t>
          </a:r>
          <a:endParaRPr lang="en-US" dirty="0"/>
        </a:p>
      </dgm:t>
    </dgm:pt>
    <dgm:pt modelId="{8B741EB2-64C9-44BB-ABE3-CD6247CD3153}" type="parTrans" cxnId="{0E7A1D7A-FCC5-4DE5-9976-619910D90084}">
      <dgm:prSet/>
      <dgm:spPr/>
      <dgm:t>
        <a:bodyPr/>
        <a:lstStyle/>
        <a:p>
          <a:endParaRPr lang="en-US"/>
        </a:p>
      </dgm:t>
    </dgm:pt>
    <dgm:pt modelId="{CADEC29D-BAFD-432C-8D14-69F502C401C3}" type="sibTrans" cxnId="{0E7A1D7A-FCC5-4DE5-9976-619910D90084}">
      <dgm:prSet/>
      <dgm:spPr/>
      <dgm:t>
        <a:bodyPr/>
        <a:lstStyle/>
        <a:p>
          <a:endParaRPr lang="en-US"/>
        </a:p>
      </dgm:t>
    </dgm:pt>
    <dgm:pt modelId="{EA71E634-C07A-4A77-A3D5-629CB7BC5374}" type="pres">
      <dgm:prSet presAssocID="{23E6D8C4-5DAA-4B9D-8DF5-14DB7EECAFAB}" presName="linearFlow" presStyleCnt="0">
        <dgm:presLayoutVars>
          <dgm:dir/>
          <dgm:resizeHandles val="exact"/>
        </dgm:presLayoutVars>
      </dgm:prSet>
      <dgm:spPr/>
    </dgm:pt>
    <dgm:pt modelId="{B626785A-5A39-40A4-BC4F-CEBA9D27D0C7}" type="pres">
      <dgm:prSet presAssocID="{8AF99B08-6C91-4F44-A529-32C5C3EB7C0F}" presName="composite" presStyleCnt="0"/>
      <dgm:spPr/>
    </dgm:pt>
    <dgm:pt modelId="{E29448BF-382A-4887-992D-A5488191CFB0}" type="pres">
      <dgm:prSet presAssocID="{8AF99B08-6C91-4F44-A529-32C5C3EB7C0F}" presName="imgShp" presStyleLbl="fgImgPlace1" presStyleIdx="0" presStyleCnt="3"/>
      <dgm:spPr/>
    </dgm:pt>
    <dgm:pt modelId="{DFD19033-0DE3-475B-9F84-A3367784C868}" type="pres">
      <dgm:prSet presAssocID="{8AF99B08-6C91-4F44-A529-32C5C3EB7C0F}" presName="txShp" presStyleLbl="node1" presStyleIdx="0" presStyleCnt="3">
        <dgm:presLayoutVars>
          <dgm:bulletEnabled val="1"/>
        </dgm:presLayoutVars>
      </dgm:prSet>
      <dgm:spPr/>
    </dgm:pt>
    <dgm:pt modelId="{0B6AE136-40BD-4330-958A-176F339734FB}" type="pres">
      <dgm:prSet presAssocID="{87D92B89-5D46-40C2-BE4A-E8D24FE8CA4C}" presName="spacing" presStyleCnt="0"/>
      <dgm:spPr/>
    </dgm:pt>
    <dgm:pt modelId="{AF8D8161-4504-45A1-967A-3C041E9DF6F3}" type="pres">
      <dgm:prSet presAssocID="{E416D73C-5907-4E79-BF62-A7112B5A9958}" presName="composite" presStyleCnt="0"/>
      <dgm:spPr/>
    </dgm:pt>
    <dgm:pt modelId="{75CB6CEF-FBA1-4610-B2B5-7CB9299D7F9E}" type="pres">
      <dgm:prSet presAssocID="{E416D73C-5907-4E79-BF62-A7112B5A9958}" presName="imgShp" presStyleLbl="fgImgPlace1" presStyleIdx="1" presStyleCnt="3"/>
      <dgm:spPr/>
    </dgm:pt>
    <dgm:pt modelId="{6469CF32-4041-4010-A0DC-1FEBD1490C62}" type="pres">
      <dgm:prSet presAssocID="{E416D73C-5907-4E79-BF62-A7112B5A9958}" presName="txShp" presStyleLbl="node1" presStyleIdx="1" presStyleCnt="3">
        <dgm:presLayoutVars>
          <dgm:bulletEnabled val="1"/>
        </dgm:presLayoutVars>
      </dgm:prSet>
      <dgm:spPr/>
    </dgm:pt>
    <dgm:pt modelId="{9D9C7F18-621B-4F4F-AAC4-149DC691EA15}" type="pres">
      <dgm:prSet presAssocID="{85CE8B55-5E91-40A3-BDF1-D8E8E357D2A1}" presName="spacing" presStyleCnt="0"/>
      <dgm:spPr/>
    </dgm:pt>
    <dgm:pt modelId="{232512A1-E494-4843-A6FD-DCED26F374EA}" type="pres">
      <dgm:prSet presAssocID="{EF25760D-5BBE-4BE6-8E9D-C9861F2C8716}" presName="composite" presStyleCnt="0"/>
      <dgm:spPr/>
    </dgm:pt>
    <dgm:pt modelId="{C071301C-64B7-44A0-8C18-CA2F6086C781}" type="pres">
      <dgm:prSet presAssocID="{EF25760D-5BBE-4BE6-8E9D-C9861F2C8716}" presName="imgShp" presStyleLbl="fgImgPlace1" presStyleIdx="2" presStyleCnt="3"/>
      <dgm:spPr/>
    </dgm:pt>
    <dgm:pt modelId="{8A5B8CFE-10F7-46EA-B05A-EBF1BBC9772A}" type="pres">
      <dgm:prSet presAssocID="{EF25760D-5BBE-4BE6-8E9D-C9861F2C8716}" presName="txShp" presStyleLbl="node1" presStyleIdx="2" presStyleCnt="3">
        <dgm:presLayoutVars>
          <dgm:bulletEnabled val="1"/>
        </dgm:presLayoutVars>
      </dgm:prSet>
      <dgm:spPr/>
    </dgm:pt>
  </dgm:ptLst>
  <dgm:cxnLst>
    <dgm:cxn modelId="{5364712F-D304-4892-9179-0CFEC0EB9817}" type="presOf" srcId="{E416D73C-5907-4E79-BF62-A7112B5A9958}" destId="{6469CF32-4041-4010-A0DC-1FEBD1490C62}" srcOrd="0" destOrd="0" presId="urn:microsoft.com/office/officeart/2005/8/layout/vList3"/>
    <dgm:cxn modelId="{0E7A1D7A-FCC5-4DE5-9976-619910D90084}" srcId="{23E6D8C4-5DAA-4B9D-8DF5-14DB7EECAFAB}" destId="{EF25760D-5BBE-4BE6-8E9D-C9861F2C8716}" srcOrd="2" destOrd="0" parTransId="{8B741EB2-64C9-44BB-ABE3-CD6247CD3153}" sibTransId="{CADEC29D-BAFD-432C-8D14-69F502C401C3}"/>
    <dgm:cxn modelId="{C6004183-2CA0-43F4-8FFD-00864E7D9B66}" srcId="{23E6D8C4-5DAA-4B9D-8DF5-14DB7EECAFAB}" destId="{E416D73C-5907-4E79-BF62-A7112B5A9958}" srcOrd="1" destOrd="0" parTransId="{A1E51EA0-DC0B-4339-B886-334BDF6BF340}" sibTransId="{85CE8B55-5E91-40A3-BDF1-D8E8E357D2A1}"/>
    <dgm:cxn modelId="{006E02CF-DF0C-4D52-A8D2-9A4A69CC5D5D}" type="presOf" srcId="{8AF99B08-6C91-4F44-A529-32C5C3EB7C0F}" destId="{DFD19033-0DE3-475B-9F84-A3367784C868}" srcOrd="0" destOrd="0" presId="urn:microsoft.com/office/officeart/2005/8/layout/vList3"/>
    <dgm:cxn modelId="{4FE2D7DC-7CA4-4B52-98A1-AD0E46A789CF}" srcId="{23E6D8C4-5DAA-4B9D-8DF5-14DB7EECAFAB}" destId="{8AF99B08-6C91-4F44-A529-32C5C3EB7C0F}" srcOrd="0" destOrd="0" parTransId="{EDB08071-0C50-4FA9-8FC6-69C69C520B39}" sibTransId="{87D92B89-5D46-40C2-BE4A-E8D24FE8CA4C}"/>
    <dgm:cxn modelId="{3194E7E0-4AE1-4D23-B9BE-945E184FA439}" type="presOf" srcId="{EF25760D-5BBE-4BE6-8E9D-C9861F2C8716}" destId="{8A5B8CFE-10F7-46EA-B05A-EBF1BBC9772A}" srcOrd="0" destOrd="0" presId="urn:microsoft.com/office/officeart/2005/8/layout/vList3"/>
    <dgm:cxn modelId="{E7020FF9-6073-4AA0-A2A3-927920703F33}" type="presOf" srcId="{23E6D8C4-5DAA-4B9D-8DF5-14DB7EECAFAB}" destId="{EA71E634-C07A-4A77-A3D5-629CB7BC5374}" srcOrd="0" destOrd="0" presId="urn:microsoft.com/office/officeart/2005/8/layout/vList3"/>
    <dgm:cxn modelId="{8B227894-1BD3-4845-8990-0DF153BE6458}" type="presParOf" srcId="{EA71E634-C07A-4A77-A3D5-629CB7BC5374}" destId="{B626785A-5A39-40A4-BC4F-CEBA9D27D0C7}" srcOrd="0" destOrd="0" presId="urn:microsoft.com/office/officeart/2005/8/layout/vList3"/>
    <dgm:cxn modelId="{97EA559F-6EFE-4AB7-8BC3-6D841BC3B4A8}" type="presParOf" srcId="{B626785A-5A39-40A4-BC4F-CEBA9D27D0C7}" destId="{E29448BF-382A-4887-992D-A5488191CFB0}" srcOrd="0" destOrd="0" presId="urn:microsoft.com/office/officeart/2005/8/layout/vList3"/>
    <dgm:cxn modelId="{6DD41A6C-6EE0-4EE8-A939-A2151ACA8CCE}" type="presParOf" srcId="{B626785A-5A39-40A4-BC4F-CEBA9D27D0C7}" destId="{DFD19033-0DE3-475B-9F84-A3367784C868}" srcOrd="1" destOrd="0" presId="urn:microsoft.com/office/officeart/2005/8/layout/vList3"/>
    <dgm:cxn modelId="{8E7D7E01-6C33-4438-B05C-025ED3806B2D}" type="presParOf" srcId="{EA71E634-C07A-4A77-A3D5-629CB7BC5374}" destId="{0B6AE136-40BD-4330-958A-176F339734FB}" srcOrd="1" destOrd="0" presId="urn:microsoft.com/office/officeart/2005/8/layout/vList3"/>
    <dgm:cxn modelId="{4FC02B0C-B557-4DAE-BE1F-729DB4728CBA}" type="presParOf" srcId="{EA71E634-C07A-4A77-A3D5-629CB7BC5374}" destId="{AF8D8161-4504-45A1-967A-3C041E9DF6F3}" srcOrd="2" destOrd="0" presId="urn:microsoft.com/office/officeart/2005/8/layout/vList3"/>
    <dgm:cxn modelId="{3829BBE6-5D57-4DAA-ACCF-A44CD6ACE83B}" type="presParOf" srcId="{AF8D8161-4504-45A1-967A-3C041E9DF6F3}" destId="{75CB6CEF-FBA1-4610-B2B5-7CB9299D7F9E}" srcOrd="0" destOrd="0" presId="urn:microsoft.com/office/officeart/2005/8/layout/vList3"/>
    <dgm:cxn modelId="{77C00A28-4575-460A-AB5E-FE645F746E41}" type="presParOf" srcId="{AF8D8161-4504-45A1-967A-3C041E9DF6F3}" destId="{6469CF32-4041-4010-A0DC-1FEBD1490C62}" srcOrd="1" destOrd="0" presId="urn:microsoft.com/office/officeart/2005/8/layout/vList3"/>
    <dgm:cxn modelId="{3A8FE561-A4D0-425C-960C-38BD5500B8D1}" type="presParOf" srcId="{EA71E634-C07A-4A77-A3D5-629CB7BC5374}" destId="{9D9C7F18-621B-4F4F-AAC4-149DC691EA15}" srcOrd="3" destOrd="0" presId="urn:microsoft.com/office/officeart/2005/8/layout/vList3"/>
    <dgm:cxn modelId="{02A42043-ED52-42D8-A1E4-9070B396CB00}" type="presParOf" srcId="{EA71E634-C07A-4A77-A3D5-629CB7BC5374}" destId="{232512A1-E494-4843-A6FD-DCED26F374EA}" srcOrd="4" destOrd="0" presId="urn:microsoft.com/office/officeart/2005/8/layout/vList3"/>
    <dgm:cxn modelId="{D8822CA8-77A0-4CBE-BF28-B811914C4579}" type="presParOf" srcId="{232512A1-E494-4843-A6FD-DCED26F374EA}" destId="{C071301C-64B7-44A0-8C18-CA2F6086C781}" srcOrd="0" destOrd="0" presId="urn:microsoft.com/office/officeart/2005/8/layout/vList3"/>
    <dgm:cxn modelId="{4B0602FD-13DD-4C57-871C-03B6BE30A5CD}" type="presParOf" srcId="{232512A1-E494-4843-A6FD-DCED26F374EA}" destId="{8A5B8CFE-10F7-46EA-B05A-EBF1BBC9772A}" srcOrd="1" destOrd="0" presId="urn:microsoft.com/office/officeart/2005/8/layout/vList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19033-0DE3-475B-9F84-A3367784C868}">
      <dsp:nvSpPr>
        <dsp:cNvPr id="0" name=""/>
        <dsp:cNvSpPr/>
      </dsp:nvSpPr>
      <dsp:spPr>
        <a:xfrm rot="10800000">
          <a:off x="1661149" y="689"/>
          <a:ext cx="5472684" cy="1130766"/>
        </a:xfrm>
        <a:prstGeom prst="homePlat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8637"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t>Un labelled data</a:t>
          </a:r>
          <a:endParaRPr lang="en-US" sz="4500" kern="1200" dirty="0"/>
        </a:p>
      </dsp:txBody>
      <dsp:txXfrm rot="10800000">
        <a:off x="1943840" y="689"/>
        <a:ext cx="5189993" cy="1130766"/>
      </dsp:txXfrm>
    </dsp:sp>
    <dsp:sp modelId="{E29448BF-382A-4887-992D-A5488191CFB0}">
      <dsp:nvSpPr>
        <dsp:cNvPr id="0" name=""/>
        <dsp:cNvSpPr/>
      </dsp:nvSpPr>
      <dsp:spPr>
        <a:xfrm>
          <a:off x="1095766" y="689"/>
          <a:ext cx="1130766" cy="1130766"/>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6469CF32-4041-4010-A0DC-1FEBD1490C62}">
      <dsp:nvSpPr>
        <dsp:cNvPr id="0" name=""/>
        <dsp:cNvSpPr/>
      </dsp:nvSpPr>
      <dsp:spPr>
        <a:xfrm rot="10800000">
          <a:off x="1661149" y="1468998"/>
          <a:ext cx="5472684" cy="1130766"/>
        </a:xfrm>
        <a:prstGeom prst="homePlat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8637"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t>No guidance</a:t>
          </a:r>
          <a:endParaRPr lang="en-US" sz="4500" kern="1200" dirty="0"/>
        </a:p>
      </dsp:txBody>
      <dsp:txXfrm rot="10800000">
        <a:off x="1943840" y="1468998"/>
        <a:ext cx="5189993" cy="1130766"/>
      </dsp:txXfrm>
    </dsp:sp>
    <dsp:sp modelId="{75CB6CEF-FBA1-4610-B2B5-7CB9299D7F9E}">
      <dsp:nvSpPr>
        <dsp:cNvPr id="0" name=""/>
        <dsp:cNvSpPr/>
      </dsp:nvSpPr>
      <dsp:spPr>
        <a:xfrm>
          <a:off x="1095766" y="1468998"/>
          <a:ext cx="1130766" cy="1130766"/>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8A5B8CFE-10F7-46EA-B05A-EBF1BBC9772A}">
      <dsp:nvSpPr>
        <dsp:cNvPr id="0" name=""/>
        <dsp:cNvSpPr/>
      </dsp:nvSpPr>
      <dsp:spPr>
        <a:xfrm rot="10800000">
          <a:off x="1661149" y="2937306"/>
          <a:ext cx="5472684" cy="1130766"/>
        </a:xfrm>
        <a:prstGeom prst="homePlat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8637"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t>Relatively co-occur</a:t>
          </a:r>
          <a:endParaRPr lang="en-US" sz="4500" kern="1200" dirty="0"/>
        </a:p>
      </dsp:txBody>
      <dsp:txXfrm rot="10800000">
        <a:off x="1943840" y="2937306"/>
        <a:ext cx="5189993" cy="1130766"/>
      </dsp:txXfrm>
    </dsp:sp>
    <dsp:sp modelId="{C071301C-64B7-44A0-8C18-CA2F6086C781}">
      <dsp:nvSpPr>
        <dsp:cNvPr id="0" name=""/>
        <dsp:cNvSpPr/>
      </dsp:nvSpPr>
      <dsp:spPr>
        <a:xfrm>
          <a:off x="1095766" y="2937306"/>
          <a:ext cx="1130766" cy="1130766"/>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9CAE5-B62A-403B-9031-63426EB14104}" type="datetimeFigureOut">
              <a:rPr lang="en-US" smtClean="0"/>
              <a:pPr/>
              <a:t>8/12/2022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D229E-0E7C-4193-A5F7-591E39D1BB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0EE8D5-CD56-4A09-BFF3-5FE6B3DBE35F}"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99F9-83BD-49DD-8291-B512441ABA1D}"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9DE68-EAE1-488D-AC08-21BCB0BCC7D9}"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F4C24-DE69-424D-966D-A2B1F1472803}"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A8DE8-272A-4469-B0BB-F7FC9F77C93B}"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9F2BF7-150F-4B33-A3C2-D0601B9A1E1C}"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5EA1F-8ECD-45C6-B437-6C4EB8D4A65A}" type="datetime5">
              <a:rPr lang="en-US" smtClean="0"/>
              <a:pPr/>
              <a:t>12-Aug-22</a:t>
            </a:fld>
            <a:endParaRPr lang="en-US"/>
          </a:p>
        </p:txBody>
      </p:sp>
      <p:sp>
        <p:nvSpPr>
          <p:cNvPr id="8" name="Footer Placeholder 7"/>
          <p:cNvSpPr>
            <a:spLocks noGrp="1"/>
          </p:cNvSpPr>
          <p:nvPr>
            <p:ph type="ftr" sz="quarter" idx="11"/>
          </p:nvPr>
        </p:nvSpPr>
        <p:spPr/>
        <p:txBody>
          <a:bodyPr/>
          <a:lstStyle/>
          <a:p>
            <a:r>
              <a:rPr lang="en-US"/>
              <a:t>18CSE392T               MACHINE LEARNING - I</a:t>
            </a:r>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49A49-AEA0-4CB7-8625-339239ECFB78}" type="datetime5">
              <a:rPr lang="en-US" smtClean="0"/>
              <a:pPr/>
              <a:t>12-Aug-22</a:t>
            </a:fld>
            <a:endParaRPr lang="en-US"/>
          </a:p>
        </p:txBody>
      </p:sp>
      <p:sp>
        <p:nvSpPr>
          <p:cNvPr id="4" name="Footer Placeholder 3"/>
          <p:cNvSpPr>
            <a:spLocks noGrp="1"/>
          </p:cNvSpPr>
          <p:nvPr>
            <p:ph type="ftr" sz="quarter" idx="11"/>
          </p:nvPr>
        </p:nvSpPr>
        <p:spPr/>
        <p:txBody>
          <a:bodyPr/>
          <a:lstStyle/>
          <a:p>
            <a:r>
              <a:rPr lang="en-US"/>
              <a:t>18CSE392T               MACHINE LEARNING - I</a:t>
            </a:r>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A711D-FF47-4374-9122-6ACB0FBA1A3E}" type="datetime5">
              <a:rPr lang="en-US" smtClean="0"/>
              <a:pPr/>
              <a:t>12-Aug-22</a:t>
            </a:fld>
            <a:endParaRPr lang="en-US"/>
          </a:p>
        </p:txBody>
      </p:sp>
      <p:sp>
        <p:nvSpPr>
          <p:cNvPr id="3" name="Footer Placeholder 2"/>
          <p:cNvSpPr>
            <a:spLocks noGrp="1"/>
          </p:cNvSpPr>
          <p:nvPr>
            <p:ph type="ftr" sz="quarter" idx="11"/>
          </p:nvPr>
        </p:nvSpPr>
        <p:spPr/>
        <p:txBody>
          <a:bodyPr/>
          <a:lstStyle/>
          <a:p>
            <a:r>
              <a:rPr lang="en-US"/>
              <a:t>18CSE392T               MACHINE LEARNING - I</a:t>
            </a:r>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BE528-0B56-4F56-98E6-F01FA8AA2D9F}"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CFCE3-BD04-49D0-8771-E801B002FC1A}"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78C7-5378-40E3-966D-299755EA320D}" type="datetime5">
              <a:rPr lang="en-US" smtClean="0"/>
              <a:pPr/>
              <a:t>12-Aug-22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18CSE392T               MACHINE LEARNING -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7"/>
          <p:cNvSpPr/>
          <p:nvPr/>
        </p:nvSpPr>
        <p:spPr>
          <a:xfrm>
            <a:off x="2400300" y="2888837"/>
            <a:ext cx="4343400" cy="369332"/>
          </a:xfrm>
          <a:prstGeom prst="rect">
            <a:avLst/>
          </a:prstGeom>
        </p:spPr>
        <p:txBody>
          <a:bodyPr wrap="square">
            <a:spAutoFit/>
          </a:bodyPr>
          <a:lstStyle/>
          <a:p>
            <a:pPr lvl="0" algn="ctr" fontAlgn="base">
              <a:spcBef>
                <a:spcPct val="0"/>
              </a:spcBef>
              <a:spcAft>
                <a:spcPct val="0"/>
              </a:spcAft>
            </a:pPr>
            <a:r>
              <a:rPr lang="en-IN" b="1" dirty="0">
                <a:solidFill>
                  <a:srgbClr val="7030A0"/>
                </a:solidFill>
                <a:latin typeface="Cambria" panose="02040503050406030204" pitchFamily="18" charset="0"/>
                <a:ea typeface="Cambria" panose="02040503050406030204" pitchFamily="18" charset="0"/>
                <a:cs typeface="Arial" pitchFamily="34" charset="0"/>
              </a:rPr>
              <a:t>18CSE392T – Machine Learning I</a:t>
            </a:r>
            <a:endParaRPr lang="en-US" b="1" dirty="0">
              <a:solidFill>
                <a:srgbClr val="7030A0"/>
              </a:solidFill>
              <a:latin typeface="Cambria" panose="02040503050406030204" pitchFamily="18" charset="0"/>
              <a:ea typeface="Cambria" panose="02040503050406030204" pitchFamily="18" charset="0"/>
              <a:cs typeface="Arial" pitchFamily="34" charset="0"/>
            </a:endParaRPr>
          </a:p>
        </p:txBody>
      </p:sp>
      <p:sp>
        <p:nvSpPr>
          <p:cNvPr id="9" name="Slide Number Placeholder 8"/>
          <p:cNvSpPr>
            <a:spLocks noGrp="1"/>
          </p:cNvSpPr>
          <p:nvPr>
            <p:ph type="sldNum" sz="quarter" idx="12"/>
          </p:nvPr>
        </p:nvSpPr>
        <p:spPr/>
        <p:txBody>
          <a:bodyPr/>
          <a:lstStyle/>
          <a:p>
            <a:fld id="{A1A6BA4E-CDAE-4DEF-A7CA-99055C502B84}" type="slidenum">
              <a:rPr lang="en-US" smtClean="0"/>
              <a:pPr/>
              <a:t>1</a:t>
            </a:fld>
            <a:endParaRPr lang="en-US"/>
          </a:p>
        </p:txBody>
      </p:sp>
      <p:sp>
        <p:nvSpPr>
          <p:cNvPr id="10" name="Footer Placeholder 9"/>
          <p:cNvSpPr>
            <a:spLocks noGrp="1"/>
          </p:cNvSpPr>
          <p:nvPr>
            <p:ph type="ftr" sz="quarter" idx="11"/>
          </p:nvPr>
        </p:nvSpPr>
        <p:spPr/>
        <p:txBody>
          <a:bodyPr/>
          <a:lstStyle/>
          <a:p>
            <a:r>
              <a:rPr lang="en-US"/>
              <a:t>18CSE392T               MACHINE LEARNING - I</a:t>
            </a:r>
          </a:p>
        </p:txBody>
      </p:sp>
      <p:sp>
        <p:nvSpPr>
          <p:cNvPr id="4" name="Rectangle 3">
            <a:extLst>
              <a:ext uri="{FF2B5EF4-FFF2-40B4-BE49-F238E27FC236}">
                <a16:creationId xmlns:a16="http://schemas.microsoft.com/office/drawing/2014/main" id="{307EFA38-67A1-13C4-A34C-353E4EDAAB4E}"/>
              </a:ext>
            </a:extLst>
          </p:cNvPr>
          <p:cNvSpPr/>
          <p:nvPr/>
        </p:nvSpPr>
        <p:spPr>
          <a:xfrm>
            <a:off x="1771650" y="5311602"/>
            <a:ext cx="5600700" cy="230832"/>
          </a:xfrm>
          <a:prstGeom prst="rect">
            <a:avLst/>
          </a:prstGeom>
        </p:spPr>
        <p:txBody>
          <a:bodyPr wrap="square">
            <a:spAutoFit/>
          </a:bodyPr>
          <a:lstStyle/>
          <a:p>
            <a:pPr lvl="0" algn="ctr" fontAlgn="base">
              <a:spcBef>
                <a:spcPct val="0"/>
              </a:spcBef>
              <a:spcAft>
                <a:spcPct val="0"/>
              </a:spcAft>
            </a:pPr>
            <a:r>
              <a:rPr lang="en-IN" sz="900" b="1" dirty="0">
                <a:solidFill>
                  <a:srgbClr val="7030A0"/>
                </a:solidFill>
                <a:latin typeface="Cambria" panose="02040503050406030204" pitchFamily="18" charset="0"/>
                <a:ea typeface="Cambria" panose="02040503050406030204" pitchFamily="18" charset="0"/>
                <a:cs typeface="Arial" pitchFamily="34" charset="0"/>
              </a:rPr>
              <a:t>Department of Data Science and Business Systems</a:t>
            </a:r>
            <a:endParaRPr lang="en-US" sz="900" b="1" dirty="0">
              <a:solidFill>
                <a:srgbClr val="7030A0"/>
              </a:solidFill>
              <a:latin typeface="Cambria" panose="02040503050406030204" pitchFamily="18" charset="0"/>
              <a:ea typeface="Cambria" panose="02040503050406030204" pitchFamily="18"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362200"/>
            <a:ext cx="7772400" cy="1362075"/>
          </a:xfrm>
        </p:spPr>
        <p:txBody>
          <a:bodyPr>
            <a:noAutofit/>
          </a:bodyPr>
          <a:lstStyle/>
          <a:p>
            <a:pPr algn="ctr"/>
            <a:r>
              <a:rPr lang="en-IN" sz="4800" dirty="0">
                <a:solidFill>
                  <a:srgbClr val="002060"/>
                </a:solidFill>
                <a:latin typeface="Monotype Corsiva" pitchFamily="66" charset="0"/>
              </a:rPr>
              <a:t>Applications</a:t>
            </a:r>
            <a:br>
              <a:rPr lang="en-IN" sz="4800" dirty="0">
                <a:solidFill>
                  <a:srgbClr val="002060"/>
                </a:solidFill>
                <a:latin typeface="Monotype Corsiva" pitchFamily="66" charset="0"/>
              </a:rPr>
            </a:br>
            <a:r>
              <a:rPr lang="en-IN" sz="4800" dirty="0">
                <a:solidFill>
                  <a:srgbClr val="002060"/>
                </a:solidFill>
                <a:latin typeface="Monotype Corsiva" pitchFamily="66" charset="0"/>
              </a:rPr>
              <a:t>(Supervised learning)</a:t>
            </a:r>
            <a:endParaRPr lang="en-US" sz="4800" dirty="0">
              <a:solidFill>
                <a:srgbClr val="002060"/>
              </a:solidFill>
              <a:latin typeface="Monotype Corsiva" pitchFamily="66" charset="0"/>
            </a:endParaRPr>
          </a:p>
        </p:txBody>
      </p:sp>
      <p:sp>
        <p:nvSpPr>
          <p:cNvPr id="4" name="Footer Placeholder 3"/>
          <p:cNvSpPr>
            <a:spLocks noGrp="1"/>
          </p:cNvSpPr>
          <p:nvPr>
            <p:ph type="ftr" sz="quarter" idx="11"/>
          </p:nvPr>
        </p:nvSpPr>
        <p:spPr/>
        <p:txBody>
          <a:bodyPr/>
          <a:lstStyle/>
          <a:p>
            <a:r>
              <a:rPr lang="en-US"/>
              <a:t>18CSE392T               MACHINE LEARNING - I</a:t>
            </a:r>
          </a:p>
        </p:txBody>
      </p:sp>
      <p:sp>
        <p:nvSpPr>
          <p:cNvPr id="5" name="Slide Number Placeholder 4"/>
          <p:cNvSpPr>
            <a:spLocks noGrp="1"/>
          </p:cNvSpPr>
          <p:nvPr>
            <p:ph type="sldNum" sz="quarter" idx="12"/>
          </p:nvPr>
        </p:nvSpPr>
        <p:spPr/>
        <p:txBody>
          <a:bodyPr/>
          <a:lstStyle/>
          <a:p>
            <a:fld id="{A1A6BA4E-CDAE-4DEF-A7CA-99055C502B8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dirty="0">
                <a:latin typeface="Times New Roman" pitchFamily="18" charset="0"/>
                <a:cs typeface="Times New Roman" pitchFamily="18" charset="0"/>
              </a:rPr>
              <a:t> Vegetable clustering</a:t>
            </a:r>
            <a:endParaRPr lang="en-US"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11</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1155700" y="1844675"/>
            <a:ext cx="6832600" cy="3168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90600"/>
            <a:ext cx="8229600" cy="1143000"/>
          </a:xfrm>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Identifying fraudulent or criminal activity </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133600"/>
            <a:ext cx="8229600" cy="4525963"/>
          </a:xfrm>
        </p:spPr>
        <p:txBody>
          <a:bodyPr>
            <a:noAutofit/>
          </a:bodyPr>
          <a:lstStyle/>
          <a:p>
            <a:r>
              <a:rPr lang="en-US" sz="2000" dirty="0">
                <a:latin typeface="Times New Roman" pitchFamily="18" charset="0"/>
                <a:cs typeface="Times New Roman" pitchFamily="18" charset="0"/>
              </a:rPr>
              <a:t>In this scenario, we are going to focus on fraudulent taxi driver behavior. </a:t>
            </a:r>
          </a:p>
          <a:p>
            <a:pPr>
              <a:buNone/>
            </a:pP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What is the problem:</a:t>
            </a:r>
            <a:r>
              <a:rPr lang="en-US" sz="2000" dirty="0">
                <a:latin typeface="Times New Roman" pitchFamily="18" charset="0"/>
                <a:cs typeface="Times New Roman" pitchFamily="18" charset="0"/>
              </a:rPr>
              <a:t> You need to look into fraudulent driving activity. The challenge is how do you identify what is true and which is false? </a:t>
            </a: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How clustering works:</a:t>
            </a:r>
            <a:r>
              <a:rPr lang="en-US" sz="2000" dirty="0">
                <a:latin typeface="Times New Roman" pitchFamily="18" charset="0"/>
                <a:cs typeface="Times New Roman" pitchFamily="18" charset="0"/>
              </a:rPr>
              <a:t> By </a:t>
            </a:r>
            <a:r>
              <a:rPr lang="en-US" sz="2000" dirty="0" err="1">
                <a:latin typeface="Times New Roman" pitchFamily="18" charset="0"/>
                <a:cs typeface="Times New Roman" pitchFamily="18" charset="0"/>
              </a:rPr>
              <a:t>analysing</a:t>
            </a:r>
            <a:r>
              <a:rPr lang="en-US" sz="2000" dirty="0">
                <a:latin typeface="Times New Roman" pitchFamily="18" charset="0"/>
                <a:cs typeface="Times New Roman" pitchFamily="18" charset="0"/>
              </a:rPr>
              <a:t> the GPS logs, the algorithm is able to group similar behaviors. Based on the characteristics of the groups you are then able to classify them into those that are real and which are fraudulent. </a:t>
            </a:r>
          </a:p>
          <a:p>
            <a:endParaRPr lang="en-US" sz="2000"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dirty="0">
                <a:latin typeface="Times New Roman" pitchFamily="18" charset="0"/>
                <a:cs typeface="Times New Roman" pitchFamily="18" charset="0"/>
              </a:rPr>
              <a:t>Algorithms</a:t>
            </a: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057400"/>
            <a:ext cx="8229600" cy="4525963"/>
          </a:xfrm>
        </p:spPr>
        <p:txBody>
          <a:bodyPr/>
          <a:lstStyle/>
          <a:p>
            <a:pPr fontAlgn="base"/>
            <a:r>
              <a:rPr lang="en-US" dirty="0"/>
              <a:t>K – means</a:t>
            </a:r>
          </a:p>
          <a:p>
            <a:pPr fontAlgn="base"/>
            <a:r>
              <a:rPr lang="en-US" dirty="0"/>
              <a:t>C- means</a:t>
            </a:r>
          </a:p>
          <a:p>
            <a:pPr fontAlgn="base"/>
            <a:r>
              <a:rPr lang="en-US" dirty="0"/>
              <a:t>Apriori algorithm</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pic>
        <p:nvPicPr>
          <p:cNvPr id="57346" name="Picture 2" descr="Related image"/>
          <p:cNvPicPr>
            <a:picLocks noChangeAspect="1" noChangeArrowheads="1"/>
          </p:cNvPicPr>
          <p:nvPr/>
        </p:nvPicPr>
        <p:blipFill>
          <a:blip r:embed="rId3" cstate="print"/>
          <a:srcRect/>
          <a:stretch>
            <a:fillRect/>
          </a:stretch>
        </p:blipFill>
        <p:spPr bwMode="auto">
          <a:xfrm>
            <a:off x="1600200" y="1676400"/>
            <a:ext cx="5734050" cy="3819525"/>
          </a:xfrm>
          <a:prstGeom prst="rect">
            <a:avLst/>
          </a:prstGeom>
          <a:noFill/>
        </p:spPr>
      </p:pic>
      <p:sp>
        <p:nvSpPr>
          <p:cNvPr id="8" name="Slide Number Placeholder 7"/>
          <p:cNvSpPr>
            <a:spLocks noGrp="1"/>
          </p:cNvSpPr>
          <p:nvPr>
            <p:ph type="sldNum" sz="quarter" idx="12"/>
          </p:nvPr>
        </p:nvSpPr>
        <p:spPr/>
        <p:txBody>
          <a:bodyPr/>
          <a:lstStyle/>
          <a:p>
            <a:fld id="{A1A6BA4E-CDAE-4DEF-A7CA-99055C502B84}" type="slidenum">
              <a:rPr lang="en-US" smtClean="0"/>
              <a:pPr/>
              <a:t>14</a:t>
            </a:fld>
            <a:endParaRPr lang="en-US"/>
          </a:p>
        </p:txBody>
      </p:sp>
      <p:sp>
        <p:nvSpPr>
          <p:cNvPr id="9" name="Footer Placeholder 8"/>
          <p:cNvSpPr>
            <a:spLocks noGrp="1"/>
          </p:cNvSpPr>
          <p:nvPr>
            <p:ph type="ftr" sz="quarter" idx="11"/>
          </p:nvPr>
        </p:nvSpPr>
        <p:spPr/>
        <p:txBody>
          <a:bodyPr/>
          <a:lstStyle/>
          <a:p>
            <a:r>
              <a:rPr lang="en-US"/>
              <a:t>18CSE392T               MACHINE LEARNING - 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2" name="Title 11"/>
          <p:cNvSpPr>
            <a:spLocks noGrp="1"/>
          </p:cNvSpPr>
          <p:nvPr>
            <p:ph type="ctrTitle"/>
          </p:nvPr>
        </p:nvSpPr>
        <p:spPr/>
        <p:txBody>
          <a:bodyPr>
            <a:normAutofit/>
          </a:bodyPr>
          <a:lstStyle/>
          <a:p>
            <a:r>
              <a:rPr lang="en-US" sz="3200" dirty="0">
                <a:latin typeface="Cambria" panose="02040503050406030204" pitchFamily="18" charset="0"/>
                <a:ea typeface="Cambria" panose="02040503050406030204" pitchFamily="18" charset="0"/>
              </a:rPr>
              <a:t>UNSUPERVISED LEARNING</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dirty="0">
                <a:latin typeface="Times New Roman" pitchFamily="18" charset="0"/>
                <a:cs typeface="Times New Roman" pitchFamily="18" charset="0"/>
              </a:rPr>
              <a:t>Unsupervised Learning</a:t>
            </a:r>
            <a:endParaRPr lang="en-US" dirty="0">
              <a:latin typeface="Times New Roman" pitchFamily="18" charset="0"/>
              <a:cs typeface="Times New Roman" pitchFamily="18" charset="0"/>
            </a:endParaRPr>
          </a:p>
        </p:txBody>
      </p:sp>
      <p:graphicFrame>
        <p:nvGraphicFramePr>
          <p:cNvPr id="12" name="Content Placeholder 11"/>
          <p:cNvGraphicFramePr>
            <a:graphicFrameLocks noGrp="1"/>
          </p:cNvGraphicFramePr>
          <p:nvPr>
            <p:ph idx="1"/>
          </p:nvPr>
        </p:nvGraphicFramePr>
        <p:xfrm>
          <a:off x="457200" y="2057400"/>
          <a:ext cx="8229600"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3</a:t>
            </a:fld>
            <a:endParaRPr lang="en-US"/>
          </a:p>
        </p:txBody>
      </p:sp>
      <p:sp>
        <p:nvSpPr>
          <p:cNvPr id="13" name="Oval 12"/>
          <p:cNvSpPr/>
          <p:nvPr/>
        </p:nvSpPr>
        <p:spPr>
          <a:xfrm>
            <a:off x="1828800" y="2286000"/>
            <a:ext cx="533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1</a:t>
            </a:r>
            <a:endParaRPr lang="en-US" b="1" dirty="0"/>
          </a:p>
        </p:txBody>
      </p:sp>
      <p:sp>
        <p:nvSpPr>
          <p:cNvPr id="14" name="Oval 13"/>
          <p:cNvSpPr/>
          <p:nvPr/>
        </p:nvSpPr>
        <p:spPr>
          <a:xfrm>
            <a:off x="1828800" y="3810000"/>
            <a:ext cx="533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2</a:t>
            </a:r>
            <a:endParaRPr lang="en-US" b="1" dirty="0"/>
          </a:p>
        </p:txBody>
      </p:sp>
      <p:sp>
        <p:nvSpPr>
          <p:cNvPr id="15" name="Oval 14"/>
          <p:cNvSpPr/>
          <p:nvPr/>
        </p:nvSpPr>
        <p:spPr>
          <a:xfrm>
            <a:off x="1828800" y="5257800"/>
            <a:ext cx="533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3</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dirty="0">
                <a:latin typeface="Times New Roman" pitchFamily="18" charset="0"/>
                <a:cs typeface="Times New Roman" pitchFamily="18" charset="0"/>
              </a:rPr>
              <a:t>Definition</a:t>
            </a: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057400"/>
            <a:ext cx="8229600" cy="4525963"/>
          </a:xfrm>
        </p:spPr>
        <p:txBody>
          <a:bodyPr>
            <a:normAutofit fontScale="92500" lnSpcReduction="20000"/>
          </a:bodyPr>
          <a:lstStyle/>
          <a:p>
            <a:r>
              <a:rPr lang="en-IN" dirty="0">
                <a:latin typeface="Times New Roman" pitchFamily="18" charset="0"/>
                <a:cs typeface="Times New Roman" pitchFamily="18" charset="0"/>
              </a:rPr>
              <a:t>Unsupervised ML is a method in which the machine is trained on unlabelled data without any guidance.</a:t>
            </a:r>
          </a:p>
          <a:p>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In other words..... </a:t>
            </a:r>
          </a:p>
          <a:p>
            <a:pPr>
              <a:buNone/>
            </a:pPr>
            <a:endParaRPr lang="en-IN" dirty="0">
              <a:latin typeface="Times New Roman" pitchFamily="18" charset="0"/>
              <a:cs typeface="Times New Roman" pitchFamily="18" charset="0"/>
            </a:endParaRPr>
          </a:p>
          <a:p>
            <a:r>
              <a:rPr lang="en-US" dirty="0"/>
              <a:t>For just given output data, without any inputs. The goal is to discover “interesting structure” in the data; this is sometimes called </a:t>
            </a:r>
            <a:r>
              <a:rPr lang="en-US" b="1" dirty="0"/>
              <a:t>knowledge discovery</a:t>
            </a:r>
            <a:r>
              <a:rPr lang="en-US" dirty="0"/>
              <a:t>.</a:t>
            </a:r>
            <a:endParaRPr lang="en-US"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8" name="Title 17"/>
          <p:cNvSpPr>
            <a:spLocks noGrp="1"/>
          </p:cNvSpPr>
          <p:nvPr>
            <p:ph type="title"/>
          </p:nvPr>
        </p:nvSpPr>
        <p:spPr/>
        <p:txBody>
          <a:bodyPr>
            <a:normAutofit fontScale="90000"/>
          </a:bodyPr>
          <a:lstStyle/>
          <a:p>
            <a:br>
              <a:rPr lang="en-IN" dirty="0">
                <a:latin typeface="Times New Roman" pitchFamily="18" charset="0"/>
                <a:cs typeface="Times New Roman" pitchFamily="18" charset="0"/>
              </a:rPr>
            </a:br>
            <a:r>
              <a:rPr lang="en-IN" dirty="0">
                <a:latin typeface="Times New Roman" pitchFamily="18" charset="0"/>
                <a:cs typeface="Times New Roman" pitchFamily="18" charset="0"/>
              </a:rPr>
              <a:t>Categories</a:t>
            </a:r>
            <a:endParaRPr lang="en-US" dirty="0">
              <a:latin typeface="Times New Roman" pitchFamily="18" charset="0"/>
              <a:cs typeface="Times New Roman" pitchFamily="18" charset="0"/>
            </a:endParaRPr>
          </a:p>
        </p:txBody>
      </p:sp>
      <p:sp>
        <p:nvSpPr>
          <p:cNvPr id="19" name="Text Placeholder 18"/>
          <p:cNvSpPr>
            <a:spLocks noGrp="1"/>
          </p:cNvSpPr>
          <p:nvPr>
            <p:ph sz="half" idx="1"/>
          </p:nvPr>
        </p:nvSpPr>
        <p:spPr/>
        <p:txBody>
          <a:bodyPr>
            <a:normAutofit/>
          </a:bodyPr>
          <a:lstStyle/>
          <a:p>
            <a:pPr algn="ctr">
              <a:buNone/>
            </a:pPr>
            <a:r>
              <a:rPr lang="en-IN" b="1" dirty="0"/>
              <a:t>Clustering</a:t>
            </a:r>
          </a:p>
          <a:p>
            <a:pPr algn="ctr"/>
            <a:r>
              <a:rPr lang="en-US" dirty="0"/>
              <a:t>Grouping based on similarity</a:t>
            </a:r>
          </a:p>
          <a:p>
            <a:pPr algn="ctr">
              <a:buNone/>
            </a:pPr>
            <a:endParaRPr lang="en-IN" dirty="0"/>
          </a:p>
          <a:p>
            <a:pPr algn="ctr">
              <a:buNone/>
            </a:pPr>
            <a:endParaRPr lang="en-IN" dirty="0"/>
          </a:p>
          <a:p>
            <a:pPr algn="ctr">
              <a:buNone/>
            </a:pPr>
            <a:endParaRPr lang="en-US" dirty="0"/>
          </a:p>
        </p:txBody>
      </p:sp>
      <p:sp>
        <p:nvSpPr>
          <p:cNvPr id="21" name="Text Placeholder 20"/>
          <p:cNvSpPr>
            <a:spLocks noGrp="1"/>
          </p:cNvSpPr>
          <p:nvPr>
            <p:ph sz="half" idx="2"/>
          </p:nvPr>
        </p:nvSpPr>
        <p:spPr/>
        <p:txBody>
          <a:bodyPr>
            <a:normAutofit/>
          </a:bodyPr>
          <a:lstStyle/>
          <a:p>
            <a:pPr algn="ctr">
              <a:buNone/>
            </a:pPr>
            <a:r>
              <a:rPr lang="en-IN" b="1" dirty="0"/>
              <a:t>Association</a:t>
            </a:r>
          </a:p>
          <a:p>
            <a:pPr algn="ctr"/>
            <a:r>
              <a:rPr lang="en-IN" dirty="0"/>
              <a:t>Discovering patterns in data</a:t>
            </a:r>
          </a:p>
          <a:p>
            <a:pPr algn="ctr">
              <a:buNone/>
            </a:pPr>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5</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533400" y="3276600"/>
            <a:ext cx="7759552" cy="2362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Association </a:t>
            </a:r>
            <a:endParaRPr lang="en-US" b="1"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6</a:t>
            </a:fld>
            <a:endParaRPr lang="en-US"/>
          </a:p>
        </p:txBody>
      </p:sp>
      <p:sp>
        <p:nvSpPr>
          <p:cNvPr id="12" name="Rounded Rectangle 11"/>
          <p:cNvSpPr/>
          <p:nvPr/>
        </p:nvSpPr>
        <p:spPr>
          <a:xfrm>
            <a:off x="1371600" y="2133600"/>
            <a:ext cx="6629400"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Association rules allow you to establish associations amongst data objects inside large databases. </a:t>
            </a:r>
          </a:p>
          <a:p>
            <a:pPr algn="ctr"/>
            <a:endParaRPr lang="en-US" sz="2400" b="1" dirty="0"/>
          </a:p>
          <a:p>
            <a:pPr algn="ctr"/>
            <a:r>
              <a:rPr lang="en-US" sz="2400" b="1" dirty="0"/>
              <a:t>This unsupervised technique is about discovering interesting relationships between variables in large databases.</a:t>
            </a:r>
          </a:p>
          <a:p>
            <a:pPr algn="ctr"/>
            <a:endParaRPr lang="en-US" sz="2400" b="1" dirty="0"/>
          </a:p>
          <a:p>
            <a:pPr algn="ctr"/>
            <a:r>
              <a:rPr lang="en-US" sz="2400" b="1" dirty="0"/>
              <a:t> For example, people that buy a new home most likely to buy new furniture.</a:t>
            </a:r>
          </a:p>
          <a:p>
            <a:pPr algn="ct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Clustering</a:t>
            </a:r>
            <a:endParaRPr lang="en-US" b="1"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7</a:t>
            </a:fld>
            <a:endParaRPr lang="en-US"/>
          </a:p>
        </p:txBody>
      </p:sp>
      <p:sp>
        <p:nvSpPr>
          <p:cNvPr id="12" name="Rounded Rectangle 11"/>
          <p:cNvSpPr/>
          <p:nvPr/>
        </p:nvSpPr>
        <p:spPr>
          <a:xfrm>
            <a:off x="1371600" y="2133600"/>
            <a:ext cx="6629400"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Clustering</a:t>
            </a:r>
            <a:r>
              <a:rPr lang="en-US" sz="2400" dirty="0"/>
              <a:t>: is the assignment of a set of observations into subsets (called </a:t>
            </a:r>
            <a:r>
              <a:rPr lang="en-US" sz="2400" b="1" dirty="0"/>
              <a:t>clusters</a:t>
            </a:r>
            <a:r>
              <a:rPr lang="en-US" sz="2400" dirty="0"/>
              <a:t>) so that observations in the same </a:t>
            </a:r>
            <a:r>
              <a:rPr lang="en-US" sz="2400" b="1" dirty="0"/>
              <a:t>cluster</a:t>
            </a:r>
            <a:r>
              <a:rPr lang="en-US" sz="2400" dirty="0"/>
              <a:t> are similar in some sense.</a:t>
            </a:r>
          </a:p>
          <a:p>
            <a:pPr algn="ctr"/>
            <a:endParaRPr lang="en-US" sz="2400" dirty="0"/>
          </a:p>
          <a:p>
            <a:pPr algn="ctr"/>
            <a:r>
              <a:rPr lang="en-US" sz="2400" dirty="0"/>
              <a:t> </a:t>
            </a:r>
            <a:r>
              <a:rPr lang="en-US" sz="2400" b="1" dirty="0"/>
              <a:t>Clustering</a:t>
            </a:r>
            <a:r>
              <a:rPr lang="en-US" sz="2400" dirty="0"/>
              <a:t> is a method of unsupervised </a:t>
            </a:r>
            <a:r>
              <a:rPr lang="en-US" sz="2400" b="1" dirty="0"/>
              <a:t>learning</a:t>
            </a:r>
            <a:r>
              <a:rPr lang="en-US" sz="2400" dirty="0"/>
              <a:t>, and a common technique for statistical data analysis used in many fields.</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dirty="0">
                <a:latin typeface="Times New Roman" pitchFamily="18" charset="0"/>
                <a:cs typeface="Times New Roman" pitchFamily="18" charset="0"/>
              </a:rPr>
              <a:t>Data</a:t>
            </a:r>
            <a:endParaRPr lang="en-US" dirty="0"/>
          </a:p>
        </p:txBody>
      </p:sp>
      <p:sp>
        <p:nvSpPr>
          <p:cNvPr id="11" name="Content Placeholder 10"/>
          <p:cNvSpPr>
            <a:spLocks noGrp="1"/>
          </p:cNvSpPr>
          <p:nvPr>
            <p:ph idx="1"/>
          </p:nvPr>
        </p:nvSpPr>
        <p:spPr>
          <a:xfrm>
            <a:off x="457200" y="2057400"/>
            <a:ext cx="8229600" cy="4525963"/>
          </a:xfrm>
        </p:spPr>
        <p:txBody>
          <a:bodyPr/>
          <a:lstStyle/>
          <a:p>
            <a:r>
              <a:rPr lang="en-IN" dirty="0"/>
              <a:t>Unlabelled Input Data</a:t>
            </a:r>
          </a:p>
          <a:p>
            <a:r>
              <a:rPr lang="en-IN" dirty="0"/>
              <a:t>Patten  Output Data (grouping)</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noAutofit/>
          </a:bodyPr>
          <a:lstStyle/>
          <a:p>
            <a:br>
              <a:rPr lang="en-IN" dirty="0">
                <a:latin typeface="Times New Roman" pitchFamily="18" charset="0"/>
                <a:cs typeface="Times New Roman" pitchFamily="18" charset="0"/>
              </a:rPr>
            </a:br>
            <a:r>
              <a:rPr lang="en-IN" dirty="0">
                <a:latin typeface="Times New Roman" pitchFamily="18" charset="0"/>
                <a:cs typeface="Times New Roman" pitchFamily="18" charset="0"/>
              </a:rPr>
              <a:t>Unsupervision of Training</a:t>
            </a:r>
            <a:br>
              <a:rPr lang="en-IN" dirty="0">
                <a:latin typeface="Times New Roman" pitchFamily="18" charset="0"/>
                <a:cs typeface="Times New Roman" pitchFamily="18" charset="0"/>
              </a:rPr>
            </a:br>
            <a:endParaRPr lang="en-US" dirty="0"/>
          </a:p>
        </p:txBody>
      </p:sp>
      <p:sp>
        <p:nvSpPr>
          <p:cNvPr id="11" name="Content Placeholder 10"/>
          <p:cNvSpPr>
            <a:spLocks noGrp="1"/>
          </p:cNvSpPr>
          <p:nvPr>
            <p:ph idx="1"/>
          </p:nvPr>
        </p:nvSpPr>
        <p:spPr>
          <a:xfrm>
            <a:off x="457200" y="2057400"/>
            <a:ext cx="8229600" cy="4525963"/>
          </a:xfrm>
        </p:spPr>
        <p:txBody>
          <a:bodyPr/>
          <a:lstStyle/>
          <a:p>
            <a:r>
              <a:rPr lang="en-IN" dirty="0"/>
              <a:t>Needs </a:t>
            </a:r>
            <a:r>
              <a:rPr lang="en-IN" b="1" dirty="0"/>
              <a:t>NO External Supervision </a:t>
            </a:r>
            <a:r>
              <a:rPr lang="en-IN" dirty="0"/>
              <a:t>from training data</a:t>
            </a:r>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9</a:t>
            </a:fld>
            <a:endParaRPr lang="en-US"/>
          </a:p>
        </p:txBody>
      </p:sp>
      <p:pic>
        <p:nvPicPr>
          <p:cNvPr id="13" name="Picture 2"/>
          <p:cNvPicPr>
            <a:picLocks noChangeAspect="1" noChangeArrowheads="1"/>
          </p:cNvPicPr>
          <p:nvPr/>
        </p:nvPicPr>
        <p:blipFill>
          <a:blip r:embed="rId3" cstate="print"/>
          <a:srcRect/>
          <a:stretch>
            <a:fillRect/>
          </a:stretch>
        </p:blipFill>
        <p:spPr bwMode="auto">
          <a:xfrm>
            <a:off x="1905000" y="3028791"/>
            <a:ext cx="4720590" cy="261865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16F0FD5211EF48ADF451189786BE55" ma:contentTypeVersion="3" ma:contentTypeDescription="Create a new document." ma:contentTypeScope="" ma:versionID="642b669743308134d33ab9cc465dd04a">
  <xsd:schema xmlns:xsd="http://www.w3.org/2001/XMLSchema" xmlns:xs="http://www.w3.org/2001/XMLSchema" xmlns:p="http://schemas.microsoft.com/office/2006/metadata/properties" xmlns:ns2="54f54d3c-f19a-4d8a-961a-8535f70de3a8" targetNamespace="http://schemas.microsoft.com/office/2006/metadata/properties" ma:root="true" ma:fieldsID="4322fb40970038fe86e665a272803d2b" ns2:_="">
    <xsd:import namespace="54f54d3c-f19a-4d8a-961a-8535f70de3a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f54d3c-f19a-4d8a-961a-8535f70de3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081A4B-B110-4541-B78C-818CEED04E0D}"/>
</file>

<file path=customXml/itemProps2.xml><?xml version="1.0" encoding="utf-8"?>
<ds:datastoreItem xmlns:ds="http://schemas.openxmlformats.org/officeDocument/2006/customXml" ds:itemID="{9EDBF557-F388-4F32-A14F-010C2D29FB6C}"/>
</file>

<file path=customXml/itemProps3.xml><?xml version="1.0" encoding="utf-8"?>
<ds:datastoreItem xmlns:ds="http://schemas.openxmlformats.org/officeDocument/2006/customXml" ds:itemID="{1D0D2794-6338-4048-82F2-CAD82AFDD6DE}"/>
</file>

<file path=docProps/app.xml><?xml version="1.0" encoding="utf-8"?>
<Properties xmlns="http://schemas.openxmlformats.org/officeDocument/2006/extended-properties" xmlns:vt="http://schemas.openxmlformats.org/officeDocument/2006/docPropsVTypes">
  <TotalTime>1690</TotalTime>
  <Words>411</Words>
  <Application>Microsoft Office PowerPoint</Application>
  <PresentationFormat>On-screen Show (4:3)</PresentationFormat>
  <Paragraphs>78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Monotype Corsiva</vt:lpstr>
      <vt:lpstr>Times New Roman</vt:lpstr>
      <vt:lpstr>Office Theme</vt:lpstr>
      <vt:lpstr>PowerPoint Presentation</vt:lpstr>
      <vt:lpstr>UNSUPERVISED LEARNING</vt:lpstr>
      <vt:lpstr>Unsupervised Learning</vt:lpstr>
      <vt:lpstr>Definition</vt:lpstr>
      <vt:lpstr> Categories</vt:lpstr>
      <vt:lpstr>Association </vt:lpstr>
      <vt:lpstr>Clustering</vt:lpstr>
      <vt:lpstr>Data</vt:lpstr>
      <vt:lpstr> Unsupervision of Training </vt:lpstr>
      <vt:lpstr>Applications (Supervised learning)</vt:lpstr>
      <vt:lpstr> Vegetable clustering</vt:lpstr>
      <vt:lpstr> Identifying fraudulent or criminal activity  </vt:lpstr>
      <vt:lpstr>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Prakash M</cp:lastModifiedBy>
  <cp:revision>78</cp:revision>
  <dcterms:created xsi:type="dcterms:W3CDTF">2019-09-14T05:22:07Z</dcterms:created>
  <dcterms:modified xsi:type="dcterms:W3CDTF">2022-08-12T04:55:23Z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0x0101007F16F0FD5211EF48ADF451189786BE55</vt:lpwstr>
  </property>
</Properties>
</file>