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4.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323" r:id="rId2"/>
    <p:sldId id="364" r:id="rId3"/>
    <p:sldId id="341" r:id="rId4"/>
    <p:sldId id="355" r:id="rId5"/>
    <p:sldId id="356" r:id="rId6"/>
    <p:sldId id="368" r:id="rId7"/>
    <p:sldId id="369" r:id="rId8"/>
    <p:sldId id="366" r:id="rId9"/>
    <p:sldId id="357" r:id="rId10"/>
    <p:sldId id="358" r:id="rId11"/>
    <p:sldId id="359" r:id="rId12"/>
    <p:sldId id="361" r:id="rId13"/>
    <p:sldId id="362" r:id="rId14"/>
    <p:sldId id="363" r:id="rId15"/>
    <p:sldId id="360" r:id="rId16"/>
    <p:sldId id="36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89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89138" autoAdjust="0"/>
  </p:normalViewPr>
  <p:slideViewPr>
    <p:cSldViewPr>
      <p:cViewPr varScale="1">
        <p:scale>
          <a:sx n="101" d="100"/>
          <a:sy n="101" d="100"/>
        </p:scale>
        <p:origin x="1914" y="108"/>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F9CAE5-B62A-403B-9031-63426EB14104}" type="datetimeFigureOut">
              <a:rPr lang="en-US" smtClean="0"/>
              <a:pPr/>
              <a:t>7/20/2023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CD229E-0E7C-4193-A5F7-591E39D1BBB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curse of dimensionality was first termed by Richard E. Bellman when considering problems in dynamic programming.</a:t>
            </a:r>
            <a:endParaRPr lang="en-IN" dirty="0"/>
          </a:p>
        </p:txBody>
      </p:sp>
      <p:sp>
        <p:nvSpPr>
          <p:cNvPr id="4" name="Slide Number Placeholder 3"/>
          <p:cNvSpPr>
            <a:spLocks noGrp="1"/>
          </p:cNvSpPr>
          <p:nvPr>
            <p:ph type="sldNum" sz="quarter" idx="5"/>
          </p:nvPr>
        </p:nvSpPr>
        <p:spPr/>
        <p:txBody>
          <a:bodyPr/>
          <a:lstStyle/>
          <a:p>
            <a:fld id="{1CCD229E-0E7C-4193-A5F7-591E39D1BBBA}" type="slidenum">
              <a:rPr lang="en-US" smtClean="0"/>
              <a:pPr/>
              <a:t>7</a:t>
            </a:fld>
            <a:endParaRPr lang="en-US"/>
          </a:p>
        </p:txBody>
      </p:sp>
    </p:spTree>
    <p:extLst>
      <p:ext uri="{BB962C8B-B14F-4D97-AF65-F5344CB8AC3E}">
        <p14:creationId xmlns:p14="http://schemas.microsoft.com/office/powerpoint/2010/main" val="4255824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10EE8D5-CD56-4A09-BFF3-5FE6B3DBE35F}" type="datetime5">
              <a:rPr lang="en-US" smtClean="0"/>
              <a:pPr/>
              <a:t>20-Jul-23</a:t>
            </a:fld>
            <a:endParaRPr lang="en-US"/>
          </a:p>
        </p:txBody>
      </p:sp>
      <p:sp>
        <p:nvSpPr>
          <p:cNvPr id="5" name="Footer Placeholder 4"/>
          <p:cNvSpPr>
            <a:spLocks noGrp="1"/>
          </p:cNvSpPr>
          <p:nvPr>
            <p:ph type="ftr" sz="quarter" idx="11"/>
          </p:nvPr>
        </p:nvSpPr>
        <p:spPr/>
        <p:txBody>
          <a:bodyPr/>
          <a:lstStyle/>
          <a:p>
            <a:r>
              <a:rPr lang="en-US"/>
              <a:t>18CSE392T               MACHINE LEARNING - I</a:t>
            </a:r>
          </a:p>
        </p:txBody>
      </p:sp>
      <p:sp>
        <p:nvSpPr>
          <p:cNvPr id="6" name="Slide Number Placeholder 5"/>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0A99F9-83BD-49DD-8291-B512441ABA1D}" type="datetime5">
              <a:rPr lang="en-US" smtClean="0"/>
              <a:pPr/>
              <a:t>20-Jul-23</a:t>
            </a:fld>
            <a:endParaRPr lang="en-US"/>
          </a:p>
        </p:txBody>
      </p:sp>
      <p:sp>
        <p:nvSpPr>
          <p:cNvPr id="5" name="Footer Placeholder 4"/>
          <p:cNvSpPr>
            <a:spLocks noGrp="1"/>
          </p:cNvSpPr>
          <p:nvPr>
            <p:ph type="ftr" sz="quarter" idx="11"/>
          </p:nvPr>
        </p:nvSpPr>
        <p:spPr/>
        <p:txBody>
          <a:bodyPr/>
          <a:lstStyle/>
          <a:p>
            <a:r>
              <a:rPr lang="en-US"/>
              <a:t>18CSE392T               MACHINE LEARNING - I</a:t>
            </a:r>
          </a:p>
        </p:txBody>
      </p:sp>
      <p:sp>
        <p:nvSpPr>
          <p:cNvPr id="6" name="Slide Number Placeholder 5"/>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F9DE68-EAE1-488D-AC08-21BCB0BCC7D9}" type="datetime5">
              <a:rPr lang="en-US" smtClean="0"/>
              <a:pPr/>
              <a:t>20-Jul-23</a:t>
            </a:fld>
            <a:endParaRPr lang="en-US"/>
          </a:p>
        </p:txBody>
      </p:sp>
      <p:sp>
        <p:nvSpPr>
          <p:cNvPr id="5" name="Footer Placeholder 4"/>
          <p:cNvSpPr>
            <a:spLocks noGrp="1"/>
          </p:cNvSpPr>
          <p:nvPr>
            <p:ph type="ftr" sz="quarter" idx="11"/>
          </p:nvPr>
        </p:nvSpPr>
        <p:spPr/>
        <p:txBody>
          <a:bodyPr/>
          <a:lstStyle/>
          <a:p>
            <a:r>
              <a:rPr lang="en-US"/>
              <a:t>18CSE392T               MACHINE LEARNING - I</a:t>
            </a:r>
          </a:p>
        </p:txBody>
      </p:sp>
      <p:sp>
        <p:nvSpPr>
          <p:cNvPr id="6" name="Slide Number Placeholder 5"/>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FF4C24-DE69-424D-966D-A2B1F1472803}" type="datetime5">
              <a:rPr lang="en-US" smtClean="0"/>
              <a:pPr/>
              <a:t>20-Jul-23</a:t>
            </a:fld>
            <a:endParaRPr lang="en-US"/>
          </a:p>
        </p:txBody>
      </p:sp>
      <p:sp>
        <p:nvSpPr>
          <p:cNvPr id="5" name="Footer Placeholder 4"/>
          <p:cNvSpPr>
            <a:spLocks noGrp="1"/>
          </p:cNvSpPr>
          <p:nvPr>
            <p:ph type="ftr" sz="quarter" idx="11"/>
          </p:nvPr>
        </p:nvSpPr>
        <p:spPr/>
        <p:txBody>
          <a:bodyPr/>
          <a:lstStyle/>
          <a:p>
            <a:r>
              <a:rPr lang="en-US"/>
              <a:t>18CSE392T               MACHINE LEARNING - I</a:t>
            </a:r>
          </a:p>
        </p:txBody>
      </p:sp>
      <p:sp>
        <p:nvSpPr>
          <p:cNvPr id="6" name="Slide Number Placeholder 5"/>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6A8DE8-272A-4469-B0BB-F7FC9F77C93B}" type="datetime5">
              <a:rPr lang="en-US" smtClean="0"/>
              <a:pPr/>
              <a:t>20-Jul-23</a:t>
            </a:fld>
            <a:endParaRPr lang="en-US"/>
          </a:p>
        </p:txBody>
      </p:sp>
      <p:sp>
        <p:nvSpPr>
          <p:cNvPr id="5" name="Footer Placeholder 4"/>
          <p:cNvSpPr>
            <a:spLocks noGrp="1"/>
          </p:cNvSpPr>
          <p:nvPr>
            <p:ph type="ftr" sz="quarter" idx="11"/>
          </p:nvPr>
        </p:nvSpPr>
        <p:spPr/>
        <p:txBody>
          <a:bodyPr/>
          <a:lstStyle/>
          <a:p>
            <a:r>
              <a:rPr lang="en-US"/>
              <a:t>18CSE392T               MACHINE LEARNING - I</a:t>
            </a:r>
          </a:p>
        </p:txBody>
      </p:sp>
      <p:sp>
        <p:nvSpPr>
          <p:cNvPr id="6" name="Slide Number Placeholder 5"/>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19F2BF7-150F-4B33-A3C2-D0601B9A1E1C}" type="datetime5">
              <a:rPr lang="en-US" smtClean="0"/>
              <a:pPr/>
              <a:t>20-Jul-23</a:t>
            </a:fld>
            <a:endParaRPr lang="en-US"/>
          </a:p>
        </p:txBody>
      </p:sp>
      <p:sp>
        <p:nvSpPr>
          <p:cNvPr id="6" name="Footer Placeholder 5"/>
          <p:cNvSpPr>
            <a:spLocks noGrp="1"/>
          </p:cNvSpPr>
          <p:nvPr>
            <p:ph type="ftr" sz="quarter" idx="11"/>
          </p:nvPr>
        </p:nvSpPr>
        <p:spPr/>
        <p:txBody>
          <a:bodyPr/>
          <a:lstStyle/>
          <a:p>
            <a:r>
              <a:rPr lang="en-US"/>
              <a:t>18CSE392T               MACHINE LEARNING - I</a:t>
            </a:r>
          </a:p>
        </p:txBody>
      </p:sp>
      <p:sp>
        <p:nvSpPr>
          <p:cNvPr id="7" name="Slide Number Placeholder 6"/>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EA5EA1F-8ECD-45C6-B437-6C4EB8D4A65A}" type="datetime5">
              <a:rPr lang="en-US" smtClean="0"/>
              <a:pPr/>
              <a:t>20-Jul-23</a:t>
            </a:fld>
            <a:endParaRPr lang="en-US"/>
          </a:p>
        </p:txBody>
      </p:sp>
      <p:sp>
        <p:nvSpPr>
          <p:cNvPr id="8" name="Footer Placeholder 7"/>
          <p:cNvSpPr>
            <a:spLocks noGrp="1"/>
          </p:cNvSpPr>
          <p:nvPr>
            <p:ph type="ftr" sz="quarter" idx="11"/>
          </p:nvPr>
        </p:nvSpPr>
        <p:spPr/>
        <p:txBody>
          <a:bodyPr/>
          <a:lstStyle/>
          <a:p>
            <a:r>
              <a:rPr lang="en-US"/>
              <a:t>18CSE392T               MACHINE LEARNING - I</a:t>
            </a:r>
          </a:p>
        </p:txBody>
      </p:sp>
      <p:sp>
        <p:nvSpPr>
          <p:cNvPr id="9" name="Slide Number Placeholder 8"/>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7749A49-AEA0-4CB7-8625-339239ECFB78}" type="datetime5">
              <a:rPr lang="en-US" smtClean="0"/>
              <a:pPr/>
              <a:t>20-Jul-23</a:t>
            </a:fld>
            <a:endParaRPr lang="en-US"/>
          </a:p>
        </p:txBody>
      </p:sp>
      <p:sp>
        <p:nvSpPr>
          <p:cNvPr id="4" name="Footer Placeholder 3"/>
          <p:cNvSpPr>
            <a:spLocks noGrp="1"/>
          </p:cNvSpPr>
          <p:nvPr>
            <p:ph type="ftr" sz="quarter" idx="11"/>
          </p:nvPr>
        </p:nvSpPr>
        <p:spPr/>
        <p:txBody>
          <a:bodyPr/>
          <a:lstStyle/>
          <a:p>
            <a:r>
              <a:rPr lang="en-US"/>
              <a:t>18CSE392T               MACHINE LEARNING - I</a:t>
            </a:r>
          </a:p>
        </p:txBody>
      </p:sp>
      <p:sp>
        <p:nvSpPr>
          <p:cNvPr id="5" name="Slide Number Placeholder 4"/>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FA711D-FF47-4374-9122-6ACB0FBA1A3E}" type="datetime5">
              <a:rPr lang="en-US" smtClean="0"/>
              <a:pPr/>
              <a:t>20-Jul-23</a:t>
            </a:fld>
            <a:endParaRPr lang="en-US"/>
          </a:p>
        </p:txBody>
      </p:sp>
      <p:sp>
        <p:nvSpPr>
          <p:cNvPr id="3" name="Footer Placeholder 2"/>
          <p:cNvSpPr>
            <a:spLocks noGrp="1"/>
          </p:cNvSpPr>
          <p:nvPr>
            <p:ph type="ftr" sz="quarter" idx="11"/>
          </p:nvPr>
        </p:nvSpPr>
        <p:spPr/>
        <p:txBody>
          <a:bodyPr/>
          <a:lstStyle/>
          <a:p>
            <a:r>
              <a:rPr lang="en-US"/>
              <a:t>18CSE392T               MACHINE LEARNING - I</a:t>
            </a:r>
          </a:p>
        </p:txBody>
      </p:sp>
      <p:sp>
        <p:nvSpPr>
          <p:cNvPr id="4" name="Slide Number Placeholder 3"/>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5BE528-0B56-4F56-98E6-F01FA8AA2D9F}" type="datetime5">
              <a:rPr lang="en-US" smtClean="0"/>
              <a:pPr/>
              <a:t>20-Jul-23</a:t>
            </a:fld>
            <a:endParaRPr lang="en-US"/>
          </a:p>
        </p:txBody>
      </p:sp>
      <p:sp>
        <p:nvSpPr>
          <p:cNvPr id="6" name="Footer Placeholder 5"/>
          <p:cNvSpPr>
            <a:spLocks noGrp="1"/>
          </p:cNvSpPr>
          <p:nvPr>
            <p:ph type="ftr" sz="quarter" idx="11"/>
          </p:nvPr>
        </p:nvSpPr>
        <p:spPr/>
        <p:txBody>
          <a:bodyPr/>
          <a:lstStyle/>
          <a:p>
            <a:r>
              <a:rPr lang="en-US"/>
              <a:t>18CSE392T               MACHINE LEARNING - I</a:t>
            </a:r>
          </a:p>
        </p:txBody>
      </p:sp>
      <p:sp>
        <p:nvSpPr>
          <p:cNvPr id="7" name="Slide Number Placeholder 6"/>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5CFCE3-BD04-49D0-8771-E801B002FC1A}" type="datetime5">
              <a:rPr lang="en-US" smtClean="0"/>
              <a:pPr/>
              <a:t>20-Jul-23</a:t>
            </a:fld>
            <a:endParaRPr lang="en-US"/>
          </a:p>
        </p:txBody>
      </p:sp>
      <p:sp>
        <p:nvSpPr>
          <p:cNvPr id="6" name="Footer Placeholder 5"/>
          <p:cNvSpPr>
            <a:spLocks noGrp="1"/>
          </p:cNvSpPr>
          <p:nvPr>
            <p:ph type="ftr" sz="quarter" idx="11"/>
          </p:nvPr>
        </p:nvSpPr>
        <p:spPr/>
        <p:txBody>
          <a:bodyPr/>
          <a:lstStyle/>
          <a:p>
            <a:r>
              <a:rPr lang="en-US"/>
              <a:t>18CSE392T               MACHINE LEARNING - I</a:t>
            </a:r>
          </a:p>
        </p:txBody>
      </p:sp>
      <p:sp>
        <p:nvSpPr>
          <p:cNvPr id="7" name="Slide Number Placeholder 6"/>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D578C7-5378-40E3-966D-299755EA320D}" type="datetime5">
              <a:rPr lang="en-US" smtClean="0"/>
              <a:pPr/>
              <a:t>20-Jul-23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18CSE392T               MACHINE LEARNING - I</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A6BA4E-CDAE-4DEF-A7CA-99055C502B8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1314450"/>
            <a:ext cx="6858000" cy="3429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Rectangle 2"/>
          <p:cNvSpPr/>
          <p:nvPr/>
        </p:nvSpPr>
        <p:spPr>
          <a:xfrm>
            <a:off x="1143000" y="1405890"/>
            <a:ext cx="6858000" cy="13716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sp>
        <p:nvSpPr>
          <p:cNvPr id="5" name="Rounded Rectangle 4"/>
          <p:cNvSpPr/>
          <p:nvPr/>
        </p:nvSpPr>
        <p:spPr>
          <a:xfrm>
            <a:off x="4914900" y="1200150"/>
            <a:ext cx="800100" cy="4572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6" name="Picture 5" descr="pngfind.com-kingpin-png-4152286 (1).png"/>
          <p:cNvPicPr>
            <a:picLocks noChangeAspect="1"/>
          </p:cNvPicPr>
          <p:nvPr/>
        </p:nvPicPr>
        <p:blipFill>
          <a:blip r:embed="rId2" cstate="print"/>
          <a:stretch>
            <a:fillRect/>
          </a:stretch>
        </p:blipFill>
        <p:spPr>
          <a:xfrm>
            <a:off x="4857750" y="1200150"/>
            <a:ext cx="914400" cy="400050"/>
          </a:xfrm>
          <a:prstGeom prst="rect">
            <a:avLst/>
          </a:prstGeom>
        </p:spPr>
      </p:pic>
      <p:sp>
        <p:nvSpPr>
          <p:cNvPr id="8" name="Rectangle 7"/>
          <p:cNvSpPr/>
          <p:nvPr/>
        </p:nvSpPr>
        <p:spPr>
          <a:xfrm>
            <a:off x="2400300" y="2888837"/>
            <a:ext cx="4343400" cy="369332"/>
          </a:xfrm>
          <a:prstGeom prst="rect">
            <a:avLst/>
          </a:prstGeom>
        </p:spPr>
        <p:txBody>
          <a:bodyPr wrap="square">
            <a:spAutoFit/>
          </a:bodyPr>
          <a:lstStyle/>
          <a:p>
            <a:pPr lvl="0" algn="ctr" fontAlgn="base">
              <a:spcBef>
                <a:spcPct val="0"/>
              </a:spcBef>
              <a:spcAft>
                <a:spcPct val="0"/>
              </a:spcAft>
            </a:pPr>
            <a:r>
              <a:rPr lang="en-IN" b="1" dirty="0">
                <a:solidFill>
                  <a:srgbClr val="7030A0"/>
                </a:solidFill>
                <a:latin typeface="Cambria" panose="02040503050406030204" pitchFamily="18" charset="0"/>
                <a:ea typeface="Cambria" panose="02040503050406030204" pitchFamily="18" charset="0"/>
                <a:cs typeface="Arial" pitchFamily="34" charset="0"/>
              </a:rPr>
              <a:t>18CSE392T – Machine Learning I</a:t>
            </a:r>
            <a:endParaRPr lang="en-US" b="1" dirty="0">
              <a:solidFill>
                <a:srgbClr val="7030A0"/>
              </a:solidFill>
              <a:latin typeface="Cambria" panose="02040503050406030204" pitchFamily="18" charset="0"/>
              <a:ea typeface="Cambria" panose="02040503050406030204" pitchFamily="18" charset="0"/>
              <a:cs typeface="Arial" pitchFamily="34" charset="0"/>
            </a:endParaRPr>
          </a:p>
        </p:txBody>
      </p:sp>
      <p:sp>
        <p:nvSpPr>
          <p:cNvPr id="9" name="Slide Number Placeholder 8"/>
          <p:cNvSpPr>
            <a:spLocks noGrp="1"/>
          </p:cNvSpPr>
          <p:nvPr>
            <p:ph type="sldNum" sz="quarter" idx="12"/>
          </p:nvPr>
        </p:nvSpPr>
        <p:spPr/>
        <p:txBody>
          <a:bodyPr/>
          <a:lstStyle/>
          <a:p>
            <a:fld id="{A1A6BA4E-CDAE-4DEF-A7CA-99055C502B84}" type="slidenum">
              <a:rPr lang="en-US" smtClean="0"/>
              <a:pPr/>
              <a:t>1</a:t>
            </a:fld>
            <a:endParaRPr lang="en-US"/>
          </a:p>
        </p:txBody>
      </p:sp>
      <p:sp>
        <p:nvSpPr>
          <p:cNvPr id="10" name="Footer Placeholder 9"/>
          <p:cNvSpPr>
            <a:spLocks noGrp="1"/>
          </p:cNvSpPr>
          <p:nvPr>
            <p:ph type="ftr" sz="quarter" idx="11"/>
          </p:nvPr>
        </p:nvSpPr>
        <p:spPr/>
        <p:txBody>
          <a:bodyPr/>
          <a:lstStyle/>
          <a:p>
            <a:r>
              <a:rPr lang="en-US"/>
              <a:t>18CSE392T               MACHINE LEARNING - I</a:t>
            </a:r>
          </a:p>
        </p:txBody>
      </p:sp>
      <p:sp>
        <p:nvSpPr>
          <p:cNvPr id="4" name="Rectangle 3">
            <a:extLst>
              <a:ext uri="{FF2B5EF4-FFF2-40B4-BE49-F238E27FC236}">
                <a16:creationId xmlns:a16="http://schemas.microsoft.com/office/drawing/2014/main" id="{307EFA38-67A1-13C4-A34C-353E4EDAAB4E}"/>
              </a:ext>
            </a:extLst>
          </p:cNvPr>
          <p:cNvSpPr/>
          <p:nvPr/>
        </p:nvSpPr>
        <p:spPr>
          <a:xfrm>
            <a:off x="1771650" y="5311602"/>
            <a:ext cx="5600700" cy="230832"/>
          </a:xfrm>
          <a:prstGeom prst="rect">
            <a:avLst/>
          </a:prstGeom>
        </p:spPr>
        <p:txBody>
          <a:bodyPr wrap="square">
            <a:spAutoFit/>
          </a:bodyPr>
          <a:lstStyle/>
          <a:p>
            <a:pPr lvl="0" algn="ctr" fontAlgn="base">
              <a:spcBef>
                <a:spcPct val="0"/>
              </a:spcBef>
              <a:spcAft>
                <a:spcPct val="0"/>
              </a:spcAft>
            </a:pPr>
            <a:r>
              <a:rPr lang="en-IN" sz="900" b="1" dirty="0">
                <a:solidFill>
                  <a:srgbClr val="7030A0"/>
                </a:solidFill>
                <a:latin typeface="Cambria" panose="02040503050406030204" pitchFamily="18" charset="0"/>
                <a:ea typeface="Cambria" panose="02040503050406030204" pitchFamily="18" charset="0"/>
                <a:cs typeface="Arial" pitchFamily="34" charset="0"/>
              </a:rPr>
              <a:t>Department of Data Science and Business Systems</a:t>
            </a:r>
            <a:endParaRPr lang="en-US" sz="900" b="1" dirty="0">
              <a:solidFill>
                <a:srgbClr val="7030A0"/>
              </a:solidFill>
              <a:latin typeface="Cambria" panose="02040503050406030204" pitchFamily="18" charset="0"/>
              <a:ea typeface="Cambria" panose="02040503050406030204" pitchFamily="18" charset="0"/>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4953000" y="457200"/>
            <a:ext cx="1219200" cy="533400"/>
          </a:xfrm>
          <a:prstGeom prst="rect">
            <a:avLst/>
          </a:prstGeom>
        </p:spPr>
      </p:pic>
      <p:sp>
        <p:nvSpPr>
          <p:cNvPr id="10" name="Title 9"/>
          <p:cNvSpPr>
            <a:spLocks noGrp="1"/>
          </p:cNvSpPr>
          <p:nvPr>
            <p:ph type="title"/>
          </p:nvPr>
        </p:nvSpPr>
        <p:spPr>
          <a:xfrm>
            <a:off x="457200" y="838200"/>
            <a:ext cx="8229600" cy="1143000"/>
          </a:xfrm>
        </p:spPr>
        <p:txBody>
          <a:bodyPr/>
          <a:lstStyle/>
          <a:p>
            <a:r>
              <a:rPr lang="en-US" dirty="0"/>
              <a:t>Two Dimension</a:t>
            </a:r>
          </a:p>
        </p:txBody>
      </p:sp>
      <p:sp>
        <p:nvSpPr>
          <p:cNvPr id="9" name="Footer Placeholder 8"/>
          <p:cNvSpPr>
            <a:spLocks noGrp="1"/>
          </p:cNvSpPr>
          <p:nvPr>
            <p:ph type="ftr" sz="quarter" idx="11"/>
          </p:nvPr>
        </p:nvSpPr>
        <p:spPr/>
        <p:txBody>
          <a:bodyPr/>
          <a:lstStyle/>
          <a:p>
            <a:r>
              <a:rPr lang="en-US"/>
              <a:t>18CSE392T               MACHINE LEARNING - I</a:t>
            </a:r>
          </a:p>
        </p:txBody>
      </p:sp>
      <p:sp>
        <p:nvSpPr>
          <p:cNvPr id="8" name="Slide Number Placeholder 7"/>
          <p:cNvSpPr>
            <a:spLocks noGrp="1"/>
          </p:cNvSpPr>
          <p:nvPr>
            <p:ph type="sldNum" sz="quarter" idx="12"/>
          </p:nvPr>
        </p:nvSpPr>
        <p:spPr/>
        <p:txBody>
          <a:bodyPr/>
          <a:lstStyle/>
          <a:p>
            <a:fld id="{A1A6BA4E-CDAE-4DEF-A7CA-99055C502B84}" type="slidenum">
              <a:rPr lang="en-US" smtClean="0"/>
              <a:pPr/>
              <a:t>10</a:t>
            </a:fld>
            <a:endParaRPr lang="en-US"/>
          </a:p>
        </p:txBody>
      </p:sp>
      <p:pic>
        <p:nvPicPr>
          <p:cNvPr id="3074" name="Picture 2"/>
          <p:cNvPicPr>
            <a:picLocks noChangeAspect="1" noChangeArrowheads="1"/>
          </p:cNvPicPr>
          <p:nvPr/>
        </p:nvPicPr>
        <p:blipFill>
          <a:blip r:embed="rId3" cstate="print"/>
          <a:srcRect/>
          <a:stretch>
            <a:fillRect/>
          </a:stretch>
        </p:blipFill>
        <p:spPr bwMode="auto">
          <a:xfrm>
            <a:off x="2057400" y="3124200"/>
            <a:ext cx="4774665" cy="3138487"/>
          </a:xfrm>
          <a:prstGeom prst="rect">
            <a:avLst/>
          </a:prstGeom>
          <a:noFill/>
          <a:ln w="9525">
            <a:noFill/>
            <a:miter lim="800000"/>
            <a:headEnd/>
            <a:tailEnd/>
          </a:ln>
        </p:spPr>
      </p:pic>
      <p:sp>
        <p:nvSpPr>
          <p:cNvPr id="12" name="TextBox 11"/>
          <p:cNvSpPr txBox="1"/>
          <p:nvPr/>
        </p:nvSpPr>
        <p:spPr>
          <a:xfrm>
            <a:off x="1905000" y="1905000"/>
            <a:ext cx="5105400" cy="523220"/>
          </a:xfrm>
          <a:prstGeom prst="rect">
            <a:avLst/>
          </a:prstGeom>
          <a:noFill/>
        </p:spPr>
        <p:txBody>
          <a:bodyPr wrap="square" rtlCol="0">
            <a:spAutoFit/>
          </a:bodyPr>
          <a:lstStyle/>
          <a:p>
            <a:pPr algn="ctr"/>
            <a:r>
              <a:rPr lang="en-US" sz="2800" b="1" i="1" dirty="0"/>
              <a:t>Number of Rooms </a:t>
            </a:r>
            <a:r>
              <a:rPr lang="en-US" sz="2800" b="1" i="1" dirty="0" err="1"/>
              <a:t>vs</a:t>
            </a:r>
            <a:r>
              <a:rPr lang="en-US" sz="2800" b="1" i="1" dirty="0"/>
              <a:t> Costs</a:t>
            </a:r>
          </a:p>
        </p:txBody>
      </p:sp>
    </p:spTree>
  </p:cSld>
  <p:clrMapOvr>
    <a:masterClrMapping/>
  </p:clrMapOvr>
  <p:transition spd="slow">
    <p:pull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4953000" y="457200"/>
            <a:ext cx="1219200" cy="533400"/>
          </a:xfrm>
          <a:prstGeom prst="rect">
            <a:avLst/>
          </a:prstGeom>
        </p:spPr>
      </p:pic>
      <p:sp>
        <p:nvSpPr>
          <p:cNvPr id="10" name="Title 9"/>
          <p:cNvSpPr>
            <a:spLocks noGrp="1"/>
          </p:cNvSpPr>
          <p:nvPr>
            <p:ph type="title"/>
          </p:nvPr>
        </p:nvSpPr>
        <p:spPr>
          <a:xfrm>
            <a:off x="457200" y="838200"/>
            <a:ext cx="8229600" cy="1143000"/>
          </a:xfrm>
        </p:spPr>
        <p:txBody>
          <a:bodyPr/>
          <a:lstStyle/>
          <a:p>
            <a:r>
              <a:rPr lang="en-US" dirty="0"/>
              <a:t>N- Dimension</a:t>
            </a:r>
          </a:p>
        </p:txBody>
      </p:sp>
      <p:sp>
        <p:nvSpPr>
          <p:cNvPr id="9" name="Footer Placeholder 8"/>
          <p:cNvSpPr>
            <a:spLocks noGrp="1"/>
          </p:cNvSpPr>
          <p:nvPr>
            <p:ph type="ftr" sz="quarter" idx="11"/>
          </p:nvPr>
        </p:nvSpPr>
        <p:spPr/>
        <p:txBody>
          <a:bodyPr/>
          <a:lstStyle/>
          <a:p>
            <a:r>
              <a:rPr lang="en-US"/>
              <a:t>18CSE392T               MACHINE LEARNING - I</a:t>
            </a:r>
          </a:p>
        </p:txBody>
      </p:sp>
      <p:sp>
        <p:nvSpPr>
          <p:cNvPr id="8" name="Slide Number Placeholder 7"/>
          <p:cNvSpPr>
            <a:spLocks noGrp="1"/>
          </p:cNvSpPr>
          <p:nvPr>
            <p:ph type="sldNum" sz="quarter" idx="12"/>
          </p:nvPr>
        </p:nvSpPr>
        <p:spPr/>
        <p:txBody>
          <a:bodyPr/>
          <a:lstStyle/>
          <a:p>
            <a:fld id="{A1A6BA4E-CDAE-4DEF-A7CA-99055C502B84}" type="slidenum">
              <a:rPr lang="en-US" smtClean="0"/>
              <a:pPr/>
              <a:t>11</a:t>
            </a:fld>
            <a:endParaRPr lang="en-US"/>
          </a:p>
        </p:txBody>
      </p:sp>
      <p:pic>
        <p:nvPicPr>
          <p:cNvPr id="4098" name="Picture 2"/>
          <p:cNvPicPr>
            <a:picLocks noChangeAspect="1" noChangeArrowheads="1"/>
          </p:cNvPicPr>
          <p:nvPr/>
        </p:nvPicPr>
        <p:blipFill>
          <a:blip r:embed="rId3" cstate="print"/>
          <a:srcRect/>
          <a:stretch>
            <a:fillRect/>
          </a:stretch>
        </p:blipFill>
        <p:spPr bwMode="auto">
          <a:xfrm>
            <a:off x="3810000" y="2438400"/>
            <a:ext cx="4486275" cy="3543300"/>
          </a:xfrm>
          <a:prstGeom prst="rect">
            <a:avLst/>
          </a:prstGeom>
          <a:noFill/>
          <a:ln w="9525">
            <a:noFill/>
            <a:miter lim="800000"/>
            <a:headEnd/>
            <a:tailEnd/>
          </a:ln>
        </p:spPr>
      </p:pic>
      <p:sp>
        <p:nvSpPr>
          <p:cNvPr id="12" name="TextBox 11"/>
          <p:cNvSpPr txBox="1"/>
          <p:nvPr/>
        </p:nvSpPr>
        <p:spPr>
          <a:xfrm>
            <a:off x="0" y="1981200"/>
            <a:ext cx="5105400" cy="2246769"/>
          </a:xfrm>
          <a:prstGeom prst="rect">
            <a:avLst/>
          </a:prstGeom>
          <a:noFill/>
        </p:spPr>
        <p:txBody>
          <a:bodyPr wrap="square" rtlCol="0">
            <a:spAutoFit/>
          </a:bodyPr>
          <a:lstStyle/>
          <a:p>
            <a:pPr algn="ctr"/>
            <a:r>
              <a:rPr lang="en-US" sz="2800" b="1" i="1" dirty="0">
                <a:solidFill>
                  <a:srgbClr val="C00000"/>
                </a:solidFill>
              </a:rPr>
              <a:t>Number of Rooms </a:t>
            </a:r>
          </a:p>
          <a:p>
            <a:pPr algn="ctr"/>
            <a:r>
              <a:rPr lang="en-US" sz="2800" b="1" i="1" dirty="0">
                <a:solidFill>
                  <a:srgbClr val="C00000"/>
                </a:solidFill>
              </a:rPr>
              <a:t>Vs </a:t>
            </a:r>
          </a:p>
          <a:p>
            <a:pPr algn="ctr"/>
            <a:r>
              <a:rPr lang="en-US" sz="2800" b="1" i="1" dirty="0">
                <a:solidFill>
                  <a:srgbClr val="C00000"/>
                </a:solidFill>
              </a:rPr>
              <a:t>Number of Floors</a:t>
            </a:r>
          </a:p>
          <a:p>
            <a:pPr algn="ctr"/>
            <a:r>
              <a:rPr lang="en-US" sz="2800" b="1" i="1" dirty="0">
                <a:solidFill>
                  <a:srgbClr val="C00000"/>
                </a:solidFill>
              </a:rPr>
              <a:t> Vs</a:t>
            </a:r>
          </a:p>
          <a:p>
            <a:pPr algn="ctr"/>
            <a:r>
              <a:rPr lang="en-US" sz="2800" b="1" i="1" dirty="0">
                <a:solidFill>
                  <a:srgbClr val="C00000"/>
                </a:solidFill>
              </a:rPr>
              <a:t> Costs</a:t>
            </a:r>
          </a:p>
        </p:txBody>
      </p:sp>
    </p:spTree>
  </p:cSld>
  <p:clrMapOvr>
    <a:masterClrMapping/>
  </p:clrMapOvr>
  <p:transition spd="slow">
    <p:pull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4953000" y="457200"/>
            <a:ext cx="1219200" cy="533400"/>
          </a:xfrm>
          <a:prstGeom prst="rect">
            <a:avLst/>
          </a:prstGeom>
        </p:spPr>
      </p:pic>
      <p:sp>
        <p:nvSpPr>
          <p:cNvPr id="10" name="Title 9"/>
          <p:cNvSpPr>
            <a:spLocks noGrp="1"/>
          </p:cNvSpPr>
          <p:nvPr>
            <p:ph type="title"/>
          </p:nvPr>
        </p:nvSpPr>
        <p:spPr>
          <a:xfrm>
            <a:off x="457200" y="838200"/>
            <a:ext cx="8229600" cy="1143000"/>
          </a:xfrm>
        </p:spPr>
        <p:txBody>
          <a:bodyPr/>
          <a:lstStyle/>
          <a:p>
            <a:r>
              <a:rPr lang="en-US" b="1" dirty="0">
                <a:latin typeface="Times New Roman" pitchFamily="18" charset="0"/>
                <a:cs typeface="Times New Roman" pitchFamily="18" charset="0"/>
              </a:rPr>
              <a:t>Definition</a:t>
            </a:r>
          </a:p>
        </p:txBody>
      </p:sp>
      <p:sp>
        <p:nvSpPr>
          <p:cNvPr id="9" name="Footer Placeholder 8"/>
          <p:cNvSpPr>
            <a:spLocks noGrp="1"/>
          </p:cNvSpPr>
          <p:nvPr>
            <p:ph type="ftr" sz="quarter" idx="11"/>
          </p:nvPr>
        </p:nvSpPr>
        <p:spPr/>
        <p:txBody>
          <a:bodyPr/>
          <a:lstStyle/>
          <a:p>
            <a:r>
              <a:rPr lang="en-US"/>
              <a:t>18CSE392T               MACHINE LEARNING - I</a:t>
            </a:r>
          </a:p>
        </p:txBody>
      </p:sp>
      <p:sp>
        <p:nvSpPr>
          <p:cNvPr id="8" name="Slide Number Placeholder 7"/>
          <p:cNvSpPr>
            <a:spLocks noGrp="1"/>
          </p:cNvSpPr>
          <p:nvPr>
            <p:ph type="sldNum" sz="quarter" idx="12"/>
          </p:nvPr>
        </p:nvSpPr>
        <p:spPr/>
        <p:txBody>
          <a:bodyPr/>
          <a:lstStyle/>
          <a:p>
            <a:fld id="{A1A6BA4E-CDAE-4DEF-A7CA-99055C502B84}" type="slidenum">
              <a:rPr lang="en-US" smtClean="0"/>
              <a:pPr/>
              <a:t>12</a:t>
            </a:fld>
            <a:endParaRPr lang="en-US"/>
          </a:p>
        </p:txBody>
      </p:sp>
      <p:sp>
        <p:nvSpPr>
          <p:cNvPr id="13" name="Rounded Rectangle 12"/>
          <p:cNvSpPr/>
          <p:nvPr/>
        </p:nvSpPr>
        <p:spPr>
          <a:xfrm>
            <a:off x="1219200" y="2286000"/>
            <a:ext cx="7162800" cy="22098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just"/>
            <a:r>
              <a:rPr lang="en-US" sz="2400" i="1"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The curse of dimensionality refers to the phenomena that occur when classifying, organizing, and analyzing high dimensional data that does not occur in low dimensional spaces, specifically the issue of data sparsity and “closeness” of data.</a:t>
            </a:r>
          </a:p>
        </p:txBody>
      </p:sp>
    </p:spTree>
  </p:cSld>
  <p:clrMapOvr>
    <a:masterClrMapping/>
  </p:clrMapOvr>
  <p:transition spd="slow">
    <p:pull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4953000" y="457200"/>
            <a:ext cx="1219200" cy="533400"/>
          </a:xfrm>
          <a:prstGeom prst="rect">
            <a:avLst/>
          </a:prstGeom>
        </p:spPr>
      </p:pic>
      <p:sp>
        <p:nvSpPr>
          <p:cNvPr id="10" name="Title 9"/>
          <p:cNvSpPr>
            <a:spLocks noGrp="1"/>
          </p:cNvSpPr>
          <p:nvPr>
            <p:ph type="title"/>
          </p:nvPr>
        </p:nvSpPr>
        <p:spPr>
          <a:xfrm>
            <a:off x="457200" y="838200"/>
            <a:ext cx="8229600" cy="1143000"/>
          </a:xfrm>
        </p:spPr>
        <p:txBody>
          <a:bodyPr/>
          <a:lstStyle/>
          <a:p>
            <a:r>
              <a:rPr lang="en-US" b="1" dirty="0"/>
              <a:t>Cont..</a:t>
            </a:r>
          </a:p>
        </p:txBody>
      </p:sp>
      <p:sp>
        <p:nvSpPr>
          <p:cNvPr id="11" name="Content Placeholder 10"/>
          <p:cNvSpPr>
            <a:spLocks noGrp="1"/>
          </p:cNvSpPr>
          <p:nvPr>
            <p:ph idx="1"/>
          </p:nvPr>
        </p:nvSpPr>
        <p:spPr>
          <a:xfrm>
            <a:off x="457200" y="1981200"/>
            <a:ext cx="8229600" cy="4525963"/>
          </a:xfrm>
        </p:spPr>
        <p:txBody>
          <a:bodyPr/>
          <a:lstStyle/>
          <a:p>
            <a:r>
              <a:rPr lang="en-US" dirty="0"/>
              <a:t>Sparsity of data occurs when moving to higher dimensions. </a:t>
            </a:r>
          </a:p>
          <a:p>
            <a:r>
              <a:rPr lang="en-US" dirty="0"/>
              <a:t>The volume of the space represented grows so quickly that the data cannot keep up and thus becomes sparse.</a:t>
            </a:r>
          </a:p>
          <a:p>
            <a:endParaRPr lang="en-US" dirty="0"/>
          </a:p>
        </p:txBody>
      </p:sp>
      <p:sp>
        <p:nvSpPr>
          <p:cNvPr id="9" name="Footer Placeholder 8"/>
          <p:cNvSpPr>
            <a:spLocks noGrp="1"/>
          </p:cNvSpPr>
          <p:nvPr>
            <p:ph type="ftr" sz="quarter" idx="11"/>
          </p:nvPr>
        </p:nvSpPr>
        <p:spPr/>
        <p:txBody>
          <a:bodyPr/>
          <a:lstStyle/>
          <a:p>
            <a:r>
              <a:rPr lang="en-US"/>
              <a:t>18CSE392T               MACHINE LEARNING - I</a:t>
            </a:r>
          </a:p>
        </p:txBody>
      </p:sp>
      <p:sp>
        <p:nvSpPr>
          <p:cNvPr id="8" name="Slide Number Placeholder 7"/>
          <p:cNvSpPr>
            <a:spLocks noGrp="1"/>
          </p:cNvSpPr>
          <p:nvPr>
            <p:ph type="sldNum" sz="quarter" idx="12"/>
          </p:nvPr>
        </p:nvSpPr>
        <p:spPr/>
        <p:txBody>
          <a:bodyPr/>
          <a:lstStyle/>
          <a:p>
            <a:fld id="{A1A6BA4E-CDAE-4DEF-A7CA-99055C502B84}" type="slidenum">
              <a:rPr lang="en-US" smtClean="0"/>
              <a:pPr/>
              <a:t>13</a:t>
            </a:fld>
            <a:endParaRPr lang="en-US"/>
          </a:p>
        </p:txBody>
      </p:sp>
    </p:spTree>
  </p:cSld>
  <p:clrMapOvr>
    <a:masterClrMapping/>
  </p:clrMapOvr>
  <p:transition spd="slow">
    <p:pull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4953000" y="457200"/>
            <a:ext cx="1219200" cy="533400"/>
          </a:xfrm>
          <a:prstGeom prst="rect">
            <a:avLst/>
          </a:prstGeom>
        </p:spPr>
      </p:pic>
      <p:sp>
        <p:nvSpPr>
          <p:cNvPr id="10" name="Title 9"/>
          <p:cNvSpPr>
            <a:spLocks noGrp="1"/>
          </p:cNvSpPr>
          <p:nvPr>
            <p:ph type="title"/>
          </p:nvPr>
        </p:nvSpPr>
        <p:spPr>
          <a:xfrm>
            <a:off x="457200" y="838200"/>
            <a:ext cx="8229600" cy="1143000"/>
          </a:xfrm>
        </p:spPr>
        <p:txBody>
          <a:bodyPr/>
          <a:lstStyle/>
          <a:p>
            <a:r>
              <a:rPr lang="en-US" b="1" dirty="0"/>
              <a:t>Cont..</a:t>
            </a:r>
          </a:p>
        </p:txBody>
      </p:sp>
      <p:sp>
        <p:nvSpPr>
          <p:cNvPr id="11" name="Content Placeholder 10"/>
          <p:cNvSpPr>
            <a:spLocks noGrp="1"/>
          </p:cNvSpPr>
          <p:nvPr>
            <p:ph idx="1"/>
          </p:nvPr>
        </p:nvSpPr>
        <p:spPr>
          <a:xfrm>
            <a:off x="457200" y="1981200"/>
            <a:ext cx="8229600" cy="4525963"/>
          </a:xfrm>
        </p:spPr>
        <p:txBody>
          <a:bodyPr>
            <a:normAutofit fontScale="85000" lnSpcReduction="10000"/>
          </a:bodyPr>
          <a:lstStyle/>
          <a:p>
            <a:pPr algn="just"/>
            <a:r>
              <a:rPr lang="en-US" dirty="0"/>
              <a:t>As the data space seen above moves from one dimension to two dimensions and finally to three dimensions, the given data fills less and less of the data space.  </a:t>
            </a:r>
          </a:p>
          <a:p>
            <a:pPr algn="just"/>
            <a:r>
              <a:rPr lang="en-US" dirty="0"/>
              <a:t>In order to maintain an accurate representation of the space, the data for analysis </a:t>
            </a:r>
            <a:r>
              <a:rPr lang="en-US" b="1" dirty="0">
                <a:solidFill>
                  <a:srgbClr val="C00000"/>
                </a:solidFill>
              </a:rPr>
              <a:t>grows exponentially</a:t>
            </a:r>
            <a:r>
              <a:rPr lang="en-US" dirty="0">
                <a:solidFill>
                  <a:srgbClr val="C00000"/>
                </a:solidFill>
              </a:rPr>
              <a:t>.</a:t>
            </a:r>
          </a:p>
          <a:p>
            <a:pPr algn="just"/>
            <a:r>
              <a:rPr lang="en-US" b="1" dirty="0"/>
              <a:t>Issues </a:t>
            </a:r>
            <a:r>
              <a:rPr lang="en-US" dirty="0"/>
              <a:t>with sorting or classifying the data.  In low dimensional spaces, data may seem very similar but the higher the dimension the further these data points may seem to be.</a:t>
            </a:r>
          </a:p>
          <a:p>
            <a:pPr algn="just"/>
            <a:r>
              <a:rPr lang="en-US" b="1" dirty="0"/>
              <a:t>Infinite Features Requires Infinite Training</a:t>
            </a:r>
          </a:p>
          <a:p>
            <a:endParaRPr lang="en-US" dirty="0"/>
          </a:p>
        </p:txBody>
      </p:sp>
      <p:sp>
        <p:nvSpPr>
          <p:cNvPr id="9" name="Footer Placeholder 8"/>
          <p:cNvSpPr>
            <a:spLocks noGrp="1"/>
          </p:cNvSpPr>
          <p:nvPr>
            <p:ph type="ftr" sz="quarter" idx="11"/>
          </p:nvPr>
        </p:nvSpPr>
        <p:spPr/>
        <p:txBody>
          <a:bodyPr/>
          <a:lstStyle/>
          <a:p>
            <a:r>
              <a:rPr lang="en-US"/>
              <a:t>18CSE392T               MACHINE LEARNING - I</a:t>
            </a:r>
          </a:p>
        </p:txBody>
      </p:sp>
      <p:sp>
        <p:nvSpPr>
          <p:cNvPr id="8" name="Slide Number Placeholder 7"/>
          <p:cNvSpPr>
            <a:spLocks noGrp="1"/>
          </p:cNvSpPr>
          <p:nvPr>
            <p:ph type="sldNum" sz="quarter" idx="12"/>
          </p:nvPr>
        </p:nvSpPr>
        <p:spPr/>
        <p:txBody>
          <a:bodyPr/>
          <a:lstStyle/>
          <a:p>
            <a:fld id="{A1A6BA4E-CDAE-4DEF-A7CA-99055C502B84}" type="slidenum">
              <a:rPr lang="en-US" smtClean="0"/>
              <a:pPr/>
              <a:t>14</a:t>
            </a:fld>
            <a:endParaRPr lang="en-US"/>
          </a:p>
        </p:txBody>
      </p:sp>
    </p:spTree>
  </p:cSld>
  <p:clrMapOvr>
    <a:masterClrMapping/>
  </p:clrMapOvr>
  <p:transition spd="slow">
    <p:pull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4953000" y="457200"/>
            <a:ext cx="1219200" cy="533400"/>
          </a:xfrm>
          <a:prstGeom prst="rect">
            <a:avLst/>
          </a:prstGeom>
        </p:spPr>
      </p:pic>
      <p:sp>
        <p:nvSpPr>
          <p:cNvPr id="10" name="Title 9"/>
          <p:cNvSpPr>
            <a:spLocks noGrp="1"/>
          </p:cNvSpPr>
          <p:nvPr>
            <p:ph type="title"/>
          </p:nvPr>
        </p:nvSpPr>
        <p:spPr>
          <a:xfrm>
            <a:off x="457200" y="838200"/>
            <a:ext cx="8229600" cy="1143000"/>
          </a:xfrm>
        </p:spPr>
        <p:txBody>
          <a:bodyPr/>
          <a:lstStyle/>
          <a:p>
            <a:r>
              <a:rPr lang="en-US" b="1" dirty="0"/>
              <a:t>Drawbacks (Summary)</a:t>
            </a:r>
          </a:p>
        </p:txBody>
      </p:sp>
      <p:sp>
        <p:nvSpPr>
          <p:cNvPr id="11" name="Content Placeholder 10"/>
          <p:cNvSpPr>
            <a:spLocks noGrp="1"/>
          </p:cNvSpPr>
          <p:nvPr>
            <p:ph idx="1"/>
          </p:nvPr>
        </p:nvSpPr>
        <p:spPr>
          <a:xfrm>
            <a:off x="457200" y="1981200"/>
            <a:ext cx="8229600" cy="4525963"/>
          </a:xfrm>
        </p:spPr>
        <p:txBody>
          <a:bodyPr/>
          <a:lstStyle/>
          <a:p>
            <a:r>
              <a:rPr lang="en-US" dirty="0"/>
              <a:t>As the dimension         data become more sparse.</a:t>
            </a:r>
          </a:p>
          <a:p>
            <a:r>
              <a:rPr lang="en-US" dirty="0"/>
              <a:t>Hard to generalize</a:t>
            </a:r>
          </a:p>
          <a:p>
            <a:r>
              <a:rPr lang="en-US" dirty="0"/>
              <a:t>Need more training data</a:t>
            </a:r>
          </a:p>
          <a:p>
            <a:r>
              <a:rPr lang="en-US" dirty="0"/>
              <a:t>If the dimension    ,every data point is equidistant from all other points.</a:t>
            </a:r>
          </a:p>
          <a:p>
            <a:pPr>
              <a:buNone/>
            </a:pPr>
            <a:endParaRPr lang="en-US" dirty="0"/>
          </a:p>
        </p:txBody>
      </p:sp>
      <p:sp>
        <p:nvSpPr>
          <p:cNvPr id="9" name="Footer Placeholder 8"/>
          <p:cNvSpPr>
            <a:spLocks noGrp="1"/>
          </p:cNvSpPr>
          <p:nvPr>
            <p:ph type="ftr" sz="quarter" idx="11"/>
          </p:nvPr>
        </p:nvSpPr>
        <p:spPr/>
        <p:txBody>
          <a:bodyPr/>
          <a:lstStyle/>
          <a:p>
            <a:r>
              <a:rPr lang="en-US"/>
              <a:t>18CSE392T               MACHINE LEARNING - I</a:t>
            </a:r>
          </a:p>
        </p:txBody>
      </p:sp>
      <p:sp>
        <p:nvSpPr>
          <p:cNvPr id="8" name="Slide Number Placeholder 7"/>
          <p:cNvSpPr>
            <a:spLocks noGrp="1"/>
          </p:cNvSpPr>
          <p:nvPr>
            <p:ph type="sldNum" sz="quarter" idx="12"/>
          </p:nvPr>
        </p:nvSpPr>
        <p:spPr/>
        <p:txBody>
          <a:bodyPr/>
          <a:lstStyle/>
          <a:p>
            <a:fld id="{A1A6BA4E-CDAE-4DEF-A7CA-99055C502B84}" type="slidenum">
              <a:rPr lang="en-US" smtClean="0"/>
              <a:pPr/>
              <a:t>15</a:t>
            </a:fld>
            <a:endParaRPr lang="en-US"/>
          </a:p>
        </p:txBody>
      </p:sp>
      <p:sp>
        <p:nvSpPr>
          <p:cNvPr id="12" name="Up Arrow 11"/>
          <p:cNvSpPr/>
          <p:nvPr/>
        </p:nvSpPr>
        <p:spPr>
          <a:xfrm>
            <a:off x="3962400" y="2057400"/>
            <a:ext cx="304800" cy="457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Up Arrow 12"/>
          <p:cNvSpPr/>
          <p:nvPr/>
        </p:nvSpPr>
        <p:spPr>
          <a:xfrm>
            <a:off x="3657600" y="4191000"/>
            <a:ext cx="304800" cy="457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pull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4953000" y="457200"/>
            <a:ext cx="1219200" cy="533400"/>
          </a:xfrm>
          <a:prstGeom prst="rect">
            <a:avLst/>
          </a:prstGeom>
        </p:spPr>
      </p:pic>
      <p:pic>
        <p:nvPicPr>
          <p:cNvPr id="57346" name="Picture 2" descr="Related image"/>
          <p:cNvPicPr>
            <a:picLocks noChangeAspect="1" noChangeArrowheads="1"/>
          </p:cNvPicPr>
          <p:nvPr/>
        </p:nvPicPr>
        <p:blipFill>
          <a:blip r:embed="rId3" cstate="print"/>
          <a:srcRect/>
          <a:stretch>
            <a:fillRect/>
          </a:stretch>
        </p:blipFill>
        <p:spPr bwMode="auto">
          <a:xfrm>
            <a:off x="1600200" y="1676400"/>
            <a:ext cx="5734050" cy="3819525"/>
          </a:xfrm>
          <a:prstGeom prst="rect">
            <a:avLst/>
          </a:prstGeom>
          <a:noFill/>
        </p:spPr>
      </p:pic>
      <p:sp>
        <p:nvSpPr>
          <p:cNvPr id="8" name="Slide Number Placeholder 7"/>
          <p:cNvSpPr>
            <a:spLocks noGrp="1"/>
          </p:cNvSpPr>
          <p:nvPr>
            <p:ph type="sldNum" sz="quarter" idx="12"/>
          </p:nvPr>
        </p:nvSpPr>
        <p:spPr/>
        <p:txBody>
          <a:bodyPr/>
          <a:lstStyle/>
          <a:p>
            <a:fld id="{A1A6BA4E-CDAE-4DEF-A7CA-99055C502B84}" type="slidenum">
              <a:rPr lang="en-US" smtClean="0"/>
              <a:pPr/>
              <a:t>16</a:t>
            </a:fld>
            <a:endParaRPr lang="en-US"/>
          </a:p>
        </p:txBody>
      </p:sp>
      <p:sp>
        <p:nvSpPr>
          <p:cNvPr id="9" name="Footer Placeholder 8"/>
          <p:cNvSpPr>
            <a:spLocks noGrp="1"/>
          </p:cNvSpPr>
          <p:nvPr>
            <p:ph type="ftr" sz="quarter" idx="11"/>
          </p:nvPr>
        </p:nvSpPr>
        <p:spPr/>
        <p:txBody>
          <a:bodyPr/>
          <a:lstStyle/>
          <a:p>
            <a:r>
              <a:rPr lang="en-US"/>
              <a:t>18CSE392T               MACHINE LEARNING - I</a:t>
            </a:r>
          </a:p>
        </p:txBody>
      </p:sp>
    </p:spTree>
  </p:cSld>
  <p:clrMapOvr>
    <a:masterClrMapping/>
  </p:clrMapOvr>
  <p:transition spd="slow">
    <p:pull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4953000" y="457200"/>
            <a:ext cx="1219200" cy="533400"/>
          </a:xfrm>
          <a:prstGeom prst="rect">
            <a:avLst/>
          </a:prstGeom>
        </p:spPr>
      </p:pic>
      <p:sp>
        <p:nvSpPr>
          <p:cNvPr id="12" name="Title 11"/>
          <p:cNvSpPr>
            <a:spLocks noGrp="1"/>
          </p:cNvSpPr>
          <p:nvPr>
            <p:ph type="ctrTitle"/>
          </p:nvPr>
        </p:nvSpPr>
        <p:spPr/>
        <p:txBody>
          <a:bodyPr>
            <a:normAutofit/>
          </a:bodyPr>
          <a:lstStyle/>
          <a:p>
            <a:r>
              <a:rPr lang="en-US" sz="3200" dirty="0">
                <a:latin typeface="Cambria" panose="02040503050406030204" pitchFamily="18" charset="0"/>
                <a:ea typeface="Cambria" panose="02040503050406030204" pitchFamily="18" charset="0"/>
              </a:rPr>
              <a:t>Curse of Dimensionality</a:t>
            </a:r>
          </a:p>
        </p:txBody>
      </p:sp>
      <p:sp>
        <p:nvSpPr>
          <p:cNvPr id="9" name="Footer Placeholder 8"/>
          <p:cNvSpPr>
            <a:spLocks noGrp="1"/>
          </p:cNvSpPr>
          <p:nvPr>
            <p:ph type="ftr" sz="quarter" idx="11"/>
          </p:nvPr>
        </p:nvSpPr>
        <p:spPr/>
        <p:txBody>
          <a:bodyPr/>
          <a:lstStyle/>
          <a:p>
            <a:r>
              <a:rPr lang="en-US"/>
              <a:t>18CSE392T               MACHINE LEARNING - I</a:t>
            </a:r>
          </a:p>
        </p:txBody>
      </p:sp>
      <p:sp>
        <p:nvSpPr>
          <p:cNvPr id="8" name="Slide Number Placeholder 7"/>
          <p:cNvSpPr>
            <a:spLocks noGrp="1"/>
          </p:cNvSpPr>
          <p:nvPr>
            <p:ph type="sldNum" sz="quarter" idx="12"/>
          </p:nvPr>
        </p:nvSpPr>
        <p:spPr/>
        <p:txBody>
          <a:bodyPr/>
          <a:lstStyle/>
          <a:p>
            <a:fld id="{A1A6BA4E-CDAE-4DEF-A7CA-99055C502B84}" type="slidenum">
              <a:rPr lang="en-US" smtClean="0"/>
              <a:pPr/>
              <a:t>2</a:t>
            </a:fld>
            <a:endParaRPr lang="en-US"/>
          </a:p>
        </p:txBody>
      </p:sp>
    </p:spTree>
  </p:cSld>
  <p:clrMapOvr>
    <a:masterClrMapping/>
  </p:clrMapOvr>
  <p:transition spd="slow">
    <p:pull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4953000" y="457200"/>
            <a:ext cx="1219200" cy="533400"/>
          </a:xfrm>
          <a:prstGeom prst="rect">
            <a:avLst/>
          </a:prstGeom>
        </p:spPr>
      </p:pic>
      <p:sp>
        <p:nvSpPr>
          <p:cNvPr id="10" name="Title 9"/>
          <p:cNvSpPr>
            <a:spLocks noGrp="1"/>
          </p:cNvSpPr>
          <p:nvPr>
            <p:ph type="title"/>
          </p:nvPr>
        </p:nvSpPr>
        <p:spPr>
          <a:xfrm>
            <a:off x="457200" y="838200"/>
            <a:ext cx="8229600" cy="1143000"/>
          </a:xfrm>
        </p:spPr>
        <p:txBody>
          <a:bodyPr/>
          <a:lstStyle/>
          <a:p>
            <a:r>
              <a:rPr lang="en-US" b="1" dirty="0">
                <a:latin typeface="Times New Roman" pitchFamily="18" charset="0"/>
                <a:cs typeface="Times New Roman" pitchFamily="18" charset="0"/>
              </a:rPr>
              <a:t>Curse of Dimensionality</a:t>
            </a:r>
          </a:p>
        </p:txBody>
      </p:sp>
      <p:sp>
        <p:nvSpPr>
          <p:cNvPr id="11" name="Content Placeholder 10"/>
          <p:cNvSpPr>
            <a:spLocks noGrp="1"/>
          </p:cNvSpPr>
          <p:nvPr>
            <p:ph idx="1"/>
          </p:nvPr>
        </p:nvSpPr>
        <p:spPr>
          <a:xfrm>
            <a:off x="457200" y="1981200"/>
            <a:ext cx="8229600" cy="4525963"/>
          </a:xfrm>
        </p:spPr>
        <p:txBody>
          <a:bodyPr/>
          <a:lstStyle/>
          <a:p>
            <a:pPr>
              <a:buNone/>
            </a:pPr>
            <a:r>
              <a:rPr lang="en-US" dirty="0"/>
              <a:t>	</a:t>
            </a:r>
            <a:r>
              <a:rPr lang="en-US" b="1" i="1" dirty="0">
                <a:solidFill>
                  <a:srgbClr val="FF0000"/>
                </a:solidFill>
              </a:rPr>
              <a:t>Dimension</a:t>
            </a:r>
          </a:p>
          <a:p>
            <a:pPr>
              <a:buNone/>
            </a:pPr>
            <a:endParaRPr lang="en-US" dirty="0"/>
          </a:p>
          <a:p>
            <a:pPr>
              <a:buNone/>
            </a:pPr>
            <a:r>
              <a:rPr lang="en-US" dirty="0"/>
              <a:t>	</a:t>
            </a:r>
          </a:p>
          <a:p>
            <a:pPr>
              <a:buNone/>
            </a:pPr>
            <a:r>
              <a:rPr lang="en-US" i="1" dirty="0"/>
              <a:t>			</a:t>
            </a:r>
            <a:r>
              <a:rPr lang="en-US" b="1" i="1" dirty="0">
                <a:solidFill>
                  <a:srgbClr val="00B050"/>
                </a:solidFill>
              </a:rPr>
              <a:t>Features</a:t>
            </a:r>
          </a:p>
          <a:p>
            <a:pPr>
              <a:buNone/>
            </a:pPr>
            <a:endParaRPr lang="en-US" i="1" dirty="0"/>
          </a:p>
          <a:p>
            <a:pPr>
              <a:buNone/>
            </a:pPr>
            <a:r>
              <a:rPr lang="en-US" i="1" dirty="0"/>
              <a:t>				</a:t>
            </a:r>
          </a:p>
          <a:p>
            <a:pPr>
              <a:buNone/>
            </a:pPr>
            <a:r>
              <a:rPr lang="en-US" i="1" dirty="0"/>
              <a:t>				</a:t>
            </a:r>
            <a:r>
              <a:rPr lang="en-US" b="1" i="1" dirty="0">
                <a:solidFill>
                  <a:srgbClr val="FF0000"/>
                </a:solidFill>
              </a:rPr>
              <a:t>Attributes</a:t>
            </a:r>
          </a:p>
          <a:p>
            <a:pPr>
              <a:buNone/>
            </a:pPr>
            <a:endParaRPr lang="en-US" dirty="0"/>
          </a:p>
          <a:p>
            <a:pPr>
              <a:buNone/>
            </a:pPr>
            <a:endParaRPr lang="en-US" dirty="0"/>
          </a:p>
          <a:p>
            <a:pPr>
              <a:buNone/>
            </a:pPr>
            <a:endParaRPr lang="en-US" dirty="0"/>
          </a:p>
          <a:p>
            <a:endParaRPr lang="en-US" dirty="0"/>
          </a:p>
        </p:txBody>
      </p:sp>
      <p:sp>
        <p:nvSpPr>
          <p:cNvPr id="9" name="Footer Placeholder 8"/>
          <p:cNvSpPr>
            <a:spLocks noGrp="1"/>
          </p:cNvSpPr>
          <p:nvPr>
            <p:ph type="ftr" sz="quarter" idx="11"/>
          </p:nvPr>
        </p:nvSpPr>
        <p:spPr/>
        <p:txBody>
          <a:bodyPr/>
          <a:lstStyle/>
          <a:p>
            <a:r>
              <a:rPr lang="en-US"/>
              <a:t>18CSE392T               MACHINE LEARNING - I</a:t>
            </a:r>
          </a:p>
        </p:txBody>
      </p:sp>
      <p:sp>
        <p:nvSpPr>
          <p:cNvPr id="8" name="Slide Number Placeholder 7"/>
          <p:cNvSpPr>
            <a:spLocks noGrp="1"/>
          </p:cNvSpPr>
          <p:nvPr>
            <p:ph type="sldNum" sz="quarter" idx="12"/>
          </p:nvPr>
        </p:nvSpPr>
        <p:spPr/>
        <p:txBody>
          <a:bodyPr/>
          <a:lstStyle/>
          <a:p>
            <a:fld id="{A1A6BA4E-CDAE-4DEF-A7CA-99055C502B84}" type="slidenum">
              <a:rPr lang="en-US" smtClean="0"/>
              <a:pPr/>
              <a:t>3</a:t>
            </a:fld>
            <a:endParaRPr lang="en-US"/>
          </a:p>
        </p:txBody>
      </p:sp>
      <p:sp>
        <p:nvSpPr>
          <p:cNvPr id="13" name="Down Arrow 12"/>
          <p:cNvSpPr/>
          <p:nvPr/>
        </p:nvSpPr>
        <p:spPr>
          <a:xfrm>
            <a:off x="2057400" y="2819400"/>
            <a:ext cx="609600" cy="838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a:off x="3124200" y="4267200"/>
            <a:ext cx="609600" cy="838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pull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4953000" y="457200"/>
            <a:ext cx="1219200" cy="533400"/>
          </a:xfrm>
          <a:prstGeom prst="rect">
            <a:avLst/>
          </a:prstGeom>
        </p:spPr>
      </p:pic>
      <p:sp>
        <p:nvSpPr>
          <p:cNvPr id="10" name="Title 9"/>
          <p:cNvSpPr>
            <a:spLocks noGrp="1"/>
          </p:cNvSpPr>
          <p:nvPr>
            <p:ph type="title"/>
          </p:nvPr>
        </p:nvSpPr>
        <p:spPr>
          <a:xfrm>
            <a:off x="457200" y="838200"/>
            <a:ext cx="8229600" cy="1143000"/>
          </a:xfrm>
        </p:spPr>
        <p:txBody>
          <a:bodyPr/>
          <a:lstStyle/>
          <a:p>
            <a:r>
              <a:rPr lang="en-US" b="1" i="1" dirty="0"/>
              <a:t>SCENARIO</a:t>
            </a:r>
          </a:p>
        </p:txBody>
      </p:sp>
      <p:sp>
        <p:nvSpPr>
          <p:cNvPr id="11" name="Content Placeholder 10"/>
          <p:cNvSpPr>
            <a:spLocks noGrp="1"/>
          </p:cNvSpPr>
          <p:nvPr>
            <p:ph idx="1"/>
          </p:nvPr>
        </p:nvSpPr>
        <p:spPr>
          <a:xfrm>
            <a:off x="457200" y="1981200"/>
            <a:ext cx="8229600" cy="4525963"/>
          </a:xfrm>
        </p:spPr>
        <p:txBody>
          <a:bodyPr/>
          <a:lstStyle/>
          <a:p>
            <a:pPr algn="ctr">
              <a:buNone/>
            </a:pPr>
            <a:r>
              <a:rPr lang="en-US" b="1" i="1" dirty="0">
                <a:solidFill>
                  <a:schemeClr val="accent2"/>
                </a:solidFill>
              </a:rPr>
              <a:t>Real estate rate prediction</a:t>
            </a:r>
          </a:p>
          <a:p>
            <a:pPr>
              <a:buNone/>
            </a:pPr>
            <a:endParaRPr lang="en-US" b="1" i="1" dirty="0">
              <a:solidFill>
                <a:schemeClr val="accent2"/>
              </a:solidFill>
            </a:endParaRPr>
          </a:p>
          <a:p>
            <a:pPr>
              <a:buNone/>
            </a:pPr>
            <a:endParaRPr lang="en-US" b="1" i="1" dirty="0">
              <a:solidFill>
                <a:schemeClr val="accent2"/>
              </a:solidFill>
            </a:endParaRPr>
          </a:p>
        </p:txBody>
      </p:sp>
      <p:sp>
        <p:nvSpPr>
          <p:cNvPr id="9" name="Footer Placeholder 8"/>
          <p:cNvSpPr>
            <a:spLocks noGrp="1"/>
          </p:cNvSpPr>
          <p:nvPr>
            <p:ph type="ftr" sz="quarter" idx="11"/>
          </p:nvPr>
        </p:nvSpPr>
        <p:spPr/>
        <p:txBody>
          <a:bodyPr/>
          <a:lstStyle/>
          <a:p>
            <a:r>
              <a:rPr lang="en-US"/>
              <a:t>18CSE392T               MACHINE LEARNING - I</a:t>
            </a:r>
          </a:p>
        </p:txBody>
      </p:sp>
      <p:sp>
        <p:nvSpPr>
          <p:cNvPr id="8" name="Slide Number Placeholder 7"/>
          <p:cNvSpPr>
            <a:spLocks noGrp="1"/>
          </p:cNvSpPr>
          <p:nvPr>
            <p:ph type="sldNum" sz="quarter" idx="12"/>
          </p:nvPr>
        </p:nvSpPr>
        <p:spPr/>
        <p:txBody>
          <a:bodyPr/>
          <a:lstStyle/>
          <a:p>
            <a:fld id="{A1A6BA4E-CDAE-4DEF-A7CA-99055C502B84}" type="slidenum">
              <a:rPr lang="en-US" smtClean="0"/>
              <a:pPr/>
              <a:t>4</a:t>
            </a:fld>
            <a:endParaRPr lang="en-US"/>
          </a:p>
        </p:txBody>
      </p:sp>
      <p:pic>
        <p:nvPicPr>
          <p:cNvPr id="1027" name="Picture 3"/>
          <p:cNvPicPr>
            <a:picLocks noChangeAspect="1" noChangeArrowheads="1"/>
          </p:cNvPicPr>
          <p:nvPr/>
        </p:nvPicPr>
        <p:blipFill>
          <a:blip r:embed="rId3" cstate="print"/>
          <a:srcRect/>
          <a:stretch>
            <a:fillRect/>
          </a:stretch>
        </p:blipFill>
        <p:spPr bwMode="auto">
          <a:xfrm>
            <a:off x="2971800" y="2971800"/>
            <a:ext cx="3219450" cy="1981200"/>
          </a:xfrm>
          <a:prstGeom prst="rect">
            <a:avLst/>
          </a:prstGeom>
          <a:noFill/>
          <a:ln w="9525">
            <a:noFill/>
            <a:miter lim="800000"/>
            <a:headEnd/>
            <a:tailEnd/>
          </a:ln>
        </p:spPr>
      </p:pic>
    </p:spTree>
  </p:cSld>
  <p:clrMapOvr>
    <a:masterClrMapping/>
  </p:clrMapOvr>
  <p:transition spd="slow">
    <p:pull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4953000" y="457200"/>
            <a:ext cx="1219200" cy="533400"/>
          </a:xfrm>
          <a:prstGeom prst="rect">
            <a:avLst/>
          </a:prstGeom>
        </p:spPr>
      </p:pic>
      <p:sp>
        <p:nvSpPr>
          <p:cNvPr id="10" name="Title 9"/>
          <p:cNvSpPr>
            <a:spLocks noGrp="1"/>
          </p:cNvSpPr>
          <p:nvPr>
            <p:ph type="title"/>
          </p:nvPr>
        </p:nvSpPr>
        <p:spPr>
          <a:xfrm>
            <a:off x="457200" y="838200"/>
            <a:ext cx="8229600" cy="1143000"/>
          </a:xfrm>
        </p:spPr>
        <p:txBody>
          <a:bodyPr/>
          <a:lstStyle/>
          <a:p>
            <a:r>
              <a:rPr lang="en-US" b="1" dirty="0">
                <a:latin typeface="Times New Roman" pitchFamily="18" charset="0"/>
                <a:cs typeface="Times New Roman" pitchFamily="18" charset="0"/>
              </a:rPr>
              <a:t>Features</a:t>
            </a:r>
          </a:p>
        </p:txBody>
      </p:sp>
      <p:sp>
        <p:nvSpPr>
          <p:cNvPr id="11" name="Content Placeholder 10"/>
          <p:cNvSpPr>
            <a:spLocks noGrp="1"/>
          </p:cNvSpPr>
          <p:nvPr>
            <p:ph idx="1"/>
          </p:nvPr>
        </p:nvSpPr>
        <p:spPr>
          <a:xfrm>
            <a:off x="457200" y="1981200"/>
            <a:ext cx="8229600" cy="4525963"/>
          </a:xfrm>
        </p:spPr>
        <p:txBody>
          <a:bodyPr/>
          <a:lstStyle/>
          <a:p>
            <a:r>
              <a:rPr lang="en-US" b="1" dirty="0"/>
              <a:t>House age</a:t>
            </a:r>
          </a:p>
          <a:p>
            <a:r>
              <a:rPr lang="en-US" b="1" dirty="0"/>
              <a:t>No. of rooms</a:t>
            </a:r>
          </a:p>
          <a:p>
            <a:r>
              <a:rPr lang="en-US" b="1" dirty="0"/>
              <a:t>No. of bed rooms</a:t>
            </a:r>
          </a:p>
          <a:p>
            <a:r>
              <a:rPr lang="en-US" b="1" dirty="0"/>
              <a:t>No. of floors</a:t>
            </a:r>
          </a:p>
          <a:p>
            <a:r>
              <a:rPr lang="en-US" b="1" dirty="0"/>
              <a:t>Type </a:t>
            </a:r>
          </a:p>
          <a:p>
            <a:r>
              <a:rPr lang="en-US" b="1" dirty="0"/>
              <a:t>Location</a:t>
            </a:r>
          </a:p>
          <a:p>
            <a:r>
              <a:rPr lang="en-US" b="1" dirty="0"/>
              <a:t>Cost</a:t>
            </a:r>
          </a:p>
          <a:p>
            <a:pPr>
              <a:buNone/>
            </a:pPr>
            <a:endParaRPr lang="en-US" dirty="0"/>
          </a:p>
          <a:p>
            <a:endParaRPr lang="en-US" dirty="0"/>
          </a:p>
        </p:txBody>
      </p:sp>
      <p:sp>
        <p:nvSpPr>
          <p:cNvPr id="9" name="Footer Placeholder 8"/>
          <p:cNvSpPr>
            <a:spLocks noGrp="1"/>
          </p:cNvSpPr>
          <p:nvPr>
            <p:ph type="ftr" sz="quarter" idx="11"/>
          </p:nvPr>
        </p:nvSpPr>
        <p:spPr/>
        <p:txBody>
          <a:bodyPr/>
          <a:lstStyle/>
          <a:p>
            <a:r>
              <a:rPr lang="en-US"/>
              <a:t>18CSE392T               MACHINE LEARNING - I</a:t>
            </a:r>
          </a:p>
        </p:txBody>
      </p:sp>
      <p:sp>
        <p:nvSpPr>
          <p:cNvPr id="8" name="Slide Number Placeholder 7"/>
          <p:cNvSpPr>
            <a:spLocks noGrp="1"/>
          </p:cNvSpPr>
          <p:nvPr>
            <p:ph type="sldNum" sz="quarter" idx="12"/>
          </p:nvPr>
        </p:nvSpPr>
        <p:spPr/>
        <p:txBody>
          <a:bodyPr/>
          <a:lstStyle/>
          <a:p>
            <a:fld id="{A1A6BA4E-CDAE-4DEF-A7CA-99055C502B84}" type="slidenum">
              <a:rPr lang="en-US" smtClean="0"/>
              <a:pPr/>
              <a:t>5</a:t>
            </a:fld>
            <a:endParaRPr lang="en-US"/>
          </a:p>
        </p:txBody>
      </p:sp>
    </p:spTree>
  </p:cSld>
  <p:clrMapOvr>
    <a:masterClrMapping/>
  </p:clrMapOvr>
  <p:transition spd="slow">
    <p:pull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C0A2990-6C5C-4FC4-87AD-956B66F62302}"/>
              </a:ext>
            </a:extLst>
          </p:cNvPr>
          <p:cNvSpPr>
            <a:spLocks noGrp="1"/>
          </p:cNvSpPr>
          <p:nvPr>
            <p:ph type="ftr" sz="quarter" idx="11"/>
          </p:nvPr>
        </p:nvSpPr>
        <p:spPr/>
        <p:txBody>
          <a:bodyPr/>
          <a:lstStyle/>
          <a:p>
            <a:r>
              <a:rPr lang="en-US"/>
              <a:t>18CSE392T               MACHINE LEARNING - I</a:t>
            </a:r>
          </a:p>
        </p:txBody>
      </p:sp>
      <p:sp>
        <p:nvSpPr>
          <p:cNvPr id="3" name="Slide Number Placeholder 2">
            <a:extLst>
              <a:ext uri="{FF2B5EF4-FFF2-40B4-BE49-F238E27FC236}">
                <a16:creationId xmlns:a16="http://schemas.microsoft.com/office/drawing/2014/main" id="{F74E370D-61B0-414F-8063-D3D753DA7C04}"/>
              </a:ext>
            </a:extLst>
          </p:cNvPr>
          <p:cNvSpPr>
            <a:spLocks noGrp="1"/>
          </p:cNvSpPr>
          <p:nvPr>
            <p:ph type="sldNum" sz="quarter" idx="12"/>
          </p:nvPr>
        </p:nvSpPr>
        <p:spPr/>
        <p:txBody>
          <a:bodyPr/>
          <a:lstStyle/>
          <a:p>
            <a:fld id="{A1A6BA4E-CDAE-4DEF-A7CA-99055C502B84}" type="slidenum">
              <a:rPr lang="en-US" smtClean="0"/>
              <a:pPr/>
              <a:t>6</a:t>
            </a:fld>
            <a:endParaRPr lang="en-US"/>
          </a:p>
        </p:txBody>
      </p:sp>
      <p:pic>
        <p:nvPicPr>
          <p:cNvPr id="2050" name="Picture 2" descr="curse of dimensionality">
            <a:extLst>
              <a:ext uri="{FF2B5EF4-FFF2-40B4-BE49-F238E27FC236}">
                <a16:creationId xmlns:a16="http://schemas.microsoft.com/office/drawing/2014/main" id="{BE85FE4E-7ED8-4AEB-9627-72D72B1D42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609600"/>
            <a:ext cx="8153400" cy="452913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6D65913-503E-46D6-A068-E27DB71EEEBB}"/>
              </a:ext>
            </a:extLst>
          </p:cNvPr>
          <p:cNvSpPr/>
          <p:nvPr/>
        </p:nvSpPr>
        <p:spPr>
          <a:xfrm>
            <a:off x="152400" y="118596"/>
            <a:ext cx="8153400" cy="369332"/>
          </a:xfrm>
          <a:prstGeom prst="rect">
            <a:avLst/>
          </a:prstGeom>
        </p:spPr>
        <p:txBody>
          <a:bodyPr wrap="square">
            <a:spAutoFit/>
          </a:bodyPr>
          <a:lstStyle/>
          <a:p>
            <a:pPr algn="ctr"/>
            <a:r>
              <a:rPr lang="en-US" dirty="0">
                <a:solidFill>
                  <a:srgbClr val="222222"/>
                </a:solidFill>
                <a:latin typeface="Lato"/>
              </a:rPr>
              <a:t> Analyze the performance of a Formula One (F1) driver</a:t>
            </a:r>
            <a:endParaRPr lang="en-IN" dirty="0"/>
          </a:p>
        </p:txBody>
      </p:sp>
    </p:spTree>
    <p:extLst>
      <p:ext uri="{BB962C8B-B14F-4D97-AF65-F5344CB8AC3E}">
        <p14:creationId xmlns:p14="http://schemas.microsoft.com/office/powerpoint/2010/main" val="3536821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55ACDDB-B382-4C96-BC59-F8580101CB62}"/>
              </a:ext>
            </a:extLst>
          </p:cNvPr>
          <p:cNvSpPr>
            <a:spLocks noGrp="1"/>
          </p:cNvSpPr>
          <p:nvPr>
            <p:ph type="ftr" sz="quarter" idx="11"/>
          </p:nvPr>
        </p:nvSpPr>
        <p:spPr/>
        <p:txBody>
          <a:bodyPr/>
          <a:lstStyle/>
          <a:p>
            <a:r>
              <a:rPr lang="en-US"/>
              <a:t>18CSE392T               MACHINE LEARNING - I</a:t>
            </a:r>
          </a:p>
        </p:txBody>
      </p:sp>
      <p:sp>
        <p:nvSpPr>
          <p:cNvPr id="3" name="Slide Number Placeholder 2">
            <a:extLst>
              <a:ext uri="{FF2B5EF4-FFF2-40B4-BE49-F238E27FC236}">
                <a16:creationId xmlns:a16="http://schemas.microsoft.com/office/drawing/2014/main" id="{47BA342E-FD16-4691-AB94-8B1708702216}"/>
              </a:ext>
            </a:extLst>
          </p:cNvPr>
          <p:cNvSpPr>
            <a:spLocks noGrp="1"/>
          </p:cNvSpPr>
          <p:nvPr>
            <p:ph type="sldNum" sz="quarter" idx="12"/>
          </p:nvPr>
        </p:nvSpPr>
        <p:spPr/>
        <p:txBody>
          <a:bodyPr/>
          <a:lstStyle/>
          <a:p>
            <a:fld id="{A1A6BA4E-CDAE-4DEF-A7CA-99055C502B84}" type="slidenum">
              <a:rPr lang="en-US" smtClean="0"/>
              <a:pPr/>
              <a:t>7</a:t>
            </a:fld>
            <a:endParaRPr lang="en-US"/>
          </a:p>
        </p:txBody>
      </p:sp>
      <p:sp>
        <p:nvSpPr>
          <p:cNvPr id="4" name="Rectangle 3">
            <a:extLst>
              <a:ext uri="{FF2B5EF4-FFF2-40B4-BE49-F238E27FC236}">
                <a16:creationId xmlns:a16="http://schemas.microsoft.com/office/drawing/2014/main" id="{4A7F420D-8ACE-4B61-A848-C65FC8A45F74}"/>
              </a:ext>
            </a:extLst>
          </p:cNvPr>
          <p:cNvSpPr/>
          <p:nvPr/>
        </p:nvSpPr>
        <p:spPr>
          <a:xfrm>
            <a:off x="183776" y="381000"/>
            <a:ext cx="8655424" cy="5632311"/>
          </a:xfrm>
          <a:prstGeom prst="rect">
            <a:avLst/>
          </a:prstGeom>
        </p:spPr>
        <p:txBody>
          <a:bodyPr wrap="square">
            <a:spAutoFit/>
          </a:bodyPr>
          <a:lstStyle/>
          <a:p>
            <a:pPr algn="just"/>
            <a:r>
              <a:rPr lang="en-US" dirty="0" err="1">
                <a:solidFill>
                  <a:srgbClr val="222222"/>
                </a:solidFill>
                <a:latin typeface="+mj-lt"/>
              </a:rPr>
              <a:t>i</a:t>
            </a:r>
            <a:r>
              <a:rPr lang="en-US" dirty="0">
                <a:solidFill>
                  <a:srgbClr val="222222"/>
                </a:solidFill>
                <a:latin typeface="+mj-lt"/>
              </a:rPr>
              <a:t>) </a:t>
            </a:r>
            <a:r>
              <a:rPr lang="en-US" b="1" dirty="0">
                <a:solidFill>
                  <a:srgbClr val="222222"/>
                </a:solidFill>
                <a:latin typeface="+mj-lt"/>
              </a:rPr>
              <a:t>Model_1</a:t>
            </a:r>
            <a:r>
              <a:rPr lang="en-US" dirty="0">
                <a:solidFill>
                  <a:srgbClr val="222222"/>
                </a:solidFill>
                <a:latin typeface="+mj-lt"/>
              </a:rPr>
              <a:t> consists of only two features say the circuit name and the country name.</a:t>
            </a:r>
          </a:p>
          <a:p>
            <a:pPr algn="just"/>
            <a:r>
              <a:rPr lang="en-US" dirty="0">
                <a:solidFill>
                  <a:srgbClr val="222222"/>
                </a:solidFill>
                <a:latin typeface="+mj-lt"/>
              </a:rPr>
              <a:t>ii)</a:t>
            </a:r>
            <a:r>
              <a:rPr lang="en-US" b="1" dirty="0">
                <a:solidFill>
                  <a:srgbClr val="222222"/>
                </a:solidFill>
                <a:latin typeface="+mj-lt"/>
              </a:rPr>
              <a:t> Model_2</a:t>
            </a:r>
            <a:r>
              <a:rPr lang="en-US" dirty="0">
                <a:solidFill>
                  <a:srgbClr val="222222"/>
                </a:solidFill>
                <a:latin typeface="+mj-lt"/>
              </a:rPr>
              <a:t> consists of 4 features say weather and max speed of the car including the above two.</a:t>
            </a:r>
          </a:p>
          <a:p>
            <a:pPr algn="just"/>
            <a:r>
              <a:rPr lang="en-US" dirty="0">
                <a:solidFill>
                  <a:srgbClr val="222222"/>
                </a:solidFill>
                <a:latin typeface="+mj-lt"/>
              </a:rPr>
              <a:t>iii) </a:t>
            </a:r>
            <a:r>
              <a:rPr lang="en-US" b="1" dirty="0">
                <a:solidFill>
                  <a:srgbClr val="222222"/>
                </a:solidFill>
                <a:latin typeface="+mj-lt"/>
              </a:rPr>
              <a:t>Model_3</a:t>
            </a:r>
            <a:r>
              <a:rPr lang="en-US" dirty="0">
                <a:solidFill>
                  <a:srgbClr val="222222"/>
                </a:solidFill>
                <a:latin typeface="+mj-lt"/>
              </a:rPr>
              <a:t> consists of 8 features say driver’s experience, number of wins, car condition, and driver’s physical fitness including all the above features.</a:t>
            </a:r>
          </a:p>
          <a:p>
            <a:pPr algn="just"/>
            <a:r>
              <a:rPr lang="en-US" dirty="0">
                <a:solidFill>
                  <a:srgbClr val="222222"/>
                </a:solidFill>
                <a:latin typeface="+mj-lt"/>
              </a:rPr>
              <a:t>iv) </a:t>
            </a:r>
            <a:r>
              <a:rPr lang="en-US" b="1" dirty="0">
                <a:solidFill>
                  <a:srgbClr val="222222"/>
                </a:solidFill>
                <a:latin typeface="+mj-lt"/>
              </a:rPr>
              <a:t>Model_4</a:t>
            </a:r>
            <a:r>
              <a:rPr lang="en-US" dirty="0">
                <a:solidFill>
                  <a:srgbClr val="222222"/>
                </a:solidFill>
                <a:latin typeface="+mj-lt"/>
              </a:rPr>
              <a:t> consists of 16 features say driver’s age, latitude, longitude, driver’s height, hair color, car color, the car company, and driver’s marital status including all the above features.</a:t>
            </a:r>
          </a:p>
          <a:p>
            <a:pPr algn="just"/>
            <a:r>
              <a:rPr lang="en-US" dirty="0">
                <a:latin typeface="+mj-lt"/>
              </a:rPr>
              <a:t>v) </a:t>
            </a:r>
            <a:r>
              <a:rPr lang="en-US" b="1" dirty="0">
                <a:latin typeface="+mj-lt"/>
              </a:rPr>
              <a:t>Model_5</a:t>
            </a:r>
            <a:r>
              <a:rPr lang="en-US" dirty="0">
                <a:latin typeface="+mj-lt"/>
              </a:rPr>
              <a:t> consists of 32 features.</a:t>
            </a:r>
          </a:p>
          <a:p>
            <a:pPr algn="just"/>
            <a:r>
              <a:rPr lang="en-US" dirty="0">
                <a:latin typeface="+mj-lt"/>
              </a:rPr>
              <a:t>vi) </a:t>
            </a:r>
            <a:r>
              <a:rPr lang="en-US" b="1" dirty="0">
                <a:latin typeface="+mj-lt"/>
              </a:rPr>
              <a:t>Model_6</a:t>
            </a:r>
            <a:r>
              <a:rPr lang="en-US" dirty="0">
                <a:latin typeface="+mj-lt"/>
              </a:rPr>
              <a:t> consists of 64 features.</a:t>
            </a:r>
          </a:p>
          <a:p>
            <a:pPr algn="just"/>
            <a:r>
              <a:rPr lang="en-US" dirty="0">
                <a:latin typeface="+mj-lt"/>
              </a:rPr>
              <a:t>vii) </a:t>
            </a:r>
            <a:r>
              <a:rPr lang="en-US" b="1" dirty="0">
                <a:latin typeface="+mj-lt"/>
              </a:rPr>
              <a:t>Model_7</a:t>
            </a:r>
            <a:r>
              <a:rPr lang="en-US" dirty="0">
                <a:latin typeface="+mj-lt"/>
              </a:rPr>
              <a:t> consists of 128 features.</a:t>
            </a:r>
          </a:p>
          <a:p>
            <a:pPr algn="just"/>
            <a:r>
              <a:rPr lang="en-US" dirty="0">
                <a:latin typeface="+mj-lt"/>
              </a:rPr>
              <a:t>viii) </a:t>
            </a:r>
            <a:r>
              <a:rPr lang="en-US" b="1" dirty="0">
                <a:latin typeface="+mj-lt"/>
              </a:rPr>
              <a:t>Model_8</a:t>
            </a:r>
            <a:r>
              <a:rPr lang="en-US" dirty="0">
                <a:latin typeface="+mj-lt"/>
              </a:rPr>
              <a:t> consists of 256 features.</a:t>
            </a:r>
          </a:p>
          <a:p>
            <a:pPr algn="just"/>
            <a:r>
              <a:rPr lang="en-US" dirty="0">
                <a:latin typeface="+mj-lt"/>
              </a:rPr>
              <a:t>ix) </a:t>
            </a:r>
            <a:r>
              <a:rPr lang="en-US" b="1" dirty="0">
                <a:latin typeface="+mj-lt"/>
              </a:rPr>
              <a:t>Model_9</a:t>
            </a:r>
            <a:r>
              <a:rPr lang="en-US" dirty="0">
                <a:latin typeface="+mj-lt"/>
              </a:rPr>
              <a:t> consists of 512 features.</a:t>
            </a:r>
          </a:p>
          <a:p>
            <a:pPr algn="just"/>
            <a:r>
              <a:rPr lang="en-US" dirty="0">
                <a:latin typeface="+mj-lt"/>
              </a:rPr>
              <a:t>x) </a:t>
            </a:r>
            <a:r>
              <a:rPr lang="en-US" b="1" dirty="0">
                <a:latin typeface="+mj-lt"/>
              </a:rPr>
              <a:t>Model_10</a:t>
            </a:r>
            <a:r>
              <a:rPr lang="en-US" dirty="0">
                <a:latin typeface="+mj-lt"/>
              </a:rPr>
              <a:t> consists of 1024 features.</a:t>
            </a:r>
          </a:p>
          <a:p>
            <a:pPr algn="just"/>
            <a:endParaRPr lang="en-US" b="0" i="0" dirty="0">
              <a:solidFill>
                <a:srgbClr val="222222"/>
              </a:solidFill>
              <a:effectLst/>
              <a:latin typeface="+mj-lt"/>
            </a:endParaRPr>
          </a:p>
          <a:p>
            <a:pPr algn="just"/>
            <a:r>
              <a:rPr lang="en-US" dirty="0">
                <a:latin typeface="+mj-lt"/>
              </a:rPr>
              <a:t>Model_4 don’t actually contribute anything towards analyzing the performance of the F1 driver. </a:t>
            </a:r>
          </a:p>
          <a:p>
            <a:pPr algn="just"/>
            <a:r>
              <a:rPr lang="en-US" dirty="0">
                <a:latin typeface="+mj-lt"/>
              </a:rPr>
              <a:t>For example, the driver’s height, hair color, car color, car company, and the driver’s marital status is giving useless information for the model to learn, hence the model gets confused with all this extra information, and the accuracy starts to go down.</a:t>
            </a:r>
            <a:endParaRPr lang="en-US" b="0" i="0" dirty="0">
              <a:solidFill>
                <a:srgbClr val="222222"/>
              </a:solidFill>
              <a:effectLst/>
              <a:latin typeface="+mj-lt"/>
            </a:endParaRPr>
          </a:p>
        </p:txBody>
      </p:sp>
    </p:spTree>
    <p:extLst>
      <p:ext uri="{BB962C8B-B14F-4D97-AF65-F5344CB8AC3E}">
        <p14:creationId xmlns:p14="http://schemas.microsoft.com/office/powerpoint/2010/main" val="1933939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4953000" y="457200"/>
            <a:ext cx="1219200" cy="533400"/>
          </a:xfrm>
          <a:prstGeom prst="rect">
            <a:avLst/>
          </a:prstGeom>
        </p:spPr>
      </p:pic>
      <p:sp>
        <p:nvSpPr>
          <p:cNvPr id="10" name="Title 9"/>
          <p:cNvSpPr>
            <a:spLocks noGrp="1"/>
          </p:cNvSpPr>
          <p:nvPr>
            <p:ph type="title"/>
          </p:nvPr>
        </p:nvSpPr>
        <p:spPr>
          <a:xfrm>
            <a:off x="457200" y="838200"/>
            <a:ext cx="8229600" cy="1143000"/>
          </a:xfrm>
        </p:spPr>
        <p:txBody>
          <a:bodyPr/>
          <a:lstStyle/>
          <a:p>
            <a:r>
              <a:rPr lang="en-US" b="1" dirty="0">
                <a:latin typeface="Times New Roman" pitchFamily="18" charset="0"/>
                <a:cs typeface="Times New Roman" pitchFamily="18" charset="0"/>
              </a:rPr>
              <a:t>Features</a:t>
            </a:r>
          </a:p>
        </p:txBody>
      </p:sp>
      <p:sp>
        <p:nvSpPr>
          <p:cNvPr id="9" name="Footer Placeholder 8"/>
          <p:cNvSpPr>
            <a:spLocks noGrp="1"/>
          </p:cNvSpPr>
          <p:nvPr>
            <p:ph type="ftr" sz="quarter" idx="11"/>
          </p:nvPr>
        </p:nvSpPr>
        <p:spPr/>
        <p:txBody>
          <a:bodyPr/>
          <a:lstStyle/>
          <a:p>
            <a:r>
              <a:rPr lang="en-US"/>
              <a:t>18CSE392T               MACHINE LEARNING - I</a:t>
            </a:r>
          </a:p>
        </p:txBody>
      </p:sp>
      <p:sp>
        <p:nvSpPr>
          <p:cNvPr id="8" name="Slide Number Placeholder 7"/>
          <p:cNvSpPr>
            <a:spLocks noGrp="1"/>
          </p:cNvSpPr>
          <p:nvPr>
            <p:ph type="sldNum" sz="quarter" idx="12"/>
          </p:nvPr>
        </p:nvSpPr>
        <p:spPr/>
        <p:txBody>
          <a:bodyPr/>
          <a:lstStyle/>
          <a:p>
            <a:fld id="{A1A6BA4E-CDAE-4DEF-A7CA-99055C502B84}" type="slidenum">
              <a:rPr lang="en-US" smtClean="0"/>
              <a:pPr/>
              <a:t>8</a:t>
            </a:fld>
            <a:endParaRPr lang="en-US"/>
          </a:p>
        </p:txBody>
      </p:sp>
      <p:pic>
        <p:nvPicPr>
          <p:cNvPr id="1026" name="Picture 2">
            <a:extLst>
              <a:ext uri="{FF2B5EF4-FFF2-40B4-BE49-F238E27FC236}">
                <a16:creationId xmlns:a16="http://schemas.microsoft.com/office/drawing/2014/main" id="{63F73370-A1F4-2BFC-E215-7334DB43A44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9556"/>
          <a:stretch/>
        </p:blipFill>
        <p:spPr bwMode="auto">
          <a:xfrm>
            <a:off x="0" y="1721203"/>
            <a:ext cx="5486400" cy="4523449"/>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10">
            <a:extLst>
              <a:ext uri="{FF2B5EF4-FFF2-40B4-BE49-F238E27FC236}">
                <a16:creationId xmlns:a16="http://schemas.microsoft.com/office/drawing/2014/main" id="{61A76E13-AF00-01AE-F178-62A638466E97}"/>
              </a:ext>
            </a:extLst>
          </p:cNvPr>
          <p:cNvSpPr>
            <a:spLocks noGrp="1"/>
          </p:cNvSpPr>
          <p:nvPr>
            <p:ph idx="1"/>
          </p:nvPr>
        </p:nvSpPr>
        <p:spPr>
          <a:xfrm>
            <a:off x="4899988" y="2806741"/>
            <a:ext cx="3962400" cy="2080895"/>
          </a:xfrm>
        </p:spPr>
        <p:txBody>
          <a:bodyPr>
            <a:normAutofit/>
          </a:bodyPr>
          <a:lstStyle/>
          <a:p>
            <a:pPr marL="0" indent="0" algn="just">
              <a:buNone/>
            </a:pPr>
            <a:r>
              <a:rPr lang="en-IN" sz="2000" dirty="0">
                <a:latin typeface="Cambria" panose="02040503050406030204" pitchFamily="18" charset="0"/>
                <a:ea typeface="Cambria" panose="02040503050406030204" pitchFamily="18" charset="0"/>
              </a:rPr>
              <a:t>Curse of Dimensionality describes the explosive nature of increasing data dimensions and its resulting exponential increase in computational efforts required for its processing and/or analysis.</a:t>
            </a:r>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075775181"/>
      </p:ext>
    </p:extLst>
  </p:cSld>
  <p:clrMapOvr>
    <a:masterClrMapping/>
  </p:clrMapOvr>
  <p:transition spd="slow">
    <p:pull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4953000" y="457200"/>
            <a:ext cx="1219200" cy="533400"/>
          </a:xfrm>
          <a:prstGeom prst="rect">
            <a:avLst/>
          </a:prstGeom>
        </p:spPr>
      </p:pic>
      <p:sp>
        <p:nvSpPr>
          <p:cNvPr id="10" name="Title 9"/>
          <p:cNvSpPr>
            <a:spLocks noGrp="1"/>
          </p:cNvSpPr>
          <p:nvPr>
            <p:ph type="title"/>
          </p:nvPr>
        </p:nvSpPr>
        <p:spPr>
          <a:xfrm>
            <a:off x="457200" y="838200"/>
            <a:ext cx="8229600" cy="1143000"/>
          </a:xfrm>
        </p:spPr>
        <p:txBody>
          <a:bodyPr/>
          <a:lstStyle/>
          <a:p>
            <a:r>
              <a:rPr lang="en-US" dirty="0"/>
              <a:t>One Dimension</a:t>
            </a:r>
          </a:p>
        </p:txBody>
      </p:sp>
      <p:sp>
        <p:nvSpPr>
          <p:cNvPr id="9" name="Footer Placeholder 8"/>
          <p:cNvSpPr>
            <a:spLocks noGrp="1"/>
          </p:cNvSpPr>
          <p:nvPr>
            <p:ph type="ftr" sz="quarter" idx="11"/>
          </p:nvPr>
        </p:nvSpPr>
        <p:spPr/>
        <p:txBody>
          <a:bodyPr/>
          <a:lstStyle/>
          <a:p>
            <a:r>
              <a:rPr lang="en-US"/>
              <a:t>18CSE392T               MACHINE LEARNING - I</a:t>
            </a:r>
          </a:p>
        </p:txBody>
      </p:sp>
      <p:sp>
        <p:nvSpPr>
          <p:cNvPr id="8" name="Slide Number Placeholder 7"/>
          <p:cNvSpPr>
            <a:spLocks noGrp="1"/>
          </p:cNvSpPr>
          <p:nvPr>
            <p:ph type="sldNum" sz="quarter" idx="12"/>
          </p:nvPr>
        </p:nvSpPr>
        <p:spPr/>
        <p:txBody>
          <a:bodyPr/>
          <a:lstStyle/>
          <a:p>
            <a:fld id="{A1A6BA4E-CDAE-4DEF-A7CA-99055C502B84}" type="slidenum">
              <a:rPr lang="en-US" smtClean="0"/>
              <a:pPr/>
              <a:t>9</a:t>
            </a:fld>
            <a:endParaRPr lang="en-US"/>
          </a:p>
        </p:txBody>
      </p:sp>
      <p:pic>
        <p:nvPicPr>
          <p:cNvPr id="2050" name="Picture 2"/>
          <p:cNvPicPr>
            <a:picLocks noChangeAspect="1" noChangeArrowheads="1"/>
          </p:cNvPicPr>
          <p:nvPr/>
        </p:nvPicPr>
        <p:blipFill>
          <a:blip r:embed="rId3" cstate="print"/>
          <a:srcRect/>
          <a:stretch>
            <a:fillRect/>
          </a:stretch>
        </p:blipFill>
        <p:spPr bwMode="auto">
          <a:xfrm>
            <a:off x="2362200" y="1600200"/>
            <a:ext cx="3757612" cy="3585944"/>
          </a:xfrm>
          <a:prstGeom prst="rect">
            <a:avLst/>
          </a:prstGeom>
          <a:noFill/>
          <a:ln w="9525">
            <a:noFill/>
            <a:miter lim="800000"/>
            <a:headEnd/>
            <a:tailEnd/>
          </a:ln>
        </p:spPr>
      </p:pic>
      <p:sp>
        <p:nvSpPr>
          <p:cNvPr id="12" name="TextBox 11"/>
          <p:cNvSpPr txBox="1"/>
          <p:nvPr/>
        </p:nvSpPr>
        <p:spPr>
          <a:xfrm>
            <a:off x="2667000" y="2133600"/>
            <a:ext cx="3200400" cy="523220"/>
          </a:xfrm>
          <a:prstGeom prst="rect">
            <a:avLst/>
          </a:prstGeom>
          <a:noFill/>
        </p:spPr>
        <p:txBody>
          <a:bodyPr wrap="square" rtlCol="0">
            <a:spAutoFit/>
          </a:bodyPr>
          <a:lstStyle/>
          <a:p>
            <a:pPr algn="ctr"/>
            <a:r>
              <a:rPr lang="en-US" sz="2800" b="1" i="1" dirty="0"/>
              <a:t>Number of Rooms</a:t>
            </a:r>
          </a:p>
        </p:txBody>
      </p:sp>
    </p:spTree>
  </p:cSld>
  <p:clrMapOvr>
    <a:masterClrMapping/>
  </p:clrMapOvr>
  <p:transition spd="slow">
    <p:pull dir="d"/>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16F0FD5211EF48ADF451189786BE55" ma:contentTypeVersion="3" ma:contentTypeDescription="Create a new document." ma:contentTypeScope="" ma:versionID="642b669743308134d33ab9cc465dd04a">
  <xsd:schema xmlns:xsd="http://www.w3.org/2001/XMLSchema" xmlns:xs="http://www.w3.org/2001/XMLSchema" xmlns:p="http://schemas.microsoft.com/office/2006/metadata/properties" xmlns:ns2="54f54d3c-f19a-4d8a-961a-8535f70de3a8" targetNamespace="http://schemas.microsoft.com/office/2006/metadata/properties" ma:root="true" ma:fieldsID="4322fb40970038fe86e665a272803d2b" ns2:_="">
    <xsd:import namespace="54f54d3c-f19a-4d8a-961a-8535f70de3a8"/>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4f54d3c-f19a-4d8a-961a-8535f70de3a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E322895-5B89-4DBD-A682-4F3F4DF61E4F}"/>
</file>

<file path=customXml/itemProps2.xml><?xml version="1.0" encoding="utf-8"?>
<ds:datastoreItem xmlns:ds="http://schemas.openxmlformats.org/officeDocument/2006/customXml" ds:itemID="{59612B30-447B-4AB3-AB20-042EEEC74300}"/>
</file>

<file path=customXml/itemProps3.xml><?xml version="1.0" encoding="utf-8"?>
<ds:datastoreItem xmlns:ds="http://schemas.openxmlformats.org/officeDocument/2006/customXml" ds:itemID="{A7B58A7A-7409-4452-8AF6-AB58ED539053}"/>
</file>

<file path=docProps/app.xml><?xml version="1.0" encoding="utf-8"?>
<Properties xmlns="http://schemas.openxmlformats.org/officeDocument/2006/extended-properties" xmlns:vt="http://schemas.openxmlformats.org/officeDocument/2006/docPropsVTypes">
  <TotalTime>856</TotalTime>
  <Words>699</Words>
  <Application>Microsoft Office PowerPoint</Application>
  <PresentationFormat>On-screen Show (4:3)</PresentationFormat>
  <Paragraphs>98</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Cambria</vt:lpstr>
      <vt:lpstr>Lato</vt:lpstr>
      <vt:lpstr>Times New Roman</vt:lpstr>
      <vt:lpstr>Office Theme</vt:lpstr>
      <vt:lpstr>PowerPoint Presentation</vt:lpstr>
      <vt:lpstr>Curse of Dimensionality</vt:lpstr>
      <vt:lpstr>Curse of Dimensionality</vt:lpstr>
      <vt:lpstr>SCENARIO</vt:lpstr>
      <vt:lpstr>Features</vt:lpstr>
      <vt:lpstr>PowerPoint Presentation</vt:lpstr>
      <vt:lpstr>PowerPoint Presentation</vt:lpstr>
      <vt:lpstr>Features</vt:lpstr>
      <vt:lpstr>One Dimension</vt:lpstr>
      <vt:lpstr>Two Dimension</vt:lpstr>
      <vt:lpstr>N- Dimension</vt:lpstr>
      <vt:lpstr>Definition</vt:lpstr>
      <vt:lpstr>Cont..</vt:lpstr>
      <vt:lpstr>Cont..</vt:lpstr>
      <vt:lpstr>Drawbacks (Summary)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CENR</dc:creator>
  <cp:lastModifiedBy>Admin</cp:lastModifiedBy>
  <cp:revision>60</cp:revision>
  <dcterms:created xsi:type="dcterms:W3CDTF">2019-09-14T05:22:07Z</dcterms:created>
  <dcterms:modified xsi:type="dcterms:W3CDTF">2023-07-20T03:32:09Z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0x0101007F16F0FD5211EF48ADF451189786BE55</vt:lpwstr>
  </property>
</Properties>
</file>