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3" r:id="rId2"/>
    <p:sldId id="365" r:id="rId3"/>
    <p:sldId id="367" r:id="rId4"/>
    <p:sldId id="368" r:id="rId5"/>
    <p:sldId id="369" r:id="rId6"/>
    <p:sldId id="366" r:id="rId7"/>
    <p:sldId id="371" r:id="rId8"/>
    <p:sldId id="372" r:id="rId9"/>
    <p:sldId id="375" r:id="rId10"/>
    <p:sldId id="370" r:id="rId11"/>
    <p:sldId id="3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59506-6531-4BCE-B7A0-01A2E04B57FB}" type="doc">
      <dgm:prSet loTypeId="urn:microsoft.com/office/officeart/2005/8/layout/hList3" loCatId="list" qsTypeId="urn:microsoft.com/office/officeart/2005/8/quickstyle/simple3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BD252CBB-C158-4C35-B7F5-825716D30C47}">
      <dgm:prSet phldrT="[Text]"/>
      <dgm:spPr/>
      <dgm:t>
        <a:bodyPr/>
        <a:lstStyle/>
        <a:p>
          <a:r>
            <a:rPr lang="en-US" b="1" dirty="0">
              <a:latin typeface="Times New Roman" pitchFamily="18" charset="0"/>
              <a:cs typeface="Times New Roman" pitchFamily="18" charset="0"/>
            </a:rPr>
            <a:t>Variables</a:t>
          </a:r>
        </a:p>
      </dgm:t>
    </dgm:pt>
    <dgm:pt modelId="{04917815-64F3-4F5A-B7C0-DB65A395D18A}" type="parTrans" cxnId="{2251DE1B-8D30-4396-A43E-C7D1EC5B7B4D}">
      <dgm:prSet/>
      <dgm:spPr/>
      <dgm:t>
        <a:bodyPr/>
        <a:lstStyle/>
        <a:p>
          <a:endParaRPr lang="en-US"/>
        </a:p>
      </dgm:t>
    </dgm:pt>
    <dgm:pt modelId="{3329F9ED-1929-4B89-A006-B4BC74064169}" type="sibTrans" cxnId="{2251DE1B-8D30-4396-A43E-C7D1EC5B7B4D}">
      <dgm:prSet/>
      <dgm:spPr/>
      <dgm:t>
        <a:bodyPr/>
        <a:lstStyle/>
        <a:p>
          <a:endParaRPr lang="en-US"/>
        </a:p>
      </dgm:t>
    </dgm:pt>
    <dgm:pt modelId="{1315E685-D6E1-4B25-A2A4-0B1E4223A215}">
      <dgm:prSet phldrT="[Text]" custT="1"/>
      <dgm:spPr/>
      <dgm:t>
        <a:bodyPr/>
        <a:lstStyle/>
        <a:p>
          <a:pPr algn="ctr"/>
          <a:r>
            <a:rPr lang="en-US" sz="2800" b="1" dirty="0">
              <a:latin typeface="Times New Roman" pitchFamily="18" charset="0"/>
              <a:cs typeface="Times New Roman" pitchFamily="18" charset="0"/>
            </a:rPr>
            <a:t>Dependent</a:t>
          </a:r>
        </a:p>
        <a:p>
          <a:pPr algn="ctr"/>
          <a:r>
            <a:rPr lang="en-US" sz="2800" b="1" dirty="0">
              <a:latin typeface="Times New Roman" pitchFamily="18" charset="0"/>
              <a:cs typeface="Times New Roman" pitchFamily="18" charset="0"/>
            </a:rPr>
            <a:t>      Variable	</a:t>
          </a:r>
        </a:p>
        <a:p>
          <a:pPr algn="ctr"/>
          <a:r>
            <a:rPr lang="en-US" sz="3100" dirty="0"/>
            <a:t> 	</a:t>
          </a:r>
        </a:p>
      </dgm:t>
    </dgm:pt>
    <dgm:pt modelId="{5401729B-4B96-4E3A-B8C6-5EA8083EBA06}" type="parTrans" cxnId="{7EB07733-7A36-43AF-99E1-CC0908B55AC2}">
      <dgm:prSet/>
      <dgm:spPr/>
      <dgm:t>
        <a:bodyPr/>
        <a:lstStyle/>
        <a:p>
          <a:endParaRPr lang="en-US"/>
        </a:p>
      </dgm:t>
    </dgm:pt>
    <dgm:pt modelId="{22C62A5D-80A2-47CD-80C2-5D9F8DB4B8EF}" type="sibTrans" cxnId="{7EB07733-7A36-43AF-99E1-CC0908B55AC2}">
      <dgm:prSet/>
      <dgm:spPr/>
      <dgm:t>
        <a:bodyPr/>
        <a:lstStyle/>
        <a:p>
          <a:endParaRPr lang="en-US"/>
        </a:p>
      </dgm:t>
    </dgm:pt>
    <dgm:pt modelId="{4D732267-DA3F-4FE9-900E-AA0B001B2815}">
      <dgm:prSet phldrT="[Text]" custT="1"/>
      <dgm:spPr/>
      <dgm:t>
        <a:bodyPr/>
        <a:lstStyle/>
        <a:p>
          <a:endParaRPr lang="en-US" sz="2800" b="1" dirty="0">
            <a:latin typeface="Times New Roman" pitchFamily="18" charset="0"/>
            <a:cs typeface="Times New Roman" pitchFamily="18" charset="0"/>
          </a:endParaRPr>
        </a:p>
        <a:p>
          <a:r>
            <a:rPr lang="en-US" sz="2800" b="1" dirty="0">
              <a:latin typeface="Times New Roman" pitchFamily="18" charset="0"/>
              <a:cs typeface="Times New Roman" pitchFamily="18" charset="0"/>
            </a:rPr>
            <a:t>Independent </a:t>
          </a:r>
        </a:p>
        <a:p>
          <a:r>
            <a:rPr lang="en-US" sz="2800" b="1" dirty="0">
              <a:latin typeface="Times New Roman" pitchFamily="18" charset="0"/>
              <a:cs typeface="Times New Roman" pitchFamily="18" charset="0"/>
            </a:rPr>
            <a:t>variable</a:t>
          </a:r>
        </a:p>
        <a:p>
          <a:endParaRPr lang="en-US" sz="2400" b="1" dirty="0"/>
        </a:p>
        <a:p>
          <a:endParaRPr lang="en-US" sz="2400" dirty="0"/>
        </a:p>
      </dgm:t>
    </dgm:pt>
    <dgm:pt modelId="{854D2D06-FF59-4DB5-A68D-E032CEA3B481}" type="parTrans" cxnId="{04475427-658E-48BA-BD79-08CBFC41269E}">
      <dgm:prSet/>
      <dgm:spPr/>
      <dgm:t>
        <a:bodyPr/>
        <a:lstStyle/>
        <a:p>
          <a:endParaRPr lang="en-US"/>
        </a:p>
      </dgm:t>
    </dgm:pt>
    <dgm:pt modelId="{CA22D021-390C-40A4-BDB2-327235CFF444}" type="sibTrans" cxnId="{04475427-658E-48BA-BD79-08CBFC41269E}">
      <dgm:prSet/>
      <dgm:spPr/>
      <dgm:t>
        <a:bodyPr/>
        <a:lstStyle/>
        <a:p>
          <a:endParaRPr lang="en-US"/>
        </a:p>
      </dgm:t>
    </dgm:pt>
    <dgm:pt modelId="{EC5D8F20-F5DD-416B-AC4A-3F12F6A673FA}" type="pres">
      <dgm:prSet presAssocID="{63959506-6531-4BCE-B7A0-01A2E04B57FB}" presName="composite" presStyleCnt="0">
        <dgm:presLayoutVars>
          <dgm:chMax val="1"/>
          <dgm:dir/>
          <dgm:resizeHandles val="exact"/>
        </dgm:presLayoutVars>
      </dgm:prSet>
      <dgm:spPr/>
    </dgm:pt>
    <dgm:pt modelId="{EF3AE365-03A9-4C41-9BC0-DBC091C69DAC}" type="pres">
      <dgm:prSet presAssocID="{BD252CBB-C158-4C35-B7F5-825716D30C47}" presName="roof" presStyleLbl="dkBgShp" presStyleIdx="0" presStyleCnt="2"/>
      <dgm:spPr/>
    </dgm:pt>
    <dgm:pt modelId="{2957E2F2-6E3F-4657-AA93-A7A280B5A9FC}" type="pres">
      <dgm:prSet presAssocID="{BD252CBB-C158-4C35-B7F5-825716D30C47}" presName="pillars" presStyleCnt="0"/>
      <dgm:spPr/>
    </dgm:pt>
    <dgm:pt modelId="{A22C9125-4801-43C2-9D4E-DC487AF9E040}" type="pres">
      <dgm:prSet presAssocID="{BD252CBB-C158-4C35-B7F5-825716D30C47}" presName="pillar1" presStyleLbl="node1" presStyleIdx="0" presStyleCnt="2">
        <dgm:presLayoutVars>
          <dgm:bulletEnabled val="1"/>
        </dgm:presLayoutVars>
      </dgm:prSet>
      <dgm:spPr/>
    </dgm:pt>
    <dgm:pt modelId="{1546F61C-3A64-4280-B920-26EADF6B4523}" type="pres">
      <dgm:prSet presAssocID="{4D732267-DA3F-4FE9-900E-AA0B001B2815}" presName="pillarX" presStyleLbl="node1" presStyleIdx="1" presStyleCnt="2">
        <dgm:presLayoutVars>
          <dgm:bulletEnabled val="1"/>
        </dgm:presLayoutVars>
      </dgm:prSet>
      <dgm:spPr/>
    </dgm:pt>
    <dgm:pt modelId="{A7A1F55D-15FD-449A-BBA9-2037FAFB2E0C}" type="pres">
      <dgm:prSet presAssocID="{BD252CBB-C158-4C35-B7F5-825716D30C47}" presName="base" presStyleLbl="dkBgShp" presStyleIdx="1" presStyleCnt="2"/>
      <dgm:spPr/>
    </dgm:pt>
  </dgm:ptLst>
  <dgm:cxnLst>
    <dgm:cxn modelId="{2251DE1B-8D30-4396-A43E-C7D1EC5B7B4D}" srcId="{63959506-6531-4BCE-B7A0-01A2E04B57FB}" destId="{BD252CBB-C158-4C35-B7F5-825716D30C47}" srcOrd="0" destOrd="0" parTransId="{04917815-64F3-4F5A-B7C0-DB65A395D18A}" sibTransId="{3329F9ED-1929-4B89-A006-B4BC74064169}"/>
    <dgm:cxn modelId="{8C5C6B1D-0AC9-4857-915D-88B96635983D}" type="presOf" srcId="{BD252CBB-C158-4C35-B7F5-825716D30C47}" destId="{EF3AE365-03A9-4C41-9BC0-DBC091C69DAC}" srcOrd="0" destOrd="0" presId="urn:microsoft.com/office/officeart/2005/8/layout/hList3"/>
    <dgm:cxn modelId="{04475427-658E-48BA-BD79-08CBFC41269E}" srcId="{BD252CBB-C158-4C35-B7F5-825716D30C47}" destId="{4D732267-DA3F-4FE9-900E-AA0B001B2815}" srcOrd="1" destOrd="0" parTransId="{854D2D06-FF59-4DB5-A68D-E032CEA3B481}" sibTransId="{CA22D021-390C-40A4-BDB2-327235CFF444}"/>
    <dgm:cxn modelId="{7EB07733-7A36-43AF-99E1-CC0908B55AC2}" srcId="{BD252CBB-C158-4C35-B7F5-825716D30C47}" destId="{1315E685-D6E1-4B25-A2A4-0B1E4223A215}" srcOrd="0" destOrd="0" parTransId="{5401729B-4B96-4E3A-B8C6-5EA8083EBA06}" sibTransId="{22C62A5D-80A2-47CD-80C2-5D9F8DB4B8EF}"/>
    <dgm:cxn modelId="{4DF9D45C-E03F-4A41-A125-4A9DE009304F}" type="presOf" srcId="{63959506-6531-4BCE-B7A0-01A2E04B57FB}" destId="{EC5D8F20-F5DD-416B-AC4A-3F12F6A673FA}" srcOrd="0" destOrd="0" presId="urn:microsoft.com/office/officeart/2005/8/layout/hList3"/>
    <dgm:cxn modelId="{2E58404B-8B91-4A17-B5BF-1D7CA2FB1213}" type="presOf" srcId="{1315E685-D6E1-4B25-A2A4-0B1E4223A215}" destId="{A22C9125-4801-43C2-9D4E-DC487AF9E040}" srcOrd="0" destOrd="0" presId="urn:microsoft.com/office/officeart/2005/8/layout/hList3"/>
    <dgm:cxn modelId="{CA94A282-D947-451B-A3ED-86E806D53EB3}" type="presOf" srcId="{4D732267-DA3F-4FE9-900E-AA0B001B2815}" destId="{1546F61C-3A64-4280-B920-26EADF6B4523}" srcOrd="0" destOrd="0" presId="urn:microsoft.com/office/officeart/2005/8/layout/hList3"/>
    <dgm:cxn modelId="{DC3B34A0-2497-47C8-A251-FE46FBFDDAB4}" type="presParOf" srcId="{EC5D8F20-F5DD-416B-AC4A-3F12F6A673FA}" destId="{EF3AE365-03A9-4C41-9BC0-DBC091C69DAC}" srcOrd="0" destOrd="0" presId="urn:microsoft.com/office/officeart/2005/8/layout/hList3"/>
    <dgm:cxn modelId="{D988B27D-EDDF-4E03-BC53-E05E437CB222}" type="presParOf" srcId="{EC5D8F20-F5DD-416B-AC4A-3F12F6A673FA}" destId="{2957E2F2-6E3F-4657-AA93-A7A280B5A9FC}" srcOrd="1" destOrd="0" presId="urn:microsoft.com/office/officeart/2005/8/layout/hList3"/>
    <dgm:cxn modelId="{C81FD2E1-FEEF-42DF-8EAC-D602F025EC11}" type="presParOf" srcId="{2957E2F2-6E3F-4657-AA93-A7A280B5A9FC}" destId="{A22C9125-4801-43C2-9D4E-DC487AF9E040}" srcOrd="0" destOrd="0" presId="urn:microsoft.com/office/officeart/2005/8/layout/hList3"/>
    <dgm:cxn modelId="{71A64A58-CCE4-47EF-B589-AB94D0275932}" type="presParOf" srcId="{2957E2F2-6E3F-4657-AA93-A7A280B5A9FC}" destId="{1546F61C-3A64-4280-B920-26EADF6B4523}" srcOrd="1" destOrd="0" presId="urn:microsoft.com/office/officeart/2005/8/layout/hList3"/>
    <dgm:cxn modelId="{60537552-A59C-4BFF-81F9-C790C0757D4C}" type="presParOf" srcId="{EC5D8F20-F5DD-416B-AC4A-3F12F6A673FA}" destId="{A7A1F55D-15FD-449A-BBA9-2037FAFB2E0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AE365-03A9-4C41-9BC0-DBC091C69DAC}">
      <dsp:nvSpPr>
        <dsp:cNvPr id="0" name=""/>
        <dsp:cNvSpPr/>
      </dsp:nvSpPr>
      <dsp:spPr>
        <a:xfrm>
          <a:off x="0" y="0"/>
          <a:ext cx="8229600" cy="89154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>
              <a:latin typeface="Times New Roman" pitchFamily="18" charset="0"/>
              <a:cs typeface="Times New Roman" pitchFamily="18" charset="0"/>
            </a:rPr>
            <a:t>Variables</a:t>
          </a:r>
        </a:p>
      </dsp:txBody>
      <dsp:txXfrm>
        <a:off x="0" y="0"/>
        <a:ext cx="8229600" cy="891540"/>
      </dsp:txXfrm>
    </dsp:sp>
    <dsp:sp modelId="{A22C9125-4801-43C2-9D4E-DC487AF9E040}">
      <dsp:nvSpPr>
        <dsp:cNvPr id="0" name=""/>
        <dsp:cNvSpPr/>
      </dsp:nvSpPr>
      <dsp:spPr>
        <a:xfrm>
          <a:off x="0" y="891540"/>
          <a:ext cx="4114799" cy="1872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itchFamily="18" charset="0"/>
              <a:cs typeface="Times New Roman" pitchFamily="18" charset="0"/>
            </a:rPr>
            <a:t>Dependent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itchFamily="18" charset="0"/>
              <a:cs typeface="Times New Roman" pitchFamily="18" charset="0"/>
            </a:rPr>
            <a:t>      Variable	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	</a:t>
          </a:r>
        </a:p>
      </dsp:txBody>
      <dsp:txXfrm>
        <a:off x="0" y="891540"/>
        <a:ext cx="4114799" cy="1872234"/>
      </dsp:txXfrm>
    </dsp:sp>
    <dsp:sp modelId="{1546F61C-3A64-4280-B920-26EADF6B4523}">
      <dsp:nvSpPr>
        <dsp:cNvPr id="0" name=""/>
        <dsp:cNvSpPr/>
      </dsp:nvSpPr>
      <dsp:spPr>
        <a:xfrm>
          <a:off x="4114800" y="891540"/>
          <a:ext cx="4114799" cy="18722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itchFamily="18" charset="0"/>
              <a:cs typeface="Times New Roman" pitchFamily="18" charset="0"/>
            </a:rPr>
            <a:t>Independent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itchFamily="18" charset="0"/>
              <a:cs typeface="Times New Roman" pitchFamily="18" charset="0"/>
            </a:rPr>
            <a:t>variable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4114800" y="891540"/>
        <a:ext cx="4114799" cy="1872234"/>
      </dsp:txXfrm>
    </dsp:sp>
    <dsp:sp modelId="{A7A1F55D-15FD-449A-BBA9-2037FAFB2E0C}">
      <dsp:nvSpPr>
        <dsp:cNvPr id="0" name=""/>
        <dsp:cNvSpPr/>
      </dsp:nvSpPr>
      <dsp:spPr>
        <a:xfrm>
          <a:off x="0" y="2763774"/>
          <a:ext cx="8229600" cy="208026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9CAE5-B62A-403B-9031-63426EB1410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D229E-0E7C-4193-A5F7-591E39D1B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8D5-CD56-4A09-BFF3-5FE6B3DBE35F}" type="datetime5">
              <a:rPr lang="en-US" smtClean="0"/>
              <a:pPr/>
              <a:t>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F9-83BD-49DD-8291-B512441ABA1D}" type="datetime5">
              <a:rPr lang="en-US" smtClean="0"/>
              <a:pPr/>
              <a:t>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DE68-EAE1-488D-AC08-21BCB0BCC7D9}" type="datetime5">
              <a:rPr lang="en-US" smtClean="0"/>
              <a:pPr/>
              <a:t>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4C24-DE69-424D-966D-A2B1F1472803}" type="datetime5">
              <a:rPr lang="en-US" smtClean="0"/>
              <a:pPr/>
              <a:t>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8DE8-272A-4469-B0BB-F7FC9F77C93B}" type="datetime5">
              <a:rPr lang="en-US" smtClean="0"/>
              <a:pPr/>
              <a:t>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BF7-150F-4B33-A3C2-D0601B9A1E1C}" type="datetime5">
              <a:rPr lang="en-US" smtClean="0"/>
              <a:pPr/>
              <a:t>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EA1F-8ECD-45C6-B437-6C4EB8D4A65A}" type="datetime5">
              <a:rPr lang="en-US" smtClean="0"/>
              <a:pPr/>
              <a:t>6-Sep-22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A49-AEA0-4CB7-8625-339239ECFB78}" type="datetime5">
              <a:rPr lang="en-US" smtClean="0"/>
              <a:pPr/>
              <a:t>6-Sep-22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711D-FF47-4374-9122-6ACB0FBA1A3E}" type="datetime5">
              <a:rPr lang="en-US" smtClean="0"/>
              <a:pPr/>
              <a:t>6-Sep-22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E528-0B56-4F56-98E6-F01FA8AA2D9F}" type="datetime5">
              <a:rPr lang="en-US" smtClean="0"/>
              <a:pPr/>
              <a:t>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FCE3-BD04-49D0-8771-E801B002FC1A}" type="datetime5">
              <a:rPr lang="en-US" smtClean="0"/>
              <a:pPr/>
              <a:t>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78C7-5378-40E3-966D-299755EA320D}" type="datetime5">
              <a:rPr lang="en-US" smtClean="0"/>
              <a:pPr/>
              <a:t>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314450"/>
            <a:ext cx="6858000" cy="3429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1143000" y="1405890"/>
            <a:ext cx="6858000" cy="1371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4914900" y="1200150"/>
            <a:ext cx="8001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1200150"/>
            <a:ext cx="914400" cy="400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00300" y="2888837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18CSE392T – Machine Learning I</a:t>
            </a:r>
            <a:endParaRPr lang="en-US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EFA38-67A1-13C4-A34C-353E4EDAAB4E}"/>
              </a:ext>
            </a:extLst>
          </p:cNvPr>
          <p:cNvSpPr/>
          <p:nvPr/>
        </p:nvSpPr>
        <p:spPr>
          <a:xfrm>
            <a:off x="1771650" y="5311602"/>
            <a:ext cx="56007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9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Department of Data Science and Business Systems</a:t>
            </a:r>
            <a:endParaRPr lang="en-US" sz="900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/>
          <a:lstStyle/>
          <a:p>
            <a:r>
              <a:rPr lang="en-IN" b="1" dirty="0"/>
              <a:t>Multiple Linear Regression</a:t>
            </a:r>
            <a:endParaRPr lang="en-US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85800" y="2286000"/>
            <a:ext cx="777240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743200"/>
            <a:ext cx="6348007" cy="319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pic>
        <p:nvPicPr>
          <p:cNvPr id="57346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76400"/>
            <a:ext cx="5734050" cy="3819525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LINEAR REGRESSION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OBJECTIVE - 1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42900" y="1775618"/>
            <a:ext cx="8229600" cy="4525963"/>
          </a:xfrm>
        </p:spPr>
        <p:txBody>
          <a:bodyPr/>
          <a:lstStyle/>
          <a:p>
            <a:r>
              <a:rPr lang="en-IN" dirty="0"/>
              <a:t>Linear regression analysis is used to predict the value of a variable based on the value of another variable.</a:t>
            </a:r>
            <a:endParaRPr lang="en-US" dirty="0"/>
          </a:p>
          <a:p>
            <a:r>
              <a:rPr lang="en-US" dirty="0"/>
              <a:t>Establish if there is a relationship between two variables.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95400" y="4375150"/>
            <a:ext cx="63246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Income and Spending</a:t>
            </a:r>
          </a:p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Wage and Gender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OBJECTIVE - 2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dirty="0"/>
              <a:t>Predict for new observations.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00200" y="3429000"/>
            <a:ext cx="63246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What will be the sales in the next month?</a:t>
            </a:r>
          </a:p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What will be the weather the next day?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457200" y="1371599"/>
          <a:ext cx="8229600" cy="2971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649287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/>
              <a:t>Dependent Vs Independent Variable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  Dependent Variable</a:t>
            </a:r>
          </a:p>
          <a:p>
            <a:pPr algn="ctr">
              <a:buNone/>
            </a:pPr>
            <a:r>
              <a:rPr lang="en-US" b="1" dirty="0"/>
              <a:t>---------------------------</a:t>
            </a:r>
          </a:p>
          <a:p>
            <a:r>
              <a:rPr lang="en-US" b="1" dirty="0"/>
              <a:t>Variable we want to explain or forecast</a:t>
            </a:r>
          </a:p>
          <a:p>
            <a:r>
              <a:rPr lang="en-US" b="1" dirty="0"/>
              <a:t>Depend on other variable(S)</a:t>
            </a:r>
          </a:p>
          <a:p>
            <a:r>
              <a:rPr lang="en-US" b="1" dirty="0"/>
              <a:t>Noted by ‘y’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Independent Variable</a:t>
            </a:r>
          </a:p>
          <a:p>
            <a:pPr algn="ctr">
              <a:buNone/>
            </a:pPr>
            <a:r>
              <a:rPr lang="en-US" b="1" dirty="0"/>
              <a:t>------------------------------</a:t>
            </a:r>
          </a:p>
          <a:p>
            <a:r>
              <a:rPr lang="en-US" b="1" dirty="0"/>
              <a:t>Variable that explains other variable</a:t>
            </a:r>
          </a:p>
          <a:p>
            <a:r>
              <a:rPr lang="en-US" b="1" dirty="0"/>
              <a:t>Its values are independent </a:t>
            </a:r>
          </a:p>
          <a:p>
            <a:r>
              <a:rPr lang="en-US" b="1" dirty="0"/>
              <a:t>Noted by ‘x’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/>
              <a:t>Basic Idea of Slope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You may remember this slope formula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m – slope</a:t>
            </a:r>
          </a:p>
          <a:p>
            <a:r>
              <a:rPr lang="en-US" dirty="0"/>
              <a:t>c – y-intercept 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3600" y="2971800"/>
            <a:ext cx="4114800" cy="1143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y = m x + c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Simple Linear Regression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24000" y="2057400"/>
            <a:ext cx="6553200" cy="426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590800"/>
            <a:ext cx="50673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4800600"/>
            <a:ext cx="1524000" cy="128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/>
              <a:t>Scenario - SLR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752600"/>
            <a:ext cx="38195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752600" y="5486400"/>
            <a:ext cx="533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Linear regression estimate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Sales = 168 + 23 Advertising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16F0FD5211EF48ADF451189786BE55" ma:contentTypeVersion="3" ma:contentTypeDescription="Create a new document." ma:contentTypeScope="" ma:versionID="642b669743308134d33ab9cc465dd04a">
  <xsd:schema xmlns:xsd="http://www.w3.org/2001/XMLSchema" xmlns:xs="http://www.w3.org/2001/XMLSchema" xmlns:p="http://schemas.microsoft.com/office/2006/metadata/properties" xmlns:ns2="54f54d3c-f19a-4d8a-961a-8535f70de3a8" targetNamespace="http://schemas.microsoft.com/office/2006/metadata/properties" ma:root="true" ma:fieldsID="4322fb40970038fe86e665a272803d2b" ns2:_="">
    <xsd:import namespace="54f54d3c-f19a-4d8a-961a-8535f70de3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54d3c-f19a-4d8a-961a-8535f70de3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BEAD22-00F6-4995-A5C8-38BEA9D43006}"/>
</file>

<file path=customXml/itemProps2.xml><?xml version="1.0" encoding="utf-8"?>
<ds:datastoreItem xmlns:ds="http://schemas.openxmlformats.org/officeDocument/2006/customXml" ds:itemID="{8484C520-A7D1-4618-8E16-8391984CBEB6}"/>
</file>

<file path=customXml/itemProps3.xml><?xml version="1.0" encoding="utf-8"?>
<ds:datastoreItem xmlns:ds="http://schemas.openxmlformats.org/officeDocument/2006/customXml" ds:itemID="{B0B91D27-51D9-43CE-956F-4941A172617D}"/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241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Office Theme</vt:lpstr>
      <vt:lpstr>PowerPoint Presentation</vt:lpstr>
      <vt:lpstr>LINEAR REGRESSION</vt:lpstr>
      <vt:lpstr>OBJECTIVE - 1</vt:lpstr>
      <vt:lpstr>OBJECTIVE - 2</vt:lpstr>
      <vt:lpstr>PowerPoint Presentation</vt:lpstr>
      <vt:lpstr>Dependent Vs Independent Variable</vt:lpstr>
      <vt:lpstr>Basic Idea of Slope</vt:lpstr>
      <vt:lpstr>Simple Linear Regression</vt:lpstr>
      <vt:lpstr>Scenario - SLR</vt:lpstr>
      <vt:lpstr>Multiple Linear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CENR</dc:creator>
  <cp:lastModifiedBy>Prakash M</cp:lastModifiedBy>
  <cp:revision>64</cp:revision>
  <dcterms:created xsi:type="dcterms:W3CDTF">2019-09-14T05:22:07Z</dcterms:created>
  <dcterms:modified xsi:type="dcterms:W3CDTF">2022-09-06T12:04:06Z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0x0101007F16F0FD5211EF48ADF451189786BE55</vt:lpwstr>
  </property>
</Properties>
</file>