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colors1.xml" ContentType="application/vnd.openxmlformats-officedocument.drawingml.diagramColors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76" r:id="rId2"/>
    <p:sldId id="374" r:id="rId3"/>
    <p:sldId id="367" r:id="rId4"/>
    <p:sldId id="372" r:id="rId5"/>
    <p:sldId id="375" r:id="rId6"/>
    <p:sldId id="373" r:id="rId7"/>
    <p:sldId id="368" r:id="rId8"/>
    <p:sldId id="369" r:id="rId9"/>
    <p:sldId id="371" r:id="rId10"/>
    <p:sldId id="3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8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>
      <p:cViewPr varScale="1">
        <p:scale>
          <a:sx n="64" d="100"/>
          <a:sy n="64" d="100"/>
        </p:scale>
        <p:origin x="148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4F5AF0-540E-4802-B75A-E3B8B0F8CA60}" type="doc">
      <dgm:prSet loTypeId="urn:microsoft.com/office/officeart/2005/8/layout/vList4#1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012319A2-CA5A-429F-BE4A-1934C564967C}">
      <dgm:prSet phldrT="[Text]"/>
      <dgm:spPr/>
      <dgm:t>
        <a:bodyPr/>
        <a:lstStyle/>
        <a:p>
          <a:r>
            <a:rPr lang="en-US" dirty="0"/>
            <a:t>Difference between the predicted value and the actual value</a:t>
          </a:r>
        </a:p>
      </dgm:t>
    </dgm:pt>
    <dgm:pt modelId="{CAD33F3C-BEDD-4FAD-8D25-7F45E952A93F}" type="parTrans" cxnId="{0A365DF7-ED76-42B1-A4CB-A3BABC748681}">
      <dgm:prSet/>
      <dgm:spPr/>
      <dgm:t>
        <a:bodyPr/>
        <a:lstStyle/>
        <a:p>
          <a:endParaRPr lang="en-US"/>
        </a:p>
      </dgm:t>
    </dgm:pt>
    <dgm:pt modelId="{5D46B0C4-E520-4C5D-A522-361F3F1BC1A2}" type="sibTrans" cxnId="{0A365DF7-ED76-42B1-A4CB-A3BABC748681}">
      <dgm:prSet/>
      <dgm:spPr/>
      <dgm:t>
        <a:bodyPr/>
        <a:lstStyle/>
        <a:p>
          <a:endParaRPr lang="en-US"/>
        </a:p>
      </dgm:t>
    </dgm:pt>
    <dgm:pt modelId="{E669C015-BA9D-433E-A6CB-078A514A41B5}">
      <dgm:prSet phldrT="[Text]"/>
      <dgm:spPr/>
      <dgm:t>
        <a:bodyPr/>
        <a:lstStyle/>
        <a:p>
          <a:r>
            <a:rPr lang="en-US" dirty="0"/>
            <a:t>Spread of data</a:t>
          </a:r>
        </a:p>
      </dgm:t>
    </dgm:pt>
    <dgm:pt modelId="{CAF11CB3-4C21-4677-9897-4B09946B7879}" type="parTrans" cxnId="{4B56B815-DC65-4863-A40A-829B4408993D}">
      <dgm:prSet/>
      <dgm:spPr/>
      <dgm:t>
        <a:bodyPr/>
        <a:lstStyle/>
        <a:p>
          <a:endParaRPr lang="en-US"/>
        </a:p>
      </dgm:t>
    </dgm:pt>
    <dgm:pt modelId="{D66927D0-DCB2-4B41-A392-B2619CCF9E7F}" type="sibTrans" cxnId="{4B56B815-DC65-4863-A40A-829B4408993D}">
      <dgm:prSet/>
      <dgm:spPr/>
      <dgm:t>
        <a:bodyPr/>
        <a:lstStyle/>
        <a:p>
          <a:endParaRPr lang="en-US"/>
        </a:p>
      </dgm:t>
    </dgm:pt>
    <dgm:pt modelId="{ECF9C427-7576-4157-AD6D-DB212B367848}">
      <dgm:prSet phldrT="[Text]"/>
      <dgm:spPr/>
      <dgm:t>
        <a:bodyPr/>
        <a:lstStyle/>
        <a:p>
          <a:r>
            <a:rPr lang="en-US" dirty="0"/>
            <a:t>High Variance - Occurs when a model trains the training data much which in turn has high errors on test data.</a:t>
          </a:r>
        </a:p>
      </dgm:t>
    </dgm:pt>
    <dgm:pt modelId="{C9DFEFFA-B441-4678-9256-DA2378DD20A6}" type="parTrans" cxnId="{4DA1EFC7-F8CA-44F2-BABB-9788F0CC832B}">
      <dgm:prSet/>
      <dgm:spPr/>
      <dgm:t>
        <a:bodyPr/>
        <a:lstStyle/>
        <a:p>
          <a:endParaRPr lang="en-US"/>
        </a:p>
      </dgm:t>
    </dgm:pt>
    <dgm:pt modelId="{2E124407-DF9C-4174-BABF-3B434DE5D8AF}" type="sibTrans" cxnId="{4DA1EFC7-F8CA-44F2-BABB-9788F0CC832B}">
      <dgm:prSet/>
      <dgm:spPr/>
      <dgm:t>
        <a:bodyPr/>
        <a:lstStyle/>
        <a:p>
          <a:endParaRPr lang="en-US"/>
        </a:p>
      </dgm:t>
    </dgm:pt>
    <dgm:pt modelId="{E3FA34C3-D87F-4697-A907-D44EE83A4040}">
      <dgm:prSet/>
      <dgm:spPr/>
      <dgm:t>
        <a:bodyPr/>
        <a:lstStyle/>
        <a:p>
          <a:r>
            <a:rPr lang="en-US" dirty="0"/>
            <a:t>High Bias - Occurs when a model not properly trained for training data which in turn has high error on both training and test data.</a:t>
          </a:r>
        </a:p>
      </dgm:t>
    </dgm:pt>
    <dgm:pt modelId="{CC7A45DB-F725-4AB1-BC64-D5BA6559514E}" type="parTrans" cxnId="{EC125175-CBB8-4134-8F8D-128A7D1D0B4C}">
      <dgm:prSet/>
      <dgm:spPr/>
      <dgm:t>
        <a:bodyPr/>
        <a:lstStyle/>
        <a:p>
          <a:endParaRPr lang="en-US"/>
        </a:p>
      </dgm:t>
    </dgm:pt>
    <dgm:pt modelId="{C5D87CA9-CAC1-4912-BD02-0050109E00DA}" type="sibTrans" cxnId="{EC125175-CBB8-4134-8F8D-128A7D1D0B4C}">
      <dgm:prSet/>
      <dgm:spPr/>
      <dgm:t>
        <a:bodyPr/>
        <a:lstStyle/>
        <a:p>
          <a:endParaRPr lang="en-US"/>
        </a:p>
      </dgm:t>
    </dgm:pt>
    <dgm:pt modelId="{1E8F5E3F-520A-4776-85EA-ECECA4E509FD}" type="pres">
      <dgm:prSet presAssocID="{C24F5AF0-540E-4802-B75A-E3B8B0F8CA60}" presName="linear" presStyleCnt="0">
        <dgm:presLayoutVars>
          <dgm:dir/>
          <dgm:resizeHandles val="exact"/>
        </dgm:presLayoutVars>
      </dgm:prSet>
      <dgm:spPr/>
    </dgm:pt>
    <dgm:pt modelId="{3A21A4CF-E468-4F3F-93D7-5149C4B37B0B}" type="pres">
      <dgm:prSet presAssocID="{012319A2-CA5A-429F-BE4A-1934C564967C}" presName="comp" presStyleCnt="0"/>
      <dgm:spPr/>
    </dgm:pt>
    <dgm:pt modelId="{32A4CFA1-2673-4899-BD94-6CE5B386DF2E}" type="pres">
      <dgm:prSet presAssocID="{012319A2-CA5A-429F-BE4A-1934C564967C}" presName="box" presStyleLbl="node1" presStyleIdx="0" presStyleCnt="4"/>
      <dgm:spPr/>
    </dgm:pt>
    <dgm:pt modelId="{170843CA-0DC5-4FB6-A82A-382150BFD6CB}" type="pres">
      <dgm:prSet presAssocID="{012319A2-CA5A-429F-BE4A-1934C564967C}" presName="img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E897D926-F91E-4813-826B-82C3A365B972}" type="pres">
      <dgm:prSet presAssocID="{012319A2-CA5A-429F-BE4A-1934C564967C}" presName="text" presStyleLbl="node1" presStyleIdx="0" presStyleCnt="4">
        <dgm:presLayoutVars>
          <dgm:bulletEnabled val="1"/>
        </dgm:presLayoutVars>
      </dgm:prSet>
      <dgm:spPr/>
    </dgm:pt>
    <dgm:pt modelId="{C2F93A2F-A169-480E-86C0-2C7FB2E85975}" type="pres">
      <dgm:prSet presAssocID="{5D46B0C4-E520-4C5D-A522-361F3F1BC1A2}" presName="spacer" presStyleCnt="0"/>
      <dgm:spPr/>
    </dgm:pt>
    <dgm:pt modelId="{7E9E5DE3-54E1-4DCC-B138-6ED58702B82A}" type="pres">
      <dgm:prSet presAssocID="{E669C015-BA9D-433E-A6CB-078A514A41B5}" presName="comp" presStyleCnt="0"/>
      <dgm:spPr/>
    </dgm:pt>
    <dgm:pt modelId="{837CE399-2D77-4752-AEAA-10B455DE5BD4}" type="pres">
      <dgm:prSet presAssocID="{E669C015-BA9D-433E-A6CB-078A514A41B5}" presName="box" presStyleLbl="node1" presStyleIdx="1" presStyleCnt="4"/>
      <dgm:spPr/>
    </dgm:pt>
    <dgm:pt modelId="{00C4C478-8D58-4124-BAE7-6B548C2644FB}" type="pres">
      <dgm:prSet presAssocID="{E669C015-BA9D-433E-A6CB-078A514A41B5}" presName="img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48FACEC7-397B-4FB1-B222-5335CF166B7B}" type="pres">
      <dgm:prSet presAssocID="{E669C015-BA9D-433E-A6CB-078A514A41B5}" presName="text" presStyleLbl="node1" presStyleIdx="1" presStyleCnt="4">
        <dgm:presLayoutVars>
          <dgm:bulletEnabled val="1"/>
        </dgm:presLayoutVars>
      </dgm:prSet>
      <dgm:spPr/>
    </dgm:pt>
    <dgm:pt modelId="{B964840F-D5C5-4C0B-B27F-910B61938B75}" type="pres">
      <dgm:prSet presAssocID="{D66927D0-DCB2-4B41-A392-B2619CCF9E7F}" presName="spacer" presStyleCnt="0"/>
      <dgm:spPr/>
    </dgm:pt>
    <dgm:pt modelId="{D0A08AE1-B9C3-4755-93BA-983CC19E5CF0}" type="pres">
      <dgm:prSet presAssocID="{E3FA34C3-D87F-4697-A907-D44EE83A4040}" presName="comp" presStyleCnt="0"/>
      <dgm:spPr/>
    </dgm:pt>
    <dgm:pt modelId="{BBFCA261-EC7D-491B-94BA-F1841711DD1B}" type="pres">
      <dgm:prSet presAssocID="{E3FA34C3-D87F-4697-A907-D44EE83A4040}" presName="box" presStyleLbl="node1" presStyleIdx="2" presStyleCnt="4"/>
      <dgm:spPr/>
    </dgm:pt>
    <dgm:pt modelId="{CD8F27E0-8470-4D62-B09C-8F443D46F5EA}" type="pres">
      <dgm:prSet presAssocID="{E3FA34C3-D87F-4697-A907-D44EE83A4040}" presName="img" presStyleLbl="fgImgPlace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3FBE0977-697F-4C08-A9C7-2E57F8158F3F}" type="pres">
      <dgm:prSet presAssocID="{E3FA34C3-D87F-4697-A907-D44EE83A4040}" presName="text" presStyleLbl="node1" presStyleIdx="2" presStyleCnt="4">
        <dgm:presLayoutVars>
          <dgm:bulletEnabled val="1"/>
        </dgm:presLayoutVars>
      </dgm:prSet>
      <dgm:spPr/>
    </dgm:pt>
    <dgm:pt modelId="{CEC23608-716B-460F-BE03-16351FEA21AF}" type="pres">
      <dgm:prSet presAssocID="{C5D87CA9-CAC1-4912-BD02-0050109E00DA}" presName="spacer" presStyleCnt="0"/>
      <dgm:spPr/>
    </dgm:pt>
    <dgm:pt modelId="{90105848-916B-40ED-9DE7-78B8BD78673E}" type="pres">
      <dgm:prSet presAssocID="{ECF9C427-7576-4157-AD6D-DB212B367848}" presName="comp" presStyleCnt="0"/>
      <dgm:spPr/>
    </dgm:pt>
    <dgm:pt modelId="{45ED64DE-2D34-4629-9A8C-9952B69D05B6}" type="pres">
      <dgm:prSet presAssocID="{ECF9C427-7576-4157-AD6D-DB212B367848}" presName="box" presStyleLbl="node1" presStyleIdx="3" presStyleCnt="4"/>
      <dgm:spPr/>
    </dgm:pt>
    <dgm:pt modelId="{B5AA9195-BC57-4544-87AA-ABC7B4188735}" type="pres">
      <dgm:prSet presAssocID="{ECF9C427-7576-4157-AD6D-DB212B367848}" presName="img" presStyleLbl="fgImgPlace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A64F94AC-C193-480F-A4BD-E1A23D1E1E21}" type="pres">
      <dgm:prSet presAssocID="{ECF9C427-7576-4157-AD6D-DB212B367848}" presName="text" presStyleLbl="node1" presStyleIdx="3" presStyleCnt="4">
        <dgm:presLayoutVars>
          <dgm:bulletEnabled val="1"/>
        </dgm:presLayoutVars>
      </dgm:prSet>
      <dgm:spPr/>
    </dgm:pt>
  </dgm:ptLst>
  <dgm:cxnLst>
    <dgm:cxn modelId="{04E56413-4F48-4D8C-880A-19F38AE6E721}" type="presOf" srcId="{E3FA34C3-D87F-4697-A907-D44EE83A4040}" destId="{BBFCA261-EC7D-491B-94BA-F1841711DD1B}" srcOrd="0" destOrd="0" presId="urn:microsoft.com/office/officeart/2005/8/layout/vList4#1"/>
    <dgm:cxn modelId="{4B56B815-DC65-4863-A40A-829B4408993D}" srcId="{C24F5AF0-540E-4802-B75A-E3B8B0F8CA60}" destId="{E669C015-BA9D-433E-A6CB-078A514A41B5}" srcOrd="1" destOrd="0" parTransId="{CAF11CB3-4C21-4677-9897-4B09946B7879}" sibTransId="{D66927D0-DCB2-4B41-A392-B2619CCF9E7F}"/>
    <dgm:cxn modelId="{501CD717-5D4C-41B2-9E5E-C92954A6660F}" type="presOf" srcId="{012319A2-CA5A-429F-BE4A-1934C564967C}" destId="{32A4CFA1-2673-4899-BD94-6CE5B386DF2E}" srcOrd="0" destOrd="0" presId="urn:microsoft.com/office/officeart/2005/8/layout/vList4#1"/>
    <dgm:cxn modelId="{8F820E27-951B-44D6-B215-C46E8BF3DB78}" type="presOf" srcId="{012319A2-CA5A-429F-BE4A-1934C564967C}" destId="{E897D926-F91E-4813-826B-82C3A365B972}" srcOrd="1" destOrd="0" presId="urn:microsoft.com/office/officeart/2005/8/layout/vList4#1"/>
    <dgm:cxn modelId="{782C1D3C-C76F-4B10-8486-47B8DB5D14CA}" type="presOf" srcId="{E669C015-BA9D-433E-A6CB-078A514A41B5}" destId="{837CE399-2D77-4752-AEAA-10B455DE5BD4}" srcOrd="0" destOrd="0" presId="urn:microsoft.com/office/officeart/2005/8/layout/vList4#1"/>
    <dgm:cxn modelId="{89787367-040B-4EB6-B31B-FCCB41A00BE4}" type="presOf" srcId="{ECF9C427-7576-4157-AD6D-DB212B367848}" destId="{45ED64DE-2D34-4629-9A8C-9952B69D05B6}" srcOrd="0" destOrd="0" presId="urn:microsoft.com/office/officeart/2005/8/layout/vList4#1"/>
    <dgm:cxn modelId="{EC125175-CBB8-4134-8F8D-128A7D1D0B4C}" srcId="{C24F5AF0-540E-4802-B75A-E3B8B0F8CA60}" destId="{E3FA34C3-D87F-4697-A907-D44EE83A4040}" srcOrd="2" destOrd="0" parTransId="{CC7A45DB-F725-4AB1-BC64-D5BA6559514E}" sibTransId="{C5D87CA9-CAC1-4912-BD02-0050109E00DA}"/>
    <dgm:cxn modelId="{A3136F80-09ED-4311-AF94-98F6603F94FE}" type="presOf" srcId="{ECF9C427-7576-4157-AD6D-DB212B367848}" destId="{A64F94AC-C193-480F-A4BD-E1A23D1E1E21}" srcOrd="1" destOrd="0" presId="urn:microsoft.com/office/officeart/2005/8/layout/vList4#1"/>
    <dgm:cxn modelId="{84FC809A-A518-4C05-A043-FA8DDECB528F}" type="presOf" srcId="{E3FA34C3-D87F-4697-A907-D44EE83A4040}" destId="{3FBE0977-697F-4C08-A9C7-2E57F8158F3F}" srcOrd="1" destOrd="0" presId="urn:microsoft.com/office/officeart/2005/8/layout/vList4#1"/>
    <dgm:cxn modelId="{372ED1B3-3068-4829-8B1E-B014ADD773C4}" type="presOf" srcId="{E669C015-BA9D-433E-A6CB-078A514A41B5}" destId="{48FACEC7-397B-4FB1-B222-5335CF166B7B}" srcOrd="1" destOrd="0" presId="urn:microsoft.com/office/officeart/2005/8/layout/vList4#1"/>
    <dgm:cxn modelId="{4DA1EFC7-F8CA-44F2-BABB-9788F0CC832B}" srcId="{C24F5AF0-540E-4802-B75A-E3B8B0F8CA60}" destId="{ECF9C427-7576-4157-AD6D-DB212B367848}" srcOrd="3" destOrd="0" parTransId="{C9DFEFFA-B441-4678-9256-DA2378DD20A6}" sibTransId="{2E124407-DF9C-4174-BABF-3B434DE5D8AF}"/>
    <dgm:cxn modelId="{67DED5CB-CB2F-47BB-B98D-365174A5D0FE}" type="presOf" srcId="{C24F5AF0-540E-4802-B75A-E3B8B0F8CA60}" destId="{1E8F5E3F-520A-4776-85EA-ECECA4E509FD}" srcOrd="0" destOrd="0" presId="urn:microsoft.com/office/officeart/2005/8/layout/vList4#1"/>
    <dgm:cxn modelId="{0A365DF7-ED76-42B1-A4CB-A3BABC748681}" srcId="{C24F5AF0-540E-4802-B75A-E3B8B0F8CA60}" destId="{012319A2-CA5A-429F-BE4A-1934C564967C}" srcOrd="0" destOrd="0" parTransId="{CAD33F3C-BEDD-4FAD-8D25-7F45E952A93F}" sibTransId="{5D46B0C4-E520-4C5D-A522-361F3F1BC1A2}"/>
    <dgm:cxn modelId="{A6C63B63-7920-419A-95BB-577AB7C9CAFC}" type="presParOf" srcId="{1E8F5E3F-520A-4776-85EA-ECECA4E509FD}" destId="{3A21A4CF-E468-4F3F-93D7-5149C4B37B0B}" srcOrd="0" destOrd="0" presId="urn:microsoft.com/office/officeart/2005/8/layout/vList4#1"/>
    <dgm:cxn modelId="{7A1A2462-DAC8-41C4-B7FB-B698F1700358}" type="presParOf" srcId="{3A21A4CF-E468-4F3F-93D7-5149C4B37B0B}" destId="{32A4CFA1-2673-4899-BD94-6CE5B386DF2E}" srcOrd="0" destOrd="0" presId="urn:microsoft.com/office/officeart/2005/8/layout/vList4#1"/>
    <dgm:cxn modelId="{B288C12F-9014-4FD7-A4B0-42D17A62A645}" type="presParOf" srcId="{3A21A4CF-E468-4F3F-93D7-5149C4B37B0B}" destId="{170843CA-0DC5-4FB6-A82A-382150BFD6CB}" srcOrd="1" destOrd="0" presId="urn:microsoft.com/office/officeart/2005/8/layout/vList4#1"/>
    <dgm:cxn modelId="{08D16AE3-4B09-416A-961D-5E429DCAE432}" type="presParOf" srcId="{3A21A4CF-E468-4F3F-93D7-5149C4B37B0B}" destId="{E897D926-F91E-4813-826B-82C3A365B972}" srcOrd="2" destOrd="0" presId="urn:microsoft.com/office/officeart/2005/8/layout/vList4#1"/>
    <dgm:cxn modelId="{CC3E61E5-3BAB-4BE9-8DA8-2EE4AE3AE4BE}" type="presParOf" srcId="{1E8F5E3F-520A-4776-85EA-ECECA4E509FD}" destId="{C2F93A2F-A169-480E-86C0-2C7FB2E85975}" srcOrd="1" destOrd="0" presId="urn:microsoft.com/office/officeart/2005/8/layout/vList4#1"/>
    <dgm:cxn modelId="{CE2852D1-68FB-4089-9D6A-5D290E0C205C}" type="presParOf" srcId="{1E8F5E3F-520A-4776-85EA-ECECA4E509FD}" destId="{7E9E5DE3-54E1-4DCC-B138-6ED58702B82A}" srcOrd="2" destOrd="0" presId="urn:microsoft.com/office/officeart/2005/8/layout/vList4#1"/>
    <dgm:cxn modelId="{659010D2-2F25-4003-BAC9-B8CD328A0FD7}" type="presParOf" srcId="{7E9E5DE3-54E1-4DCC-B138-6ED58702B82A}" destId="{837CE399-2D77-4752-AEAA-10B455DE5BD4}" srcOrd="0" destOrd="0" presId="urn:microsoft.com/office/officeart/2005/8/layout/vList4#1"/>
    <dgm:cxn modelId="{2CEAA680-A6C4-4EE1-830D-73920F347539}" type="presParOf" srcId="{7E9E5DE3-54E1-4DCC-B138-6ED58702B82A}" destId="{00C4C478-8D58-4124-BAE7-6B548C2644FB}" srcOrd="1" destOrd="0" presId="urn:microsoft.com/office/officeart/2005/8/layout/vList4#1"/>
    <dgm:cxn modelId="{49092409-9EE8-46DB-B744-F88424542779}" type="presParOf" srcId="{7E9E5DE3-54E1-4DCC-B138-6ED58702B82A}" destId="{48FACEC7-397B-4FB1-B222-5335CF166B7B}" srcOrd="2" destOrd="0" presId="urn:microsoft.com/office/officeart/2005/8/layout/vList4#1"/>
    <dgm:cxn modelId="{D796B818-6587-418D-BE64-CC4C59851BAD}" type="presParOf" srcId="{1E8F5E3F-520A-4776-85EA-ECECA4E509FD}" destId="{B964840F-D5C5-4C0B-B27F-910B61938B75}" srcOrd="3" destOrd="0" presId="urn:microsoft.com/office/officeart/2005/8/layout/vList4#1"/>
    <dgm:cxn modelId="{DB44E558-15A7-40C7-8B92-CBE29CD606E7}" type="presParOf" srcId="{1E8F5E3F-520A-4776-85EA-ECECA4E509FD}" destId="{D0A08AE1-B9C3-4755-93BA-983CC19E5CF0}" srcOrd="4" destOrd="0" presId="urn:microsoft.com/office/officeart/2005/8/layout/vList4#1"/>
    <dgm:cxn modelId="{9E8EE3B2-4297-49E4-A5F2-EFF88EC726CC}" type="presParOf" srcId="{D0A08AE1-B9C3-4755-93BA-983CC19E5CF0}" destId="{BBFCA261-EC7D-491B-94BA-F1841711DD1B}" srcOrd="0" destOrd="0" presId="urn:microsoft.com/office/officeart/2005/8/layout/vList4#1"/>
    <dgm:cxn modelId="{9380F368-997D-47DF-8039-200F1C737B0A}" type="presParOf" srcId="{D0A08AE1-B9C3-4755-93BA-983CC19E5CF0}" destId="{CD8F27E0-8470-4D62-B09C-8F443D46F5EA}" srcOrd="1" destOrd="0" presId="urn:microsoft.com/office/officeart/2005/8/layout/vList4#1"/>
    <dgm:cxn modelId="{E604D855-5AD8-4540-8444-D942C6AE3312}" type="presParOf" srcId="{D0A08AE1-B9C3-4755-93BA-983CC19E5CF0}" destId="{3FBE0977-697F-4C08-A9C7-2E57F8158F3F}" srcOrd="2" destOrd="0" presId="urn:microsoft.com/office/officeart/2005/8/layout/vList4#1"/>
    <dgm:cxn modelId="{C7CB7150-7064-4B95-A9CB-41AE76D820AC}" type="presParOf" srcId="{1E8F5E3F-520A-4776-85EA-ECECA4E509FD}" destId="{CEC23608-716B-460F-BE03-16351FEA21AF}" srcOrd="5" destOrd="0" presId="urn:microsoft.com/office/officeart/2005/8/layout/vList4#1"/>
    <dgm:cxn modelId="{9CB5BD1D-A7ED-4D2B-88C7-CE4CE0E1D506}" type="presParOf" srcId="{1E8F5E3F-520A-4776-85EA-ECECA4E509FD}" destId="{90105848-916B-40ED-9DE7-78B8BD78673E}" srcOrd="6" destOrd="0" presId="urn:microsoft.com/office/officeart/2005/8/layout/vList4#1"/>
    <dgm:cxn modelId="{5344B1ED-13C1-4F50-8603-88BA96A04198}" type="presParOf" srcId="{90105848-916B-40ED-9DE7-78B8BD78673E}" destId="{45ED64DE-2D34-4629-9A8C-9952B69D05B6}" srcOrd="0" destOrd="0" presId="urn:microsoft.com/office/officeart/2005/8/layout/vList4#1"/>
    <dgm:cxn modelId="{B03BF5C7-1CE8-4BA3-961C-7E2C20C3A398}" type="presParOf" srcId="{90105848-916B-40ED-9DE7-78B8BD78673E}" destId="{B5AA9195-BC57-4544-87AA-ABC7B4188735}" srcOrd="1" destOrd="0" presId="urn:microsoft.com/office/officeart/2005/8/layout/vList4#1"/>
    <dgm:cxn modelId="{FEFA4043-A455-43B1-AE70-6E43BD0030D5}" type="presParOf" srcId="{90105848-916B-40ED-9DE7-78B8BD78673E}" destId="{A64F94AC-C193-480F-A4BD-E1A23D1E1E21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4CFA1-2673-4899-BD94-6CE5B386DF2E}">
      <dsp:nvSpPr>
        <dsp:cNvPr id="0" name=""/>
        <dsp:cNvSpPr/>
      </dsp:nvSpPr>
      <dsp:spPr>
        <a:xfrm>
          <a:off x="0" y="0"/>
          <a:ext cx="6096000" cy="9445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Difference between the predicted value and the actual value</a:t>
          </a:r>
        </a:p>
      </dsp:txBody>
      <dsp:txXfrm>
        <a:off x="1313656" y="0"/>
        <a:ext cx="4782343" cy="944562"/>
      </dsp:txXfrm>
    </dsp:sp>
    <dsp:sp modelId="{170843CA-0DC5-4FB6-A82A-382150BFD6CB}">
      <dsp:nvSpPr>
        <dsp:cNvPr id="0" name=""/>
        <dsp:cNvSpPr/>
      </dsp:nvSpPr>
      <dsp:spPr>
        <a:xfrm>
          <a:off x="94456" y="94456"/>
          <a:ext cx="1219200" cy="75564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7CE399-2D77-4752-AEAA-10B455DE5BD4}">
      <dsp:nvSpPr>
        <dsp:cNvPr id="0" name=""/>
        <dsp:cNvSpPr/>
      </dsp:nvSpPr>
      <dsp:spPr>
        <a:xfrm>
          <a:off x="0" y="1039018"/>
          <a:ext cx="6096000" cy="9445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Spread of data</a:t>
          </a:r>
        </a:p>
      </dsp:txBody>
      <dsp:txXfrm>
        <a:off x="1313656" y="1039018"/>
        <a:ext cx="4782343" cy="944562"/>
      </dsp:txXfrm>
    </dsp:sp>
    <dsp:sp modelId="{00C4C478-8D58-4124-BAE7-6B548C2644FB}">
      <dsp:nvSpPr>
        <dsp:cNvPr id="0" name=""/>
        <dsp:cNvSpPr/>
      </dsp:nvSpPr>
      <dsp:spPr>
        <a:xfrm>
          <a:off x="94456" y="1133474"/>
          <a:ext cx="1219200" cy="75564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CA261-EC7D-491B-94BA-F1841711DD1B}">
      <dsp:nvSpPr>
        <dsp:cNvPr id="0" name=""/>
        <dsp:cNvSpPr/>
      </dsp:nvSpPr>
      <dsp:spPr>
        <a:xfrm>
          <a:off x="0" y="2078037"/>
          <a:ext cx="6096000" cy="9445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High Bias - Occurs when a model not properly trained for training data which in turn has high error on both training and test data.</a:t>
          </a:r>
        </a:p>
      </dsp:txBody>
      <dsp:txXfrm>
        <a:off x="1313656" y="2078037"/>
        <a:ext cx="4782343" cy="944562"/>
      </dsp:txXfrm>
    </dsp:sp>
    <dsp:sp modelId="{CD8F27E0-8470-4D62-B09C-8F443D46F5EA}">
      <dsp:nvSpPr>
        <dsp:cNvPr id="0" name=""/>
        <dsp:cNvSpPr/>
      </dsp:nvSpPr>
      <dsp:spPr>
        <a:xfrm>
          <a:off x="94456" y="2172493"/>
          <a:ext cx="1219200" cy="75564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ED64DE-2D34-4629-9A8C-9952B69D05B6}">
      <dsp:nvSpPr>
        <dsp:cNvPr id="0" name=""/>
        <dsp:cNvSpPr/>
      </dsp:nvSpPr>
      <dsp:spPr>
        <a:xfrm>
          <a:off x="0" y="3117056"/>
          <a:ext cx="6096000" cy="9445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High Variance - Occurs when a model trains the training data much which in turn has high errors on test data.</a:t>
          </a:r>
        </a:p>
      </dsp:txBody>
      <dsp:txXfrm>
        <a:off x="1313656" y="3117056"/>
        <a:ext cx="4782343" cy="944562"/>
      </dsp:txXfrm>
    </dsp:sp>
    <dsp:sp modelId="{B5AA9195-BC57-4544-87AA-ABC7B4188735}">
      <dsp:nvSpPr>
        <dsp:cNvPr id="0" name=""/>
        <dsp:cNvSpPr/>
      </dsp:nvSpPr>
      <dsp:spPr>
        <a:xfrm>
          <a:off x="94456" y="3211512"/>
          <a:ext cx="1219200" cy="75564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9CAE5-B62A-403B-9031-63426EB14104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D229E-0E7C-4193-A5F7-591E39D1BB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E8D5-CD56-4A09-BFF3-5FE6B3DBE35F}" type="datetime5">
              <a:rPr lang="en-US" smtClean="0"/>
              <a:pPr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99F9-83BD-49DD-8291-B512441ABA1D}" type="datetime5">
              <a:rPr lang="en-US" smtClean="0"/>
              <a:pPr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DE68-EAE1-488D-AC08-21BCB0BCC7D9}" type="datetime5">
              <a:rPr lang="en-US" smtClean="0"/>
              <a:pPr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4C24-DE69-424D-966D-A2B1F1472803}" type="datetime5">
              <a:rPr lang="en-US" smtClean="0"/>
              <a:pPr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8DE8-272A-4469-B0BB-F7FC9F77C93B}" type="datetime5">
              <a:rPr lang="en-US" smtClean="0"/>
              <a:pPr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2BF7-150F-4B33-A3C2-D0601B9A1E1C}" type="datetime5">
              <a:rPr lang="en-US" smtClean="0"/>
              <a:pPr/>
              <a:t>12-Aug-22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EA1F-8ECD-45C6-B437-6C4EB8D4A65A}" type="datetime5">
              <a:rPr lang="en-US" smtClean="0"/>
              <a:pPr/>
              <a:t>12-Aug-22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9A49-AEA0-4CB7-8625-339239ECFB78}" type="datetime5">
              <a:rPr lang="en-US" smtClean="0"/>
              <a:pPr/>
              <a:t>12-Aug-22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711D-FF47-4374-9122-6ACB0FBA1A3E}" type="datetime5">
              <a:rPr lang="en-US" smtClean="0"/>
              <a:pPr/>
              <a:t>12-Aug-22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E528-0B56-4F56-98E6-F01FA8AA2D9F}" type="datetime5">
              <a:rPr lang="en-US" smtClean="0"/>
              <a:pPr/>
              <a:t>12-Aug-22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FCE3-BD04-49D0-8771-E801B002FC1A}" type="datetime5">
              <a:rPr lang="en-US" smtClean="0"/>
              <a:pPr/>
              <a:t>12-Aug-22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578C7-5378-40E3-966D-299755EA320D}" type="datetime5">
              <a:rPr lang="en-US" smtClean="0"/>
              <a:pPr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1314450"/>
            <a:ext cx="6858000" cy="3429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1143000" y="1405890"/>
            <a:ext cx="6858000" cy="13716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ounded Rectangle 4"/>
          <p:cNvSpPr/>
          <p:nvPr/>
        </p:nvSpPr>
        <p:spPr>
          <a:xfrm>
            <a:off x="4914900" y="1200150"/>
            <a:ext cx="800100" cy="457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750" y="1200150"/>
            <a:ext cx="914400" cy="4000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00300" y="2888837"/>
            <a:ext cx="434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18CSE392T – Machine Learning I</a:t>
            </a:r>
            <a:endParaRPr lang="en-US" b="1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7EFA38-67A1-13C4-A34C-353E4EDAAB4E}"/>
              </a:ext>
            </a:extLst>
          </p:cNvPr>
          <p:cNvSpPr/>
          <p:nvPr/>
        </p:nvSpPr>
        <p:spPr>
          <a:xfrm>
            <a:off x="1771650" y="5311602"/>
            <a:ext cx="56007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9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Department of Data Science and Business Systems</a:t>
            </a:r>
            <a:endParaRPr lang="en-US" sz="900" b="1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pic>
        <p:nvPicPr>
          <p:cNvPr id="57346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676400"/>
            <a:ext cx="5734050" cy="3819525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</p:spTree>
  </p:cSld>
  <p:clrMapOvr>
    <a:masterClrMapping/>
  </p:clrMapOvr>
  <p:transition spd="slow"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3106737"/>
            <a:ext cx="8001000" cy="1362075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Bias vs Variance trade off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IN" dirty="0"/>
              <a:t>Bias and Variance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prediction errors in a model prediction includes</a:t>
            </a:r>
          </a:p>
          <a:p>
            <a:pPr marL="514350" indent="-514350">
              <a:buAutoNum type="arabicPeriod"/>
            </a:pPr>
            <a:r>
              <a:rPr lang="en-US" dirty="0"/>
              <a:t>Bias</a:t>
            </a:r>
          </a:p>
          <a:p>
            <a:pPr marL="514350" indent="-514350">
              <a:buAutoNum type="arabicPeriod"/>
            </a:pPr>
            <a:r>
              <a:rPr lang="en-US" dirty="0"/>
              <a:t>Variance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understanding about these errors helps us to</a:t>
            </a:r>
          </a:p>
          <a:p>
            <a:pPr marL="0" indent="0">
              <a:buFont typeface="Wingdings" pitchFamily="2" charset="2"/>
              <a:buChar char="v"/>
            </a:pPr>
            <a:r>
              <a:rPr lang="en-US" dirty="0"/>
              <a:t>Build an accurate model</a:t>
            </a:r>
          </a:p>
          <a:p>
            <a:pPr marL="0" indent="0">
              <a:buFont typeface="Wingdings" pitchFamily="2" charset="2"/>
              <a:buChar char="v"/>
            </a:pPr>
            <a:r>
              <a:rPr lang="en-US" dirty="0"/>
              <a:t>And avoids </a:t>
            </a:r>
            <a:r>
              <a:rPr lang="en-US" dirty="0" err="1"/>
              <a:t>overfitting</a:t>
            </a:r>
            <a:r>
              <a:rPr lang="en-US" dirty="0"/>
              <a:t> and </a:t>
            </a:r>
            <a:r>
              <a:rPr lang="en-US" dirty="0" err="1"/>
              <a:t>underfitting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IN" dirty="0"/>
              <a:t>Bias  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Definition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219200" y="2819400"/>
            <a:ext cx="6248400" cy="1066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Difference between predicted value and actual value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2000" y="4267200"/>
            <a:ext cx="7239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If the bias is too high , predicted value is faraway from the actual value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IN" dirty="0"/>
              <a:t>Variance 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Definition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219200" y="2819400"/>
            <a:ext cx="6248400" cy="1066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Variance is the change in prediction accuracy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2000" y="4267200"/>
            <a:ext cx="7239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When the test data is not performed well as the train data,  the model will vary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IN" dirty="0"/>
              <a:t>Bias Variance – Trade off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/>
          <a:lstStyle/>
          <a:p>
            <a:r>
              <a:rPr lang="en-IN" dirty="0"/>
              <a:t>If the model is too simple and has few parameters then it is having </a:t>
            </a:r>
            <a:r>
              <a:rPr lang="en-IN" b="1" dirty="0">
                <a:solidFill>
                  <a:srgbClr val="FF0000"/>
                </a:solidFill>
              </a:rPr>
              <a:t>High Bias and Low Variance</a:t>
            </a:r>
          </a:p>
          <a:p>
            <a:endParaRPr lang="en-IN" b="1" dirty="0">
              <a:solidFill>
                <a:srgbClr val="FF0000"/>
              </a:solidFill>
            </a:endParaRPr>
          </a:p>
          <a:p>
            <a:r>
              <a:rPr lang="en-IN" dirty="0"/>
              <a:t>If the model is having large number of parameters then it is having </a:t>
            </a:r>
            <a:r>
              <a:rPr lang="en-IN" b="1" dirty="0">
                <a:solidFill>
                  <a:srgbClr val="FF0000"/>
                </a:solidFill>
              </a:rPr>
              <a:t>High Variance and Low Bias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33400" y="990600"/>
            <a:ext cx="8229600" cy="1143000"/>
          </a:xfrm>
        </p:spPr>
        <p:txBody>
          <a:bodyPr/>
          <a:lstStyle/>
          <a:p>
            <a:r>
              <a:rPr lang="en-IN" dirty="0"/>
              <a:t>High Bias &amp; High Variance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0110" y="2320131"/>
            <a:ext cx="319278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62550" y="2339181"/>
            <a:ext cx="30099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Scenarios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828800"/>
            <a:ext cx="603885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IN" dirty="0"/>
              <a:t>Summary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12" name="Diagram 11"/>
          <p:cNvGraphicFramePr/>
          <p:nvPr/>
        </p:nvGraphicFramePr>
        <p:xfrm>
          <a:off x="1447800" y="2057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pull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16F0FD5211EF48ADF451189786BE55" ma:contentTypeVersion="3" ma:contentTypeDescription="Create a new document." ma:contentTypeScope="" ma:versionID="642b669743308134d33ab9cc465dd04a">
  <xsd:schema xmlns:xsd="http://www.w3.org/2001/XMLSchema" xmlns:xs="http://www.w3.org/2001/XMLSchema" xmlns:p="http://schemas.microsoft.com/office/2006/metadata/properties" xmlns:ns2="54f54d3c-f19a-4d8a-961a-8535f70de3a8" targetNamespace="http://schemas.microsoft.com/office/2006/metadata/properties" ma:root="true" ma:fieldsID="4322fb40970038fe86e665a272803d2b" ns2:_="">
    <xsd:import namespace="54f54d3c-f19a-4d8a-961a-8535f70de3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f54d3c-f19a-4d8a-961a-8535f70de3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1087E9-818C-4E56-A287-1A8981A29041}"/>
</file>

<file path=customXml/itemProps2.xml><?xml version="1.0" encoding="utf-8"?>
<ds:datastoreItem xmlns:ds="http://schemas.openxmlformats.org/officeDocument/2006/customXml" ds:itemID="{1AB56DCC-3526-4C67-989C-3D9CB80261B5}"/>
</file>

<file path=customXml/itemProps3.xml><?xml version="1.0" encoding="utf-8"?>
<ds:datastoreItem xmlns:ds="http://schemas.openxmlformats.org/officeDocument/2006/customXml" ds:itemID="{EEDDE229-3CEA-4E5D-B0A6-CD2CAAA91F6A}"/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266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</vt:lpstr>
      <vt:lpstr>Times New Roman</vt:lpstr>
      <vt:lpstr>Wingdings</vt:lpstr>
      <vt:lpstr>Office Theme</vt:lpstr>
      <vt:lpstr>PowerPoint Presentation</vt:lpstr>
      <vt:lpstr>Bias vs Variance trade off</vt:lpstr>
      <vt:lpstr>Bias and Variance</vt:lpstr>
      <vt:lpstr>Bias  </vt:lpstr>
      <vt:lpstr>Variance </vt:lpstr>
      <vt:lpstr>Bias Variance – Trade off</vt:lpstr>
      <vt:lpstr>High Bias &amp; High Variance</vt:lpstr>
      <vt:lpstr>Scenarios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CENR</dc:creator>
  <cp:lastModifiedBy>Prakash M</cp:lastModifiedBy>
  <cp:revision>63</cp:revision>
  <dcterms:created xsi:type="dcterms:W3CDTF">2019-09-14T05:22:07Z</dcterms:created>
  <dcterms:modified xsi:type="dcterms:W3CDTF">2022-08-12T05:05:10Z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0x0101007F16F0FD5211EF48ADF451189786BE55</vt:lpwstr>
  </property>
</Properties>
</file>