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55"/>
  </p:notesMasterIdLst>
  <p:sldIdLst>
    <p:sldId id="256" r:id="rId2"/>
    <p:sldId id="257" r:id="rId3"/>
    <p:sldId id="262" r:id="rId4"/>
    <p:sldId id="264" r:id="rId5"/>
    <p:sldId id="265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2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8" r:id="rId39"/>
    <p:sldId id="311" r:id="rId40"/>
    <p:sldId id="312" r:id="rId41"/>
    <p:sldId id="313" r:id="rId42"/>
    <p:sldId id="314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8" r:id="rId51"/>
    <p:sldId id="330" r:id="rId52"/>
    <p:sldId id="331" r:id="rId53"/>
    <p:sldId id="333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9AA0A6"/>
          </p15:clr>
        </p15:guide>
        <p15:guide id="2" pos="5557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hshVI1puuclrsC00LeUE08pDW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936072B-C351-499A-83A9-92965DD465F6}">
  <a:tblStyle styleId="{B936072B-C351-499A-83A9-92965DD465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28"/>
      </p:cViewPr>
      <p:guideLst>
        <p:guide orient="horz" pos="1620"/>
        <p:guide pos="340"/>
        <p:guide pos="5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357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1" name="Google Shape;65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07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3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570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" type="tx">
  <p:cSld name="Slide -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 Divi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ease Note Slide">
  <p:cSld name="Please Not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8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d You Know">
  <p:cSld name="Did You Know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rgbClr val="000000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75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448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8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588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619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300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88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11/1/2023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46061" y="1323875"/>
            <a:ext cx="68892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GB" dirty="0"/>
              <a:t>Unsupervised 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Classification and clustering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2"/>
          </p:nvPr>
        </p:nvSpPr>
        <p:spPr>
          <a:xfrm>
            <a:off x="422025" y="2061675"/>
            <a:ext cx="8395500" cy="24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the classification problem, the target variable is known and is categorical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 model is trained on this information and new data is classified accordingly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clustering, groups of data are formed based on similarity in observations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Visiting Basics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Proximity measures</a:t>
            </a:r>
            <a:endParaRPr dirty="0"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2"/>
          </p:nvPr>
        </p:nvSpPr>
        <p:spPr>
          <a:xfrm>
            <a:off x="422025" y="1582425"/>
            <a:ext cx="83991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The proximity measures find the distance between two instances </a:t>
            </a:r>
            <a:endParaRPr sz="2000" dirty="0"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Proximity measures include  </a:t>
            </a:r>
            <a:endParaRPr sz="2000" dirty="0"/>
          </a:p>
          <a:p>
            <a:pPr marL="914400" lvl="1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Similarity measures</a:t>
            </a:r>
            <a:endParaRPr sz="1800" dirty="0"/>
          </a:p>
          <a:p>
            <a:pPr marL="914400" lvl="1" indent="-3175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Dissimilarity measures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Depending upon the data types, we choose the proximity measure 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422024" y="445025"/>
            <a:ext cx="8637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Similarity and dissimilarity measures</a:t>
            </a:r>
            <a:endParaRPr dirty="0"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2"/>
          </p:nvPr>
        </p:nvSpPr>
        <p:spPr>
          <a:xfrm>
            <a:off x="431355" y="1366427"/>
            <a:ext cx="39918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A similarity measure for two objects return the value between 0 and 1. For the completely similar objects the similarity measure is 1.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218688" y="3210700"/>
            <a:ext cx="2811300" cy="1617300"/>
          </a:xfrm>
          <a:prstGeom prst="bracketPair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1295063" y="2935600"/>
            <a:ext cx="25989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	x</a:t>
            </a:r>
            <a:r>
              <a:rPr lang="en-GB" sz="1400" b="0" i="0" u="none" strike="noStrike" cap="none" baseline="-25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	    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 dirty="0" err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1400" b="0" i="0" u="none" strike="noStrike" cap="none" baseline="-250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805863" y="3333500"/>
            <a:ext cx="3609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    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1400" b="0" i="0" u="none" strike="noStrike" cap="none" baseline="-25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4646025" y="1653700"/>
            <a:ext cx="0" cy="31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0"/>
          <p:cNvSpPr txBox="1"/>
          <p:nvPr/>
        </p:nvSpPr>
        <p:spPr>
          <a:xfrm>
            <a:off x="4878225" y="1571700"/>
            <a:ext cx="39918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dissimilarity measure for two objects return the value between 0 and 1. For the completely similar objects the dissimilarity measure is 0.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5674863" y="3160392"/>
            <a:ext cx="2811300" cy="1617300"/>
          </a:xfrm>
          <a:prstGeom prst="bracketPair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5751238" y="3235467"/>
            <a:ext cx="25989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0		</a:t>
            </a:r>
            <a:endParaRPr sz="1600" b="0" i="0" u="none" strike="noStrike" cap="none" baseline="-250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0		</a:t>
            </a:r>
            <a:endParaRPr sz="1600" b="0" i="0" u="none" strike="noStrike" cap="none" baseline="-25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                       ⋱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1n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2n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…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0</a:t>
            </a:r>
            <a:endParaRPr sz="1600" b="0" i="0" u="none" strike="noStrike" cap="none" baseline="-25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751238" y="2894175"/>
            <a:ext cx="25989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	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	     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1400" b="0" i="0" u="none" strike="noStrike" cap="none" baseline="-25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225463" y="3333500"/>
            <a:ext cx="3609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    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en-GB" sz="1400" b="0" i="0" u="none" strike="noStrike" cap="none" baseline="-25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1400" b="0" i="0" u="none" strike="noStrike" cap="none" baseline="-25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1331638" y="3235467"/>
            <a:ext cx="25989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		</a:t>
            </a:r>
            <a:endParaRPr sz="1600" b="0" i="0" u="none" strike="noStrike" cap="none" baseline="-250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1		</a:t>
            </a:r>
            <a:endParaRPr sz="1600" b="0" i="0" u="none" strike="noStrike" cap="none" baseline="-25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                       ⋱</a:t>
            </a: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1n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d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2n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…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1</a:t>
            </a:r>
            <a:endParaRPr sz="1600" b="0" i="0" u="none" strike="noStrike" cap="none" baseline="-25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422024" y="445025"/>
            <a:ext cx="86286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Distance measures for numeric data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964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/>
              <a:t>The </a:t>
            </a:r>
            <a:r>
              <a:rPr lang="en-GB" sz="2000" dirty="0">
                <a:solidFill>
                  <a:schemeClr val="dk1"/>
                </a:solidFill>
              </a:rPr>
              <a:t>x</a:t>
            </a:r>
            <a:r>
              <a:rPr lang="en-GB" sz="2000" baseline="-25000" dirty="0">
                <a:solidFill>
                  <a:schemeClr val="dk1"/>
                </a:solidFill>
              </a:rPr>
              <a:t>i</a:t>
            </a:r>
            <a:r>
              <a:rPr lang="en-GB" sz="2000" dirty="0">
                <a:solidFill>
                  <a:schemeClr val="dk1"/>
                </a:solidFill>
              </a:rPr>
              <a:t> and </a:t>
            </a:r>
            <a:r>
              <a:rPr lang="en-GB" sz="2000" dirty="0" err="1">
                <a:solidFill>
                  <a:schemeClr val="dk1"/>
                </a:solidFill>
              </a:rPr>
              <a:t>y</a:t>
            </a:r>
            <a:r>
              <a:rPr lang="en-GB" sz="2000" baseline="-25000" dirty="0" err="1">
                <a:solidFill>
                  <a:schemeClr val="dk1"/>
                </a:solidFill>
              </a:rPr>
              <a:t>i</a:t>
            </a:r>
            <a:r>
              <a:rPr lang="en-GB" sz="2000" dirty="0">
                <a:solidFill>
                  <a:schemeClr val="dk1"/>
                </a:solidFill>
              </a:rPr>
              <a:t> are the values taken by variables X and Y respectively</a:t>
            </a:r>
            <a:endParaRPr sz="2000" dirty="0"/>
          </a:p>
        </p:txBody>
      </p:sp>
      <p:graphicFrame>
        <p:nvGraphicFramePr>
          <p:cNvPr id="252" name="Google Shape;252;p21"/>
          <p:cNvGraphicFramePr/>
          <p:nvPr/>
        </p:nvGraphicFramePr>
        <p:xfrm>
          <a:off x="1455225" y="2375100"/>
          <a:ext cx="6233550" cy="237726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3116775"/>
                <a:gridCol w="3116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Distance Measure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Formula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Euclidean measure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Squared Euclidean distance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Manhattan distance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Minkowski distance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Chebyshev’s distance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3" name="Google Shape;253;p21" descr="\sqrt{\sum_{i=1}^n(x_i -y_i)^2}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553" y="2827250"/>
            <a:ext cx="1100850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 descr="\sum_{i=1}^n(x_i -y_i)^2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7200" y="3223879"/>
            <a:ext cx="1541178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 descr="\sum_{i=1}^n|x_i -y_i|" title="MathEquation,#0000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8025" y="3620500"/>
            <a:ext cx="1421896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 descr="\sqrt[p]{\sum_{i=1}^n|x_i -y_i|^p}" title="MathEquation,#0000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8548" y="4017113"/>
            <a:ext cx="1100850" cy="30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 descr="\max_{i=1}^n|x_i -y_i|" title="MathEquation,#0000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6836" y="4416500"/>
            <a:ext cx="1421900" cy="2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3879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K - means Algorithm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rot="5400000">
            <a:off x="596400" y="2685300"/>
            <a:ext cx="141600" cy="463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247175" y="3120800"/>
            <a:ext cx="10311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Specifies the number of clusters</a:t>
            </a: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23"/>
          <p:cNvSpPr/>
          <p:nvPr/>
        </p:nvSpPr>
        <p:spPr>
          <a:xfrm rot="5400000">
            <a:off x="1935475" y="2218050"/>
            <a:ext cx="158100" cy="1414500"/>
          </a:xfrm>
          <a:prstGeom prst="rightBrace">
            <a:avLst>
              <a:gd name="adj1" fmla="val 50000"/>
              <a:gd name="adj2" fmla="val 483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352800" y="3137300"/>
            <a:ext cx="13998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Specifies average (centroid) of a cluster</a:t>
            </a: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K-means algorithm</a:t>
            </a:r>
            <a:endParaRPr dirty="0"/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2"/>
          </p:nvPr>
        </p:nvSpPr>
        <p:spPr>
          <a:xfrm>
            <a:off x="422025" y="1582425"/>
            <a:ext cx="83889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Used when data is numeric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Recursive technique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Can not train a model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Based on proximity </a:t>
            </a:r>
            <a:r>
              <a:rPr lang="en-GB" sz="1800" dirty="0" smtClean="0">
                <a:solidFill>
                  <a:schemeClr val="dk1"/>
                </a:solidFill>
              </a:rPr>
              <a:t>measures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dk1"/>
                </a:solidFill>
              </a:rPr>
              <a:t>Greedy algorithm 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Minimizes the squared error of points in its cluster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sz="1800" dirty="0"/>
              <a:t>Non-deterministic algorithm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6"/>
          <p:cNvGrpSpPr/>
          <p:nvPr/>
        </p:nvGrpSpPr>
        <p:grpSpPr>
          <a:xfrm>
            <a:off x="1868437" y="1934025"/>
            <a:ext cx="5068913" cy="2813099"/>
            <a:chOff x="1868437" y="1475599"/>
            <a:chExt cx="6086063" cy="3271525"/>
          </a:xfrm>
        </p:grpSpPr>
        <p:pic>
          <p:nvPicPr>
            <p:cNvPr id="290" name="Google Shape;290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68437" y="1475599"/>
              <a:ext cx="5407125" cy="327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6"/>
            <p:cNvSpPr/>
            <p:nvPr/>
          </p:nvSpPr>
          <p:spPr>
            <a:xfrm>
              <a:off x="5920200" y="1602075"/>
              <a:ext cx="2034300" cy="66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6AA84F"/>
                  </a:solidFill>
                  <a:latin typeface="Arial"/>
                  <a:ea typeface="Arial"/>
                  <a:cs typeface="Arial"/>
                  <a:sym typeface="Arial"/>
                </a:rPr>
                <a:t>1. Reduce variation within cluster</a:t>
              </a:r>
              <a:endParaRPr sz="1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5327525" y="3124675"/>
              <a:ext cx="2034300" cy="66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2. Increase variation between clusters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Objective of clustering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K-means algorithm - procedure</a:t>
            </a:r>
            <a:endParaRPr sz="2800" dirty="0"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800" y="1105825"/>
            <a:ext cx="37623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38523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Create a </a:t>
            </a:r>
            <a:r>
              <a:rPr lang="en-GB" sz="2000" dirty="0" err="1"/>
              <a:t>dataframe</a:t>
            </a:r>
            <a:r>
              <a:rPr lang="en-GB" sz="2000" dirty="0"/>
              <a:t> of  the given data.</a:t>
            </a:r>
            <a:endParaRPr sz="2000" dirty="0"/>
          </a:p>
        </p:txBody>
      </p:sp>
      <p:pic>
        <p:nvPicPr>
          <p:cNvPr id="331" name="Google Shape;331;p32"/>
          <p:cNvPicPr preferRelativeResize="0"/>
          <p:nvPr/>
        </p:nvPicPr>
        <p:blipFill rotWithShape="1">
          <a:blip r:embed="rId3">
            <a:alphaModFix/>
          </a:blip>
          <a:srcRect l="12762"/>
          <a:stretch/>
        </p:blipFill>
        <p:spPr>
          <a:xfrm>
            <a:off x="5824550" y="1017725"/>
            <a:ext cx="1766775" cy="38209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52;p34"/>
          <p:cNvPicPr preferRelativeResize="0"/>
          <p:nvPr/>
        </p:nvPicPr>
        <p:blipFill rotWithShape="1">
          <a:blip r:embed="rId4">
            <a:alphaModFix/>
          </a:blip>
          <a:srcRect l="15589"/>
          <a:stretch/>
        </p:blipFill>
        <p:spPr>
          <a:xfrm>
            <a:off x="1968283" y="2081092"/>
            <a:ext cx="1848250" cy="118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293425" y="1582425"/>
            <a:ext cx="8397900" cy="3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Machine Learning</a:t>
            </a:r>
            <a:endParaRPr sz="1800" dirty="0">
              <a:solidFill>
                <a:srgbClr val="222222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-GB" sz="1800" dirty="0">
                <a:solidFill>
                  <a:srgbClr val="222222"/>
                </a:solidFill>
              </a:rPr>
              <a:t>Supervised Learning</a:t>
            </a:r>
            <a:endParaRPr sz="1800" dirty="0">
              <a:solidFill>
                <a:srgbClr val="222222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-GB" sz="1800" dirty="0">
                <a:solidFill>
                  <a:srgbClr val="222222"/>
                </a:solidFill>
              </a:rPr>
              <a:t>Unsupervised Learning</a:t>
            </a:r>
            <a:endParaRPr sz="1800" dirty="0">
              <a:solidFill>
                <a:srgbClr val="22222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 sz="1800" dirty="0">
                <a:solidFill>
                  <a:srgbClr val="222222"/>
                </a:solidFill>
              </a:rPr>
              <a:t>Clustering</a:t>
            </a:r>
            <a:endParaRPr sz="1800" dirty="0">
              <a:solidFill>
                <a:srgbClr val="22222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 sz="1800" dirty="0"/>
              <a:t>Visiting Basics</a:t>
            </a:r>
            <a:endParaRPr sz="1800" dirty="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sz="1800" dirty="0"/>
              <a:t>Proximity Measures</a:t>
            </a:r>
            <a:endParaRPr sz="1800" dirty="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sz="1800" dirty="0"/>
              <a:t>Distance Measures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713583" y="1455577"/>
            <a:ext cx="4124130" cy="216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 dirty="0"/>
              <a:t>K-means Algorithm</a:t>
            </a:r>
          </a:p>
          <a:p>
            <a:pPr marL="914400" lvl="1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sz="1600" dirty="0"/>
              <a:t>Cluster Formation</a:t>
            </a:r>
          </a:p>
          <a:p>
            <a:pPr marL="914400" lvl="1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sz="1600" dirty="0"/>
              <a:t>Optimal Value of K</a:t>
            </a:r>
          </a:p>
          <a:p>
            <a:pPr marL="1371600" lvl="2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■"/>
            </a:pPr>
            <a:r>
              <a:rPr lang="en-GB" sz="1600" dirty="0"/>
              <a:t>Elbow Plot</a:t>
            </a:r>
          </a:p>
          <a:p>
            <a:pPr marL="1371600" lvl="2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■"/>
            </a:pPr>
            <a:r>
              <a:rPr lang="en-GB" sz="1600" dirty="0">
                <a:solidFill>
                  <a:schemeClr val="dk1"/>
                </a:solidFill>
              </a:rPr>
              <a:t>Silhouette </a:t>
            </a:r>
            <a:r>
              <a:rPr lang="en-GB" sz="1600" dirty="0" smtClean="0">
                <a:solidFill>
                  <a:schemeClr val="dk1"/>
                </a:solidFill>
              </a:rPr>
              <a:t>Method</a:t>
            </a:r>
            <a:endParaRPr lang="en-GB" sz="16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1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1"/>
          </p:nvPr>
        </p:nvSpPr>
        <p:spPr>
          <a:xfrm>
            <a:off x="422024" y="3019500"/>
            <a:ext cx="7630293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Now, use K-means clustering to check whether the algorithm can form such three clusters (K = 3) from the given data. Consider the Euclidean distance as a distance measure.</a:t>
            </a:r>
            <a:endParaRPr sz="2000"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854228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Let us first plot the data.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From the plot, we can see that the dataset is divided into 3 groups.</a:t>
            </a: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2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59347" y="1204696"/>
            <a:ext cx="36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Initial assignment: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2"/>
          </p:nvPr>
        </p:nvSpPr>
        <p:spPr>
          <a:xfrm>
            <a:off x="533993" y="1752063"/>
            <a:ext cx="3561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Randomly choose 3 points as cluster centroids. 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Consider the below observations as initial centroids.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4448175" y="1350150"/>
            <a:ext cx="3991800" cy="2682500"/>
            <a:chOff x="4448175" y="1350150"/>
            <a:chExt cx="3991800" cy="2682500"/>
          </a:xfrm>
        </p:grpSpPr>
        <p:pic>
          <p:nvPicPr>
            <p:cNvPr id="347" name="Google Shape;34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48175" y="1350150"/>
              <a:ext cx="3991800" cy="2682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348" name="Google Shape;348;p34"/>
            <p:cNvCxnSpPr/>
            <p:nvPr/>
          </p:nvCxnSpPr>
          <p:spPr>
            <a:xfrm rot="10800000" flipH="1">
              <a:off x="5198148" y="2636013"/>
              <a:ext cx="717000" cy="68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49" name="Google Shape;349;p34"/>
            <p:cNvCxnSpPr/>
            <p:nvPr/>
          </p:nvCxnSpPr>
          <p:spPr>
            <a:xfrm rot="10800000">
              <a:off x="6491250" y="2482125"/>
              <a:ext cx="4620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50" name="Google Shape;350;p34"/>
            <p:cNvCxnSpPr/>
            <p:nvPr/>
          </p:nvCxnSpPr>
          <p:spPr>
            <a:xfrm rot="10800000">
              <a:off x="6310550" y="2570161"/>
              <a:ext cx="56700" cy="53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351" name="Google Shape;351;p34"/>
            <p:cNvSpPr txBox="1"/>
            <p:nvPr/>
          </p:nvSpPr>
          <p:spPr>
            <a:xfrm>
              <a:off x="5901200" y="2241961"/>
              <a:ext cx="66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mean</a:t>
              </a:r>
              <a:endParaRPr sz="14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52" name="Google Shape;352;p34"/>
          <p:cNvPicPr preferRelativeResize="0"/>
          <p:nvPr/>
        </p:nvPicPr>
        <p:blipFill rotWithShape="1">
          <a:blip r:embed="rId4">
            <a:alphaModFix/>
          </a:blip>
          <a:srcRect l="15589"/>
          <a:stretch/>
        </p:blipFill>
        <p:spPr>
          <a:xfrm>
            <a:off x="839279" y="3294745"/>
            <a:ext cx="1848250" cy="118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Initial centroid assignment methods </a:t>
            </a:r>
            <a:endParaRPr/>
          </a:p>
        </p:txBody>
      </p:sp>
      <p:sp>
        <p:nvSpPr>
          <p:cNvPr id="358" name="Google Shape;358;p35"/>
          <p:cNvSpPr txBox="1">
            <a:spLocks noGrp="1"/>
          </p:cNvSpPr>
          <p:nvPr>
            <p:ph type="body" idx="2"/>
          </p:nvPr>
        </p:nvSpPr>
        <p:spPr>
          <a:xfrm>
            <a:off x="437850" y="1702650"/>
            <a:ext cx="83838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Two methods for initializing cluster centroids: </a:t>
            </a:r>
            <a:r>
              <a:rPr lang="en-GB" sz="1600" dirty="0" err="1"/>
              <a:t>Forgy</a:t>
            </a:r>
            <a:r>
              <a:rPr lang="en-GB" sz="1600" dirty="0"/>
              <a:t>, Random Partition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 err="1"/>
              <a:t>Forgy</a:t>
            </a:r>
            <a:r>
              <a:rPr lang="en-GB" sz="1600" dirty="0"/>
              <a:t> method assigns K random observations as cluster centroids for K clusters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In Random Partition method, a cluster is randomly assigned to each data point, and the mean of data in each cluster is considered as cluster centroid</a:t>
            </a: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3</a:t>
            </a:r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body" idx="2"/>
          </p:nvPr>
        </p:nvSpPr>
        <p:spPr>
          <a:xfrm>
            <a:off x="422025" y="1687150"/>
            <a:ext cx="39501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Calculate the Euclidean distance of each point from cluster centroids.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The table shows that the 1</a:t>
            </a:r>
            <a:r>
              <a:rPr lang="en-GB" sz="1800" baseline="30000" dirty="0"/>
              <a:t>st</a:t>
            </a:r>
            <a:r>
              <a:rPr lang="en-GB" sz="1800" dirty="0"/>
              <a:t> point is closest to the first cluster, the 2</a:t>
            </a:r>
            <a:r>
              <a:rPr lang="en-GB" sz="1800" baseline="30000" dirty="0"/>
              <a:t>nd </a:t>
            </a:r>
            <a:r>
              <a:rPr lang="en-GB" sz="1800" dirty="0"/>
              <a:t>point is closest to the third cluster and so on. </a:t>
            </a:r>
            <a:endParaRPr dirty="0"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3">
            <a:alphaModFix/>
          </a:blip>
          <a:srcRect l="1700" t="1254"/>
          <a:stretch/>
        </p:blipFill>
        <p:spPr>
          <a:xfrm>
            <a:off x="4691075" y="917175"/>
            <a:ext cx="3150375" cy="3754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3</a:t>
            </a:r>
            <a:endParaRPr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2"/>
          </p:nvPr>
        </p:nvSpPr>
        <p:spPr>
          <a:xfrm>
            <a:off x="422025" y="2068150"/>
            <a:ext cx="3828900" cy="1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Assign the data to the nearest cluster.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 plot shows that 1</a:t>
            </a:r>
            <a:r>
              <a:rPr lang="en-GB" sz="2000" baseline="30000" dirty="0"/>
              <a:t>st </a:t>
            </a:r>
            <a:r>
              <a:rPr lang="en-GB" sz="2000" dirty="0"/>
              <a:t>cluster contains 5 points, the </a:t>
            </a:r>
            <a:r>
              <a:rPr lang="en-GB" sz="2000" dirty="0">
                <a:solidFill>
                  <a:schemeClr val="dk1"/>
                </a:solidFill>
              </a:rPr>
              <a:t>2</a:t>
            </a:r>
            <a:r>
              <a:rPr lang="en-GB" sz="2000" baseline="30000" dirty="0">
                <a:solidFill>
                  <a:schemeClr val="dk1"/>
                </a:solidFill>
              </a:rPr>
              <a:t>nd </a:t>
            </a:r>
            <a:r>
              <a:rPr lang="en-GB" sz="2000" dirty="0">
                <a:solidFill>
                  <a:schemeClr val="dk1"/>
                </a:solidFill>
              </a:rPr>
              <a:t>cluster contains 2 points, and the 3</a:t>
            </a:r>
            <a:r>
              <a:rPr lang="en-GB" sz="2000" baseline="30000" dirty="0">
                <a:solidFill>
                  <a:schemeClr val="dk1"/>
                </a:solidFill>
              </a:rPr>
              <a:t>rd </a:t>
            </a:r>
            <a:r>
              <a:rPr lang="en-GB" sz="2000" dirty="0">
                <a:solidFill>
                  <a:schemeClr val="dk1"/>
                </a:solidFill>
              </a:rPr>
              <a:t>cluster contains 7 points.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3525" y="1474925"/>
            <a:ext cx="3828950" cy="2567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4</a:t>
            </a: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>
            <a:off x="422025" y="962100"/>
            <a:ext cx="36072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1st iteration: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38"/>
          <p:cNvSpPr txBox="1">
            <a:spLocks noGrp="1"/>
          </p:cNvSpPr>
          <p:nvPr>
            <p:ph type="body" idx="2"/>
          </p:nvPr>
        </p:nvSpPr>
        <p:spPr>
          <a:xfrm>
            <a:off x="422025" y="1495500"/>
            <a:ext cx="392604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In step 3, we have obtained 3 clusters based on the initial centroid assignment. Now calculate the means of these clusters.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380" name="Google Shape;380;p38"/>
          <p:cNvGrpSpPr/>
          <p:nvPr/>
        </p:nvGrpSpPr>
        <p:grpSpPr>
          <a:xfrm>
            <a:off x="4671878" y="1318149"/>
            <a:ext cx="3702603" cy="2571759"/>
            <a:chOff x="4655350" y="1546698"/>
            <a:chExt cx="3871801" cy="2660899"/>
          </a:xfrm>
        </p:grpSpPr>
        <p:pic>
          <p:nvPicPr>
            <p:cNvPr id="381" name="Google Shape;38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5350" y="1546698"/>
              <a:ext cx="3871801" cy="26608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382" name="Google Shape;382;p38"/>
            <p:cNvCxnSpPr/>
            <p:nvPr/>
          </p:nvCxnSpPr>
          <p:spPr>
            <a:xfrm rot="10800000" flipH="1">
              <a:off x="5432825" y="2760925"/>
              <a:ext cx="664200" cy="58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83" name="Google Shape;383;p38"/>
            <p:cNvCxnSpPr>
              <a:endCxn id="384" idx="3"/>
            </p:cNvCxnSpPr>
            <p:nvPr/>
          </p:nvCxnSpPr>
          <p:spPr>
            <a:xfrm flipH="1">
              <a:off x="6709250" y="2375350"/>
              <a:ext cx="7059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385" name="Google Shape;385;p38"/>
            <p:cNvCxnSpPr>
              <a:endCxn id="384" idx="2"/>
            </p:cNvCxnSpPr>
            <p:nvPr/>
          </p:nvCxnSpPr>
          <p:spPr>
            <a:xfrm rot="10800000">
              <a:off x="6360950" y="2675050"/>
              <a:ext cx="208800" cy="43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384" name="Google Shape;384;p38"/>
            <p:cNvSpPr txBox="1"/>
            <p:nvPr/>
          </p:nvSpPr>
          <p:spPr>
            <a:xfrm>
              <a:off x="6012650" y="2330050"/>
              <a:ext cx="6966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mean</a:t>
              </a:r>
              <a:endParaRPr sz="14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aphicFrame>
        <p:nvGraphicFramePr>
          <p:cNvPr id="386" name="Google Shape;386;p38"/>
          <p:cNvGraphicFramePr/>
          <p:nvPr>
            <p:extLst>
              <p:ext uri="{D42A27DB-BD31-4B8C-83A1-F6EECF244321}">
                <p14:modId xmlns:p14="http://schemas.microsoft.com/office/powerpoint/2010/main" val="3829012401"/>
              </p:ext>
            </p:extLst>
          </p:nvPr>
        </p:nvGraphicFramePr>
        <p:xfrm>
          <a:off x="614858" y="3283975"/>
          <a:ext cx="3299175" cy="1859525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099725"/>
                <a:gridCol w="1099725"/>
                <a:gridCol w="1099725"/>
              </a:tblGrid>
              <a:tr h="62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Cluster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Length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Width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5.16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8.46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10.75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9.50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rgbClr val="AE50AE"/>
                          </a:solidFill>
                        </a:rPr>
                        <a:t>3</a:t>
                      </a:r>
                      <a:endParaRPr sz="1400" u="none" strike="noStrike" cap="none" dirty="0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14.74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13.39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5</a:t>
            </a:r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body" idx="2"/>
          </p:nvPr>
        </p:nvSpPr>
        <p:spPr>
          <a:xfrm>
            <a:off x="422025" y="1534750"/>
            <a:ext cx="3971400" cy="2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Now again calculate the Euclidean distance of each point from the newly obtained cluster centroids.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We can see that some of the data points are closer to the new centroid. Also, two data points are shifted to the 2</a:t>
            </a:r>
            <a:r>
              <a:rPr lang="en-GB" sz="1800" baseline="30000" dirty="0"/>
              <a:t>nd </a:t>
            </a:r>
            <a:r>
              <a:rPr lang="en-GB" sz="1800" dirty="0"/>
              <a:t>cluster from the 3rd cluster.</a:t>
            </a:r>
            <a:endParaRPr sz="1800" dirty="0"/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3">
            <a:alphaModFix/>
          </a:blip>
          <a:srcRect l="1613" t="1176"/>
          <a:stretch/>
        </p:blipFill>
        <p:spPr>
          <a:xfrm>
            <a:off x="4843475" y="1060850"/>
            <a:ext cx="3064525" cy="363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5</a:t>
            </a:r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body" idx="2"/>
          </p:nvPr>
        </p:nvSpPr>
        <p:spPr>
          <a:xfrm>
            <a:off x="422025" y="2068150"/>
            <a:ext cx="38412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Assign the data to the nearest cluster.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 plot shows that 1</a:t>
            </a:r>
            <a:r>
              <a:rPr lang="en-GB" sz="2000" baseline="30000" dirty="0"/>
              <a:t>st </a:t>
            </a:r>
            <a:r>
              <a:rPr lang="en-GB" sz="2000" dirty="0"/>
              <a:t>cluster contains same 5 points as before, the </a:t>
            </a:r>
            <a:r>
              <a:rPr lang="en-GB" sz="2000" dirty="0">
                <a:solidFill>
                  <a:schemeClr val="dk1"/>
                </a:solidFill>
              </a:rPr>
              <a:t>2</a:t>
            </a:r>
            <a:r>
              <a:rPr lang="en-GB" sz="2000" baseline="30000" dirty="0">
                <a:solidFill>
                  <a:schemeClr val="dk1"/>
                </a:solidFill>
              </a:rPr>
              <a:t>nd </a:t>
            </a:r>
            <a:r>
              <a:rPr lang="en-GB" sz="2000" dirty="0">
                <a:solidFill>
                  <a:schemeClr val="dk1"/>
                </a:solidFill>
              </a:rPr>
              <a:t>cluster have 2 new points, and the 3</a:t>
            </a:r>
            <a:r>
              <a:rPr lang="en-GB" sz="2000" baseline="30000" dirty="0">
                <a:solidFill>
                  <a:schemeClr val="dk1"/>
                </a:solidFill>
              </a:rPr>
              <a:t>rd </a:t>
            </a:r>
            <a:r>
              <a:rPr lang="en-GB" sz="2000" dirty="0">
                <a:solidFill>
                  <a:schemeClr val="dk1"/>
                </a:solidFill>
              </a:rPr>
              <a:t>cluster contains 5 points.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</p:txBody>
      </p:sp>
      <p:pic>
        <p:nvPicPr>
          <p:cNvPr id="401" name="Google Shape;40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3525" y="1551125"/>
            <a:ext cx="3841100" cy="2619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step 6</a:t>
            </a:r>
            <a:endParaRPr/>
          </a:p>
        </p:txBody>
      </p:sp>
      <p:sp>
        <p:nvSpPr>
          <p:cNvPr id="407" name="Google Shape;407;p41"/>
          <p:cNvSpPr txBox="1"/>
          <p:nvPr/>
        </p:nvSpPr>
        <p:spPr>
          <a:xfrm>
            <a:off x="1560900" y="2352150"/>
            <a:ext cx="6022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Repeat steps 4 and 5, until the cluster centroids remains same.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4 </a:t>
            </a:r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subTitle" idx="1"/>
          </p:nvPr>
        </p:nvSpPr>
        <p:spPr>
          <a:xfrm>
            <a:off x="422025" y="4476750"/>
            <a:ext cx="7976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Note: The centroid for the cluster 1 is same as in the previous step.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422025" y="1419300"/>
            <a:ext cx="38844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>
                <a:solidFill>
                  <a:schemeClr val="dk1"/>
                </a:solidFill>
              </a:rPr>
              <a:t>In step 5, we have obtained 3 clusters based on the centroids. Now calculate the means of the new clusters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4294967295"/>
          </p:nvPr>
        </p:nvSpPr>
        <p:spPr>
          <a:xfrm>
            <a:off x="0" y="962025"/>
            <a:ext cx="3606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2nd iteration</a:t>
            </a:r>
            <a:r>
              <a:rPr lang="en-GB" sz="2400" dirty="0"/>
              <a:t>: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414" name="Google Shape;414;p42"/>
          <p:cNvGrpSpPr/>
          <p:nvPr/>
        </p:nvGrpSpPr>
        <p:grpSpPr>
          <a:xfrm>
            <a:off x="4757531" y="1719246"/>
            <a:ext cx="3707729" cy="2496848"/>
            <a:chOff x="4833950" y="1472950"/>
            <a:chExt cx="3770700" cy="2501350"/>
          </a:xfrm>
        </p:grpSpPr>
        <p:pic>
          <p:nvPicPr>
            <p:cNvPr id="415" name="Google Shape;415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33950" y="1472950"/>
              <a:ext cx="3770700" cy="25013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416" name="Google Shape;416;p42"/>
            <p:cNvCxnSpPr/>
            <p:nvPr/>
          </p:nvCxnSpPr>
          <p:spPr>
            <a:xfrm rot="10800000" flipH="1">
              <a:off x="5582850" y="2491650"/>
              <a:ext cx="924900" cy="76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17" name="Google Shape;417;p42"/>
            <p:cNvCxnSpPr>
              <a:endCxn id="418" idx="3"/>
            </p:cNvCxnSpPr>
            <p:nvPr/>
          </p:nvCxnSpPr>
          <p:spPr>
            <a:xfrm flipH="1">
              <a:off x="7093364" y="2003709"/>
              <a:ext cx="7077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19" name="Google Shape;419;p42"/>
            <p:cNvCxnSpPr>
              <a:endCxn id="418" idx="2"/>
            </p:cNvCxnSpPr>
            <p:nvPr/>
          </p:nvCxnSpPr>
          <p:spPr>
            <a:xfrm rot="10800000">
              <a:off x="6760214" y="2408559"/>
              <a:ext cx="199800" cy="42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418" name="Google Shape;418;p42"/>
            <p:cNvSpPr txBox="1"/>
            <p:nvPr/>
          </p:nvSpPr>
          <p:spPr>
            <a:xfrm>
              <a:off x="6427064" y="2075259"/>
              <a:ext cx="6663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mean</a:t>
              </a:r>
              <a:endParaRPr sz="14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aphicFrame>
        <p:nvGraphicFramePr>
          <p:cNvPr id="420" name="Google Shape;420;p42"/>
          <p:cNvGraphicFramePr/>
          <p:nvPr>
            <p:extLst>
              <p:ext uri="{D42A27DB-BD31-4B8C-83A1-F6EECF244321}">
                <p14:modId xmlns:p14="http://schemas.microsoft.com/office/powerpoint/2010/main" val="3286701341"/>
              </p:ext>
            </p:extLst>
          </p:nvPr>
        </p:nvGraphicFramePr>
        <p:xfrm>
          <a:off x="812356" y="2831097"/>
          <a:ext cx="3283125" cy="179820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094375"/>
                <a:gridCol w="1094375"/>
                <a:gridCol w="1094375"/>
              </a:tblGrid>
              <a:tr h="5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Cluster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Length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Width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5.16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8.46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11.63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10.25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AE50AE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15.64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14.34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Unsupervised learning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2"/>
          </p:nvPr>
        </p:nvSpPr>
        <p:spPr>
          <a:xfrm>
            <a:off x="303900" y="1572900"/>
            <a:ext cx="8536200" cy="3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Unsupervised learning aims to learn more about the given data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data used for unsupervised learning has no labels, i.e. there is no desired outcome or correct answer given 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  Example: Consider a dataset with information about flowers. We know the data has   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  records of flowers and their different characteristics. </a:t>
            </a:r>
            <a:br>
              <a:rPr lang="en-GB" sz="1800" dirty="0"/>
            </a:br>
            <a:r>
              <a:rPr lang="en-GB" sz="1800" dirty="0"/>
              <a:t>  Using unsupervised learning, we group flowers with similar characteristics and try to find </a:t>
            </a:r>
            <a:r>
              <a:rPr lang="en-GB" sz="1800" dirty="0" smtClean="0"/>
              <a:t>    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if they </a:t>
            </a:r>
            <a:r>
              <a:rPr lang="en-GB" sz="1800" dirty="0"/>
              <a:t>belong to a particular species.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5</a:t>
            </a:r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body" idx="2"/>
          </p:nvPr>
        </p:nvSpPr>
        <p:spPr>
          <a:xfrm>
            <a:off x="422025" y="1524050"/>
            <a:ext cx="3971400" cy="2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Now again calculate the Euclidean distance of each point from the newly obtained cluster centroids.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 table shows that a new point is shifted to the 2</a:t>
            </a:r>
            <a:r>
              <a:rPr lang="en-GB" sz="2000" baseline="30000" dirty="0"/>
              <a:t>nd </a:t>
            </a:r>
            <a:r>
              <a:rPr lang="en-GB" sz="2000" dirty="0"/>
              <a:t>cluster from the 3</a:t>
            </a:r>
            <a:r>
              <a:rPr lang="en-GB" sz="2000" baseline="30000" dirty="0"/>
              <a:t>rd </a:t>
            </a:r>
            <a:r>
              <a:rPr lang="en-GB" sz="2000" dirty="0"/>
              <a:t>cluster.</a:t>
            </a:r>
            <a:endParaRPr sz="2000" dirty="0"/>
          </a:p>
        </p:txBody>
      </p:sp>
      <p:pic>
        <p:nvPicPr>
          <p:cNvPr id="429" name="Google Shape;429;p43"/>
          <p:cNvPicPr preferRelativeResize="0"/>
          <p:nvPr/>
        </p:nvPicPr>
        <p:blipFill rotWithShape="1">
          <a:blip r:embed="rId3">
            <a:alphaModFix/>
          </a:blip>
          <a:srcRect l="1584"/>
          <a:stretch/>
        </p:blipFill>
        <p:spPr>
          <a:xfrm>
            <a:off x="4972050" y="1177525"/>
            <a:ext cx="2851500" cy="345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5</a:t>
            </a: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body" idx="2"/>
          </p:nvPr>
        </p:nvSpPr>
        <p:spPr>
          <a:xfrm>
            <a:off x="422025" y="2068150"/>
            <a:ext cx="3841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Assign the data to the nearest cluster.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Now the clusters are created as per our observation about the data.</a:t>
            </a:r>
            <a:endParaRPr sz="2000" dirty="0"/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0425" y="1627325"/>
            <a:ext cx="3605625" cy="2454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4 </a:t>
            </a:r>
            <a:endParaRPr/>
          </a:p>
        </p:txBody>
      </p:sp>
      <p:sp>
        <p:nvSpPr>
          <p:cNvPr id="444" name="Google Shape;444;p45"/>
          <p:cNvSpPr txBox="1">
            <a:spLocks noGrp="1"/>
          </p:cNvSpPr>
          <p:nvPr>
            <p:ph type="subTitle" idx="1"/>
          </p:nvPr>
        </p:nvSpPr>
        <p:spPr>
          <a:xfrm>
            <a:off x="4099786" y="4318129"/>
            <a:ext cx="7976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 dirty="0">
                <a:solidFill>
                  <a:schemeClr val="dk1"/>
                </a:solidFill>
              </a:rPr>
              <a:t>Note: The centroid for the cluster 1 is same </a:t>
            </a:r>
            <a:r>
              <a:rPr lang="en-GB" sz="1600" dirty="0" smtClean="0">
                <a:solidFill>
                  <a:schemeClr val="dk1"/>
                </a:solidFill>
              </a:rPr>
              <a:t>as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>
                <a:solidFill>
                  <a:schemeClr val="dk1"/>
                </a:solidFill>
              </a:rPr>
              <a:t>in the previous step.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42" name="Google Shape;442;p45"/>
          <p:cNvSpPr txBox="1">
            <a:spLocks noGrp="1"/>
          </p:cNvSpPr>
          <p:nvPr>
            <p:ph type="body" idx="2"/>
          </p:nvPr>
        </p:nvSpPr>
        <p:spPr>
          <a:xfrm>
            <a:off x="422025" y="1419300"/>
            <a:ext cx="38844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In previous step, we have obtained 3 clusters based on the centroids. Now calculate the means of the new clusters.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51" name="Google Shape;451;p45"/>
          <p:cNvSpPr txBox="1">
            <a:spLocks noGrp="1"/>
          </p:cNvSpPr>
          <p:nvPr>
            <p:ph type="body" idx="4294967295"/>
          </p:nvPr>
        </p:nvSpPr>
        <p:spPr>
          <a:xfrm>
            <a:off x="102637" y="1098989"/>
            <a:ext cx="3606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3rd iteration:</a:t>
            </a:r>
            <a:endParaRPr sz="2000" dirty="0">
              <a:solidFill>
                <a:schemeClr val="dk1"/>
              </a:solidFill>
            </a:endParaRPr>
          </a:p>
        </p:txBody>
      </p:sp>
      <p:graphicFrame>
        <p:nvGraphicFramePr>
          <p:cNvPr id="443" name="Google Shape;443;p45"/>
          <p:cNvGraphicFramePr/>
          <p:nvPr>
            <p:extLst>
              <p:ext uri="{D42A27DB-BD31-4B8C-83A1-F6EECF244321}">
                <p14:modId xmlns:p14="http://schemas.microsoft.com/office/powerpoint/2010/main" val="60017694"/>
              </p:ext>
            </p:extLst>
          </p:nvPr>
        </p:nvGraphicFramePr>
        <p:xfrm>
          <a:off x="653736" y="3107925"/>
          <a:ext cx="3283125" cy="179820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094375"/>
                <a:gridCol w="1094375"/>
                <a:gridCol w="1094375"/>
              </a:tblGrid>
              <a:tr h="5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Cluster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Length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Width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5.16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8.46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11.9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10.6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AE50AE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16.3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14.93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445" name="Google Shape;445;p45"/>
          <p:cNvGrpSpPr/>
          <p:nvPr/>
        </p:nvGrpSpPr>
        <p:grpSpPr>
          <a:xfrm>
            <a:off x="4749358" y="1465702"/>
            <a:ext cx="3768293" cy="2541323"/>
            <a:chOff x="4825599" y="1728800"/>
            <a:chExt cx="3649325" cy="2430493"/>
          </a:xfrm>
        </p:grpSpPr>
        <p:pic>
          <p:nvPicPr>
            <p:cNvPr id="446" name="Google Shape;446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25599" y="1728800"/>
              <a:ext cx="3649325" cy="243049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447" name="Google Shape;447;p45"/>
            <p:cNvCxnSpPr/>
            <p:nvPr/>
          </p:nvCxnSpPr>
          <p:spPr>
            <a:xfrm rot="10800000" flipH="1">
              <a:off x="5537974" y="2561084"/>
              <a:ext cx="870000" cy="8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48" name="Google Shape;448;p45"/>
            <p:cNvCxnSpPr>
              <a:endCxn id="449" idx="3"/>
            </p:cNvCxnSpPr>
            <p:nvPr/>
          </p:nvCxnSpPr>
          <p:spPr>
            <a:xfrm flipH="1">
              <a:off x="6979240" y="2096521"/>
              <a:ext cx="696000" cy="23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50" name="Google Shape;450;p45"/>
            <p:cNvCxnSpPr>
              <a:endCxn id="449" idx="2"/>
            </p:cNvCxnSpPr>
            <p:nvPr/>
          </p:nvCxnSpPr>
          <p:spPr>
            <a:xfrm rot="10800000">
              <a:off x="6651640" y="2500771"/>
              <a:ext cx="196500" cy="42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449" name="Google Shape;449;p45"/>
            <p:cNvSpPr txBox="1"/>
            <p:nvPr/>
          </p:nvSpPr>
          <p:spPr>
            <a:xfrm>
              <a:off x="6324040" y="2168071"/>
              <a:ext cx="6552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mean</a:t>
              </a:r>
              <a:endParaRPr sz="14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5</a:t>
            </a:r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body" idx="2"/>
          </p:nvPr>
        </p:nvSpPr>
        <p:spPr>
          <a:xfrm>
            <a:off x="422025" y="1534750"/>
            <a:ext cx="3971400" cy="2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Now again calculate the Euclidean distance of each point from the newly obtained cluster centroids.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 table shows that the points belongs to the same cluster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458" name="Google Shape;458;p46"/>
          <p:cNvPicPr preferRelativeResize="0"/>
          <p:nvPr/>
        </p:nvPicPr>
        <p:blipFill rotWithShape="1">
          <a:blip r:embed="rId3">
            <a:alphaModFix/>
          </a:blip>
          <a:srcRect l="1652" t="1690"/>
          <a:stretch/>
        </p:blipFill>
        <p:spPr>
          <a:xfrm>
            <a:off x="4749400" y="1027500"/>
            <a:ext cx="3152475" cy="37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5</a:t>
            </a:r>
            <a:endParaRPr/>
          </a:p>
        </p:txBody>
      </p:sp>
      <p:sp>
        <p:nvSpPr>
          <p:cNvPr id="464" name="Google Shape;464;p47"/>
          <p:cNvSpPr txBox="1">
            <a:spLocks noGrp="1"/>
          </p:cNvSpPr>
          <p:nvPr>
            <p:ph type="body" idx="2"/>
          </p:nvPr>
        </p:nvSpPr>
        <p:spPr>
          <a:xfrm>
            <a:off x="422025" y="2068150"/>
            <a:ext cx="3841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Assign the data to the nearest cluster.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There is no change in the points belonging to each cluster.</a:t>
            </a:r>
            <a:endParaRPr sz="2000" dirty="0"/>
          </a:p>
        </p:txBody>
      </p:sp>
      <p:pic>
        <p:nvPicPr>
          <p:cNvPr id="465" name="Google Shape;4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6625" y="1703525"/>
            <a:ext cx="3605625" cy="2454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4 </a:t>
            </a:r>
            <a:endParaRPr/>
          </a:p>
        </p:txBody>
      </p:sp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422025" y="962100"/>
            <a:ext cx="360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4th iteration: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2"/>
          </p:nvPr>
        </p:nvSpPr>
        <p:spPr>
          <a:xfrm>
            <a:off x="422025" y="1574788"/>
            <a:ext cx="38844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 dirty="0">
                <a:solidFill>
                  <a:schemeClr val="dk1"/>
                </a:solidFill>
              </a:rPr>
              <a:t>In previous step, we have obtained 3 clusters based on the centroids. Now calculate the means of the new clusters.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graphicFrame>
        <p:nvGraphicFramePr>
          <p:cNvPr id="472" name="Google Shape;472;p48"/>
          <p:cNvGraphicFramePr/>
          <p:nvPr>
            <p:extLst>
              <p:ext uri="{D42A27DB-BD31-4B8C-83A1-F6EECF244321}">
                <p14:modId xmlns:p14="http://schemas.microsoft.com/office/powerpoint/2010/main" val="3617691708"/>
              </p:ext>
            </p:extLst>
          </p:nvPr>
        </p:nvGraphicFramePr>
        <p:xfrm>
          <a:off x="640034" y="3272273"/>
          <a:ext cx="3283125" cy="179820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094375"/>
                <a:gridCol w="1094375"/>
                <a:gridCol w="1094375"/>
              </a:tblGrid>
              <a:tr h="5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Cluster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Length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Width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5.16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8.46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11.9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10.6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AE50AE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16.3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14.93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473" name="Google Shape;473;p48"/>
          <p:cNvGrpSpPr/>
          <p:nvPr/>
        </p:nvGrpSpPr>
        <p:grpSpPr>
          <a:xfrm>
            <a:off x="4749358" y="1465702"/>
            <a:ext cx="3768293" cy="2541323"/>
            <a:chOff x="4825599" y="1728800"/>
            <a:chExt cx="3649325" cy="2430493"/>
          </a:xfrm>
        </p:grpSpPr>
        <p:pic>
          <p:nvPicPr>
            <p:cNvPr id="474" name="Google Shape;474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25599" y="1728800"/>
              <a:ext cx="3649325" cy="243049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475" name="Google Shape;475;p48"/>
            <p:cNvCxnSpPr/>
            <p:nvPr/>
          </p:nvCxnSpPr>
          <p:spPr>
            <a:xfrm rot="10800000" flipH="1">
              <a:off x="5537974" y="2561084"/>
              <a:ext cx="870000" cy="8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76" name="Google Shape;476;p48"/>
            <p:cNvCxnSpPr>
              <a:endCxn id="477" idx="3"/>
            </p:cNvCxnSpPr>
            <p:nvPr/>
          </p:nvCxnSpPr>
          <p:spPr>
            <a:xfrm flipH="1">
              <a:off x="6979240" y="2096521"/>
              <a:ext cx="696000" cy="23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78" name="Google Shape;478;p48"/>
            <p:cNvCxnSpPr>
              <a:endCxn id="477" idx="2"/>
            </p:cNvCxnSpPr>
            <p:nvPr/>
          </p:nvCxnSpPr>
          <p:spPr>
            <a:xfrm rot="10800000">
              <a:off x="6651640" y="2500771"/>
              <a:ext cx="196500" cy="42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477" name="Google Shape;477;p48"/>
            <p:cNvSpPr txBox="1"/>
            <p:nvPr/>
          </p:nvSpPr>
          <p:spPr>
            <a:xfrm>
              <a:off x="6324040" y="2168071"/>
              <a:ext cx="6552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mean</a:t>
              </a:r>
              <a:endParaRPr sz="14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Example: repeat step 4 </a:t>
            </a:r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subTitle" idx="1"/>
          </p:nvPr>
        </p:nvSpPr>
        <p:spPr>
          <a:xfrm>
            <a:off x="422025" y="962100"/>
            <a:ext cx="360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4th iteration: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9"/>
          <p:cNvSpPr txBox="1">
            <a:spLocks noGrp="1"/>
          </p:cNvSpPr>
          <p:nvPr>
            <p:ph type="body" idx="2"/>
          </p:nvPr>
        </p:nvSpPr>
        <p:spPr>
          <a:xfrm>
            <a:off x="422025" y="1730050"/>
            <a:ext cx="3864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We can see that all the cluster centroids are the same as in the previous iteration. Thus we will stop the algorithm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table shows the three clusters with the cluster centroids </a:t>
            </a:r>
            <a:endParaRPr sz="1800" dirty="0">
              <a:solidFill>
                <a:schemeClr val="dk1"/>
              </a:solidFill>
            </a:endParaRPr>
          </a:p>
        </p:txBody>
      </p:sp>
      <p:graphicFrame>
        <p:nvGraphicFramePr>
          <p:cNvPr id="486" name="Google Shape;486;p49"/>
          <p:cNvGraphicFramePr/>
          <p:nvPr/>
        </p:nvGraphicFramePr>
        <p:xfrm>
          <a:off x="4971400" y="1881825"/>
          <a:ext cx="3283125" cy="179820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094375"/>
                <a:gridCol w="1094375"/>
                <a:gridCol w="1094375"/>
              </a:tblGrid>
              <a:tr h="5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Cluster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Length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Mean Petal Width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5.16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8.46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11.9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10.6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AE50AE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16.3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14.93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Inference</a:t>
            </a:r>
            <a:endParaRPr/>
          </a:p>
        </p:txBody>
      </p:sp>
      <p:sp>
        <p:nvSpPr>
          <p:cNvPr id="493" name="Google Shape;493;p50"/>
          <p:cNvSpPr txBox="1">
            <a:spLocks noGrp="1"/>
          </p:cNvSpPr>
          <p:nvPr>
            <p:ph type="body" idx="2"/>
          </p:nvPr>
        </p:nvSpPr>
        <p:spPr>
          <a:xfrm>
            <a:off x="422025" y="1585900"/>
            <a:ext cx="5021400" cy="3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first cluster contains 5 flowers with the least average petal length and width. This represents the group of small-sized flowers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second cluster represents 5 medium-sized flowers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The third cluster consists of 4 flowers with the highest average petal length and width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Thus, K-means has clustered the data into 3 clusters based on the length and width of each flower petal</a:t>
            </a:r>
            <a:endParaRPr sz="1800" dirty="0">
              <a:solidFill>
                <a:schemeClr val="dk1"/>
              </a:solidFill>
            </a:endParaRPr>
          </a:p>
        </p:txBody>
      </p:sp>
      <p:graphicFrame>
        <p:nvGraphicFramePr>
          <p:cNvPr id="494" name="Google Shape;494;p50"/>
          <p:cNvGraphicFramePr/>
          <p:nvPr/>
        </p:nvGraphicFramePr>
        <p:xfrm>
          <a:off x="5766775" y="1208550"/>
          <a:ext cx="2902725" cy="164580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967575"/>
                <a:gridCol w="967575"/>
                <a:gridCol w="967575"/>
              </a:tblGrid>
              <a:tr h="52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Cluster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Mean Petal Length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Mean Petal Width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5.16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8.46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6AA84F"/>
                          </a:solidFill>
                        </a:rPr>
                        <a:t>2</a:t>
                      </a:r>
                      <a:endParaRPr sz="1200" u="none" strike="noStrike" cap="none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11.9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10.6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AE50AE"/>
                          </a:solidFill>
                        </a:rPr>
                        <a:t>3</a:t>
                      </a:r>
                      <a:endParaRPr sz="1200" u="none" strike="noStrike" cap="none">
                        <a:solidFill>
                          <a:srgbClr val="AE50A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16.3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14.93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495" name="Google Shape;49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8537" y="2960625"/>
            <a:ext cx="2859200" cy="1946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Merits and demerits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422025" y="1575200"/>
            <a:ext cx="7918800" cy="3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Merits: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Easy to understand 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Simple implementation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Demerits: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Finding the optimal value of K can be computationally expensive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Initial centroid assignment affects the final output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Not efficient in presence of outliers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Optimal value of K</a:t>
            </a: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the previous example, it was obvious that the observations were divided into 3 groups; thus we considered K = 3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But in general, it is not easy to decide the optimal value of K 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this session, we study two common techniques to find the </a:t>
            </a:r>
            <a:r>
              <a:rPr lang="en-GB" sz="1800" dirty="0">
                <a:solidFill>
                  <a:schemeClr val="dk1"/>
                </a:solidFill>
              </a:rPr>
              <a:t>optimal value of K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 sz="1800" dirty="0"/>
              <a:t>One of the methods is using the </a:t>
            </a:r>
            <a:r>
              <a:rPr lang="en-GB" sz="1800" dirty="0">
                <a:solidFill>
                  <a:srgbClr val="00B0F0"/>
                </a:solidFill>
              </a:rPr>
              <a:t>Elbow Plot</a:t>
            </a:r>
            <a:r>
              <a:rPr lang="en-GB" sz="1800" dirty="0"/>
              <a:t> and the other one is the </a:t>
            </a:r>
            <a:r>
              <a:rPr lang="en-GB" sz="1800" dirty="0">
                <a:solidFill>
                  <a:srgbClr val="00B0F0"/>
                </a:solidFill>
              </a:rPr>
              <a:t>Silhouette Method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80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000000"/>
                </a:solidFill>
              </a:rPr>
              <a:t>Business example:</a:t>
            </a:r>
            <a:r>
              <a:rPr lang="en-GB"/>
              <a:t> group the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 sz="2000" dirty="0"/>
              <a:t>Consider the data of flower’s petal length and petal width in </a:t>
            </a:r>
            <a:r>
              <a:rPr lang="en-GB" sz="2000" dirty="0" err="1" smtClean="0"/>
              <a:t>millimeters</a:t>
            </a:r>
            <a:r>
              <a:rPr lang="en-GB" sz="2000" dirty="0" smtClean="0"/>
              <a:t> </a:t>
            </a:r>
            <a:r>
              <a:rPr lang="en-GB" sz="2000" dirty="0"/>
              <a:t>for different flowers.</a:t>
            </a:r>
            <a:endParaRPr sz="2400" dirty="0"/>
          </a:p>
        </p:txBody>
      </p:sp>
      <p:sp>
        <p:nvSpPr>
          <p:cNvPr id="157" name="Google Shape;157;p9"/>
          <p:cNvSpPr txBox="1"/>
          <p:nvPr/>
        </p:nvSpPr>
        <p:spPr>
          <a:xfrm>
            <a:off x="422025" y="3864453"/>
            <a:ext cx="62544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we find the data that belongs to the same kind of flower?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8" name="Google Shape;158;p9"/>
          <p:cNvGraphicFramePr/>
          <p:nvPr>
            <p:extLst>
              <p:ext uri="{D42A27DB-BD31-4B8C-83A1-F6EECF244321}">
                <p14:modId xmlns:p14="http://schemas.microsoft.com/office/powerpoint/2010/main" val="3441868100"/>
              </p:ext>
            </p:extLst>
          </p:nvPr>
        </p:nvGraphicFramePr>
        <p:xfrm>
          <a:off x="1021287" y="2654234"/>
          <a:ext cx="7662550" cy="876550"/>
        </p:xfrm>
        <a:graphic>
          <a:graphicData uri="http://schemas.openxmlformats.org/drawingml/2006/table">
            <a:tbl>
              <a:tblPr>
                <a:noFill/>
                <a:tableStyleId>{B936072B-C351-499A-83A9-92965DD465F6}</a:tableStyleId>
              </a:tblPr>
              <a:tblGrid>
                <a:gridCol w="128815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  <a:gridCol w="531200"/>
              </a:tblGrid>
              <a:tr h="46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Petal Length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5.5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17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16.5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4.8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11.5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5.8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4.6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15.5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13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5.1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12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Petal Width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7.5</a:t>
                      </a:r>
                      <a:endParaRPr sz="14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15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15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8.4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8.6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8.8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14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12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11</a:t>
                      </a:r>
                      <a:endParaRPr sz="1400" u="none" strike="noStrike" cap="none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Elbow plot</a:t>
            </a:r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subTitle" idx="1"/>
          </p:nvPr>
        </p:nvSpPr>
        <p:spPr>
          <a:xfrm>
            <a:off x="408449" y="3802925"/>
            <a:ext cx="8110399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Where,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rPr lang="en-GB" sz="2000" dirty="0" err="1"/>
              <a:t>C</a:t>
            </a:r>
            <a:r>
              <a:rPr lang="en-GB" sz="2000" baseline="-25000" dirty="0" err="1"/>
              <a:t>j</a:t>
            </a:r>
            <a:r>
              <a:rPr lang="en-GB" sz="2000" dirty="0"/>
              <a:t> is the </a:t>
            </a:r>
            <a:r>
              <a:rPr lang="en-GB" sz="2000" dirty="0" err="1"/>
              <a:t>j</a:t>
            </a:r>
            <a:r>
              <a:rPr lang="en-GB" sz="2000" baseline="30000" dirty="0" err="1"/>
              <a:t>th</a:t>
            </a:r>
            <a:r>
              <a:rPr lang="en-GB" sz="2000" baseline="30000" dirty="0"/>
              <a:t> </a:t>
            </a:r>
            <a:r>
              <a:rPr lang="en-GB" sz="2000" dirty="0"/>
              <a:t>cluster and </a:t>
            </a:r>
            <a:r>
              <a:rPr lang="en-GB" sz="2000" dirty="0" err="1"/>
              <a:t>μ</a:t>
            </a:r>
            <a:r>
              <a:rPr lang="en-GB" sz="2000" baseline="-25000" dirty="0" err="1"/>
              <a:t>j</a:t>
            </a:r>
            <a:r>
              <a:rPr lang="en-GB" sz="2000" dirty="0"/>
              <a:t> is the centroid of </a:t>
            </a:r>
            <a:r>
              <a:rPr lang="en-GB" sz="2000" dirty="0" smtClean="0"/>
              <a:t>the </a:t>
            </a:r>
            <a:r>
              <a:rPr lang="en-GB" sz="2000" dirty="0" err="1" smtClean="0"/>
              <a:t>j</a:t>
            </a:r>
            <a:r>
              <a:rPr lang="en-GB" sz="2000" baseline="30000" dirty="0" err="1" smtClean="0"/>
              <a:t>th</a:t>
            </a:r>
            <a:r>
              <a:rPr lang="en-GB" sz="2000" dirty="0" smtClean="0"/>
              <a:t> </a:t>
            </a:r>
            <a:r>
              <a:rPr lang="en-GB" sz="2000" dirty="0"/>
              <a:t>cluster</a:t>
            </a:r>
            <a:endParaRPr sz="2000" dirty="0"/>
          </a:p>
        </p:txBody>
      </p:sp>
      <p:sp>
        <p:nvSpPr>
          <p:cNvPr id="545" name="Google Shape;545;p57"/>
          <p:cNvSpPr txBox="1">
            <a:spLocks noGrp="1"/>
          </p:cNvSpPr>
          <p:nvPr>
            <p:ph type="body" idx="2"/>
          </p:nvPr>
        </p:nvSpPr>
        <p:spPr>
          <a:xfrm>
            <a:off x="422125" y="1516925"/>
            <a:ext cx="83271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K-means clustering aims to reduce the within-cluster variation</a:t>
            </a:r>
            <a:endParaRPr sz="20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The elbow (or scree) plot is used to plot the within-cluster sum of squares (WCSS) for different values of K</a:t>
            </a:r>
            <a:endParaRPr sz="20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2000" dirty="0"/>
              <a:t>Optimal K is the value corresponding to the elbow point</a:t>
            </a:r>
            <a:endParaRPr sz="2000" dirty="0"/>
          </a:p>
        </p:txBody>
      </p:sp>
      <p:pic>
        <p:nvPicPr>
          <p:cNvPr id="546" name="Google Shape;546;p57" descr="WCSS = \sum_{C_{j} = 1}^{K}\sum_{x_{i}\epsilon C_{j}}\|x_{i} - \mu_{j}\|^{2}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538" y="3195900"/>
            <a:ext cx="4340926" cy="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6738938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Elbow plot</a:t>
            </a:r>
            <a:endParaRPr/>
          </a:p>
        </p:txBody>
      </p:sp>
      <p:grpSp>
        <p:nvGrpSpPr>
          <p:cNvPr id="554" name="Google Shape;554;p58"/>
          <p:cNvGrpSpPr/>
          <p:nvPr/>
        </p:nvGrpSpPr>
        <p:grpSpPr>
          <a:xfrm>
            <a:off x="1342488" y="1331125"/>
            <a:ext cx="6459034" cy="2397300"/>
            <a:chOff x="1596625" y="1178725"/>
            <a:chExt cx="6459034" cy="2397300"/>
          </a:xfrm>
        </p:grpSpPr>
        <p:sp>
          <p:nvSpPr>
            <p:cNvPr id="555" name="Google Shape;555;p58"/>
            <p:cNvSpPr txBox="1"/>
            <p:nvPr/>
          </p:nvSpPr>
          <p:spPr>
            <a:xfrm>
              <a:off x="1596625" y="1178725"/>
              <a:ext cx="6427500" cy="2397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6" name="Google Shape;556;p58"/>
            <p:cNvGrpSpPr/>
            <p:nvPr/>
          </p:nvGrpSpPr>
          <p:grpSpPr>
            <a:xfrm>
              <a:off x="1628145" y="1263564"/>
              <a:ext cx="6427514" cy="2279454"/>
              <a:chOff x="1475745" y="1339764"/>
              <a:chExt cx="6427514" cy="2279454"/>
            </a:xfrm>
          </p:grpSpPr>
          <p:grpSp>
            <p:nvGrpSpPr>
              <p:cNvPr id="557" name="Google Shape;557;p58"/>
              <p:cNvGrpSpPr/>
              <p:nvPr/>
            </p:nvGrpSpPr>
            <p:grpSpPr>
              <a:xfrm>
                <a:off x="1475745" y="1339764"/>
                <a:ext cx="6427514" cy="2279454"/>
                <a:chOff x="3178025" y="2925391"/>
                <a:chExt cx="6098000" cy="2069284"/>
              </a:xfrm>
            </p:grpSpPr>
            <p:pic>
              <p:nvPicPr>
                <p:cNvPr id="558" name="Google Shape;558;p5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870971" y="2925391"/>
                  <a:ext cx="3965833" cy="17667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9" name="Google Shape;559;p58"/>
                <p:cNvSpPr txBox="1"/>
                <p:nvPr/>
              </p:nvSpPr>
              <p:spPr>
                <a:xfrm>
                  <a:off x="7545025" y="4652975"/>
                  <a:ext cx="1731000" cy="34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No. of Clusters (K)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560" name="Google Shape;560;p58"/>
                <p:cNvCxnSpPr/>
                <p:nvPr/>
              </p:nvCxnSpPr>
              <p:spPr>
                <a:xfrm flipH="1">
                  <a:off x="4142066" y="3376421"/>
                  <a:ext cx="235200" cy="203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25AAE2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  <p:sp>
              <p:nvSpPr>
                <p:cNvPr id="561" name="Google Shape;561;p58"/>
                <p:cNvSpPr txBox="1"/>
                <p:nvPr/>
              </p:nvSpPr>
              <p:spPr>
                <a:xfrm>
                  <a:off x="3178025" y="3537575"/>
                  <a:ext cx="1577400" cy="93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25AAE2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It is used to measure the variation within the cluster</a:t>
                  </a:r>
                  <a:endParaRPr sz="1400" b="0" i="0" u="none" strike="noStrike" cap="none">
                    <a:solidFill>
                      <a:srgbClr val="25AAE2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62" name="Google Shape;562;p58"/>
                <p:cNvSpPr txBox="1"/>
                <p:nvPr/>
              </p:nvSpPr>
              <p:spPr>
                <a:xfrm>
                  <a:off x="4288626" y="3023675"/>
                  <a:ext cx="750000" cy="29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GB" sz="1400" b="0" i="0" u="none" strike="noStrike" cap="none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WCSS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563" name="Google Shape;563;p58"/>
              <p:cNvSpPr/>
              <p:nvPr/>
            </p:nvSpPr>
            <p:spPr>
              <a:xfrm>
                <a:off x="4074512" y="2555232"/>
                <a:ext cx="92030" cy="87084"/>
              </a:xfrm>
              <a:prstGeom prst="ellipse">
                <a:avLst/>
              </a:prstGeom>
              <a:solidFill>
                <a:srgbClr val="25AAE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58"/>
              <p:cNvSpPr txBox="1"/>
              <p:nvPr/>
            </p:nvSpPr>
            <p:spPr>
              <a:xfrm>
                <a:off x="3539694" y="2642216"/>
                <a:ext cx="1152600" cy="4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Optimal K</a:t>
                </a:r>
                <a:endParaRPr sz="1400" b="0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6738938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Elbow plot</a:t>
            </a:r>
            <a:endParaRPr/>
          </a:p>
        </p:txBody>
      </p:sp>
      <p:sp>
        <p:nvSpPr>
          <p:cNvPr id="570" name="Google Shape;570;p59"/>
          <p:cNvSpPr txBox="1">
            <a:spLocks noGrp="1"/>
          </p:cNvSpPr>
          <p:nvPr>
            <p:ph type="body" idx="4294967295"/>
          </p:nvPr>
        </p:nvSpPr>
        <p:spPr>
          <a:xfrm>
            <a:off x="0" y="1614488"/>
            <a:ext cx="4777273" cy="321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plot shows that the WCSS is decreasing rapidly for the K values less than the optimal K value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After the elbow point, the WCSS is </a:t>
            </a:r>
            <a:r>
              <a:rPr lang="en-GB" sz="1800" dirty="0">
                <a:solidFill>
                  <a:schemeClr val="dk1"/>
                </a:solidFill>
              </a:rPr>
              <a:t>steadily </a:t>
            </a:r>
            <a:r>
              <a:rPr lang="en-GB" sz="1800" dirty="0"/>
              <a:t>decreasing which implies that more clusters are formed by dividing the large clusters into subgroups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GB" sz="1800" dirty="0"/>
              <a:t>Selecting the K greater than optimal K leads to </a:t>
            </a:r>
            <a:r>
              <a:rPr lang="en-GB" sz="1800" dirty="0" err="1"/>
              <a:t>overfitting</a:t>
            </a:r>
            <a:endParaRPr sz="1800" dirty="0"/>
          </a:p>
        </p:txBody>
      </p:sp>
      <p:pic>
        <p:nvPicPr>
          <p:cNvPr id="571" name="Google Shape;57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1425" y="2025275"/>
            <a:ext cx="3641124" cy="2033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Silhouette method</a:t>
            </a:r>
            <a:endParaRPr/>
          </a:p>
        </p:txBody>
      </p:sp>
      <p:sp>
        <p:nvSpPr>
          <p:cNvPr id="619" name="Google Shape;619;p6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28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Silhouette score is used to find the optimal number of clusters</a:t>
            </a:r>
            <a:endParaRPr sz="1800" dirty="0"/>
          </a:p>
          <a:p>
            <a:pPr marL="457200" lvl="0" indent="-330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It is the mean </a:t>
            </a:r>
            <a:r>
              <a:rPr lang="en-GB" sz="1800" dirty="0">
                <a:solidFill>
                  <a:srgbClr val="25AAE2"/>
                </a:solidFill>
              </a:rPr>
              <a:t>silhouette coefficient</a:t>
            </a:r>
            <a:r>
              <a:rPr lang="en-GB" sz="1800" dirty="0"/>
              <a:t> over all the instances</a:t>
            </a:r>
            <a:endParaRPr sz="1800" dirty="0"/>
          </a:p>
          <a:p>
            <a:pPr marL="457200" lvl="0" indent="-330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The value of the </a:t>
            </a:r>
            <a:r>
              <a:rPr lang="en-GB" sz="1800" dirty="0">
                <a:solidFill>
                  <a:schemeClr val="dk1"/>
                </a:solidFill>
              </a:rPr>
              <a:t>silhouette score lies between -1 to +1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We plot the silhouette score for different values of ‘K’ and select the K with the highest score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It is a computationally expensive method</a:t>
            </a:r>
            <a:endParaRPr sz="18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It is also used to validate the quality of clusters </a:t>
            </a:r>
            <a:endParaRPr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Silhouette coefficient</a:t>
            </a:r>
            <a:endParaRPr/>
          </a:p>
        </p:txBody>
      </p:sp>
      <p:sp>
        <p:nvSpPr>
          <p:cNvPr id="625" name="Google Shape;625;p6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5107200" cy="3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Silhouette coefficient of a single instance (observation) is given by: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 sz="1800" dirty="0" err="1" smtClean="0"/>
              <a:t>a</a:t>
            </a:r>
            <a:r>
              <a:rPr lang="en-GB" sz="1800" baseline="-25000" dirty="0" err="1" smtClean="0"/>
              <a:t>i</a:t>
            </a:r>
            <a:r>
              <a:rPr lang="en-GB" sz="1800" dirty="0" smtClean="0"/>
              <a:t> </a:t>
            </a:r>
            <a:r>
              <a:rPr lang="en-GB" sz="1800" dirty="0"/>
              <a:t>= mean distance between </a:t>
            </a:r>
            <a:r>
              <a:rPr lang="en-GB" sz="1800" dirty="0" err="1"/>
              <a:t>i</a:t>
            </a:r>
            <a:r>
              <a:rPr lang="en-GB" sz="1800" baseline="30000" dirty="0" err="1"/>
              <a:t>th</a:t>
            </a:r>
            <a:r>
              <a:rPr lang="en-GB" sz="1800" dirty="0"/>
              <a:t> point and</a:t>
            </a:r>
            <a:r>
              <a:rPr lang="en-GB" sz="1800" baseline="30000" dirty="0"/>
              <a:t> </a:t>
            </a:r>
            <a:r>
              <a:rPr lang="en-GB" sz="1800" dirty="0"/>
              <a:t> other points in the same cluster (mean intra-cluster distance)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 sz="1800" dirty="0"/>
              <a:t>b</a:t>
            </a:r>
            <a:r>
              <a:rPr lang="en-GB" sz="1800" baseline="-25000" dirty="0"/>
              <a:t>i</a:t>
            </a:r>
            <a:r>
              <a:rPr lang="en-GB" sz="1800" dirty="0"/>
              <a:t> = mean distance </a:t>
            </a:r>
            <a:r>
              <a:rPr lang="en-GB" sz="1800" dirty="0">
                <a:solidFill>
                  <a:schemeClr val="dk1"/>
                </a:solidFill>
              </a:rPr>
              <a:t>between </a:t>
            </a:r>
            <a:r>
              <a:rPr lang="en-GB" sz="1800" dirty="0" err="1">
                <a:solidFill>
                  <a:schemeClr val="dk1"/>
                </a:solidFill>
              </a:rPr>
              <a:t>i</a:t>
            </a:r>
            <a:r>
              <a:rPr lang="en-GB" sz="1800" baseline="30000" dirty="0" err="1">
                <a:solidFill>
                  <a:schemeClr val="dk1"/>
                </a:solidFill>
              </a:rPr>
              <a:t>th</a:t>
            </a:r>
            <a:r>
              <a:rPr lang="en-GB" sz="1800" dirty="0">
                <a:solidFill>
                  <a:schemeClr val="dk1"/>
                </a:solidFill>
              </a:rPr>
              <a:t> point and</a:t>
            </a:r>
            <a:r>
              <a:rPr lang="en-GB" sz="1800" dirty="0"/>
              <a:t> points of the next closest cluster (</a:t>
            </a:r>
            <a:r>
              <a:rPr lang="en-GB" sz="1800" dirty="0">
                <a:solidFill>
                  <a:schemeClr val="dk1"/>
                </a:solidFill>
              </a:rPr>
              <a:t>mean inter-cluster distance</a:t>
            </a:r>
            <a:r>
              <a:rPr lang="en-GB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 sz="1800" dirty="0"/>
          </a:p>
        </p:txBody>
      </p:sp>
      <p:grpSp>
        <p:nvGrpSpPr>
          <p:cNvPr id="626" name="Google Shape;626;p65"/>
          <p:cNvGrpSpPr/>
          <p:nvPr/>
        </p:nvGrpSpPr>
        <p:grpSpPr>
          <a:xfrm>
            <a:off x="5738815" y="2175246"/>
            <a:ext cx="2797331" cy="1580998"/>
            <a:chOff x="2776538" y="2088850"/>
            <a:chExt cx="3590925" cy="1981200"/>
          </a:xfrm>
        </p:grpSpPr>
        <p:pic>
          <p:nvPicPr>
            <p:cNvPr id="627" name="Google Shape;627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76538" y="2088850"/>
              <a:ext cx="3590925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65"/>
            <p:cNvSpPr txBox="1"/>
            <p:nvPr/>
          </p:nvSpPr>
          <p:spPr>
            <a:xfrm>
              <a:off x="5713926" y="3310922"/>
              <a:ext cx="514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lang="en-GB" sz="1600" b="0" i="0" u="none" strike="noStrike" cap="none" baseline="-25000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i</a:t>
              </a:r>
              <a:endParaRPr sz="1600" b="0" i="0" u="none" strike="noStrike" cap="none" baseline="-25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9" name="Google Shape;629;p65"/>
            <p:cNvSpPr txBox="1"/>
            <p:nvPr/>
          </p:nvSpPr>
          <p:spPr>
            <a:xfrm>
              <a:off x="4266025" y="2448503"/>
              <a:ext cx="514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b</a:t>
              </a:r>
              <a:r>
                <a:rPr lang="en-GB" sz="1600" b="0" i="0" u="none" strike="noStrike" cap="none" baseline="-25000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i</a:t>
              </a:r>
              <a:endParaRPr sz="1600" b="0" i="0" u="none" strike="noStrike" cap="none" baseline="-25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630" name="Google Shape;630;p65"/>
          <p:cNvCxnSpPr/>
          <p:nvPr/>
        </p:nvCxnSpPr>
        <p:spPr>
          <a:xfrm rot="10800000">
            <a:off x="8419546" y="2613579"/>
            <a:ext cx="0" cy="3966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631" name="Google Shape;631;p65"/>
          <p:cNvSpPr txBox="1"/>
          <p:nvPr/>
        </p:nvSpPr>
        <p:spPr>
          <a:xfrm>
            <a:off x="7911792" y="2275317"/>
            <a:ext cx="10155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400" b="0" i="0" u="none" strike="noStrike" cap="none" baseline="30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instance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2" name="Google Shape;632;p65" descr="s_i =\frac{ (b_i - a_i)}{max(a_i, b_i)}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4757" y="2411775"/>
            <a:ext cx="191698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Step 1</a:t>
            </a:r>
            <a:endParaRPr/>
          </a:p>
        </p:txBody>
      </p:sp>
      <p:sp>
        <p:nvSpPr>
          <p:cNvPr id="638" name="Google Shape;638;p66"/>
          <p:cNvSpPr txBox="1">
            <a:spLocks noGrp="1"/>
          </p:cNvSpPr>
          <p:nvPr>
            <p:ph type="body" idx="2"/>
          </p:nvPr>
        </p:nvSpPr>
        <p:spPr>
          <a:xfrm>
            <a:off x="422025" y="1800300"/>
            <a:ext cx="43893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For each point, we have to calculate the silhouette coefficient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600"/>
              <a:buChar char="●"/>
            </a:pPr>
            <a:r>
              <a:rPr lang="en-GB" sz="2000" dirty="0"/>
              <a:t>Let’s consider the </a:t>
            </a:r>
            <a:r>
              <a:rPr lang="en-GB" sz="2000" dirty="0" err="1"/>
              <a:t>i</a:t>
            </a:r>
            <a:r>
              <a:rPr lang="en-GB" sz="2000" baseline="30000" dirty="0" err="1"/>
              <a:t>th</a:t>
            </a:r>
            <a:r>
              <a:rPr lang="en-GB" sz="2000" dirty="0"/>
              <a:t> point for which we will calculate the silhouette coefficient</a:t>
            </a:r>
            <a:endParaRPr sz="2000" dirty="0"/>
          </a:p>
        </p:txBody>
      </p:sp>
      <p:pic>
        <p:nvPicPr>
          <p:cNvPr id="639" name="Google Shape;63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375" y="1885500"/>
            <a:ext cx="291599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6"/>
          <p:cNvSpPr txBox="1"/>
          <p:nvPr/>
        </p:nvSpPr>
        <p:spPr>
          <a:xfrm>
            <a:off x="7584275" y="3417075"/>
            <a:ext cx="849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-GB" sz="1400" b="0" i="0" u="none" strike="noStrike" cap="none" baseline="30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th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point</a:t>
            </a:r>
            <a:endParaRPr sz="1400" b="0" i="0" u="none" strike="noStrike" cap="non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Step 2</a:t>
            </a:r>
            <a:endParaRPr/>
          </a:p>
        </p:txBody>
      </p:sp>
      <p:sp>
        <p:nvSpPr>
          <p:cNvPr id="646" name="Google Shape;646;p67"/>
          <p:cNvSpPr txBox="1">
            <a:spLocks noGrp="1"/>
          </p:cNvSpPr>
          <p:nvPr>
            <p:ph type="body" idx="2"/>
          </p:nvPr>
        </p:nvSpPr>
        <p:spPr>
          <a:xfrm>
            <a:off x="422025" y="1724100"/>
            <a:ext cx="4400100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Calculate mean intra-cluster distance (</a:t>
            </a:r>
            <a:r>
              <a:rPr lang="en-GB" sz="2000" dirty="0" err="1"/>
              <a:t>a</a:t>
            </a:r>
            <a:r>
              <a:rPr lang="en-GB" sz="2000" baseline="-25000" dirty="0" err="1"/>
              <a:t>i</a:t>
            </a:r>
            <a:r>
              <a:rPr lang="en-GB" sz="2000" dirty="0"/>
              <a:t>)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It is the average distance </a:t>
            </a:r>
            <a:r>
              <a:rPr lang="en-GB" sz="2000" dirty="0">
                <a:solidFill>
                  <a:schemeClr val="dk1"/>
                </a:solidFill>
              </a:rPr>
              <a:t>between </a:t>
            </a:r>
            <a:r>
              <a:rPr lang="en-GB" sz="2000" dirty="0" err="1">
                <a:solidFill>
                  <a:schemeClr val="dk1"/>
                </a:solidFill>
              </a:rPr>
              <a:t>i</a:t>
            </a:r>
            <a:r>
              <a:rPr lang="en-GB" sz="2000" baseline="30000" dirty="0" err="1">
                <a:solidFill>
                  <a:schemeClr val="dk1"/>
                </a:solidFill>
              </a:rPr>
              <a:t>th</a:t>
            </a:r>
            <a:r>
              <a:rPr lang="en-GB" sz="2000" dirty="0">
                <a:solidFill>
                  <a:schemeClr val="dk1"/>
                </a:solidFill>
              </a:rPr>
              <a:t> point and</a:t>
            </a:r>
            <a:r>
              <a:rPr lang="en-GB" sz="2000" baseline="30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dk1"/>
                </a:solidFill>
              </a:rPr>
              <a:t> other points in the same cluster</a:t>
            </a:r>
            <a:endParaRPr sz="2000" dirty="0"/>
          </a:p>
        </p:txBody>
      </p:sp>
      <p:pic>
        <p:nvPicPr>
          <p:cNvPr id="647" name="Google Shape;64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5025" y="1733100"/>
            <a:ext cx="2916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7"/>
          <p:cNvSpPr txBox="1"/>
          <p:nvPr/>
        </p:nvSpPr>
        <p:spPr>
          <a:xfrm>
            <a:off x="7447350" y="3421500"/>
            <a:ext cx="1221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Average = a</a:t>
            </a:r>
            <a:r>
              <a:rPr lang="en-GB" sz="1400" b="0" i="0" u="none" strike="noStrike" cap="none" baseline="-25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endParaRPr sz="1400" b="0" i="0" u="none" strike="noStrike" cap="none" baseline="-25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8575" y="1504500"/>
            <a:ext cx="291599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Step 3</a:t>
            </a:r>
            <a:endParaRPr/>
          </a:p>
        </p:txBody>
      </p:sp>
      <p:sp>
        <p:nvSpPr>
          <p:cNvPr id="655" name="Google Shape;655;p68"/>
          <p:cNvSpPr txBox="1">
            <a:spLocks noGrp="1"/>
          </p:cNvSpPr>
          <p:nvPr>
            <p:ph type="body" idx="2"/>
          </p:nvPr>
        </p:nvSpPr>
        <p:spPr>
          <a:xfrm>
            <a:off x="422025" y="1800300"/>
            <a:ext cx="43572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For the same point, calculate mean inter-cluster distance(b</a:t>
            </a:r>
            <a:r>
              <a:rPr lang="en-GB" sz="2000" baseline="-25000" dirty="0"/>
              <a:t>i</a:t>
            </a:r>
            <a:r>
              <a:rPr lang="en-GB" sz="2000" dirty="0"/>
              <a:t>)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It is the average distance between </a:t>
            </a:r>
            <a:r>
              <a:rPr lang="en-GB" sz="2000" dirty="0" err="1">
                <a:solidFill>
                  <a:schemeClr val="dk1"/>
                </a:solidFill>
              </a:rPr>
              <a:t>i</a:t>
            </a:r>
            <a:r>
              <a:rPr lang="en-GB" sz="2000" baseline="30000" dirty="0" err="1">
                <a:solidFill>
                  <a:schemeClr val="dk1"/>
                </a:solidFill>
              </a:rPr>
              <a:t>th</a:t>
            </a:r>
            <a:r>
              <a:rPr lang="en-GB" sz="2000" dirty="0">
                <a:solidFill>
                  <a:schemeClr val="dk1"/>
                </a:solidFill>
              </a:rPr>
              <a:t> point and points of the next closest cluster</a:t>
            </a:r>
            <a:endParaRPr sz="2000" dirty="0"/>
          </a:p>
        </p:txBody>
      </p:sp>
      <p:sp>
        <p:nvSpPr>
          <p:cNvPr id="656" name="Google Shape;656;p68"/>
          <p:cNvSpPr txBox="1"/>
          <p:nvPr/>
        </p:nvSpPr>
        <p:spPr>
          <a:xfrm>
            <a:off x="7218750" y="3192900"/>
            <a:ext cx="13752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mean nearest-cluster = b</a:t>
            </a:r>
            <a:r>
              <a:rPr lang="en-GB" sz="1400" b="0" i="0" u="none" strike="noStrike" cap="none" baseline="-25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endParaRPr sz="1400" b="0" i="0" u="none" strike="noStrike" cap="none" baseline="-25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Step 4</a:t>
            </a:r>
            <a:endParaRPr/>
          </a:p>
        </p:txBody>
      </p:sp>
      <p:sp>
        <p:nvSpPr>
          <p:cNvPr id="662" name="Google Shape;662;p6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1183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Calculate </a:t>
            </a:r>
            <a:r>
              <a:rPr lang="en-GB" sz="2000" dirty="0" err="1"/>
              <a:t>s</a:t>
            </a:r>
            <a:r>
              <a:rPr lang="en-GB" sz="2000" baseline="-25000" dirty="0" err="1"/>
              <a:t>i</a:t>
            </a:r>
            <a:r>
              <a:rPr lang="en-GB" sz="2000" baseline="-25000" dirty="0"/>
              <a:t> </a:t>
            </a:r>
            <a:r>
              <a:rPr lang="en-GB" sz="2000" dirty="0"/>
              <a:t>using the obtained values of </a:t>
            </a:r>
            <a:r>
              <a:rPr lang="en-GB" sz="2000" dirty="0" err="1"/>
              <a:t>a</a:t>
            </a:r>
            <a:r>
              <a:rPr lang="en-GB" sz="2000" baseline="-25000" dirty="0" err="1"/>
              <a:t>i</a:t>
            </a:r>
            <a:r>
              <a:rPr lang="en-GB" sz="2000" dirty="0"/>
              <a:t> and b</a:t>
            </a:r>
            <a:r>
              <a:rPr lang="en-GB" sz="2000" baseline="-25000" dirty="0"/>
              <a:t>i</a:t>
            </a:r>
            <a:endParaRPr sz="2000" dirty="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Similarly calculate </a:t>
            </a:r>
            <a:r>
              <a:rPr lang="en-GB" sz="2000" dirty="0">
                <a:solidFill>
                  <a:schemeClr val="dk1"/>
                </a:solidFill>
              </a:rPr>
              <a:t>silhouette coefficient for each observation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The average silhouette coefficient of all the observations is the silhouette score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 txBox="1">
            <a:spLocks noGrp="1"/>
          </p:cNvSpPr>
          <p:nvPr>
            <p:ph type="body" idx="2"/>
          </p:nvPr>
        </p:nvSpPr>
        <p:spPr>
          <a:xfrm>
            <a:off x="422025" y="1800300"/>
            <a:ext cx="83649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As per the objectives of cluster analysis, the variation within the cluster should be minimum and the variation between clusters should be maximum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Thus we want </a:t>
            </a:r>
            <a:r>
              <a:rPr lang="en-GB" sz="1800" dirty="0" err="1"/>
              <a:t>a</a:t>
            </a:r>
            <a:r>
              <a:rPr lang="en-GB" sz="1800" baseline="-25000" dirty="0" err="1"/>
              <a:t>i</a:t>
            </a:r>
            <a:r>
              <a:rPr lang="en-GB" sz="1800" dirty="0"/>
              <a:t> to be much smaller than b</a:t>
            </a:r>
            <a:r>
              <a:rPr lang="en-GB" sz="1800" baseline="-25000" dirty="0"/>
              <a:t>i</a:t>
            </a:r>
            <a:r>
              <a:rPr lang="en-GB" sz="1800" dirty="0"/>
              <a:t>, i.e. </a:t>
            </a:r>
            <a:r>
              <a:rPr lang="en-GB" sz="1800" dirty="0" err="1"/>
              <a:t>a</a:t>
            </a:r>
            <a:r>
              <a:rPr lang="en-GB" sz="1800" baseline="-25000" dirty="0" err="1"/>
              <a:t>i</a:t>
            </a:r>
            <a:r>
              <a:rPr lang="en-GB" sz="1800" dirty="0"/>
              <a:t> &lt;&lt; b</a:t>
            </a:r>
            <a:r>
              <a:rPr lang="en-GB" sz="1800" baseline="-25000" dirty="0"/>
              <a:t>i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Ideally we want </a:t>
            </a:r>
            <a:r>
              <a:rPr lang="en-GB" sz="1800" dirty="0" err="1"/>
              <a:t>a</a:t>
            </a:r>
            <a:r>
              <a:rPr lang="en-GB" sz="1800" baseline="-25000" dirty="0" err="1"/>
              <a:t>i</a:t>
            </a:r>
            <a:r>
              <a:rPr lang="en-GB" sz="1800" baseline="-25000" dirty="0"/>
              <a:t> </a:t>
            </a:r>
            <a:r>
              <a:rPr lang="en-GB" sz="1800" dirty="0"/>
              <a:t>= 0 and b</a:t>
            </a:r>
            <a:r>
              <a:rPr lang="en-GB" sz="1800" baseline="-25000" dirty="0"/>
              <a:t>i</a:t>
            </a:r>
            <a:r>
              <a:rPr lang="en-GB" sz="1800" dirty="0"/>
              <a:t> = infinity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000000"/>
                </a:solidFill>
              </a:rPr>
              <a:t>Why clustering?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9700" cy="25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Yes, it is possible to</a:t>
            </a:r>
            <a:r>
              <a:rPr lang="en-GB" sz="2000" dirty="0">
                <a:solidFill>
                  <a:schemeClr val="dk1"/>
                </a:solidFill>
              </a:rPr>
              <a:t> find the data that belongs to the same kind of </a:t>
            </a:r>
            <a:r>
              <a:rPr lang="en-GB" sz="2000" dirty="0" smtClean="0">
                <a:solidFill>
                  <a:schemeClr val="dk1"/>
                </a:solidFill>
              </a:rPr>
              <a:t>flower.</a:t>
            </a:r>
            <a:endParaRPr lang="en-GB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 smtClean="0">
                <a:solidFill>
                  <a:schemeClr val="dk1"/>
                </a:solidFill>
              </a:rPr>
              <a:t>However</a:t>
            </a:r>
            <a:r>
              <a:rPr lang="en-GB" sz="2000" dirty="0">
                <a:solidFill>
                  <a:schemeClr val="dk1"/>
                </a:solidFill>
              </a:rPr>
              <a:t>, it is not possible to name the type of the flower, since </a:t>
            </a:r>
            <a:r>
              <a:rPr lang="en-GB" sz="2000" dirty="0">
                <a:solidFill>
                  <a:srgbClr val="25AAE2"/>
                </a:solidFill>
              </a:rPr>
              <a:t>no information on its ‘label’ is available</a:t>
            </a:r>
            <a:r>
              <a:rPr lang="en-GB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Silhouette method</a:t>
            </a:r>
            <a:endParaRPr/>
          </a:p>
        </p:txBody>
      </p:sp>
      <p:sp>
        <p:nvSpPr>
          <p:cNvPr id="691" name="Google Shape;691;p7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1720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There are several criteria to choose the optimal K using a </a:t>
            </a:r>
            <a:r>
              <a:rPr lang="en-GB" sz="2000" dirty="0">
                <a:solidFill>
                  <a:schemeClr val="dk1"/>
                </a:solidFill>
              </a:rPr>
              <a:t>silhouette plot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 sz="2000" dirty="0"/>
              <a:t>Select a value of K such that there are no outliers in each cluster</a:t>
            </a:r>
            <a:endParaRPr sz="2000" dirty="0"/>
          </a:p>
          <a:p>
            <a:pPr marL="91440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Char char="○"/>
            </a:pPr>
            <a:r>
              <a:rPr lang="en-GB" sz="2000" dirty="0"/>
              <a:t>Select a value of K for which all the </a:t>
            </a:r>
            <a:r>
              <a:rPr lang="en-GB" sz="2000" dirty="0">
                <a:solidFill>
                  <a:schemeClr val="dk1"/>
                </a:solidFill>
              </a:rPr>
              <a:t>silhouette </a:t>
            </a:r>
            <a:r>
              <a:rPr lang="en-GB" sz="2000" dirty="0"/>
              <a:t>coefficients are greater than the average silhouette score</a:t>
            </a:r>
            <a:endParaRPr sz="2000" dirty="0"/>
          </a:p>
          <a:p>
            <a:pPr marL="91440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○"/>
            </a:pPr>
            <a:r>
              <a:rPr lang="en-GB" sz="2000" dirty="0"/>
              <a:t>Select a value of K that has the highest </a:t>
            </a:r>
            <a:r>
              <a:rPr lang="en-GB" sz="2000" dirty="0">
                <a:solidFill>
                  <a:schemeClr val="dk1"/>
                </a:solidFill>
              </a:rPr>
              <a:t>average silhouette score</a:t>
            </a:r>
            <a:endParaRPr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84607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/>
              <a:t>Silhouette coefficient less than average score </a:t>
            </a:r>
            <a:endParaRPr sz="4000" dirty="0"/>
          </a:p>
        </p:txBody>
      </p:sp>
      <p:sp>
        <p:nvSpPr>
          <p:cNvPr id="714" name="Google Shape;714;p75"/>
          <p:cNvSpPr txBox="1">
            <a:spLocks noGrp="1"/>
          </p:cNvSpPr>
          <p:nvPr>
            <p:ph type="body" idx="2"/>
          </p:nvPr>
        </p:nvSpPr>
        <p:spPr>
          <a:xfrm>
            <a:off x="422025" y="1647900"/>
            <a:ext cx="4400100" cy="2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Generally the silhouette score of each cluster should be greater than the average score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In this figure, the average score is shown by a red dotted vertical line (</a:t>
            </a:r>
            <a:r>
              <a:rPr lang="en-GB" sz="1800" dirty="0">
                <a:solidFill>
                  <a:srgbClr val="FF0000"/>
                </a:solidFill>
              </a:rPr>
              <a:t>----</a:t>
            </a:r>
            <a:r>
              <a:rPr lang="en-GB" sz="1800" dirty="0"/>
              <a:t>)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600"/>
              <a:buChar char="●"/>
            </a:pPr>
            <a:r>
              <a:rPr lang="en-GB" sz="1800" dirty="0"/>
              <a:t>The silhouette coefficient for the </a:t>
            </a:r>
            <a:r>
              <a:rPr lang="en-GB" sz="1800" dirty="0">
                <a:solidFill>
                  <a:schemeClr val="dk1"/>
                </a:solidFill>
              </a:rPr>
              <a:t>1</a:t>
            </a:r>
            <a:r>
              <a:rPr lang="en-GB" sz="1800" baseline="30000" dirty="0">
                <a:solidFill>
                  <a:schemeClr val="dk1"/>
                </a:solidFill>
              </a:rPr>
              <a:t>st</a:t>
            </a:r>
            <a:r>
              <a:rPr lang="en-GB" sz="1800" dirty="0">
                <a:solidFill>
                  <a:schemeClr val="dk1"/>
                </a:solidFill>
              </a:rPr>
              <a:t> and 3</a:t>
            </a:r>
            <a:r>
              <a:rPr lang="en-GB" sz="1800" baseline="30000" dirty="0">
                <a:solidFill>
                  <a:schemeClr val="dk1"/>
                </a:solidFill>
              </a:rPr>
              <a:t>rd</a:t>
            </a:r>
            <a:r>
              <a:rPr lang="en-GB" sz="1800" dirty="0"/>
              <a:t> cluster is less than the average score; thus K = 4 is not a good choice of K</a:t>
            </a:r>
            <a:endParaRPr sz="1800" dirty="0"/>
          </a:p>
        </p:txBody>
      </p:sp>
      <p:pic>
        <p:nvPicPr>
          <p:cNvPr id="715" name="Google Shape;715;p75"/>
          <p:cNvPicPr preferRelativeResize="0"/>
          <p:nvPr/>
        </p:nvPicPr>
        <p:blipFill rotWithShape="1">
          <a:blip r:embed="rId3">
            <a:alphaModFix/>
          </a:blip>
          <a:srcRect t="7807" r="53434"/>
          <a:stretch/>
        </p:blipFill>
        <p:spPr>
          <a:xfrm>
            <a:off x="5124500" y="1521813"/>
            <a:ext cx="3360024" cy="3068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Maximum silhouette score</a:t>
            </a:r>
            <a:endParaRPr sz="3400"/>
          </a:p>
        </p:txBody>
      </p:sp>
      <p:sp>
        <p:nvSpPr>
          <p:cNvPr id="721" name="Google Shape;721;p76"/>
          <p:cNvSpPr txBox="1">
            <a:spLocks noGrp="1"/>
          </p:cNvSpPr>
          <p:nvPr>
            <p:ph type="body" idx="2"/>
          </p:nvPr>
        </p:nvSpPr>
        <p:spPr>
          <a:xfrm>
            <a:off x="422025" y="1647900"/>
            <a:ext cx="83997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1600"/>
              <a:buNone/>
            </a:pPr>
            <a:r>
              <a:rPr lang="en-GB" sz="2000" dirty="0"/>
              <a:t>The value of K associated with the highest average silhouette score can be considered as an optimal value.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722" name="Google Shape;72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776" y="2553008"/>
            <a:ext cx="7467600" cy="1171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3" name="Google Shape;723;p76"/>
          <p:cNvSpPr/>
          <p:nvPr/>
        </p:nvSpPr>
        <p:spPr>
          <a:xfrm>
            <a:off x="6053425" y="2806757"/>
            <a:ext cx="1953000" cy="256800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735" name="Google Shape;735;p7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28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Elbow method and Silhouette score are two of the methods used to find the optimal value of K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Elbow method uses intra-cluster distance to determine the value of K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Silhouette score uses intra-cluster and inter-cluster distance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6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Silhouette plot can be used to detect the outliers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Clustering 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85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>
                <a:solidFill>
                  <a:schemeClr val="dk1"/>
                </a:solidFill>
              </a:rPr>
              <a:t>Clustering is a technique in which data is grouped based on the similarities in them.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1149425" y="4627150"/>
            <a:ext cx="24120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Raw data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5836800" y="4627150"/>
            <a:ext cx="24120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Clustered data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99" y="2761860"/>
            <a:ext cx="2661719" cy="183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1000" y="2575249"/>
            <a:ext cx="3067180" cy="202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Clustering</a:t>
            </a: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325600" y="1593125"/>
            <a:ext cx="83991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 dirty="0"/>
              <a:t>Clustering partitions the data into natural groups such that </a:t>
            </a:r>
            <a:endParaRPr sz="2000" dirty="0"/>
          </a:p>
          <a:p>
            <a:pPr marL="914400" lvl="1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/>
              <a:t>Points in the cluster are as similar as possible</a:t>
            </a:r>
            <a:endParaRPr sz="1800" dirty="0"/>
          </a:p>
          <a:p>
            <a:pPr marL="914400" lvl="1" indent="-3175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400"/>
              <a:buChar char="○"/>
            </a:pPr>
            <a:r>
              <a:rPr lang="en-GB" sz="1800" dirty="0"/>
              <a:t>Points across the clusters are as dissimilar as possible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Types of clustering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2"/>
          </p:nvPr>
        </p:nvSpPr>
        <p:spPr>
          <a:xfrm>
            <a:off x="422025" y="1560975"/>
            <a:ext cx="8399700" cy="3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Partition based: Observations are partitioned into predetermined number of clusters based on distance (K-means clustering) </a:t>
            </a:r>
            <a:endParaRPr lang="en-GB" sz="1800" dirty="0" smtClean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 smtClean="0"/>
              <a:t>Density </a:t>
            </a:r>
            <a:r>
              <a:rPr lang="en-GB" sz="1800" dirty="0"/>
              <a:t>based: Clusters are formed based on the density of observations (DBSCAN)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Hierarchical based: Hierarchy of clusters are formed based on the distances between the observations (Hierarchical clustering)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Graph based: Clusters are formed either by dividing a set of graphs or dividing the nodes of a graph (K-spanning tree)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 smtClean="0"/>
              <a:t>Model </a:t>
            </a:r>
            <a:r>
              <a:rPr lang="en-GB" sz="1800" dirty="0"/>
              <a:t>based: Assumes that the data is a mixture of distributions and tries to fit a model such that each distribution represents a cluster (Gaussian Mixture Model)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Clustering approach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1"/>
          </p:nvPr>
        </p:nvSpPr>
        <p:spPr>
          <a:xfrm>
            <a:off x="5019525" y="3487275"/>
            <a:ext cx="35019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The probability of each cluster for each of the points is obtained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 err="1"/>
              <a:t>eg</a:t>
            </a:r>
            <a:r>
              <a:rPr lang="en-GB" sz="2000" dirty="0"/>
              <a:t>. Gaussian Mixture Model</a:t>
            </a:r>
            <a:endParaRPr sz="2000" dirty="0"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2"/>
          </p:nvPr>
        </p:nvSpPr>
        <p:spPr>
          <a:xfrm>
            <a:off x="622600" y="3487275"/>
            <a:ext cx="35019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 dirty="0"/>
              <a:t>Each point is assigned to only one cluster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3000"/>
              </a:spcAft>
              <a:buSzPts val="1600"/>
              <a:buNone/>
            </a:pPr>
            <a:r>
              <a:rPr lang="en-GB" sz="2000" dirty="0" err="1"/>
              <a:t>eg</a:t>
            </a:r>
            <a:r>
              <a:rPr lang="en-GB" sz="2000" dirty="0"/>
              <a:t>. K-means clustering</a:t>
            </a:r>
            <a:endParaRPr sz="2000" dirty="0"/>
          </a:p>
        </p:txBody>
      </p:sp>
      <p:sp>
        <p:nvSpPr>
          <p:cNvPr id="207" name="Google Shape;207;p16"/>
          <p:cNvSpPr/>
          <p:nvPr/>
        </p:nvSpPr>
        <p:spPr>
          <a:xfrm>
            <a:off x="3830613" y="1376300"/>
            <a:ext cx="13716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Clustering Approach</a:t>
            </a:r>
            <a:endParaRPr sz="14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687738" y="2590425"/>
            <a:ext cx="13716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Hard Clustering</a:t>
            </a:r>
            <a:endParaRPr sz="14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6084663" y="2590425"/>
            <a:ext cx="1371600" cy="731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Soft Clustering</a:t>
            </a:r>
            <a:endParaRPr sz="14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0" name="Google Shape;210;p16"/>
          <p:cNvCxnSpPr>
            <a:stCxn id="207" idx="2"/>
            <a:endCxn id="208" idx="0"/>
          </p:cNvCxnSpPr>
          <p:nvPr/>
        </p:nvCxnSpPr>
        <p:spPr>
          <a:xfrm rot="5400000">
            <a:off x="3203613" y="1277600"/>
            <a:ext cx="482700" cy="214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16"/>
          <p:cNvCxnSpPr>
            <a:stCxn id="207" idx="2"/>
            <a:endCxn id="209" idx="0"/>
          </p:cNvCxnSpPr>
          <p:nvPr/>
        </p:nvCxnSpPr>
        <p:spPr>
          <a:xfrm rot="-5400000" flipH="1">
            <a:off x="5402163" y="1221950"/>
            <a:ext cx="482700" cy="2254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2184</Words>
  <Application>Microsoft Office PowerPoint</Application>
  <PresentationFormat>On-screen Show (16:9)</PresentationFormat>
  <Paragraphs>358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Unsupervised Learning</vt:lpstr>
      <vt:lpstr>Agenda</vt:lpstr>
      <vt:lpstr>Unsupervised learning</vt:lpstr>
      <vt:lpstr>Business example: group the data</vt:lpstr>
      <vt:lpstr>Why clustering?</vt:lpstr>
      <vt:lpstr>Clustering </vt:lpstr>
      <vt:lpstr>Clustering</vt:lpstr>
      <vt:lpstr>Types of clustering</vt:lpstr>
      <vt:lpstr>Clustering approach</vt:lpstr>
      <vt:lpstr>PowerPoint Presentation</vt:lpstr>
      <vt:lpstr>Visiting Basics</vt:lpstr>
      <vt:lpstr>Proximity measures</vt:lpstr>
      <vt:lpstr>Similarity and dissimilarity measures</vt:lpstr>
      <vt:lpstr>Distance measures for numeric data</vt:lpstr>
      <vt:lpstr>K - means Algorithm</vt:lpstr>
      <vt:lpstr>K-means algorithm</vt:lpstr>
      <vt:lpstr>Objective of clustering</vt:lpstr>
      <vt:lpstr>K-means algorithm - procedure</vt:lpstr>
      <vt:lpstr>Example: </vt:lpstr>
      <vt:lpstr>Example: step 1</vt:lpstr>
      <vt:lpstr>Example: step 2</vt:lpstr>
      <vt:lpstr>PowerPoint Presentation</vt:lpstr>
      <vt:lpstr>Example: step 3</vt:lpstr>
      <vt:lpstr>Example: step 3</vt:lpstr>
      <vt:lpstr>Example: step 4</vt:lpstr>
      <vt:lpstr>Example: step 5</vt:lpstr>
      <vt:lpstr>Example: step 5</vt:lpstr>
      <vt:lpstr>Example: step 6</vt:lpstr>
      <vt:lpstr>Example: repeat step 4 </vt:lpstr>
      <vt:lpstr>Example: repeat step 5</vt:lpstr>
      <vt:lpstr>Example: repeat step 5</vt:lpstr>
      <vt:lpstr>Example: repeat step 4 </vt:lpstr>
      <vt:lpstr>Example: repeat step 5</vt:lpstr>
      <vt:lpstr>Example: repeat step 5</vt:lpstr>
      <vt:lpstr>Example: repeat step 4 </vt:lpstr>
      <vt:lpstr>Example: repeat step 4 </vt:lpstr>
      <vt:lpstr>Inference</vt:lpstr>
      <vt:lpstr>Merits and demerits</vt:lpstr>
      <vt:lpstr>Optimal value of K</vt:lpstr>
      <vt:lpstr>Elbow plot</vt:lpstr>
      <vt:lpstr>Elbow plot</vt:lpstr>
      <vt:lpstr>Elbow plot</vt:lpstr>
      <vt:lpstr>Silhouette method</vt:lpstr>
      <vt:lpstr>Silhouette coefficient</vt:lpstr>
      <vt:lpstr>Step 1</vt:lpstr>
      <vt:lpstr>Step 2</vt:lpstr>
      <vt:lpstr>Step 3</vt:lpstr>
      <vt:lpstr>Step 4</vt:lpstr>
      <vt:lpstr>PowerPoint Presentation</vt:lpstr>
      <vt:lpstr>Silhouette method</vt:lpstr>
      <vt:lpstr>Silhouette coefficient less than average score </vt:lpstr>
      <vt:lpstr>Maximum silhouette score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WINDOWS</dc:creator>
  <cp:lastModifiedBy>WINDOWS</cp:lastModifiedBy>
  <cp:revision>24</cp:revision>
  <dcterms:modified xsi:type="dcterms:W3CDTF">2023-11-01T11:30:15Z</dcterms:modified>
</cp:coreProperties>
</file>