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433" r:id="rId2"/>
    <p:sldId id="439" r:id="rId3"/>
    <p:sldId id="434" r:id="rId4"/>
    <p:sldId id="435" r:id="rId5"/>
    <p:sldId id="436" r:id="rId6"/>
    <p:sldId id="437" r:id="rId7"/>
    <p:sldId id="438" r:id="rId8"/>
    <p:sldId id="441" r:id="rId9"/>
    <p:sldId id="442" r:id="rId10"/>
    <p:sldId id="443" r:id="rId11"/>
    <p:sldId id="444" r:id="rId12"/>
    <p:sldId id="445" r:id="rId13"/>
    <p:sldId id="446" r:id="rId14"/>
    <p:sldId id="448" r:id="rId15"/>
    <p:sldId id="447" r:id="rId16"/>
    <p:sldId id="449" r:id="rId17"/>
    <p:sldId id="450" r:id="rId18"/>
    <p:sldId id="451" r:id="rId19"/>
    <p:sldId id="452" r:id="rId20"/>
    <p:sldId id="453" r:id="rId21"/>
    <p:sldId id="454" r:id="rId22"/>
    <p:sldId id="455" r:id="rId23"/>
    <p:sldId id="456" r:id="rId24"/>
    <p:sldId id="457" r:id="rId25"/>
    <p:sldId id="458" r:id="rId26"/>
    <p:sldId id="459" r:id="rId27"/>
    <p:sldId id="460" r:id="rId28"/>
    <p:sldId id="461" r:id="rId29"/>
    <p:sldId id="462" r:id="rId30"/>
    <p:sldId id="463" r:id="rId31"/>
    <p:sldId id="464" r:id="rId32"/>
    <p:sldId id="465" r:id="rId33"/>
    <p:sldId id="489" r:id="rId34"/>
    <p:sldId id="467" r:id="rId35"/>
    <p:sldId id="468" r:id="rId36"/>
    <p:sldId id="469" r:id="rId37"/>
    <p:sldId id="471" r:id="rId38"/>
    <p:sldId id="472" r:id="rId39"/>
    <p:sldId id="473" r:id="rId40"/>
    <p:sldId id="474" r:id="rId41"/>
    <p:sldId id="475" r:id="rId42"/>
    <p:sldId id="476" r:id="rId43"/>
    <p:sldId id="477" r:id="rId44"/>
    <p:sldId id="478" r:id="rId45"/>
    <p:sldId id="479" r:id="rId46"/>
    <p:sldId id="480" r:id="rId47"/>
    <p:sldId id="481" r:id="rId48"/>
    <p:sldId id="482" r:id="rId49"/>
    <p:sldId id="484" r:id="rId50"/>
    <p:sldId id="485" r:id="rId51"/>
    <p:sldId id="486" r:id="rId52"/>
    <p:sldId id="487" r:id="rId53"/>
    <p:sldId id="488"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89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73" autoAdjust="0"/>
  </p:normalViewPr>
  <p:slideViewPr>
    <p:cSldViewPr>
      <p:cViewPr varScale="1">
        <p:scale>
          <a:sx n="82" d="100"/>
          <a:sy n="82" d="100"/>
        </p:scale>
        <p:origin x="1474"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F9CAE5-B62A-403B-9031-63426EB14104}" type="datetimeFigureOut">
              <a:rPr lang="en-US" smtClean="0"/>
              <a:pPr/>
              <a:t>10/6/2023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CD229E-0E7C-4193-A5F7-591E39D1BBB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10EE8D5-CD56-4A09-BFF3-5FE6B3DBE35F}" type="datetime5">
              <a:rPr lang="en-US" smtClean="0"/>
              <a:pPr/>
              <a:t>6-Oct-23</a:t>
            </a:fld>
            <a:endParaRPr lang="en-US"/>
          </a:p>
        </p:txBody>
      </p:sp>
      <p:sp>
        <p:nvSpPr>
          <p:cNvPr id="5" name="Footer Placeholder 4"/>
          <p:cNvSpPr>
            <a:spLocks noGrp="1"/>
          </p:cNvSpPr>
          <p:nvPr>
            <p:ph type="ftr" sz="quarter" idx="11"/>
          </p:nvPr>
        </p:nvSpPr>
        <p:spPr/>
        <p:txBody>
          <a:bodyPr/>
          <a:lstStyle/>
          <a:p>
            <a:r>
              <a:rPr lang="en-US"/>
              <a:t>18CSE392T               MACHINE LEARNING - I</a:t>
            </a:r>
          </a:p>
        </p:txBody>
      </p:sp>
      <p:sp>
        <p:nvSpPr>
          <p:cNvPr id="6" name="Slide Number Placeholder 5"/>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0A99F9-83BD-49DD-8291-B512441ABA1D}" type="datetime5">
              <a:rPr lang="en-US" smtClean="0"/>
              <a:pPr/>
              <a:t>6-Oct-23</a:t>
            </a:fld>
            <a:endParaRPr lang="en-US"/>
          </a:p>
        </p:txBody>
      </p:sp>
      <p:sp>
        <p:nvSpPr>
          <p:cNvPr id="5" name="Footer Placeholder 4"/>
          <p:cNvSpPr>
            <a:spLocks noGrp="1"/>
          </p:cNvSpPr>
          <p:nvPr>
            <p:ph type="ftr" sz="quarter" idx="11"/>
          </p:nvPr>
        </p:nvSpPr>
        <p:spPr/>
        <p:txBody>
          <a:bodyPr/>
          <a:lstStyle/>
          <a:p>
            <a:r>
              <a:rPr lang="en-US"/>
              <a:t>18CSE392T               MACHINE LEARNING - I</a:t>
            </a:r>
          </a:p>
        </p:txBody>
      </p:sp>
      <p:sp>
        <p:nvSpPr>
          <p:cNvPr id="6" name="Slide Number Placeholder 5"/>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F9DE68-EAE1-488D-AC08-21BCB0BCC7D9}" type="datetime5">
              <a:rPr lang="en-US" smtClean="0"/>
              <a:pPr/>
              <a:t>6-Oct-23</a:t>
            </a:fld>
            <a:endParaRPr lang="en-US"/>
          </a:p>
        </p:txBody>
      </p:sp>
      <p:sp>
        <p:nvSpPr>
          <p:cNvPr id="5" name="Footer Placeholder 4"/>
          <p:cNvSpPr>
            <a:spLocks noGrp="1"/>
          </p:cNvSpPr>
          <p:nvPr>
            <p:ph type="ftr" sz="quarter" idx="11"/>
          </p:nvPr>
        </p:nvSpPr>
        <p:spPr/>
        <p:txBody>
          <a:bodyPr/>
          <a:lstStyle/>
          <a:p>
            <a:r>
              <a:rPr lang="en-US"/>
              <a:t>18CSE392T               MACHINE LEARNING - I</a:t>
            </a:r>
          </a:p>
        </p:txBody>
      </p:sp>
      <p:sp>
        <p:nvSpPr>
          <p:cNvPr id="6" name="Slide Number Placeholder 5"/>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FF4C24-DE69-424D-966D-A2B1F1472803}" type="datetime5">
              <a:rPr lang="en-US" smtClean="0"/>
              <a:pPr/>
              <a:t>6-Oct-23</a:t>
            </a:fld>
            <a:endParaRPr lang="en-US"/>
          </a:p>
        </p:txBody>
      </p:sp>
      <p:sp>
        <p:nvSpPr>
          <p:cNvPr id="5" name="Footer Placeholder 4"/>
          <p:cNvSpPr>
            <a:spLocks noGrp="1"/>
          </p:cNvSpPr>
          <p:nvPr>
            <p:ph type="ftr" sz="quarter" idx="11"/>
          </p:nvPr>
        </p:nvSpPr>
        <p:spPr/>
        <p:txBody>
          <a:bodyPr/>
          <a:lstStyle/>
          <a:p>
            <a:r>
              <a:rPr lang="en-US"/>
              <a:t>18CSE392T               MACHINE LEARNING - I</a:t>
            </a:r>
          </a:p>
        </p:txBody>
      </p:sp>
      <p:sp>
        <p:nvSpPr>
          <p:cNvPr id="6" name="Slide Number Placeholder 5"/>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6A8DE8-272A-4469-B0BB-F7FC9F77C93B}" type="datetime5">
              <a:rPr lang="en-US" smtClean="0"/>
              <a:pPr/>
              <a:t>6-Oct-23</a:t>
            </a:fld>
            <a:endParaRPr lang="en-US"/>
          </a:p>
        </p:txBody>
      </p:sp>
      <p:sp>
        <p:nvSpPr>
          <p:cNvPr id="5" name="Footer Placeholder 4"/>
          <p:cNvSpPr>
            <a:spLocks noGrp="1"/>
          </p:cNvSpPr>
          <p:nvPr>
            <p:ph type="ftr" sz="quarter" idx="11"/>
          </p:nvPr>
        </p:nvSpPr>
        <p:spPr/>
        <p:txBody>
          <a:bodyPr/>
          <a:lstStyle/>
          <a:p>
            <a:r>
              <a:rPr lang="en-US"/>
              <a:t>18CSE392T               MACHINE LEARNING - I</a:t>
            </a:r>
          </a:p>
        </p:txBody>
      </p:sp>
      <p:sp>
        <p:nvSpPr>
          <p:cNvPr id="6" name="Slide Number Placeholder 5"/>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19F2BF7-150F-4B33-A3C2-D0601B9A1E1C}" type="datetime5">
              <a:rPr lang="en-US" smtClean="0"/>
              <a:pPr/>
              <a:t>6-Oct-23</a:t>
            </a:fld>
            <a:endParaRPr lang="en-US"/>
          </a:p>
        </p:txBody>
      </p:sp>
      <p:sp>
        <p:nvSpPr>
          <p:cNvPr id="6" name="Footer Placeholder 5"/>
          <p:cNvSpPr>
            <a:spLocks noGrp="1"/>
          </p:cNvSpPr>
          <p:nvPr>
            <p:ph type="ftr" sz="quarter" idx="11"/>
          </p:nvPr>
        </p:nvSpPr>
        <p:spPr/>
        <p:txBody>
          <a:bodyPr/>
          <a:lstStyle/>
          <a:p>
            <a:r>
              <a:rPr lang="en-US"/>
              <a:t>18CSE392T               MACHINE LEARNING - I</a:t>
            </a:r>
          </a:p>
        </p:txBody>
      </p:sp>
      <p:sp>
        <p:nvSpPr>
          <p:cNvPr id="7" name="Slide Number Placeholder 6"/>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EA5EA1F-8ECD-45C6-B437-6C4EB8D4A65A}" type="datetime5">
              <a:rPr lang="en-US" smtClean="0"/>
              <a:pPr/>
              <a:t>6-Oct-23</a:t>
            </a:fld>
            <a:endParaRPr lang="en-US"/>
          </a:p>
        </p:txBody>
      </p:sp>
      <p:sp>
        <p:nvSpPr>
          <p:cNvPr id="8" name="Footer Placeholder 7"/>
          <p:cNvSpPr>
            <a:spLocks noGrp="1"/>
          </p:cNvSpPr>
          <p:nvPr>
            <p:ph type="ftr" sz="quarter" idx="11"/>
          </p:nvPr>
        </p:nvSpPr>
        <p:spPr/>
        <p:txBody>
          <a:bodyPr/>
          <a:lstStyle/>
          <a:p>
            <a:r>
              <a:rPr lang="en-US"/>
              <a:t>18CSE392T               MACHINE LEARNING - I</a:t>
            </a:r>
          </a:p>
        </p:txBody>
      </p:sp>
      <p:sp>
        <p:nvSpPr>
          <p:cNvPr id="9" name="Slide Number Placeholder 8"/>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7749A49-AEA0-4CB7-8625-339239ECFB78}" type="datetime5">
              <a:rPr lang="en-US" smtClean="0"/>
              <a:pPr/>
              <a:t>6-Oct-23</a:t>
            </a:fld>
            <a:endParaRPr lang="en-US"/>
          </a:p>
        </p:txBody>
      </p:sp>
      <p:sp>
        <p:nvSpPr>
          <p:cNvPr id="4" name="Footer Placeholder 3"/>
          <p:cNvSpPr>
            <a:spLocks noGrp="1"/>
          </p:cNvSpPr>
          <p:nvPr>
            <p:ph type="ftr" sz="quarter" idx="11"/>
          </p:nvPr>
        </p:nvSpPr>
        <p:spPr/>
        <p:txBody>
          <a:bodyPr/>
          <a:lstStyle/>
          <a:p>
            <a:r>
              <a:rPr lang="en-US"/>
              <a:t>18CSE392T               MACHINE LEARNING - I</a:t>
            </a:r>
          </a:p>
        </p:txBody>
      </p:sp>
      <p:sp>
        <p:nvSpPr>
          <p:cNvPr id="5" name="Slide Number Placeholder 4"/>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FA711D-FF47-4374-9122-6ACB0FBA1A3E}" type="datetime5">
              <a:rPr lang="en-US" smtClean="0"/>
              <a:pPr/>
              <a:t>6-Oct-23</a:t>
            </a:fld>
            <a:endParaRPr lang="en-US"/>
          </a:p>
        </p:txBody>
      </p:sp>
      <p:sp>
        <p:nvSpPr>
          <p:cNvPr id="3" name="Footer Placeholder 2"/>
          <p:cNvSpPr>
            <a:spLocks noGrp="1"/>
          </p:cNvSpPr>
          <p:nvPr>
            <p:ph type="ftr" sz="quarter" idx="11"/>
          </p:nvPr>
        </p:nvSpPr>
        <p:spPr/>
        <p:txBody>
          <a:bodyPr/>
          <a:lstStyle/>
          <a:p>
            <a:r>
              <a:rPr lang="en-US"/>
              <a:t>18CSE392T               MACHINE LEARNING - I</a:t>
            </a:r>
          </a:p>
        </p:txBody>
      </p:sp>
      <p:sp>
        <p:nvSpPr>
          <p:cNvPr id="4" name="Slide Number Placeholder 3"/>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5BE528-0B56-4F56-98E6-F01FA8AA2D9F}" type="datetime5">
              <a:rPr lang="en-US" smtClean="0"/>
              <a:pPr/>
              <a:t>6-Oct-23</a:t>
            </a:fld>
            <a:endParaRPr lang="en-US"/>
          </a:p>
        </p:txBody>
      </p:sp>
      <p:sp>
        <p:nvSpPr>
          <p:cNvPr id="6" name="Footer Placeholder 5"/>
          <p:cNvSpPr>
            <a:spLocks noGrp="1"/>
          </p:cNvSpPr>
          <p:nvPr>
            <p:ph type="ftr" sz="quarter" idx="11"/>
          </p:nvPr>
        </p:nvSpPr>
        <p:spPr/>
        <p:txBody>
          <a:bodyPr/>
          <a:lstStyle/>
          <a:p>
            <a:r>
              <a:rPr lang="en-US"/>
              <a:t>18CSE392T               MACHINE LEARNING - I</a:t>
            </a:r>
          </a:p>
        </p:txBody>
      </p:sp>
      <p:sp>
        <p:nvSpPr>
          <p:cNvPr id="7" name="Slide Number Placeholder 6"/>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5CFCE3-BD04-49D0-8771-E801B002FC1A}" type="datetime5">
              <a:rPr lang="en-US" smtClean="0"/>
              <a:pPr/>
              <a:t>6-Oct-23</a:t>
            </a:fld>
            <a:endParaRPr lang="en-US"/>
          </a:p>
        </p:txBody>
      </p:sp>
      <p:sp>
        <p:nvSpPr>
          <p:cNvPr id="6" name="Footer Placeholder 5"/>
          <p:cNvSpPr>
            <a:spLocks noGrp="1"/>
          </p:cNvSpPr>
          <p:nvPr>
            <p:ph type="ftr" sz="quarter" idx="11"/>
          </p:nvPr>
        </p:nvSpPr>
        <p:spPr/>
        <p:txBody>
          <a:bodyPr/>
          <a:lstStyle/>
          <a:p>
            <a:r>
              <a:rPr lang="en-US"/>
              <a:t>18CSE392T               MACHINE LEARNING - I</a:t>
            </a:r>
          </a:p>
        </p:txBody>
      </p:sp>
      <p:sp>
        <p:nvSpPr>
          <p:cNvPr id="7" name="Slide Number Placeholder 6"/>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D578C7-5378-40E3-966D-299755EA320D}" type="datetime5">
              <a:rPr lang="en-US" smtClean="0"/>
              <a:pPr/>
              <a:t>6-Oct-23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18CSE392T               MACHINE LEARNING - I</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A6BA4E-CDAE-4DEF-A7CA-99055C502B8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scikit-learn.org/stable/" TargetMode="External"/><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hyperlink" Target="https://cdn.analyticsvidhya.com/wp-content/uploads/2020/04/Confusion-matrix_Accuracy.png" TargetMode="External"/><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7162800" y="121920"/>
            <a:ext cx="1828800" cy="640080"/>
          </a:xfrm>
          <a:prstGeom prst="rect">
            <a:avLst/>
          </a:prstGeom>
        </p:spPr>
      </p:pic>
      <p:sp>
        <p:nvSpPr>
          <p:cNvPr id="8" name="Rectangle 7"/>
          <p:cNvSpPr/>
          <p:nvPr/>
        </p:nvSpPr>
        <p:spPr>
          <a:xfrm>
            <a:off x="1827551" y="2222425"/>
            <a:ext cx="5791200" cy="1200329"/>
          </a:xfrm>
          <a:prstGeom prst="rect">
            <a:avLst/>
          </a:prstGeom>
        </p:spPr>
        <p:txBody>
          <a:bodyPr wrap="square">
            <a:spAutoFit/>
          </a:bodyPr>
          <a:lstStyle/>
          <a:p>
            <a:pPr lvl="0" algn="ctr" fontAlgn="base">
              <a:spcBef>
                <a:spcPct val="0"/>
              </a:spcBef>
              <a:spcAft>
                <a:spcPct val="0"/>
              </a:spcAft>
            </a:pPr>
            <a:r>
              <a:rPr lang="en-IN" sz="2400" b="1" dirty="0">
                <a:solidFill>
                  <a:srgbClr val="7030A0"/>
                </a:solidFill>
                <a:latin typeface="Cambria" panose="02040503050406030204" pitchFamily="18" charset="0"/>
                <a:ea typeface="Cambria" panose="02040503050406030204" pitchFamily="18" charset="0"/>
                <a:cs typeface="Arial" pitchFamily="34" charset="0"/>
              </a:rPr>
              <a:t>18CSE392T – Machine Learning I</a:t>
            </a:r>
          </a:p>
          <a:p>
            <a:pPr lvl="0" algn="ctr" fontAlgn="base">
              <a:spcBef>
                <a:spcPct val="0"/>
              </a:spcBef>
              <a:spcAft>
                <a:spcPct val="0"/>
              </a:spcAft>
            </a:pPr>
            <a:endParaRPr lang="en-IN" sz="2400" b="1" dirty="0">
              <a:solidFill>
                <a:srgbClr val="7030A0"/>
              </a:solidFill>
              <a:latin typeface="Cambria" panose="02040503050406030204" pitchFamily="18" charset="0"/>
              <a:ea typeface="Cambria" panose="02040503050406030204" pitchFamily="18" charset="0"/>
              <a:cs typeface="Arial" pitchFamily="34" charset="0"/>
            </a:endParaRPr>
          </a:p>
          <a:p>
            <a:pPr lvl="0" algn="ctr" fontAlgn="base">
              <a:spcBef>
                <a:spcPct val="0"/>
              </a:spcBef>
              <a:spcAft>
                <a:spcPct val="0"/>
              </a:spcAft>
            </a:pPr>
            <a:r>
              <a:rPr lang="en-IN" sz="2400" b="1" dirty="0">
                <a:solidFill>
                  <a:srgbClr val="7030A0"/>
                </a:solidFill>
                <a:latin typeface="Cambria" panose="02040503050406030204" pitchFamily="18" charset="0"/>
                <a:ea typeface="Cambria" panose="02040503050406030204" pitchFamily="18" charset="0"/>
                <a:cs typeface="Arial" pitchFamily="34" charset="0"/>
              </a:rPr>
              <a:t>Unit II</a:t>
            </a:r>
            <a:endParaRPr lang="en-US" sz="2400" b="1" dirty="0">
              <a:solidFill>
                <a:srgbClr val="7030A0"/>
              </a:solidFill>
              <a:latin typeface="Cambria" panose="02040503050406030204" pitchFamily="18" charset="0"/>
              <a:ea typeface="Cambria" panose="02040503050406030204" pitchFamily="18" charset="0"/>
              <a:cs typeface="Arial" pitchFamily="34" charset="0"/>
            </a:endParaRPr>
          </a:p>
        </p:txBody>
      </p:sp>
      <p:sp>
        <p:nvSpPr>
          <p:cNvPr id="9" name="Slide Number Placeholder 8"/>
          <p:cNvSpPr>
            <a:spLocks noGrp="1"/>
          </p:cNvSpPr>
          <p:nvPr>
            <p:ph type="sldNum" sz="quarter" idx="12"/>
          </p:nvPr>
        </p:nvSpPr>
        <p:spPr/>
        <p:txBody>
          <a:bodyPr/>
          <a:lstStyle/>
          <a:p>
            <a:fld id="{A1A6BA4E-CDAE-4DEF-A7CA-99055C502B84}" type="slidenum">
              <a:rPr lang="en-US" smtClean="0">
                <a:latin typeface="Cambria" panose="02040503050406030204" pitchFamily="18" charset="0"/>
                <a:ea typeface="Cambria" panose="02040503050406030204" pitchFamily="18" charset="0"/>
              </a:rPr>
              <a:pPr/>
              <a:t>1</a:t>
            </a:fld>
            <a:endParaRPr lang="en-US" dirty="0">
              <a:latin typeface="Cambria" panose="02040503050406030204" pitchFamily="18" charset="0"/>
              <a:ea typeface="Cambria" panose="02040503050406030204" pitchFamily="18" charset="0"/>
            </a:endParaRPr>
          </a:p>
        </p:txBody>
      </p:sp>
      <p:sp>
        <p:nvSpPr>
          <p:cNvPr id="4" name="Rectangle 3">
            <a:extLst>
              <a:ext uri="{FF2B5EF4-FFF2-40B4-BE49-F238E27FC236}">
                <a16:creationId xmlns:a16="http://schemas.microsoft.com/office/drawing/2014/main" id="{307EFA38-67A1-13C4-A34C-353E4EDAAB4E}"/>
              </a:ext>
            </a:extLst>
          </p:cNvPr>
          <p:cNvSpPr/>
          <p:nvPr/>
        </p:nvSpPr>
        <p:spPr>
          <a:xfrm>
            <a:off x="838200" y="5943600"/>
            <a:ext cx="7467600" cy="276999"/>
          </a:xfrm>
          <a:prstGeom prst="rect">
            <a:avLst/>
          </a:prstGeom>
        </p:spPr>
        <p:txBody>
          <a:bodyPr wrap="square">
            <a:spAutoFit/>
          </a:bodyPr>
          <a:lstStyle/>
          <a:p>
            <a:pPr lvl="0" algn="ctr" fontAlgn="base">
              <a:spcBef>
                <a:spcPct val="0"/>
              </a:spcBef>
              <a:spcAft>
                <a:spcPct val="0"/>
              </a:spcAft>
            </a:pPr>
            <a:r>
              <a:rPr lang="en-IN" sz="1200" b="1" dirty="0">
                <a:solidFill>
                  <a:srgbClr val="7030A0"/>
                </a:solidFill>
                <a:latin typeface="Cambria" panose="02040503050406030204" pitchFamily="18" charset="0"/>
                <a:ea typeface="Cambria" panose="02040503050406030204" pitchFamily="18" charset="0"/>
                <a:cs typeface="Arial" pitchFamily="34" charset="0"/>
              </a:rPr>
              <a:t>Department of Data Science and Business Systems</a:t>
            </a:r>
            <a:endParaRPr lang="en-US" sz="1200" b="1" dirty="0">
              <a:solidFill>
                <a:srgbClr val="7030A0"/>
              </a:solidFill>
              <a:latin typeface="Cambria" panose="02040503050406030204" pitchFamily="18" charset="0"/>
              <a:ea typeface="Cambria" panose="02040503050406030204" pitchFamily="18" charset="0"/>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7162800" y="121920"/>
            <a:ext cx="1828800" cy="640080"/>
          </a:xfrm>
          <a:prstGeom prst="rect">
            <a:avLst/>
          </a:prstGeom>
        </p:spPr>
      </p:pic>
      <p:sp>
        <p:nvSpPr>
          <p:cNvPr id="9" name="Slide Number Placeholder 8"/>
          <p:cNvSpPr>
            <a:spLocks noGrp="1"/>
          </p:cNvSpPr>
          <p:nvPr>
            <p:ph type="sldNum" sz="quarter" idx="12"/>
          </p:nvPr>
        </p:nvSpPr>
        <p:spPr>
          <a:xfrm>
            <a:off x="6553200" y="6569075"/>
            <a:ext cx="2133600" cy="365125"/>
          </a:xfrm>
        </p:spPr>
        <p:txBody>
          <a:bodyPr/>
          <a:lstStyle/>
          <a:p>
            <a:fld id="{A1A6BA4E-CDAE-4DEF-A7CA-99055C502B84}" type="slidenum">
              <a:rPr lang="en-US" smtClean="0">
                <a:latin typeface="Cambria" panose="02040503050406030204" pitchFamily="18" charset="0"/>
                <a:ea typeface="Cambria" panose="02040503050406030204" pitchFamily="18" charset="0"/>
              </a:rPr>
              <a:pPr/>
              <a:t>10</a:t>
            </a:fld>
            <a:endParaRPr lang="en-US" dirty="0">
              <a:latin typeface="Cambria" panose="02040503050406030204" pitchFamily="18" charset="0"/>
              <a:ea typeface="Cambria" panose="02040503050406030204" pitchFamily="18" charset="0"/>
            </a:endParaRPr>
          </a:p>
        </p:txBody>
      </p:sp>
      <p:sp>
        <p:nvSpPr>
          <p:cNvPr id="2" name="Content Placeholder 11">
            <a:extLst>
              <a:ext uri="{FF2B5EF4-FFF2-40B4-BE49-F238E27FC236}">
                <a16:creationId xmlns:a16="http://schemas.microsoft.com/office/drawing/2014/main" id="{92001B49-B3B6-BD02-2720-62D1EC9FC395}"/>
              </a:ext>
            </a:extLst>
          </p:cNvPr>
          <p:cNvSpPr txBox="1">
            <a:spLocks/>
          </p:cNvSpPr>
          <p:nvPr/>
        </p:nvSpPr>
        <p:spPr>
          <a:xfrm>
            <a:off x="304800" y="914400"/>
            <a:ext cx="8686800" cy="553716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ü"/>
            </a:pPr>
            <a:r>
              <a:rPr lang="sv-SE" sz="2400" dirty="0">
                <a:solidFill>
                  <a:srgbClr val="7030A0"/>
                </a:solidFill>
                <a:effectLst>
                  <a:outerShdw blurRad="38100" dist="38100" dir="2700000" algn="tl">
                    <a:srgbClr val="000000">
                      <a:alpha val="43137"/>
                    </a:srgbClr>
                  </a:outerShdw>
                </a:effectLst>
                <a:latin typeface="Times New Roman" panose="02020603050405020304" pitchFamily="18" charset="0"/>
                <a:ea typeface="Cambria" panose="02040503050406030204" pitchFamily="18" charset="0"/>
                <a:cs typeface="Times New Roman" panose="02020603050405020304" pitchFamily="18" charset="0"/>
              </a:rPr>
              <a:t>Theano: </a:t>
            </a:r>
            <a:r>
              <a:rPr lang="sv-SE" sz="2400" dirty="0">
                <a:latin typeface="Times New Roman" panose="02020603050405020304" pitchFamily="18" charset="0"/>
                <a:ea typeface="Cambria" panose="02040503050406030204" pitchFamily="18" charset="0"/>
                <a:cs typeface="Times New Roman" panose="02020603050405020304" pitchFamily="18" charset="0"/>
              </a:rPr>
              <a:t>Focuses on numerical computation; </a:t>
            </a:r>
            <a:r>
              <a:rPr lang="en-IN" sz="2400" dirty="0">
                <a:latin typeface="Times New Roman" panose="02020603050405020304" pitchFamily="18" charset="0"/>
                <a:ea typeface="Cambria" panose="02040503050406030204" pitchFamily="18" charset="0"/>
                <a:cs typeface="Times New Roman" panose="02020603050405020304" pitchFamily="18" charset="0"/>
              </a:rPr>
              <a:t>It is able to optimize and evaluate mathematical models and matrix calculations that use multi-dimensional arrays to create ML models</a:t>
            </a:r>
          </a:p>
          <a:p>
            <a:pPr algn="just">
              <a:buFont typeface="Wingdings" panose="05000000000000000000" pitchFamily="2" charset="2"/>
              <a:buChar char="ü"/>
            </a:pPr>
            <a:endParaRPr lang="sv-SE"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sv-SE" sz="2400" dirty="0">
                <a:solidFill>
                  <a:srgbClr val="7030A0"/>
                </a:solidFill>
                <a:effectLst>
                  <a:outerShdw blurRad="38100" dist="38100" dir="2700000" algn="tl">
                    <a:srgbClr val="000000">
                      <a:alpha val="43137"/>
                    </a:srgbClr>
                  </a:outerShdw>
                </a:effectLst>
                <a:latin typeface="Times New Roman" panose="02020603050405020304" pitchFamily="18" charset="0"/>
                <a:ea typeface="Cambria" panose="02040503050406030204" pitchFamily="18" charset="0"/>
                <a:cs typeface="Times New Roman" panose="02020603050405020304" pitchFamily="18" charset="0"/>
              </a:rPr>
              <a:t>Scikit Learn:</a:t>
            </a:r>
          </a:p>
          <a:p>
            <a:pPr lvl="1" algn="just">
              <a:buFont typeface="Wingdings" panose="05000000000000000000" pitchFamily="2" charset="2"/>
              <a:buChar char="§"/>
            </a:pPr>
            <a:r>
              <a:rPr lang="en-IN" sz="2000" dirty="0">
                <a:latin typeface="Times New Roman" panose="02020603050405020304" pitchFamily="18" charset="0"/>
                <a:ea typeface="Cambria" panose="02040503050406030204" pitchFamily="18" charset="0"/>
                <a:cs typeface="Times New Roman" panose="02020603050405020304" pitchFamily="18" charset="0"/>
              </a:rPr>
              <a:t>Scikit-learn is a very popular machine learning library that is built on NumPy and SciPy.</a:t>
            </a:r>
          </a:p>
          <a:p>
            <a:pPr lvl="1" algn="just">
              <a:buFont typeface="Wingdings" panose="05000000000000000000" pitchFamily="2" charset="2"/>
              <a:buChar char="§"/>
            </a:pP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a:p>
            <a:pPr lvl="1" algn="just">
              <a:buFont typeface="Wingdings" panose="05000000000000000000" pitchFamily="2" charset="2"/>
              <a:buChar char="§"/>
            </a:pPr>
            <a:r>
              <a:rPr lang="en-IN" sz="2000" dirty="0">
                <a:latin typeface="Times New Roman" panose="02020603050405020304" pitchFamily="18" charset="0"/>
                <a:ea typeface="Cambria" panose="02040503050406030204" pitchFamily="18" charset="0"/>
                <a:cs typeface="Times New Roman" panose="02020603050405020304" pitchFamily="18" charset="0"/>
              </a:rPr>
              <a:t>It supports most of the classic supervised and unsupervised learning algorithms, and it can also be used for data mining, </a:t>
            </a:r>
            <a:r>
              <a:rPr lang="en-IN" sz="2000" dirty="0" err="1">
                <a:latin typeface="Times New Roman" panose="02020603050405020304" pitchFamily="18" charset="0"/>
                <a:ea typeface="Cambria" panose="02040503050406030204" pitchFamily="18" charset="0"/>
                <a:cs typeface="Times New Roman" panose="02020603050405020304" pitchFamily="18" charset="0"/>
              </a:rPr>
              <a:t>modeling</a:t>
            </a:r>
            <a:r>
              <a:rPr lang="en-IN" sz="2000" dirty="0">
                <a:latin typeface="Times New Roman" panose="02020603050405020304" pitchFamily="18" charset="0"/>
                <a:ea typeface="Cambria" panose="02040503050406030204" pitchFamily="18" charset="0"/>
                <a:cs typeface="Times New Roman" panose="02020603050405020304" pitchFamily="18" charset="0"/>
              </a:rPr>
              <a:t>, and analysis. </a:t>
            </a:r>
          </a:p>
          <a:p>
            <a:pPr lvl="1" algn="just">
              <a:buFont typeface="Wingdings" panose="05000000000000000000" pitchFamily="2" charset="2"/>
              <a:buChar char="§"/>
            </a:pP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a:p>
            <a:pPr lvl="1" algn="just">
              <a:buFont typeface="Wingdings" panose="05000000000000000000" pitchFamily="2" charset="2"/>
              <a:buChar char="§"/>
            </a:pPr>
            <a:r>
              <a:rPr lang="en-IN" sz="2000" dirty="0">
                <a:latin typeface="Times New Roman" panose="02020603050405020304" pitchFamily="18" charset="0"/>
                <a:ea typeface="Cambria" panose="02040503050406030204" pitchFamily="18" charset="0"/>
                <a:cs typeface="Times New Roman" panose="02020603050405020304" pitchFamily="18" charset="0"/>
              </a:rPr>
              <a:t>Scikit-</a:t>
            </a:r>
            <a:r>
              <a:rPr lang="en-IN" sz="2000" dirty="0" err="1">
                <a:latin typeface="Times New Roman" panose="02020603050405020304" pitchFamily="18" charset="0"/>
                <a:ea typeface="Cambria" panose="02040503050406030204" pitchFamily="18" charset="0"/>
                <a:cs typeface="Times New Roman" panose="02020603050405020304" pitchFamily="18" charset="0"/>
              </a:rPr>
              <a:t>learn’s</a:t>
            </a:r>
            <a:r>
              <a:rPr lang="en-IN" sz="2000" dirty="0">
                <a:latin typeface="Times New Roman" panose="02020603050405020304" pitchFamily="18" charset="0"/>
                <a:ea typeface="Cambria" panose="02040503050406030204" pitchFamily="18" charset="0"/>
                <a:cs typeface="Times New Roman" panose="02020603050405020304" pitchFamily="18" charset="0"/>
              </a:rPr>
              <a:t> simple design offers a user-friendly library for those new to machine learning.</a:t>
            </a:r>
            <a:endParaRPr lang="sv-SE" sz="20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7" name="Content Placeholder 11">
            <a:extLst>
              <a:ext uri="{FF2B5EF4-FFF2-40B4-BE49-F238E27FC236}">
                <a16:creationId xmlns:a16="http://schemas.microsoft.com/office/drawing/2014/main" id="{0449517A-B602-29E1-33D2-DFB305E980C1}"/>
              </a:ext>
            </a:extLst>
          </p:cNvPr>
          <p:cNvSpPr txBox="1">
            <a:spLocks/>
          </p:cNvSpPr>
          <p:nvPr/>
        </p:nvSpPr>
        <p:spPr>
          <a:xfrm>
            <a:off x="114926" y="121920"/>
            <a:ext cx="7047874" cy="544870"/>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solidFill>
                  <a:srgbClr val="C00000"/>
                </a:solidFill>
                <a:latin typeface="Cambria" panose="02040503050406030204" pitchFamily="18" charset="0"/>
                <a:ea typeface="Cambria" panose="02040503050406030204" pitchFamily="18" charset="0"/>
              </a:rPr>
              <a:t>ML Python Libraries - Uses</a:t>
            </a:r>
          </a:p>
        </p:txBody>
      </p:sp>
    </p:spTree>
    <p:extLst>
      <p:ext uri="{BB962C8B-B14F-4D97-AF65-F5344CB8AC3E}">
        <p14:creationId xmlns:p14="http://schemas.microsoft.com/office/powerpoint/2010/main" val="3481675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7162800" y="121920"/>
            <a:ext cx="1828800" cy="640080"/>
          </a:xfrm>
          <a:prstGeom prst="rect">
            <a:avLst/>
          </a:prstGeom>
        </p:spPr>
      </p:pic>
      <p:sp>
        <p:nvSpPr>
          <p:cNvPr id="9" name="Slide Number Placeholder 8"/>
          <p:cNvSpPr>
            <a:spLocks noGrp="1"/>
          </p:cNvSpPr>
          <p:nvPr>
            <p:ph type="sldNum" sz="quarter" idx="12"/>
          </p:nvPr>
        </p:nvSpPr>
        <p:spPr>
          <a:xfrm>
            <a:off x="6553200" y="6569075"/>
            <a:ext cx="2133600" cy="365125"/>
          </a:xfrm>
        </p:spPr>
        <p:txBody>
          <a:bodyPr/>
          <a:lstStyle/>
          <a:p>
            <a:fld id="{A1A6BA4E-CDAE-4DEF-A7CA-99055C502B84}" type="slidenum">
              <a:rPr lang="en-US" smtClean="0">
                <a:latin typeface="Cambria" panose="02040503050406030204" pitchFamily="18" charset="0"/>
                <a:ea typeface="Cambria" panose="02040503050406030204" pitchFamily="18" charset="0"/>
              </a:rPr>
              <a:pPr/>
              <a:t>11</a:t>
            </a:fld>
            <a:endParaRPr lang="en-US" dirty="0">
              <a:latin typeface="Cambria" panose="02040503050406030204" pitchFamily="18" charset="0"/>
              <a:ea typeface="Cambria" panose="02040503050406030204" pitchFamily="18" charset="0"/>
            </a:endParaRPr>
          </a:p>
        </p:txBody>
      </p:sp>
      <p:sp>
        <p:nvSpPr>
          <p:cNvPr id="2" name="Content Placeholder 11">
            <a:extLst>
              <a:ext uri="{FF2B5EF4-FFF2-40B4-BE49-F238E27FC236}">
                <a16:creationId xmlns:a16="http://schemas.microsoft.com/office/drawing/2014/main" id="{92001B49-B3B6-BD02-2720-62D1EC9FC395}"/>
              </a:ext>
            </a:extLst>
          </p:cNvPr>
          <p:cNvSpPr txBox="1">
            <a:spLocks/>
          </p:cNvSpPr>
          <p:nvPr/>
        </p:nvSpPr>
        <p:spPr>
          <a:xfrm>
            <a:off x="304800" y="914400"/>
            <a:ext cx="8686800" cy="553716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ü"/>
            </a:pPr>
            <a:endParaRPr lang="sv-SE"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endParaRPr lang="sv-SE" sz="2400" dirty="0">
              <a:solidFill>
                <a:srgbClr val="7030A0"/>
              </a:solidFill>
              <a:effectLst>
                <a:outerShdw blurRad="38100" dist="38100" dir="2700000" algn="tl">
                  <a:srgbClr val="000000">
                    <a:alpha val="43137"/>
                  </a:srgbClr>
                </a:outerShdw>
              </a:effectLst>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endParaRPr lang="sv-SE" sz="2400" dirty="0">
              <a:solidFill>
                <a:srgbClr val="7030A0"/>
              </a:solidFill>
              <a:effectLst>
                <a:outerShdw blurRad="38100" dist="38100" dir="2700000" algn="tl">
                  <a:srgbClr val="000000">
                    <a:alpha val="43137"/>
                  </a:srgbClr>
                </a:outerShdw>
              </a:effectLst>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Simple and efficient tools for predictive data analysis</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Accessible to everybody, and reusable in various contexts</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Built on NumPy, SciPy, and matplotlib</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Open source, commercially usable - BSD license</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marL="0" indent="0" algn="ctr">
              <a:buNone/>
            </a:pPr>
            <a:r>
              <a:rPr lang="en-IN" sz="2400" dirty="0">
                <a:solidFill>
                  <a:srgbClr val="7030A0"/>
                </a:solidFill>
                <a:effectLst>
                  <a:outerShdw blurRad="38100" dist="38100" dir="2700000" algn="tl">
                    <a:srgbClr val="000000">
                      <a:alpha val="43137"/>
                    </a:srgbClr>
                  </a:outerShdw>
                </a:effectLst>
                <a:latin typeface="Times New Roman" panose="02020603050405020304" pitchFamily="18" charset="0"/>
                <a:ea typeface="Cambria" panose="02040503050406030204" pitchFamily="18" charset="0"/>
                <a:cs typeface="Times New Roman" panose="02020603050405020304" pitchFamily="18" charset="0"/>
                <a:hlinkClick r:id="rId3"/>
              </a:rPr>
              <a:t>https://scikit-learn.org/stable/</a:t>
            </a:r>
            <a:endParaRPr lang="en-IN" sz="2400" dirty="0">
              <a:solidFill>
                <a:srgbClr val="7030A0"/>
              </a:solidFill>
              <a:effectLst>
                <a:outerShdw blurRad="38100" dist="38100" dir="2700000" algn="tl">
                  <a:srgbClr val="000000">
                    <a:alpha val="43137"/>
                  </a:srgbClr>
                </a:outerShdw>
              </a:effectLst>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7" name="Content Placeholder 11">
            <a:extLst>
              <a:ext uri="{FF2B5EF4-FFF2-40B4-BE49-F238E27FC236}">
                <a16:creationId xmlns:a16="http://schemas.microsoft.com/office/drawing/2014/main" id="{0449517A-B602-29E1-33D2-DFB305E980C1}"/>
              </a:ext>
            </a:extLst>
          </p:cNvPr>
          <p:cNvSpPr txBox="1">
            <a:spLocks/>
          </p:cNvSpPr>
          <p:nvPr/>
        </p:nvSpPr>
        <p:spPr>
          <a:xfrm>
            <a:off x="114926" y="121920"/>
            <a:ext cx="7047874" cy="544870"/>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solidFill>
                  <a:srgbClr val="C00000"/>
                </a:solidFill>
                <a:latin typeface="Cambria" panose="02040503050406030204" pitchFamily="18" charset="0"/>
                <a:ea typeface="Cambria" panose="02040503050406030204" pitchFamily="18" charset="0"/>
              </a:rPr>
              <a:t>scikit-learn</a:t>
            </a:r>
          </a:p>
        </p:txBody>
      </p:sp>
      <p:pic>
        <p:nvPicPr>
          <p:cNvPr id="4" name="Picture 6" descr="scikit-learn - Wikipedia">
            <a:extLst>
              <a:ext uri="{FF2B5EF4-FFF2-40B4-BE49-F238E27FC236}">
                <a16:creationId xmlns:a16="http://schemas.microsoft.com/office/drawing/2014/main" id="{D5958C1B-F941-A18A-03A3-82A7520D1D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9853" y="666790"/>
            <a:ext cx="2672974" cy="1441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1235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7162800" y="121920"/>
            <a:ext cx="1828800" cy="640080"/>
          </a:xfrm>
          <a:prstGeom prst="rect">
            <a:avLst/>
          </a:prstGeom>
        </p:spPr>
      </p:pic>
      <p:sp>
        <p:nvSpPr>
          <p:cNvPr id="9" name="Slide Number Placeholder 8"/>
          <p:cNvSpPr>
            <a:spLocks noGrp="1"/>
          </p:cNvSpPr>
          <p:nvPr>
            <p:ph type="sldNum" sz="quarter" idx="12"/>
          </p:nvPr>
        </p:nvSpPr>
        <p:spPr>
          <a:xfrm>
            <a:off x="6553200" y="6569075"/>
            <a:ext cx="2133600" cy="365125"/>
          </a:xfrm>
        </p:spPr>
        <p:txBody>
          <a:bodyPr/>
          <a:lstStyle/>
          <a:p>
            <a:fld id="{A1A6BA4E-CDAE-4DEF-A7CA-99055C502B84}" type="slidenum">
              <a:rPr lang="en-US" smtClean="0">
                <a:latin typeface="Cambria" panose="02040503050406030204" pitchFamily="18" charset="0"/>
                <a:ea typeface="Cambria" panose="02040503050406030204" pitchFamily="18" charset="0"/>
              </a:rPr>
              <a:pPr/>
              <a:t>12</a:t>
            </a:fld>
            <a:endParaRPr lang="en-US" dirty="0">
              <a:latin typeface="Cambria" panose="02040503050406030204" pitchFamily="18" charset="0"/>
              <a:ea typeface="Cambria" panose="02040503050406030204" pitchFamily="18" charset="0"/>
            </a:endParaRPr>
          </a:p>
        </p:txBody>
      </p:sp>
      <p:sp>
        <p:nvSpPr>
          <p:cNvPr id="2" name="Content Placeholder 11">
            <a:extLst>
              <a:ext uri="{FF2B5EF4-FFF2-40B4-BE49-F238E27FC236}">
                <a16:creationId xmlns:a16="http://schemas.microsoft.com/office/drawing/2014/main" id="{92001B49-B3B6-BD02-2720-62D1EC9FC395}"/>
              </a:ext>
            </a:extLst>
          </p:cNvPr>
          <p:cNvSpPr txBox="1">
            <a:spLocks/>
          </p:cNvSpPr>
          <p:nvPr/>
        </p:nvSpPr>
        <p:spPr>
          <a:xfrm>
            <a:off x="304800" y="914400"/>
            <a:ext cx="8686800" cy="553716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Effective machine learning (ML) algorithms </a:t>
            </a:r>
            <a:r>
              <a:rPr lang="en-IN" sz="2400" dirty="0">
                <a:solidFill>
                  <a:srgbClr val="7030A0"/>
                </a:solidFill>
                <a:effectLst>
                  <a:outerShdw blurRad="38100" dist="38100" dir="2700000" algn="tl">
                    <a:srgbClr val="000000">
                      <a:alpha val="43137"/>
                    </a:srgbClr>
                  </a:outerShdw>
                </a:effectLst>
                <a:latin typeface="Times New Roman" panose="02020603050405020304" pitchFamily="18" charset="0"/>
                <a:ea typeface="Cambria" panose="02040503050406030204" pitchFamily="18" charset="0"/>
                <a:cs typeface="Times New Roman" panose="02020603050405020304" pitchFamily="18" charset="0"/>
              </a:rPr>
              <a:t>require quality training and testing data</a:t>
            </a:r>
            <a:r>
              <a:rPr lang="en-IN" sz="2400" dirty="0">
                <a:latin typeface="Times New Roman" panose="02020603050405020304" pitchFamily="18" charset="0"/>
                <a:ea typeface="Cambria" panose="02040503050406030204" pitchFamily="18" charset="0"/>
                <a:cs typeface="Times New Roman" panose="02020603050405020304" pitchFamily="18" charset="0"/>
              </a:rPr>
              <a:t> - and often lots of it - to make accurate predictions.</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Different datasets serve different purposes in preparing an algorithm to make predictions and decisions based on real-world data.</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All three are typically split from one large dataset, each one typically has its own distinct use in ML </a:t>
            </a:r>
            <a:r>
              <a:rPr lang="en-IN" sz="2400" dirty="0" err="1">
                <a:latin typeface="Times New Roman" panose="02020603050405020304" pitchFamily="18" charset="0"/>
                <a:ea typeface="Cambria" panose="02040503050406030204" pitchFamily="18" charset="0"/>
                <a:cs typeface="Times New Roman" panose="02020603050405020304" pitchFamily="18" charset="0"/>
              </a:rPr>
              <a:t>modeling</a:t>
            </a:r>
            <a:r>
              <a:rPr lang="en-IN" sz="2400" dirty="0">
                <a:latin typeface="Times New Roman" panose="02020603050405020304" pitchFamily="18" charset="0"/>
                <a:ea typeface="Cambria" panose="02040503050406030204" pitchFamily="18" charset="0"/>
                <a:cs typeface="Times New Roman" panose="02020603050405020304" pitchFamily="18" charset="0"/>
              </a:rPr>
              <a:t>.</a:t>
            </a:r>
          </a:p>
        </p:txBody>
      </p:sp>
      <p:sp>
        <p:nvSpPr>
          <p:cNvPr id="7" name="Content Placeholder 11">
            <a:extLst>
              <a:ext uri="{FF2B5EF4-FFF2-40B4-BE49-F238E27FC236}">
                <a16:creationId xmlns:a16="http://schemas.microsoft.com/office/drawing/2014/main" id="{0449517A-B602-29E1-33D2-DFB305E980C1}"/>
              </a:ext>
            </a:extLst>
          </p:cNvPr>
          <p:cNvSpPr txBox="1">
            <a:spLocks/>
          </p:cNvSpPr>
          <p:nvPr/>
        </p:nvSpPr>
        <p:spPr>
          <a:xfrm>
            <a:off x="114926" y="121919"/>
            <a:ext cx="7047874" cy="757595"/>
          </a:xfrm>
          <a:prstGeom prst="rect">
            <a:avLst/>
          </a:prstGeom>
        </p:spPr>
        <p:txBody>
          <a:bodyPr>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solidFill>
                  <a:srgbClr val="C00000"/>
                </a:solidFill>
                <a:latin typeface="Cambria" panose="02040503050406030204" pitchFamily="18" charset="0"/>
                <a:ea typeface="Cambria" panose="02040503050406030204" pitchFamily="18" charset="0"/>
              </a:rPr>
              <a:t>Training Data vs. Validation Data vs. Test Data for ML Algorithms</a:t>
            </a:r>
          </a:p>
        </p:txBody>
      </p:sp>
      <p:pic>
        <p:nvPicPr>
          <p:cNvPr id="8" name="Picture 7">
            <a:extLst>
              <a:ext uri="{FF2B5EF4-FFF2-40B4-BE49-F238E27FC236}">
                <a16:creationId xmlns:a16="http://schemas.microsoft.com/office/drawing/2014/main" id="{E2934320-EB1D-276D-3D64-F46A34FA24E4}"/>
              </a:ext>
            </a:extLst>
          </p:cNvPr>
          <p:cNvPicPr>
            <a:picLocks noChangeAspect="1"/>
          </p:cNvPicPr>
          <p:nvPr/>
        </p:nvPicPr>
        <p:blipFill>
          <a:blip r:embed="rId3"/>
          <a:stretch>
            <a:fillRect/>
          </a:stretch>
        </p:blipFill>
        <p:spPr>
          <a:xfrm>
            <a:off x="1219200" y="4972050"/>
            <a:ext cx="6705600" cy="1809750"/>
          </a:xfrm>
          <a:prstGeom prst="rect">
            <a:avLst/>
          </a:prstGeom>
        </p:spPr>
      </p:pic>
    </p:spTree>
    <p:extLst>
      <p:ext uri="{BB962C8B-B14F-4D97-AF65-F5344CB8AC3E}">
        <p14:creationId xmlns:p14="http://schemas.microsoft.com/office/powerpoint/2010/main" val="541835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7162800" y="121920"/>
            <a:ext cx="1828800" cy="640080"/>
          </a:xfrm>
          <a:prstGeom prst="rect">
            <a:avLst/>
          </a:prstGeom>
        </p:spPr>
      </p:pic>
      <p:sp>
        <p:nvSpPr>
          <p:cNvPr id="9" name="Slide Number Placeholder 8"/>
          <p:cNvSpPr>
            <a:spLocks noGrp="1"/>
          </p:cNvSpPr>
          <p:nvPr>
            <p:ph type="sldNum" sz="quarter" idx="12"/>
          </p:nvPr>
        </p:nvSpPr>
        <p:spPr>
          <a:xfrm>
            <a:off x="6553200" y="6569075"/>
            <a:ext cx="2133600" cy="365125"/>
          </a:xfrm>
        </p:spPr>
        <p:txBody>
          <a:bodyPr/>
          <a:lstStyle/>
          <a:p>
            <a:fld id="{A1A6BA4E-CDAE-4DEF-A7CA-99055C502B84}" type="slidenum">
              <a:rPr lang="en-US" smtClean="0">
                <a:latin typeface="Cambria" panose="02040503050406030204" pitchFamily="18" charset="0"/>
                <a:ea typeface="Cambria" panose="02040503050406030204" pitchFamily="18" charset="0"/>
              </a:rPr>
              <a:pPr/>
              <a:t>13</a:t>
            </a:fld>
            <a:endParaRPr lang="en-US" dirty="0">
              <a:latin typeface="Cambria" panose="02040503050406030204" pitchFamily="18" charset="0"/>
              <a:ea typeface="Cambria" panose="02040503050406030204" pitchFamily="18" charset="0"/>
            </a:endParaRPr>
          </a:p>
        </p:txBody>
      </p:sp>
      <p:sp>
        <p:nvSpPr>
          <p:cNvPr id="2" name="Content Placeholder 11">
            <a:extLst>
              <a:ext uri="{FF2B5EF4-FFF2-40B4-BE49-F238E27FC236}">
                <a16:creationId xmlns:a16="http://schemas.microsoft.com/office/drawing/2014/main" id="{92001B49-B3B6-BD02-2720-62D1EC9FC395}"/>
              </a:ext>
            </a:extLst>
          </p:cNvPr>
          <p:cNvSpPr txBox="1">
            <a:spLocks/>
          </p:cNvSpPr>
          <p:nvPr/>
        </p:nvSpPr>
        <p:spPr>
          <a:xfrm>
            <a:off x="304800" y="914400"/>
            <a:ext cx="8686800" cy="553716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This type of data builds up the machine learning algorithm.</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The data scientist feeds the algorithm input data, which corresponds to an expected output.</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The model evaluates the data repeatedly to learn more about the data’s </a:t>
            </a:r>
            <a:r>
              <a:rPr lang="en-IN" sz="2400" dirty="0" err="1">
                <a:latin typeface="Times New Roman" panose="02020603050405020304" pitchFamily="18" charset="0"/>
                <a:ea typeface="Cambria" panose="02040503050406030204" pitchFamily="18" charset="0"/>
                <a:cs typeface="Times New Roman" panose="02020603050405020304" pitchFamily="18" charset="0"/>
              </a:rPr>
              <a:t>behavior</a:t>
            </a:r>
            <a:r>
              <a:rPr lang="en-IN" sz="2400" dirty="0">
                <a:latin typeface="Times New Roman" panose="02020603050405020304" pitchFamily="18" charset="0"/>
                <a:ea typeface="Cambria" panose="02040503050406030204" pitchFamily="18" charset="0"/>
                <a:cs typeface="Times New Roman" panose="02020603050405020304" pitchFamily="18" charset="0"/>
              </a:rPr>
              <a:t> and then adjusts itself to serve its intended</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marL="0" indent="0" algn="ctr">
              <a:buNone/>
            </a:pPr>
            <a:r>
              <a:rPr lang="en-IN" sz="2400" dirty="0">
                <a:solidFill>
                  <a:srgbClr val="7030A0"/>
                </a:solidFill>
                <a:effectLst>
                  <a:outerShdw blurRad="38100" dist="38100" dir="2700000" algn="tl">
                    <a:srgbClr val="000000">
                      <a:alpha val="43137"/>
                    </a:srgbClr>
                  </a:outerShdw>
                </a:effectLst>
                <a:latin typeface="Times New Roman" panose="02020603050405020304" pitchFamily="18" charset="0"/>
                <a:ea typeface="Cambria" panose="02040503050406030204" pitchFamily="18" charset="0"/>
                <a:cs typeface="Times New Roman" panose="02020603050405020304" pitchFamily="18" charset="0"/>
              </a:rPr>
              <a:t>The sample of data used to fit the model.</a:t>
            </a:r>
          </a:p>
        </p:txBody>
      </p:sp>
      <p:sp>
        <p:nvSpPr>
          <p:cNvPr id="7" name="Content Placeholder 11">
            <a:extLst>
              <a:ext uri="{FF2B5EF4-FFF2-40B4-BE49-F238E27FC236}">
                <a16:creationId xmlns:a16="http://schemas.microsoft.com/office/drawing/2014/main" id="{0449517A-B602-29E1-33D2-DFB305E980C1}"/>
              </a:ext>
            </a:extLst>
          </p:cNvPr>
          <p:cNvSpPr txBox="1">
            <a:spLocks/>
          </p:cNvSpPr>
          <p:nvPr/>
        </p:nvSpPr>
        <p:spPr>
          <a:xfrm>
            <a:off x="114926" y="121919"/>
            <a:ext cx="7047874" cy="757595"/>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solidFill>
                  <a:srgbClr val="C00000"/>
                </a:solidFill>
                <a:latin typeface="Cambria" panose="02040503050406030204" pitchFamily="18" charset="0"/>
                <a:ea typeface="Cambria" panose="02040503050406030204" pitchFamily="18" charset="0"/>
              </a:rPr>
              <a:t>Training Data</a:t>
            </a:r>
          </a:p>
        </p:txBody>
      </p:sp>
    </p:spTree>
    <p:extLst>
      <p:ext uri="{BB962C8B-B14F-4D97-AF65-F5344CB8AC3E}">
        <p14:creationId xmlns:p14="http://schemas.microsoft.com/office/powerpoint/2010/main" val="920046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7162800" y="121920"/>
            <a:ext cx="1828800" cy="640080"/>
          </a:xfrm>
          <a:prstGeom prst="rect">
            <a:avLst/>
          </a:prstGeom>
        </p:spPr>
      </p:pic>
      <p:sp>
        <p:nvSpPr>
          <p:cNvPr id="9" name="Slide Number Placeholder 8"/>
          <p:cNvSpPr>
            <a:spLocks noGrp="1"/>
          </p:cNvSpPr>
          <p:nvPr>
            <p:ph type="sldNum" sz="quarter" idx="12"/>
          </p:nvPr>
        </p:nvSpPr>
        <p:spPr>
          <a:xfrm>
            <a:off x="6553200" y="6569075"/>
            <a:ext cx="2133600" cy="365125"/>
          </a:xfrm>
        </p:spPr>
        <p:txBody>
          <a:bodyPr/>
          <a:lstStyle/>
          <a:p>
            <a:fld id="{A1A6BA4E-CDAE-4DEF-A7CA-99055C502B84}" type="slidenum">
              <a:rPr lang="en-US" smtClean="0">
                <a:latin typeface="Cambria" panose="02040503050406030204" pitchFamily="18" charset="0"/>
                <a:ea typeface="Cambria" panose="02040503050406030204" pitchFamily="18" charset="0"/>
              </a:rPr>
              <a:pPr/>
              <a:t>14</a:t>
            </a:fld>
            <a:endParaRPr lang="en-US" dirty="0">
              <a:latin typeface="Cambria" panose="02040503050406030204" pitchFamily="18" charset="0"/>
              <a:ea typeface="Cambria" panose="02040503050406030204" pitchFamily="18" charset="0"/>
            </a:endParaRPr>
          </a:p>
        </p:txBody>
      </p:sp>
      <p:sp>
        <p:nvSpPr>
          <p:cNvPr id="2" name="Content Placeholder 11">
            <a:extLst>
              <a:ext uri="{FF2B5EF4-FFF2-40B4-BE49-F238E27FC236}">
                <a16:creationId xmlns:a16="http://schemas.microsoft.com/office/drawing/2014/main" id="{92001B49-B3B6-BD02-2720-62D1EC9FC395}"/>
              </a:ext>
            </a:extLst>
          </p:cNvPr>
          <p:cNvSpPr txBox="1">
            <a:spLocks/>
          </p:cNvSpPr>
          <p:nvPr/>
        </p:nvSpPr>
        <p:spPr>
          <a:xfrm>
            <a:off x="304800" y="914400"/>
            <a:ext cx="8686800" cy="553716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During training, validation data infuses new data into the model that it hasn’t evaluated before.</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Validation data provides the first test against unseen data, allowing data scientists to evaluate how well the model makes predictions based on the new data.</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Not all data scientists use validation data, but it can provide some helpful information to optimize hyperparameters, which influence how the model assesses data.</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marL="0" indent="0" algn="ctr">
              <a:buNone/>
            </a:pPr>
            <a:r>
              <a:rPr lang="en-IN" sz="2400" dirty="0">
                <a:solidFill>
                  <a:srgbClr val="7030A0"/>
                </a:solidFill>
                <a:effectLst>
                  <a:outerShdw blurRad="38100" dist="38100" dir="2700000" algn="tl">
                    <a:srgbClr val="000000">
                      <a:alpha val="43137"/>
                    </a:srgbClr>
                  </a:outerShdw>
                </a:effectLst>
                <a:latin typeface="Times New Roman" panose="02020603050405020304" pitchFamily="18" charset="0"/>
                <a:ea typeface="Cambria" panose="02040503050406030204" pitchFamily="18" charset="0"/>
                <a:cs typeface="Times New Roman" panose="02020603050405020304" pitchFamily="18" charset="0"/>
              </a:rPr>
              <a:t>The sample of data used to provide an unbiased evaluation of a model fit on the training dataset while tuning model hyperparameters.</a:t>
            </a:r>
          </a:p>
        </p:txBody>
      </p:sp>
      <p:sp>
        <p:nvSpPr>
          <p:cNvPr id="7" name="Content Placeholder 11">
            <a:extLst>
              <a:ext uri="{FF2B5EF4-FFF2-40B4-BE49-F238E27FC236}">
                <a16:creationId xmlns:a16="http://schemas.microsoft.com/office/drawing/2014/main" id="{0449517A-B602-29E1-33D2-DFB305E980C1}"/>
              </a:ext>
            </a:extLst>
          </p:cNvPr>
          <p:cNvSpPr txBox="1">
            <a:spLocks/>
          </p:cNvSpPr>
          <p:nvPr/>
        </p:nvSpPr>
        <p:spPr>
          <a:xfrm>
            <a:off x="114926" y="121919"/>
            <a:ext cx="7047874" cy="757595"/>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solidFill>
                  <a:srgbClr val="C00000"/>
                </a:solidFill>
                <a:latin typeface="Cambria" panose="02040503050406030204" pitchFamily="18" charset="0"/>
                <a:ea typeface="Cambria" panose="02040503050406030204" pitchFamily="18" charset="0"/>
              </a:rPr>
              <a:t>Validation Data</a:t>
            </a:r>
          </a:p>
        </p:txBody>
      </p:sp>
    </p:spTree>
    <p:extLst>
      <p:ext uri="{BB962C8B-B14F-4D97-AF65-F5344CB8AC3E}">
        <p14:creationId xmlns:p14="http://schemas.microsoft.com/office/powerpoint/2010/main" val="675127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7162800" y="121920"/>
            <a:ext cx="1828800" cy="640080"/>
          </a:xfrm>
          <a:prstGeom prst="rect">
            <a:avLst/>
          </a:prstGeom>
        </p:spPr>
      </p:pic>
      <p:sp>
        <p:nvSpPr>
          <p:cNvPr id="9" name="Slide Number Placeholder 8"/>
          <p:cNvSpPr>
            <a:spLocks noGrp="1"/>
          </p:cNvSpPr>
          <p:nvPr>
            <p:ph type="sldNum" sz="quarter" idx="12"/>
          </p:nvPr>
        </p:nvSpPr>
        <p:spPr>
          <a:xfrm>
            <a:off x="6553200" y="6569075"/>
            <a:ext cx="2133600" cy="365125"/>
          </a:xfrm>
        </p:spPr>
        <p:txBody>
          <a:bodyPr/>
          <a:lstStyle/>
          <a:p>
            <a:fld id="{A1A6BA4E-CDAE-4DEF-A7CA-99055C502B84}" type="slidenum">
              <a:rPr lang="en-US" smtClean="0">
                <a:latin typeface="Cambria" panose="02040503050406030204" pitchFamily="18" charset="0"/>
                <a:ea typeface="Cambria" panose="02040503050406030204" pitchFamily="18" charset="0"/>
              </a:rPr>
              <a:pPr/>
              <a:t>15</a:t>
            </a:fld>
            <a:endParaRPr lang="en-US" dirty="0">
              <a:latin typeface="Cambria" panose="02040503050406030204" pitchFamily="18" charset="0"/>
              <a:ea typeface="Cambria" panose="02040503050406030204" pitchFamily="18" charset="0"/>
            </a:endParaRPr>
          </a:p>
        </p:txBody>
      </p:sp>
      <p:sp>
        <p:nvSpPr>
          <p:cNvPr id="2" name="Content Placeholder 11">
            <a:extLst>
              <a:ext uri="{FF2B5EF4-FFF2-40B4-BE49-F238E27FC236}">
                <a16:creationId xmlns:a16="http://schemas.microsoft.com/office/drawing/2014/main" id="{92001B49-B3B6-BD02-2720-62D1EC9FC395}"/>
              </a:ext>
            </a:extLst>
          </p:cNvPr>
          <p:cNvSpPr txBox="1">
            <a:spLocks/>
          </p:cNvSpPr>
          <p:nvPr/>
        </p:nvSpPr>
        <p:spPr>
          <a:xfrm>
            <a:off x="304800" y="914400"/>
            <a:ext cx="8686800" cy="553716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After the model is built, testing data once again validates that it can make accurate predictions.</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If training and validation data include labels to monitor performance metrics of the model, the testing data should be </a:t>
            </a:r>
            <a:r>
              <a:rPr lang="en-IN" sz="2400" dirty="0" err="1">
                <a:latin typeface="Times New Roman" panose="02020603050405020304" pitchFamily="18" charset="0"/>
                <a:ea typeface="Cambria" panose="02040503050406030204" pitchFamily="18" charset="0"/>
                <a:cs typeface="Times New Roman" panose="02020603050405020304" pitchFamily="18" charset="0"/>
              </a:rPr>
              <a:t>unlabeled</a:t>
            </a:r>
            <a:r>
              <a:rPr lang="en-IN" sz="2400" dirty="0">
                <a:latin typeface="Times New Roman" panose="02020603050405020304" pitchFamily="18" charset="0"/>
                <a:ea typeface="Cambria" panose="02040503050406030204" pitchFamily="18" charset="0"/>
                <a:cs typeface="Times New Roman" panose="02020603050405020304" pitchFamily="18" charset="0"/>
              </a:rPr>
              <a:t>.</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Test data provides a final, real-world check of an unseen dataset to confirm that the ML algorithm was trained effectively.</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marL="0" indent="0" algn="ctr">
              <a:buNone/>
            </a:pPr>
            <a:r>
              <a:rPr lang="en-IN" sz="2400" dirty="0">
                <a:solidFill>
                  <a:srgbClr val="7030A0"/>
                </a:solidFill>
                <a:effectLst>
                  <a:outerShdw blurRad="38100" dist="38100" dir="2700000" algn="tl">
                    <a:srgbClr val="000000">
                      <a:alpha val="43137"/>
                    </a:srgbClr>
                  </a:outerShdw>
                </a:effectLst>
                <a:latin typeface="Times New Roman" panose="02020603050405020304" pitchFamily="18" charset="0"/>
                <a:ea typeface="Cambria" panose="02040503050406030204" pitchFamily="18" charset="0"/>
                <a:cs typeface="Times New Roman" panose="02020603050405020304" pitchFamily="18" charset="0"/>
              </a:rPr>
              <a:t>The sample of data used to provide an unbiased evaluation of a final model fit on the training dataset.</a:t>
            </a:r>
          </a:p>
        </p:txBody>
      </p:sp>
      <p:sp>
        <p:nvSpPr>
          <p:cNvPr id="7" name="Content Placeholder 11">
            <a:extLst>
              <a:ext uri="{FF2B5EF4-FFF2-40B4-BE49-F238E27FC236}">
                <a16:creationId xmlns:a16="http://schemas.microsoft.com/office/drawing/2014/main" id="{0449517A-B602-29E1-33D2-DFB305E980C1}"/>
              </a:ext>
            </a:extLst>
          </p:cNvPr>
          <p:cNvSpPr txBox="1">
            <a:spLocks/>
          </p:cNvSpPr>
          <p:nvPr/>
        </p:nvSpPr>
        <p:spPr>
          <a:xfrm>
            <a:off x="114926" y="121919"/>
            <a:ext cx="7047874" cy="757595"/>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solidFill>
                  <a:srgbClr val="C00000"/>
                </a:solidFill>
                <a:latin typeface="Cambria" panose="02040503050406030204" pitchFamily="18" charset="0"/>
                <a:ea typeface="Cambria" panose="02040503050406030204" pitchFamily="18" charset="0"/>
              </a:rPr>
              <a:t>Testing Data</a:t>
            </a:r>
          </a:p>
        </p:txBody>
      </p:sp>
    </p:spTree>
    <p:extLst>
      <p:ext uri="{BB962C8B-B14F-4D97-AF65-F5344CB8AC3E}">
        <p14:creationId xmlns:p14="http://schemas.microsoft.com/office/powerpoint/2010/main" val="1034853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7162800" y="121920"/>
            <a:ext cx="1828800" cy="640080"/>
          </a:xfrm>
          <a:prstGeom prst="rect">
            <a:avLst/>
          </a:prstGeom>
        </p:spPr>
      </p:pic>
      <p:sp>
        <p:nvSpPr>
          <p:cNvPr id="9" name="Slide Number Placeholder 8"/>
          <p:cNvSpPr>
            <a:spLocks noGrp="1"/>
          </p:cNvSpPr>
          <p:nvPr>
            <p:ph type="sldNum" sz="quarter" idx="12"/>
          </p:nvPr>
        </p:nvSpPr>
        <p:spPr>
          <a:xfrm>
            <a:off x="6553200" y="6569075"/>
            <a:ext cx="2133600" cy="365125"/>
          </a:xfrm>
        </p:spPr>
        <p:txBody>
          <a:bodyPr/>
          <a:lstStyle/>
          <a:p>
            <a:fld id="{A1A6BA4E-CDAE-4DEF-A7CA-99055C502B84}" type="slidenum">
              <a:rPr lang="en-US" smtClean="0">
                <a:latin typeface="Cambria" panose="02040503050406030204" pitchFamily="18" charset="0"/>
                <a:ea typeface="Cambria" panose="02040503050406030204" pitchFamily="18" charset="0"/>
              </a:rPr>
              <a:pPr/>
              <a:t>16</a:t>
            </a:fld>
            <a:endParaRPr lang="en-US" dirty="0">
              <a:latin typeface="Cambria" panose="02040503050406030204" pitchFamily="18" charset="0"/>
              <a:ea typeface="Cambria" panose="02040503050406030204" pitchFamily="18" charset="0"/>
            </a:endParaRPr>
          </a:p>
        </p:txBody>
      </p:sp>
      <p:sp>
        <p:nvSpPr>
          <p:cNvPr id="2" name="Content Placeholder 11">
            <a:extLst>
              <a:ext uri="{FF2B5EF4-FFF2-40B4-BE49-F238E27FC236}">
                <a16:creationId xmlns:a16="http://schemas.microsoft.com/office/drawing/2014/main" id="{92001B49-B3B6-BD02-2720-62D1EC9FC395}"/>
              </a:ext>
            </a:extLst>
          </p:cNvPr>
          <p:cNvSpPr txBox="1">
            <a:spLocks/>
          </p:cNvSpPr>
          <p:nvPr/>
        </p:nvSpPr>
        <p:spPr>
          <a:xfrm>
            <a:off x="304800" y="914400"/>
            <a:ext cx="8686800" cy="553716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Many a times, people first split their dataset into 2 - Train and Test.</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After this, they keep aside the Test set, and randomly choose X% of their Train dataset to be the actual Train set and the remaining (100-X)% to be the Validation set, where X is a fixed number(say 80%), the model is then iteratively trained and validated on these different sets. </a:t>
            </a:r>
          </a:p>
          <a:p>
            <a:pPr algn="just">
              <a:buFont typeface="Wingdings" panose="05000000000000000000" pitchFamily="2" charset="2"/>
              <a:buChar char="ü"/>
            </a:pPr>
            <a:endParaRPr lang="en-IN" sz="2400" dirty="0">
              <a:solidFill>
                <a:srgbClr val="7030A0"/>
              </a:solidFill>
              <a:effectLst>
                <a:outerShdw blurRad="38100" dist="38100" dir="2700000" algn="tl">
                  <a:srgbClr val="000000">
                    <a:alpha val="43137"/>
                  </a:srgbClr>
                </a:outerShdw>
              </a:effectLst>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There are multiple ways to do this, and is commonly known as Cross Validation</a:t>
            </a:r>
          </a:p>
        </p:txBody>
      </p:sp>
      <p:sp>
        <p:nvSpPr>
          <p:cNvPr id="7" name="Content Placeholder 11">
            <a:extLst>
              <a:ext uri="{FF2B5EF4-FFF2-40B4-BE49-F238E27FC236}">
                <a16:creationId xmlns:a16="http://schemas.microsoft.com/office/drawing/2014/main" id="{0449517A-B602-29E1-33D2-DFB305E980C1}"/>
              </a:ext>
            </a:extLst>
          </p:cNvPr>
          <p:cNvSpPr txBox="1">
            <a:spLocks/>
          </p:cNvSpPr>
          <p:nvPr/>
        </p:nvSpPr>
        <p:spPr>
          <a:xfrm>
            <a:off x="114926" y="121919"/>
            <a:ext cx="7047874" cy="757595"/>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solidFill>
                  <a:srgbClr val="C00000"/>
                </a:solidFill>
                <a:latin typeface="Cambria" panose="02040503050406030204" pitchFamily="18" charset="0"/>
                <a:ea typeface="Cambria" panose="02040503050406030204" pitchFamily="18" charset="0"/>
              </a:rPr>
              <a:t>Cross Validation</a:t>
            </a:r>
          </a:p>
        </p:txBody>
      </p:sp>
    </p:spTree>
    <p:extLst>
      <p:ext uri="{BB962C8B-B14F-4D97-AF65-F5344CB8AC3E}">
        <p14:creationId xmlns:p14="http://schemas.microsoft.com/office/powerpoint/2010/main" val="3303428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7162800" y="121920"/>
            <a:ext cx="1828800" cy="640080"/>
          </a:xfrm>
          <a:prstGeom prst="rect">
            <a:avLst/>
          </a:prstGeom>
        </p:spPr>
      </p:pic>
      <p:sp>
        <p:nvSpPr>
          <p:cNvPr id="9" name="Slide Number Placeholder 8"/>
          <p:cNvSpPr>
            <a:spLocks noGrp="1"/>
          </p:cNvSpPr>
          <p:nvPr>
            <p:ph type="sldNum" sz="quarter" idx="12"/>
          </p:nvPr>
        </p:nvSpPr>
        <p:spPr>
          <a:xfrm>
            <a:off x="6553200" y="6569075"/>
            <a:ext cx="2133600" cy="365125"/>
          </a:xfrm>
        </p:spPr>
        <p:txBody>
          <a:bodyPr/>
          <a:lstStyle/>
          <a:p>
            <a:fld id="{A1A6BA4E-CDAE-4DEF-A7CA-99055C502B84}" type="slidenum">
              <a:rPr lang="en-US" smtClean="0">
                <a:latin typeface="Cambria" panose="02040503050406030204" pitchFamily="18" charset="0"/>
                <a:ea typeface="Cambria" panose="02040503050406030204" pitchFamily="18" charset="0"/>
              </a:rPr>
              <a:pPr/>
              <a:t>17</a:t>
            </a:fld>
            <a:endParaRPr lang="en-US" dirty="0">
              <a:latin typeface="Cambria" panose="02040503050406030204" pitchFamily="18" charset="0"/>
              <a:ea typeface="Cambria" panose="02040503050406030204" pitchFamily="18" charset="0"/>
            </a:endParaRPr>
          </a:p>
        </p:txBody>
      </p:sp>
      <p:sp>
        <p:nvSpPr>
          <p:cNvPr id="2" name="Content Placeholder 11">
            <a:extLst>
              <a:ext uri="{FF2B5EF4-FFF2-40B4-BE49-F238E27FC236}">
                <a16:creationId xmlns:a16="http://schemas.microsoft.com/office/drawing/2014/main" id="{92001B49-B3B6-BD02-2720-62D1EC9FC395}"/>
              </a:ext>
            </a:extLst>
          </p:cNvPr>
          <p:cNvSpPr txBox="1">
            <a:spLocks/>
          </p:cNvSpPr>
          <p:nvPr/>
        </p:nvSpPr>
        <p:spPr>
          <a:xfrm>
            <a:off x="304800" y="914400"/>
            <a:ext cx="8686800" cy="553716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Basically you use your training set to generate multiple splits of the Train and Validation sets.</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Cross validation avoids over fitting and is getting more and more popular, with K-fold Cross Validation being the most popular method of cross validation</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marL="0" indent="0" algn="ctr">
              <a:buNone/>
            </a:pPr>
            <a:r>
              <a:rPr lang="en-IN" sz="2400" dirty="0">
                <a:solidFill>
                  <a:srgbClr val="7030A0"/>
                </a:solidFill>
                <a:effectLst>
                  <a:outerShdw blurRad="38100" dist="38100" dir="2700000" algn="tl">
                    <a:srgbClr val="000000">
                      <a:alpha val="43137"/>
                    </a:srgbClr>
                  </a:outerShdw>
                </a:effectLst>
                <a:latin typeface="Times New Roman" panose="02020603050405020304" pitchFamily="18" charset="0"/>
                <a:ea typeface="Cambria" panose="02040503050406030204" pitchFamily="18" charset="0"/>
                <a:cs typeface="Times New Roman" panose="02020603050405020304" pitchFamily="18" charset="0"/>
              </a:rPr>
              <a:t>Cross-validation is a statistical method used to estimate the skill of machine learning models.</a:t>
            </a:r>
          </a:p>
        </p:txBody>
      </p:sp>
      <p:sp>
        <p:nvSpPr>
          <p:cNvPr id="7" name="Content Placeholder 11">
            <a:extLst>
              <a:ext uri="{FF2B5EF4-FFF2-40B4-BE49-F238E27FC236}">
                <a16:creationId xmlns:a16="http://schemas.microsoft.com/office/drawing/2014/main" id="{0449517A-B602-29E1-33D2-DFB305E980C1}"/>
              </a:ext>
            </a:extLst>
          </p:cNvPr>
          <p:cNvSpPr txBox="1">
            <a:spLocks/>
          </p:cNvSpPr>
          <p:nvPr/>
        </p:nvSpPr>
        <p:spPr>
          <a:xfrm>
            <a:off x="114926" y="121919"/>
            <a:ext cx="7047874" cy="757595"/>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solidFill>
                  <a:srgbClr val="C00000"/>
                </a:solidFill>
                <a:latin typeface="Cambria" panose="02040503050406030204" pitchFamily="18" charset="0"/>
                <a:ea typeface="Cambria" panose="02040503050406030204" pitchFamily="18" charset="0"/>
              </a:rPr>
              <a:t>Cross Validation</a:t>
            </a:r>
          </a:p>
        </p:txBody>
      </p:sp>
    </p:spTree>
    <p:extLst>
      <p:ext uri="{BB962C8B-B14F-4D97-AF65-F5344CB8AC3E}">
        <p14:creationId xmlns:p14="http://schemas.microsoft.com/office/powerpoint/2010/main" val="4054512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7162800" y="121920"/>
            <a:ext cx="1828800" cy="640080"/>
          </a:xfrm>
          <a:prstGeom prst="rect">
            <a:avLst/>
          </a:prstGeom>
        </p:spPr>
      </p:pic>
      <p:sp>
        <p:nvSpPr>
          <p:cNvPr id="9" name="Slide Number Placeholder 8"/>
          <p:cNvSpPr>
            <a:spLocks noGrp="1"/>
          </p:cNvSpPr>
          <p:nvPr>
            <p:ph type="sldNum" sz="quarter" idx="12"/>
          </p:nvPr>
        </p:nvSpPr>
        <p:spPr>
          <a:xfrm>
            <a:off x="6553200" y="6569075"/>
            <a:ext cx="2133600" cy="365125"/>
          </a:xfrm>
        </p:spPr>
        <p:txBody>
          <a:bodyPr/>
          <a:lstStyle/>
          <a:p>
            <a:fld id="{A1A6BA4E-CDAE-4DEF-A7CA-99055C502B84}" type="slidenum">
              <a:rPr lang="en-US" smtClean="0">
                <a:latin typeface="Cambria" panose="02040503050406030204" pitchFamily="18" charset="0"/>
                <a:ea typeface="Cambria" panose="02040503050406030204" pitchFamily="18" charset="0"/>
              </a:rPr>
              <a:pPr/>
              <a:t>18</a:t>
            </a:fld>
            <a:endParaRPr lang="en-US" dirty="0">
              <a:latin typeface="Cambria" panose="02040503050406030204" pitchFamily="18" charset="0"/>
              <a:ea typeface="Cambria" panose="02040503050406030204" pitchFamily="18" charset="0"/>
            </a:endParaRPr>
          </a:p>
        </p:txBody>
      </p:sp>
      <p:sp>
        <p:nvSpPr>
          <p:cNvPr id="2" name="Content Placeholder 11">
            <a:extLst>
              <a:ext uri="{FF2B5EF4-FFF2-40B4-BE49-F238E27FC236}">
                <a16:creationId xmlns:a16="http://schemas.microsoft.com/office/drawing/2014/main" id="{92001B49-B3B6-BD02-2720-62D1EC9FC395}"/>
              </a:ext>
            </a:extLst>
          </p:cNvPr>
          <p:cNvSpPr txBox="1">
            <a:spLocks/>
          </p:cNvSpPr>
          <p:nvPr/>
        </p:nvSpPr>
        <p:spPr>
          <a:xfrm>
            <a:off x="304800" y="914400"/>
            <a:ext cx="8686800" cy="553716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Cross-validation is a resampling procedure used to evaluate machine learning models on a limited data sample.</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The procedure has a single parameter called k that refers to the number of groups that a given data sample is to be split into.</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As such, the procedure is often called k-fold cross-validation. </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When a specific value for k is chosen, it may be used in place of k in the reference to the model, such as k=10 becoming 10-fold cross-validation.</a:t>
            </a:r>
          </a:p>
        </p:txBody>
      </p:sp>
      <p:sp>
        <p:nvSpPr>
          <p:cNvPr id="7" name="Content Placeholder 11">
            <a:extLst>
              <a:ext uri="{FF2B5EF4-FFF2-40B4-BE49-F238E27FC236}">
                <a16:creationId xmlns:a16="http://schemas.microsoft.com/office/drawing/2014/main" id="{0449517A-B602-29E1-33D2-DFB305E980C1}"/>
              </a:ext>
            </a:extLst>
          </p:cNvPr>
          <p:cNvSpPr txBox="1">
            <a:spLocks/>
          </p:cNvSpPr>
          <p:nvPr/>
        </p:nvSpPr>
        <p:spPr>
          <a:xfrm>
            <a:off x="114926" y="121919"/>
            <a:ext cx="7047874" cy="757595"/>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solidFill>
                  <a:srgbClr val="C00000"/>
                </a:solidFill>
                <a:latin typeface="Cambria" panose="02040503050406030204" pitchFamily="18" charset="0"/>
                <a:ea typeface="Cambria" panose="02040503050406030204" pitchFamily="18" charset="0"/>
              </a:rPr>
              <a:t>k-Fold Cross Validation</a:t>
            </a:r>
          </a:p>
        </p:txBody>
      </p:sp>
    </p:spTree>
    <p:extLst>
      <p:ext uri="{BB962C8B-B14F-4D97-AF65-F5344CB8AC3E}">
        <p14:creationId xmlns:p14="http://schemas.microsoft.com/office/powerpoint/2010/main" val="12522542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7162800" y="121920"/>
            <a:ext cx="1828800" cy="640080"/>
          </a:xfrm>
          <a:prstGeom prst="rect">
            <a:avLst/>
          </a:prstGeom>
        </p:spPr>
      </p:pic>
      <p:sp>
        <p:nvSpPr>
          <p:cNvPr id="9" name="Slide Number Placeholder 8"/>
          <p:cNvSpPr>
            <a:spLocks noGrp="1"/>
          </p:cNvSpPr>
          <p:nvPr>
            <p:ph type="sldNum" sz="quarter" idx="12"/>
          </p:nvPr>
        </p:nvSpPr>
        <p:spPr>
          <a:xfrm>
            <a:off x="6553200" y="6569075"/>
            <a:ext cx="2133600" cy="365125"/>
          </a:xfrm>
        </p:spPr>
        <p:txBody>
          <a:bodyPr/>
          <a:lstStyle/>
          <a:p>
            <a:fld id="{A1A6BA4E-CDAE-4DEF-A7CA-99055C502B84}" type="slidenum">
              <a:rPr lang="en-US" smtClean="0">
                <a:latin typeface="Cambria" panose="02040503050406030204" pitchFamily="18" charset="0"/>
                <a:ea typeface="Cambria" panose="02040503050406030204" pitchFamily="18" charset="0"/>
              </a:rPr>
              <a:pPr/>
              <a:t>19</a:t>
            </a:fld>
            <a:endParaRPr lang="en-US" dirty="0">
              <a:latin typeface="Cambria" panose="02040503050406030204" pitchFamily="18" charset="0"/>
              <a:ea typeface="Cambria" panose="02040503050406030204" pitchFamily="18" charset="0"/>
            </a:endParaRPr>
          </a:p>
        </p:txBody>
      </p:sp>
      <p:sp>
        <p:nvSpPr>
          <p:cNvPr id="2" name="Content Placeholder 11">
            <a:extLst>
              <a:ext uri="{FF2B5EF4-FFF2-40B4-BE49-F238E27FC236}">
                <a16:creationId xmlns:a16="http://schemas.microsoft.com/office/drawing/2014/main" id="{92001B49-B3B6-BD02-2720-62D1EC9FC395}"/>
              </a:ext>
            </a:extLst>
          </p:cNvPr>
          <p:cNvSpPr txBox="1">
            <a:spLocks/>
          </p:cNvSpPr>
          <p:nvPr/>
        </p:nvSpPr>
        <p:spPr>
          <a:xfrm>
            <a:off x="304800" y="914400"/>
            <a:ext cx="8686800" cy="553716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Cross-validation is primarily used in applied machine learning to estimate the skill of a machine learning model on unseen data.</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That is, to use a limited sample in order to estimate how the model is expected to perform in general when used to make predictions on data not used during the training of the model.</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It is a popular method because it is simple to understand and because it generally results in a less biased or less optimistic estimate of the model skill than other methods, such as a simple train/test split.</a:t>
            </a:r>
          </a:p>
        </p:txBody>
      </p:sp>
      <p:sp>
        <p:nvSpPr>
          <p:cNvPr id="7" name="Content Placeholder 11">
            <a:extLst>
              <a:ext uri="{FF2B5EF4-FFF2-40B4-BE49-F238E27FC236}">
                <a16:creationId xmlns:a16="http://schemas.microsoft.com/office/drawing/2014/main" id="{0449517A-B602-29E1-33D2-DFB305E980C1}"/>
              </a:ext>
            </a:extLst>
          </p:cNvPr>
          <p:cNvSpPr txBox="1">
            <a:spLocks/>
          </p:cNvSpPr>
          <p:nvPr/>
        </p:nvSpPr>
        <p:spPr>
          <a:xfrm>
            <a:off x="114926" y="121919"/>
            <a:ext cx="7047874" cy="757595"/>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solidFill>
                  <a:srgbClr val="C00000"/>
                </a:solidFill>
                <a:latin typeface="Cambria" panose="02040503050406030204" pitchFamily="18" charset="0"/>
                <a:ea typeface="Cambria" panose="02040503050406030204" pitchFamily="18" charset="0"/>
              </a:rPr>
              <a:t>k-Fold Cross Validation</a:t>
            </a:r>
          </a:p>
        </p:txBody>
      </p:sp>
    </p:spTree>
    <p:extLst>
      <p:ext uri="{BB962C8B-B14F-4D97-AF65-F5344CB8AC3E}">
        <p14:creationId xmlns:p14="http://schemas.microsoft.com/office/powerpoint/2010/main" val="1596666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7162800" y="121920"/>
            <a:ext cx="1828800" cy="640080"/>
          </a:xfrm>
          <a:prstGeom prst="rect">
            <a:avLst/>
          </a:prstGeom>
        </p:spPr>
      </p:pic>
      <p:sp>
        <p:nvSpPr>
          <p:cNvPr id="8" name="Rectangle 7"/>
          <p:cNvSpPr/>
          <p:nvPr/>
        </p:nvSpPr>
        <p:spPr>
          <a:xfrm>
            <a:off x="838201" y="472190"/>
            <a:ext cx="6553200" cy="5386090"/>
          </a:xfrm>
          <a:prstGeom prst="rect">
            <a:avLst/>
          </a:prstGeom>
        </p:spPr>
        <p:txBody>
          <a:bodyPr wrap="square">
            <a:spAutoFit/>
          </a:bodyPr>
          <a:lstStyle/>
          <a:p>
            <a:pPr lvl="0" algn="ctr" fontAlgn="base">
              <a:spcBef>
                <a:spcPct val="0"/>
              </a:spcBef>
              <a:spcAft>
                <a:spcPct val="0"/>
              </a:spcAft>
            </a:pPr>
            <a:r>
              <a:rPr lang="en-IN" sz="3200" dirty="0">
                <a:solidFill>
                  <a:schemeClr val="accent6">
                    <a:lumMod val="75000"/>
                  </a:schemeClr>
                </a:solidFill>
                <a:latin typeface="Cambria" panose="02040503050406030204" pitchFamily="18" charset="0"/>
                <a:ea typeface="Cambria" panose="02040503050406030204" pitchFamily="18" charset="0"/>
                <a:cs typeface="Arial" pitchFamily="34" charset="0"/>
              </a:rPr>
              <a:t>Topics</a:t>
            </a:r>
          </a:p>
          <a:p>
            <a:pPr marL="342900" lvl="0" indent="-342900" fontAlgn="base">
              <a:spcBef>
                <a:spcPct val="0"/>
              </a:spcBef>
              <a:spcAft>
                <a:spcPct val="0"/>
              </a:spcAft>
              <a:buFont typeface="Wingdings" panose="05000000000000000000" pitchFamily="2" charset="2"/>
              <a:buChar char="§"/>
            </a:pPr>
            <a:r>
              <a:rPr lang="en-US" sz="2400" dirty="0">
                <a:latin typeface="Cambria" panose="02040503050406030204" pitchFamily="18" charset="0"/>
                <a:ea typeface="Cambria" panose="02040503050406030204" pitchFamily="18" charset="0"/>
                <a:cs typeface="Arial" pitchFamily="34" charset="0"/>
              </a:rPr>
              <a:t>Platform for machine learning</a:t>
            </a:r>
          </a:p>
          <a:p>
            <a:pPr marL="342900" lvl="0" indent="-342900" fontAlgn="base">
              <a:spcBef>
                <a:spcPct val="0"/>
              </a:spcBef>
              <a:spcAft>
                <a:spcPct val="0"/>
              </a:spcAft>
              <a:buFont typeface="Wingdings" panose="05000000000000000000" pitchFamily="2" charset="2"/>
              <a:buChar char="§"/>
            </a:pPr>
            <a:r>
              <a:rPr lang="en-US" sz="2400" dirty="0">
                <a:latin typeface="Cambria" panose="02040503050406030204" pitchFamily="18" charset="0"/>
                <a:ea typeface="Cambria" panose="02040503050406030204" pitchFamily="18" charset="0"/>
                <a:cs typeface="Arial" pitchFamily="34" charset="0"/>
              </a:rPr>
              <a:t>Machine learning python libraries</a:t>
            </a:r>
          </a:p>
          <a:p>
            <a:pPr marL="342900" lvl="0" indent="-342900" fontAlgn="base">
              <a:spcBef>
                <a:spcPct val="0"/>
              </a:spcBef>
              <a:spcAft>
                <a:spcPct val="0"/>
              </a:spcAft>
              <a:buFont typeface="Wingdings" panose="05000000000000000000" pitchFamily="2" charset="2"/>
              <a:buChar char="§"/>
            </a:pPr>
            <a:r>
              <a:rPr lang="en-US" sz="2400" dirty="0">
                <a:latin typeface="Cambria" panose="02040503050406030204" pitchFamily="18" charset="0"/>
                <a:ea typeface="Cambria" panose="02040503050406030204" pitchFamily="18" charset="0"/>
                <a:cs typeface="Arial" pitchFamily="34" charset="0"/>
              </a:rPr>
              <a:t>Scikit-learn</a:t>
            </a:r>
          </a:p>
          <a:p>
            <a:pPr marL="342900" lvl="0" indent="-342900" fontAlgn="base">
              <a:spcBef>
                <a:spcPct val="0"/>
              </a:spcBef>
              <a:spcAft>
                <a:spcPct val="0"/>
              </a:spcAft>
              <a:buFont typeface="Wingdings" panose="05000000000000000000" pitchFamily="2" charset="2"/>
              <a:buChar char="§"/>
            </a:pPr>
            <a:r>
              <a:rPr lang="en-US" sz="2400" dirty="0">
                <a:latin typeface="Cambria" panose="02040503050406030204" pitchFamily="18" charset="0"/>
                <a:ea typeface="Cambria" panose="02040503050406030204" pitchFamily="18" charset="0"/>
                <a:cs typeface="Arial" pitchFamily="34" charset="0"/>
              </a:rPr>
              <a:t>Training data – testing data – validation Data</a:t>
            </a:r>
          </a:p>
          <a:p>
            <a:pPr marL="342900" lvl="0" indent="-342900" fontAlgn="base">
              <a:spcBef>
                <a:spcPct val="0"/>
              </a:spcBef>
              <a:spcAft>
                <a:spcPct val="0"/>
              </a:spcAft>
              <a:buFont typeface="Wingdings" panose="05000000000000000000" pitchFamily="2" charset="2"/>
              <a:buChar char="§"/>
            </a:pPr>
            <a:r>
              <a:rPr lang="en-US" sz="2400" dirty="0">
                <a:latin typeface="Cambria" panose="02040503050406030204" pitchFamily="18" charset="0"/>
                <a:ea typeface="Cambria" panose="02040503050406030204" pitchFamily="18" charset="0"/>
                <a:cs typeface="Arial" pitchFamily="34" charset="0"/>
              </a:rPr>
              <a:t>k-fold cross validation</a:t>
            </a:r>
          </a:p>
          <a:p>
            <a:pPr marL="342900" lvl="0" indent="-342900" fontAlgn="base">
              <a:spcBef>
                <a:spcPct val="0"/>
              </a:spcBef>
              <a:spcAft>
                <a:spcPct val="0"/>
              </a:spcAft>
              <a:buFont typeface="Wingdings" panose="05000000000000000000" pitchFamily="2" charset="2"/>
              <a:buChar char="§"/>
            </a:pPr>
            <a:r>
              <a:rPr lang="en-US" sz="2400" dirty="0">
                <a:latin typeface="Cambria" panose="02040503050406030204" pitchFamily="18" charset="0"/>
                <a:ea typeface="Cambria" panose="02040503050406030204" pitchFamily="18" charset="0"/>
                <a:cs typeface="Arial" pitchFamily="34" charset="0"/>
              </a:rPr>
              <a:t>Features</a:t>
            </a:r>
          </a:p>
          <a:p>
            <a:pPr marL="342900" lvl="0" indent="-342900" fontAlgn="base">
              <a:spcBef>
                <a:spcPct val="0"/>
              </a:spcBef>
              <a:spcAft>
                <a:spcPct val="0"/>
              </a:spcAft>
              <a:buFont typeface="Wingdings" panose="05000000000000000000" pitchFamily="2" charset="2"/>
              <a:buChar char="§"/>
            </a:pPr>
            <a:r>
              <a:rPr lang="en-US" sz="2400" dirty="0">
                <a:latin typeface="Cambria" panose="02040503050406030204" pitchFamily="18" charset="0"/>
                <a:ea typeface="Cambria" panose="02040503050406030204" pitchFamily="18" charset="0"/>
                <a:cs typeface="Arial" pitchFamily="34" charset="0"/>
              </a:rPr>
              <a:t>Performance metrics</a:t>
            </a:r>
          </a:p>
          <a:p>
            <a:pPr marL="342900" lvl="0" indent="-342900" fontAlgn="base">
              <a:spcBef>
                <a:spcPct val="0"/>
              </a:spcBef>
              <a:spcAft>
                <a:spcPct val="0"/>
              </a:spcAft>
              <a:buFont typeface="Wingdings" panose="05000000000000000000" pitchFamily="2" charset="2"/>
              <a:buChar char="§"/>
            </a:pPr>
            <a:r>
              <a:rPr lang="en-US" sz="2400" dirty="0">
                <a:latin typeface="Cambria" panose="02040503050406030204" pitchFamily="18" charset="0"/>
                <a:ea typeface="Cambria" panose="02040503050406030204" pitchFamily="18" charset="0"/>
                <a:cs typeface="Arial" pitchFamily="34" charset="0"/>
              </a:rPr>
              <a:t>MSE, accuracy, confusion matrix, precision</a:t>
            </a:r>
          </a:p>
          <a:p>
            <a:pPr marL="342900" lvl="0" indent="-342900" fontAlgn="base">
              <a:spcBef>
                <a:spcPct val="0"/>
              </a:spcBef>
              <a:spcAft>
                <a:spcPct val="0"/>
              </a:spcAft>
              <a:buFont typeface="Wingdings" panose="05000000000000000000" pitchFamily="2" charset="2"/>
              <a:buChar char="§"/>
            </a:pPr>
            <a:r>
              <a:rPr lang="en-US" sz="2400" dirty="0">
                <a:latin typeface="Cambria" panose="02040503050406030204" pitchFamily="18" charset="0"/>
                <a:ea typeface="Cambria" panose="02040503050406030204" pitchFamily="18" charset="0"/>
                <a:cs typeface="Arial" pitchFamily="34" charset="0"/>
              </a:rPr>
              <a:t>Recall, F- score</a:t>
            </a:r>
          </a:p>
          <a:p>
            <a:pPr marL="342900" lvl="0" indent="-342900" fontAlgn="base">
              <a:spcBef>
                <a:spcPct val="0"/>
              </a:spcBef>
              <a:spcAft>
                <a:spcPct val="0"/>
              </a:spcAft>
              <a:buFont typeface="Wingdings" panose="05000000000000000000" pitchFamily="2" charset="2"/>
              <a:buChar char="§"/>
            </a:pPr>
            <a:r>
              <a:rPr lang="en-US" sz="2400" dirty="0">
                <a:latin typeface="Cambria" panose="02040503050406030204" pitchFamily="18" charset="0"/>
                <a:ea typeface="Cambria" panose="02040503050406030204" pitchFamily="18" charset="0"/>
                <a:cs typeface="Arial" pitchFamily="34" charset="0"/>
              </a:rPr>
              <a:t>Linear Regression with multiple variables</a:t>
            </a:r>
          </a:p>
          <a:p>
            <a:pPr marL="342900" lvl="0" indent="-342900" fontAlgn="base">
              <a:spcBef>
                <a:spcPct val="0"/>
              </a:spcBef>
              <a:spcAft>
                <a:spcPct val="0"/>
              </a:spcAft>
              <a:buFont typeface="Wingdings" panose="05000000000000000000" pitchFamily="2" charset="2"/>
              <a:buChar char="§"/>
            </a:pPr>
            <a:r>
              <a:rPr lang="en-US" sz="2400" dirty="0">
                <a:latin typeface="Cambria" panose="02040503050406030204" pitchFamily="18" charset="0"/>
                <a:ea typeface="Cambria" panose="02040503050406030204" pitchFamily="18" charset="0"/>
                <a:cs typeface="Arial" pitchFamily="34" charset="0"/>
              </a:rPr>
              <a:t>Logistic Regression</a:t>
            </a:r>
          </a:p>
          <a:p>
            <a:pPr marL="342900" lvl="0" indent="-342900" fontAlgn="base">
              <a:spcBef>
                <a:spcPct val="0"/>
              </a:spcBef>
              <a:spcAft>
                <a:spcPct val="0"/>
              </a:spcAft>
              <a:buFont typeface="Wingdings" panose="05000000000000000000" pitchFamily="2" charset="2"/>
              <a:buChar char="§"/>
            </a:pPr>
            <a:r>
              <a:rPr lang="en-US" sz="2400" dirty="0">
                <a:latin typeface="Cambria" panose="02040503050406030204" pitchFamily="18" charset="0"/>
                <a:ea typeface="Cambria" panose="02040503050406030204" pitchFamily="18" charset="0"/>
                <a:cs typeface="Arial" pitchFamily="34" charset="0"/>
              </a:rPr>
              <a:t>Spam filtering with logistic regression</a:t>
            </a:r>
          </a:p>
          <a:p>
            <a:pPr marL="342900" lvl="0" indent="-342900" fontAlgn="base">
              <a:spcBef>
                <a:spcPct val="0"/>
              </a:spcBef>
              <a:spcAft>
                <a:spcPct val="0"/>
              </a:spcAft>
              <a:buFont typeface="Wingdings" panose="05000000000000000000" pitchFamily="2" charset="2"/>
              <a:buChar char="§"/>
            </a:pPr>
            <a:r>
              <a:rPr lang="en-US" sz="2400" dirty="0">
                <a:latin typeface="Cambria" panose="02040503050406030204" pitchFamily="18" charset="0"/>
                <a:ea typeface="Cambria" panose="02040503050406030204" pitchFamily="18" charset="0"/>
                <a:cs typeface="Arial" pitchFamily="34" charset="0"/>
              </a:rPr>
              <a:t>Naive Bayes with scikit-learn</a:t>
            </a:r>
          </a:p>
        </p:txBody>
      </p:sp>
      <p:sp>
        <p:nvSpPr>
          <p:cNvPr id="9" name="Slide Number Placeholder 8"/>
          <p:cNvSpPr>
            <a:spLocks noGrp="1"/>
          </p:cNvSpPr>
          <p:nvPr>
            <p:ph type="sldNum" sz="quarter" idx="12"/>
          </p:nvPr>
        </p:nvSpPr>
        <p:spPr/>
        <p:txBody>
          <a:bodyPr/>
          <a:lstStyle/>
          <a:p>
            <a:fld id="{A1A6BA4E-CDAE-4DEF-A7CA-99055C502B84}" type="slidenum">
              <a:rPr lang="en-US" smtClean="0">
                <a:latin typeface="Cambria" panose="02040503050406030204" pitchFamily="18" charset="0"/>
                <a:ea typeface="Cambria" panose="02040503050406030204" pitchFamily="18" charset="0"/>
              </a:rPr>
              <a:pPr/>
              <a:t>2</a:t>
            </a:fld>
            <a:endParaRPr lang="en-US" dirty="0">
              <a:latin typeface="Cambria" panose="02040503050406030204" pitchFamily="18" charset="0"/>
              <a:ea typeface="Cambria" panose="02040503050406030204" pitchFamily="18" charset="0"/>
            </a:endParaRPr>
          </a:p>
        </p:txBody>
      </p:sp>
      <p:sp>
        <p:nvSpPr>
          <p:cNvPr id="4" name="Rectangle 3">
            <a:extLst>
              <a:ext uri="{FF2B5EF4-FFF2-40B4-BE49-F238E27FC236}">
                <a16:creationId xmlns:a16="http://schemas.microsoft.com/office/drawing/2014/main" id="{307EFA38-67A1-13C4-A34C-353E4EDAAB4E}"/>
              </a:ext>
            </a:extLst>
          </p:cNvPr>
          <p:cNvSpPr/>
          <p:nvPr/>
        </p:nvSpPr>
        <p:spPr>
          <a:xfrm>
            <a:off x="838200" y="6356350"/>
            <a:ext cx="7467600" cy="276999"/>
          </a:xfrm>
          <a:prstGeom prst="rect">
            <a:avLst/>
          </a:prstGeom>
        </p:spPr>
        <p:txBody>
          <a:bodyPr wrap="square">
            <a:spAutoFit/>
          </a:bodyPr>
          <a:lstStyle/>
          <a:p>
            <a:pPr lvl="0" algn="ctr" fontAlgn="base">
              <a:spcBef>
                <a:spcPct val="0"/>
              </a:spcBef>
              <a:spcAft>
                <a:spcPct val="0"/>
              </a:spcAft>
            </a:pPr>
            <a:r>
              <a:rPr lang="en-IN" sz="1200" b="1" dirty="0">
                <a:solidFill>
                  <a:srgbClr val="7030A0"/>
                </a:solidFill>
                <a:latin typeface="Cambria" panose="02040503050406030204" pitchFamily="18" charset="0"/>
                <a:ea typeface="Cambria" panose="02040503050406030204" pitchFamily="18" charset="0"/>
                <a:cs typeface="Arial" pitchFamily="34" charset="0"/>
              </a:rPr>
              <a:t>Department of Data Science and Business Systems</a:t>
            </a:r>
            <a:endParaRPr lang="en-US" sz="1200" b="1" dirty="0">
              <a:solidFill>
                <a:srgbClr val="7030A0"/>
              </a:solidFill>
              <a:latin typeface="Cambria" panose="02040503050406030204" pitchFamily="18" charset="0"/>
              <a:ea typeface="Cambria" panose="02040503050406030204" pitchFamily="18" charset="0"/>
              <a:cs typeface="Arial" pitchFamily="34" charset="0"/>
            </a:endParaRPr>
          </a:p>
        </p:txBody>
      </p:sp>
    </p:spTree>
    <p:extLst>
      <p:ext uri="{BB962C8B-B14F-4D97-AF65-F5344CB8AC3E}">
        <p14:creationId xmlns:p14="http://schemas.microsoft.com/office/powerpoint/2010/main" val="3446090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7162800" y="121920"/>
            <a:ext cx="1828800" cy="640080"/>
          </a:xfrm>
          <a:prstGeom prst="rect">
            <a:avLst/>
          </a:prstGeom>
        </p:spPr>
      </p:pic>
      <p:sp>
        <p:nvSpPr>
          <p:cNvPr id="9" name="Slide Number Placeholder 8"/>
          <p:cNvSpPr>
            <a:spLocks noGrp="1"/>
          </p:cNvSpPr>
          <p:nvPr>
            <p:ph type="sldNum" sz="quarter" idx="12"/>
          </p:nvPr>
        </p:nvSpPr>
        <p:spPr>
          <a:xfrm>
            <a:off x="6553200" y="6569075"/>
            <a:ext cx="2133600" cy="365125"/>
          </a:xfrm>
        </p:spPr>
        <p:txBody>
          <a:bodyPr/>
          <a:lstStyle/>
          <a:p>
            <a:fld id="{A1A6BA4E-CDAE-4DEF-A7CA-99055C502B84}" type="slidenum">
              <a:rPr lang="en-US" smtClean="0">
                <a:latin typeface="Cambria" panose="02040503050406030204" pitchFamily="18" charset="0"/>
                <a:ea typeface="Cambria" panose="02040503050406030204" pitchFamily="18" charset="0"/>
              </a:rPr>
              <a:pPr/>
              <a:t>20</a:t>
            </a:fld>
            <a:endParaRPr lang="en-US" dirty="0">
              <a:latin typeface="Cambria" panose="02040503050406030204" pitchFamily="18" charset="0"/>
              <a:ea typeface="Cambria" panose="02040503050406030204" pitchFamily="18" charset="0"/>
            </a:endParaRPr>
          </a:p>
        </p:txBody>
      </p:sp>
      <p:sp>
        <p:nvSpPr>
          <p:cNvPr id="2" name="Content Placeholder 11">
            <a:extLst>
              <a:ext uri="{FF2B5EF4-FFF2-40B4-BE49-F238E27FC236}">
                <a16:creationId xmlns:a16="http://schemas.microsoft.com/office/drawing/2014/main" id="{92001B49-B3B6-BD02-2720-62D1EC9FC395}"/>
              </a:ext>
            </a:extLst>
          </p:cNvPr>
          <p:cNvSpPr txBox="1">
            <a:spLocks/>
          </p:cNvSpPr>
          <p:nvPr/>
        </p:nvSpPr>
        <p:spPr>
          <a:xfrm>
            <a:off x="304800" y="914400"/>
            <a:ext cx="8686800" cy="5537160"/>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IN" sz="2400" b="1" i="1" dirty="0">
                <a:latin typeface="Times New Roman" panose="02020603050405020304" pitchFamily="18" charset="0"/>
                <a:ea typeface="Cambria" panose="02040503050406030204" pitchFamily="18" charset="0"/>
                <a:cs typeface="Times New Roman" panose="02020603050405020304" pitchFamily="18" charset="0"/>
              </a:rPr>
              <a:t>The general procedure is as follows:</a:t>
            </a:r>
          </a:p>
          <a:p>
            <a:pPr marL="457200" indent="-457200" algn="just">
              <a:buFont typeface="+mj-lt"/>
              <a:buAutoNum type="arabicPeriod"/>
            </a:pPr>
            <a:r>
              <a:rPr lang="en-IN" sz="2400" dirty="0">
                <a:latin typeface="Times New Roman" panose="02020603050405020304" pitchFamily="18" charset="0"/>
                <a:ea typeface="Cambria" panose="02040503050406030204" pitchFamily="18" charset="0"/>
                <a:cs typeface="Times New Roman" panose="02020603050405020304" pitchFamily="18" charset="0"/>
              </a:rPr>
              <a:t>Shuffle the dataset randomly</a:t>
            </a:r>
          </a:p>
          <a:p>
            <a:pPr marL="457200" indent="-457200" algn="just">
              <a:buFont typeface="+mj-lt"/>
              <a:buAutoNum type="arabicPeriod"/>
            </a:pPr>
            <a:r>
              <a:rPr lang="en-IN" sz="2400" dirty="0">
                <a:latin typeface="Times New Roman" panose="02020603050405020304" pitchFamily="18" charset="0"/>
                <a:ea typeface="Cambria" panose="02040503050406030204" pitchFamily="18" charset="0"/>
                <a:cs typeface="Times New Roman" panose="02020603050405020304" pitchFamily="18" charset="0"/>
              </a:rPr>
              <a:t>Split the dataset into k groups</a:t>
            </a:r>
          </a:p>
          <a:p>
            <a:pPr marL="457200" indent="-457200" algn="just">
              <a:buFont typeface="+mj-lt"/>
              <a:buAutoNum type="arabicPeriod"/>
            </a:pPr>
            <a:r>
              <a:rPr lang="en-IN" sz="2400" dirty="0">
                <a:latin typeface="Times New Roman" panose="02020603050405020304" pitchFamily="18" charset="0"/>
                <a:ea typeface="Cambria" panose="02040503050406030204" pitchFamily="18" charset="0"/>
                <a:cs typeface="Times New Roman" panose="02020603050405020304" pitchFamily="18" charset="0"/>
              </a:rPr>
              <a:t>For each unique group:</a:t>
            </a:r>
          </a:p>
          <a:p>
            <a:pPr marL="971550" lvl="1" indent="-514350" algn="just">
              <a:buFont typeface="+mj-lt"/>
              <a:buAutoNum type="romanLcPeriod"/>
            </a:pPr>
            <a:r>
              <a:rPr lang="en-IN" sz="2000" dirty="0">
                <a:latin typeface="Times New Roman" panose="02020603050405020304" pitchFamily="18" charset="0"/>
                <a:ea typeface="Cambria" panose="02040503050406030204" pitchFamily="18" charset="0"/>
                <a:cs typeface="Times New Roman" panose="02020603050405020304" pitchFamily="18" charset="0"/>
              </a:rPr>
              <a:t>Take the group as a hold out or test data set</a:t>
            </a:r>
          </a:p>
          <a:p>
            <a:pPr marL="971550" lvl="1" indent="-514350" algn="just">
              <a:buFont typeface="+mj-lt"/>
              <a:buAutoNum type="romanLcPeriod"/>
            </a:pPr>
            <a:r>
              <a:rPr lang="en-IN" sz="2000" dirty="0">
                <a:latin typeface="Times New Roman" panose="02020603050405020304" pitchFamily="18" charset="0"/>
                <a:ea typeface="Cambria" panose="02040503050406030204" pitchFamily="18" charset="0"/>
                <a:cs typeface="Times New Roman" panose="02020603050405020304" pitchFamily="18" charset="0"/>
              </a:rPr>
              <a:t>Take the remaining groups as a training data set</a:t>
            </a:r>
          </a:p>
          <a:p>
            <a:pPr marL="971550" lvl="1" indent="-514350" algn="just">
              <a:buFont typeface="+mj-lt"/>
              <a:buAutoNum type="romanLcPeriod"/>
            </a:pPr>
            <a:r>
              <a:rPr lang="en-IN" sz="2000" dirty="0">
                <a:latin typeface="Times New Roman" panose="02020603050405020304" pitchFamily="18" charset="0"/>
                <a:ea typeface="Cambria" panose="02040503050406030204" pitchFamily="18" charset="0"/>
                <a:cs typeface="Times New Roman" panose="02020603050405020304" pitchFamily="18" charset="0"/>
              </a:rPr>
              <a:t>Fit a model on the training set and evaluate it on the test set</a:t>
            </a:r>
          </a:p>
          <a:p>
            <a:pPr marL="971550" lvl="1" indent="-514350" algn="just">
              <a:buFont typeface="+mj-lt"/>
              <a:buAutoNum type="romanLcPeriod"/>
            </a:pPr>
            <a:r>
              <a:rPr lang="en-IN" sz="2000" dirty="0">
                <a:latin typeface="Times New Roman" panose="02020603050405020304" pitchFamily="18" charset="0"/>
                <a:ea typeface="Cambria" panose="02040503050406030204" pitchFamily="18" charset="0"/>
                <a:cs typeface="Times New Roman" panose="02020603050405020304" pitchFamily="18" charset="0"/>
              </a:rPr>
              <a:t>Retain the evaluation score and discard the model</a:t>
            </a:r>
          </a:p>
          <a:p>
            <a:pPr marL="457200" indent="-457200" algn="just">
              <a:buFont typeface="+mj-lt"/>
              <a:buAutoNum type="arabicPeriod"/>
            </a:pPr>
            <a:r>
              <a:rPr lang="en-IN" sz="2400" dirty="0">
                <a:latin typeface="Times New Roman" panose="02020603050405020304" pitchFamily="18" charset="0"/>
                <a:ea typeface="Cambria" panose="02040503050406030204" pitchFamily="18" charset="0"/>
                <a:cs typeface="Times New Roman" panose="02020603050405020304" pitchFamily="18" charset="0"/>
              </a:rPr>
              <a:t>Summarize the skill of the model using the sample of model evaluation scores</a:t>
            </a:r>
          </a:p>
          <a:p>
            <a:pPr marL="0" indent="0" algn="ctr">
              <a:buNone/>
            </a:pPr>
            <a:r>
              <a:rPr lang="en-IN" sz="2400" dirty="0">
                <a:solidFill>
                  <a:srgbClr val="7030A0"/>
                </a:solidFill>
                <a:effectLst>
                  <a:outerShdw blurRad="38100" dist="38100" dir="2700000" algn="tl">
                    <a:srgbClr val="000000">
                      <a:alpha val="43137"/>
                    </a:srgbClr>
                  </a:outerShdw>
                </a:effectLst>
                <a:latin typeface="Times New Roman" panose="02020603050405020304" pitchFamily="18" charset="0"/>
                <a:ea typeface="Cambria" panose="02040503050406030204" pitchFamily="18" charset="0"/>
                <a:cs typeface="Times New Roman" panose="02020603050405020304" pitchFamily="18" charset="0"/>
              </a:rPr>
              <a:t>This approach involves randomly dividing the set of observations into k groups, or folds, of approximately equal size. The first fold is treated as a validation set, and the method is fit on the remaining </a:t>
            </a:r>
          </a:p>
          <a:p>
            <a:pPr marL="0" indent="0" algn="ctr">
              <a:buNone/>
            </a:pPr>
            <a:r>
              <a:rPr lang="en-IN" sz="2400" dirty="0">
                <a:solidFill>
                  <a:srgbClr val="7030A0"/>
                </a:solidFill>
                <a:effectLst>
                  <a:outerShdw blurRad="38100" dist="38100" dir="2700000" algn="tl">
                    <a:srgbClr val="000000">
                      <a:alpha val="43137"/>
                    </a:srgbClr>
                  </a:outerShdw>
                </a:effectLst>
                <a:latin typeface="Times New Roman" panose="02020603050405020304" pitchFamily="18" charset="0"/>
                <a:ea typeface="Cambria" panose="02040503050406030204" pitchFamily="18" charset="0"/>
                <a:cs typeface="Times New Roman" panose="02020603050405020304" pitchFamily="18" charset="0"/>
              </a:rPr>
              <a:t>k - 1 folds.</a:t>
            </a:r>
          </a:p>
        </p:txBody>
      </p:sp>
      <p:sp>
        <p:nvSpPr>
          <p:cNvPr id="7" name="Content Placeholder 11">
            <a:extLst>
              <a:ext uri="{FF2B5EF4-FFF2-40B4-BE49-F238E27FC236}">
                <a16:creationId xmlns:a16="http://schemas.microsoft.com/office/drawing/2014/main" id="{0449517A-B602-29E1-33D2-DFB305E980C1}"/>
              </a:ext>
            </a:extLst>
          </p:cNvPr>
          <p:cNvSpPr txBox="1">
            <a:spLocks/>
          </p:cNvSpPr>
          <p:nvPr/>
        </p:nvSpPr>
        <p:spPr>
          <a:xfrm>
            <a:off x="114926" y="121919"/>
            <a:ext cx="7047874" cy="757595"/>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solidFill>
                  <a:srgbClr val="C00000"/>
                </a:solidFill>
                <a:latin typeface="Cambria" panose="02040503050406030204" pitchFamily="18" charset="0"/>
                <a:ea typeface="Cambria" panose="02040503050406030204" pitchFamily="18" charset="0"/>
              </a:rPr>
              <a:t>k-Fold Cross Validation</a:t>
            </a:r>
          </a:p>
        </p:txBody>
      </p:sp>
    </p:spTree>
    <p:extLst>
      <p:ext uri="{BB962C8B-B14F-4D97-AF65-F5344CB8AC3E}">
        <p14:creationId xmlns:p14="http://schemas.microsoft.com/office/powerpoint/2010/main" val="4260506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7162800" y="121920"/>
            <a:ext cx="1828800" cy="640080"/>
          </a:xfrm>
          <a:prstGeom prst="rect">
            <a:avLst/>
          </a:prstGeom>
        </p:spPr>
      </p:pic>
      <p:sp>
        <p:nvSpPr>
          <p:cNvPr id="9" name="Slide Number Placeholder 8"/>
          <p:cNvSpPr>
            <a:spLocks noGrp="1"/>
          </p:cNvSpPr>
          <p:nvPr>
            <p:ph type="sldNum" sz="quarter" idx="12"/>
          </p:nvPr>
        </p:nvSpPr>
        <p:spPr>
          <a:xfrm>
            <a:off x="6553200" y="6569075"/>
            <a:ext cx="2133600" cy="365125"/>
          </a:xfrm>
        </p:spPr>
        <p:txBody>
          <a:bodyPr/>
          <a:lstStyle/>
          <a:p>
            <a:fld id="{A1A6BA4E-CDAE-4DEF-A7CA-99055C502B84}" type="slidenum">
              <a:rPr lang="en-US" smtClean="0">
                <a:latin typeface="Cambria" panose="02040503050406030204" pitchFamily="18" charset="0"/>
                <a:ea typeface="Cambria" panose="02040503050406030204" pitchFamily="18" charset="0"/>
              </a:rPr>
              <a:pPr/>
              <a:t>21</a:t>
            </a:fld>
            <a:endParaRPr lang="en-US" dirty="0">
              <a:latin typeface="Cambria" panose="02040503050406030204" pitchFamily="18" charset="0"/>
              <a:ea typeface="Cambria" panose="02040503050406030204" pitchFamily="18" charset="0"/>
            </a:endParaRPr>
          </a:p>
        </p:txBody>
      </p:sp>
      <p:sp>
        <p:nvSpPr>
          <p:cNvPr id="2" name="Content Placeholder 11">
            <a:extLst>
              <a:ext uri="{FF2B5EF4-FFF2-40B4-BE49-F238E27FC236}">
                <a16:creationId xmlns:a16="http://schemas.microsoft.com/office/drawing/2014/main" id="{92001B49-B3B6-BD02-2720-62D1EC9FC395}"/>
              </a:ext>
            </a:extLst>
          </p:cNvPr>
          <p:cNvSpPr txBox="1">
            <a:spLocks/>
          </p:cNvSpPr>
          <p:nvPr/>
        </p:nvSpPr>
        <p:spPr>
          <a:xfrm>
            <a:off x="304800" y="914400"/>
            <a:ext cx="8686800" cy="553716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IN" sz="2400" b="1" i="1" dirty="0">
                <a:latin typeface="Times New Roman" panose="02020603050405020304" pitchFamily="18" charset="0"/>
                <a:ea typeface="Cambria" panose="02040503050406030204" pitchFamily="18" charset="0"/>
                <a:cs typeface="Times New Roman" panose="02020603050405020304" pitchFamily="18" charset="0"/>
              </a:rPr>
              <a:t>Configuration of k</a:t>
            </a: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The k value must be chosen carefully for your data sample.</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A poorly chosen value for k may result in a mis-representative idea of the skill of the model, such as a score with a </a:t>
            </a:r>
            <a:r>
              <a:rPr lang="en-IN" sz="2400" dirty="0">
                <a:solidFill>
                  <a:srgbClr val="7030A0"/>
                </a:solidFill>
                <a:effectLst>
                  <a:outerShdw blurRad="38100" dist="38100" dir="2700000" algn="tl">
                    <a:srgbClr val="000000">
                      <a:alpha val="43137"/>
                    </a:srgbClr>
                  </a:outerShdw>
                </a:effectLst>
                <a:latin typeface="Times New Roman" panose="02020603050405020304" pitchFamily="18" charset="0"/>
                <a:ea typeface="Cambria" panose="02040503050406030204" pitchFamily="18" charset="0"/>
                <a:cs typeface="Times New Roman" panose="02020603050405020304" pitchFamily="18" charset="0"/>
              </a:rPr>
              <a:t>high variance </a:t>
            </a:r>
            <a:r>
              <a:rPr lang="en-IN" sz="2400" dirty="0">
                <a:latin typeface="Times New Roman" panose="02020603050405020304" pitchFamily="18" charset="0"/>
                <a:ea typeface="Cambria" panose="02040503050406030204" pitchFamily="18" charset="0"/>
                <a:cs typeface="Times New Roman" panose="02020603050405020304" pitchFamily="18" charset="0"/>
              </a:rPr>
              <a:t>(that may change a lot based on the data used to fit the model), or a </a:t>
            </a:r>
            <a:r>
              <a:rPr lang="en-IN" sz="2400" dirty="0">
                <a:solidFill>
                  <a:srgbClr val="7030A0"/>
                </a:solidFill>
                <a:effectLst>
                  <a:outerShdw blurRad="38100" dist="38100" dir="2700000" algn="tl">
                    <a:srgbClr val="000000">
                      <a:alpha val="43137"/>
                    </a:srgbClr>
                  </a:outerShdw>
                </a:effectLst>
                <a:latin typeface="Times New Roman" panose="02020603050405020304" pitchFamily="18" charset="0"/>
                <a:ea typeface="Cambria" panose="02040503050406030204" pitchFamily="18" charset="0"/>
                <a:cs typeface="Times New Roman" panose="02020603050405020304" pitchFamily="18" charset="0"/>
              </a:rPr>
              <a:t>high bias</a:t>
            </a:r>
            <a:r>
              <a:rPr lang="en-IN" sz="2400" dirty="0">
                <a:latin typeface="Times New Roman" panose="02020603050405020304" pitchFamily="18" charset="0"/>
                <a:ea typeface="Cambria" panose="02040503050406030204" pitchFamily="18" charset="0"/>
                <a:cs typeface="Times New Roman" panose="02020603050405020304" pitchFamily="18" charset="0"/>
              </a:rPr>
              <a:t>, (such as an overestimate of the skill of the model).</a:t>
            </a:r>
          </a:p>
          <a:p>
            <a:pPr marL="0" indent="0" algn="just">
              <a:buNone/>
            </a:pPr>
            <a:endParaRPr lang="en-IN" sz="2400" dirty="0">
              <a:solidFill>
                <a:srgbClr val="7030A0"/>
              </a:solidFill>
              <a:effectLst>
                <a:outerShdw blurRad="38100" dist="38100" dir="2700000" algn="tl">
                  <a:srgbClr val="000000">
                    <a:alpha val="43137"/>
                  </a:srgbClr>
                </a:outerShdw>
              </a:effectLst>
              <a:latin typeface="Times New Roman" panose="02020603050405020304" pitchFamily="18" charset="0"/>
              <a:ea typeface="Cambria" panose="02040503050406030204" pitchFamily="18" charset="0"/>
              <a:cs typeface="Times New Roman" panose="02020603050405020304" pitchFamily="18" charset="0"/>
            </a:endParaRPr>
          </a:p>
          <a:p>
            <a:pPr marL="0" indent="0" algn="ctr">
              <a:buNone/>
            </a:pPr>
            <a:r>
              <a:rPr lang="en-IN" sz="2400" dirty="0">
                <a:solidFill>
                  <a:srgbClr val="7030A0"/>
                </a:solidFill>
                <a:effectLst>
                  <a:outerShdw blurRad="38100" dist="38100" dir="2700000" algn="tl">
                    <a:srgbClr val="000000">
                      <a:alpha val="43137"/>
                    </a:srgbClr>
                  </a:outerShdw>
                </a:effectLst>
                <a:latin typeface="Times New Roman" panose="02020603050405020304" pitchFamily="18" charset="0"/>
                <a:ea typeface="Cambria" panose="02040503050406030204" pitchFamily="18" charset="0"/>
                <a:cs typeface="Times New Roman" panose="02020603050405020304" pitchFamily="18" charset="0"/>
              </a:rPr>
              <a:t>The choice of k is usually 5 or 10, but there is no formal rule. As k gets larger, the difference in size between the training set and the resampling subsets gets smaller. As this difference decreases, the bias of the technique becomes smaller</a:t>
            </a:r>
          </a:p>
        </p:txBody>
      </p:sp>
      <p:sp>
        <p:nvSpPr>
          <p:cNvPr id="7" name="Content Placeholder 11">
            <a:extLst>
              <a:ext uri="{FF2B5EF4-FFF2-40B4-BE49-F238E27FC236}">
                <a16:creationId xmlns:a16="http://schemas.microsoft.com/office/drawing/2014/main" id="{0449517A-B602-29E1-33D2-DFB305E980C1}"/>
              </a:ext>
            </a:extLst>
          </p:cNvPr>
          <p:cNvSpPr txBox="1">
            <a:spLocks/>
          </p:cNvSpPr>
          <p:nvPr/>
        </p:nvSpPr>
        <p:spPr>
          <a:xfrm>
            <a:off x="114926" y="121919"/>
            <a:ext cx="7047874" cy="757595"/>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solidFill>
                  <a:srgbClr val="C00000"/>
                </a:solidFill>
                <a:latin typeface="Cambria" panose="02040503050406030204" pitchFamily="18" charset="0"/>
                <a:ea typeface="Cambria" panose="02040503050406030204" pitchFamily="18" charset="0"/>
              </a:rPr>
              <a:t>k-Fold Cross Validation</a:t>
            </a:r>
          </a:p>
        </p:txBody>
      </p:sp>
    </p:spTree>
    <p:extLst>
      <p:ext uri="{BB962C8B-B14F-4D97-AF65-F5344CB8AC3E}">
        <p14:creationId xmlns:p14="http://schemas.microsoft.com/office/powerpoint/2010/main" val="36271176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7162800" y="121920"/>
            <a:ext cx="1828800" cy="640080"/>
          </a:xfrm>
          <a:prstGeom prst="rect">
            <a:avLst/>
          </a:prstGeom>
        </p:spPr>
      </p:pic>
      <p:sp>
        <p:nvSpPr>
          <p:cNvPr id="9" name="Slide Number Placeholder 8"/>
          <p:cNvSpPr>
            <a:spLocks noGrp="1"/>
          </p:cNvSpPr>
          <p:nvPr>
            <p:ph type="sldNum" sz="quarter" idx="12"/>
          </p:nvPr>
        </p:nvSpPr>
        <p:spPr>
          <a:xfrm>
            <a:off x="6553200" y="6569075"/>
            <a:ext cx="2133600" cy="365125"/>
          </a:xfrm>
        </p:spPr>
        <p:txBody>
          <a:bodyPr/>
          <a:lstStyle/>
          <a:p>
            <a:fld id="{A1A6BA4E-CDAE-4DEF-A7CA-99055C502B84}" type="slidenum">
              <a:rPr lang="en-US" smtClean="0">
                <a:latin typeface="Cambria" panose="02040503050406030204" pitchFamily="18" charset="0"/>
                <a:ea typeface="Cambria" panose="02040503050406030204" pitchFamily="18" charset="0"/>
              </a:rPr>
              <a:pPr/>
              <a:t>22</a:t>
            </a:fld>
            <a:endParaRPr lang="en-US" dirty="0">
              <a:latin typeface="Cambria" panose="02040503050406030204" pitchFamily="18" charset="0"/>
              <a:ea typeface="Cambria" panose="02040503050406030204" pitchFamily="18" charset="0"/>
            </a:endParaRPr>
          </a:p>
        </p:txBody>
      </p:sp>
      <p:sp>
        <p:nvSpPr>
          <p:cNvPr id="2" name="Content Placeholder 11">
            <a:extLst>
              <a:ext uri="{FF2B5EF4-FFF2-40B4-BE49-F238E27FC236}">
                <a16:creationId xmlns:a16="http://schemas.microsoft.com/office/drawing/2014/main" id="{92001B49-B3B6-BD02-2720-62D1EC9FC395}"/>
              </a:ext>
            </a:extLst>
          </p:cNvPr>
          <p:cNvSpPr txBox="1">
            <a:spLocks/>
          </p:cNvSpPr>
          <p:nvPr/>
        </p:nvSpPr>
        <p:spPr>
          <a:xfrm>
            <a:off x="304800" y="914400"/>
            <a:ext cx="8686800" cy="553716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endParaRPr lang="en-IN" sz="2400" dirty="0">
              <a:solidFill>
                <a:srgbClr val="7030A0"/>
              </a:solidFill>
              <a:effectLst>
                <a:outerShdw blurRad="38100" dist="38100" dir="2700000" algn="tl">
                  <a:srgbClr val="000000">
                    <a:alpha val="43137"/>
                  </a:srgbClr>
                </a:outerShdw>
              </a:effectLst>
              <a:latin typeface="Times New Roman" panose="02020603050405020304" pitchFamily="18" charset="0"/>
              <a:ea typeface="Cambria" panose="02040503050406030204" pitchFamily="18" charset="0"/>
              <a:cs typeface="Times New Roman" panose="02020603050405020304" pitchFamily="18" charset="0"/>
            </a:endParaRPr>
          </a:p>
        </p:txBody>
      </p:sp>
      <p:sp>
        <p:nvSpPr>
          <p:cNvPr id="7" name="Content Placeholder 11">
            <a:extLst>
              <a:ext uri="{FF2B5EF4-FFF2-40B4-BE49-F238E27FC236}">
                <a16:creationId xmlns:a16="http://schemas.microsoft.com/office/drawing/2014/main" id="{0449517A-B602-29E1-33D2-DFB305E980C1}"/>
              </a:ext>
            </a:extLst>
          </p:cNvPr>
          <p:cNvSpPr txBox="1">
            <a:spLocks/>
          </p:cNvSpPr>
          <p:nvPr/>
        </p:nvSpPr>
        <p:spPr>
          <a:xfrm>
            <a:off x="114926" y="121919"/>
            <a:ext cx="7047874" cy="757595"/>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solidFill>
                  <a:srgbClr val="C00000"/>
                </a:solidFill>
                <a:latin typeface="Cambria" panose="02040503050406030204" pitchFamily="18" charset="0"/>
                <a:ea typeface="Cambria" panose="02040503050406030204" pitchFamily="18" charset="0"/>
              </a:rPr>
              <a:t>k-Fold Cross Validation</a:t>
            </a:r>
          </a:p>
        </p:txBody>
      </p:sp>
      <p:pic>
        <p:nvPicPr>
          <p:cNvPr id="4" name="Picture 3">
            <a:extLst>
              <a:ext uri="{FF2B5EF4-FFF2-40B4-BE49-F238E27FC236}">
                <a16:creationId xmlns:a16="http://schemas.microsoft.com/office/drawing/2014/main" id="{C3317A60-B08F-D7E6-4A40-034A21211C19}"/>
              </a:ext>
            </a:extLst>
          </p:cNvPr>
          <p:cNvPicPr>
            <a:picLocks noChangeAspect="1"/>
          </p:cNvPicPr>
          <p:nvPr/>
        </p:nvPicPr>
        <p:blipFill>
          <a:blip r:embed="rId3"/>
          <a:stretch>
            <a:fillRect/>
          </a:stretch>
        </p:blipFill>
        <p:spPr>
          <a:xfrm>
            <a:off x="509588" y="745761"/>
            <a:ext cx="7491412" cy="6105946"/>
          </a:xfrm>
          <a:prstGeom prst="rect">
            <a:avLst/>
          </a:prstGeom>
        </p:spPr>
      </p:pic>
    </p:spTree>
    <p:extLst>
      <p:ext uri="{BB962C8B-B14F-4D97-AF65-F5344CB8AC3E}">
        <p14:creationId xmlns:p14="http://schemas.microsoft.com/office/powerpoint/2010/main" val="30072148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7162800" y="121920"/>
            <a:ext cx="1828800" cy="640080"/>
          </a:xfrm>
          <a:prstGeom prst="rect">
            <a:avLst/>
          </a:prstGeom>
        </p:spPr>
      </p:pic>
      <p:sp>
        <p:nvSpPr>
          <p:cNvPr id="9" name="Slide Number Placeholder 8"/>
          <p:cNvSpPr>
            <a:spLocks noGrp="1"/>
          </p:cNvSpPr>
          <p:nvPr>
            <p:ph type="sldNum" sz="quarter" idx="12"/>
          </p:nvPr>
        </p:nvSpPr>
        <p:spPr>
          <a:xfrm>
            <a:off x="6553200" y="6569075"/>
            <a:ext cx="2133600" cy="365125"/>
          </a:xfrm>
        </p:spPr>
        <p:txBody>
          <a:bodyPr/>
          <a:lstStyle/>
          <a:p>
            <a:fld id="{A1A6BA4E-CDAE-4DEF-A7CA-99055C502B84}" type="slidenum">
              <a:rPr lang="en-US" smtClean="0">
                <a:latin typeface="Cambria" panose="02040503050406030204" pitchFamily="18" charset="0"/>
                <a:ea typeface="Cambria" panose="02040503050406030204" pitchFamily="18" charset="0"/>
              </a:rPr>
              <a:pPr/>
              <a:t>23</a:t>
            </a:fld>
            <a:endParaRPr lang="en-US" dirty="0">
              <a:latin typeface="Cambria" panose="02040503050406030204" pitchFamily="18" charset="0"/>
              <a:ea typeface="Cambria" panose="02040503050406030204" pitchFamily="18" charset="0"/>
            </a:endParaRPr>
          </a:p>
        </p:txBody>
      </p:sp>
      <p:sp>
        <p:nvSpPr>
          <p:cNvPr id="2" name="Content Placeholder 11">
            <a:extLst>
              <a:ext uri="{FF2B5EF4-FFF2-40B4-BE49-F238E27FC236}">
                <a16:creationId xmlns:a16="http://schemas.microsoft.com/office/drawing/2014/main" id="{92001B49-B3B6-BD02-2720-62D1EC9FC395}"/>
              </a:ext>
            </a:extLst>
          </p:cNvPr>
          <p:cNvSpPr txBox="1">
            <a:spLocks/>
          </p:cNvSpPr>
          <p:nvPr/>
        </p:nvSpPr>
        <p:spPr>
          <a:xfrm>
            <a:off x="304800" y="914400"/>
            <a:ext cx="8686800" cy="553716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The scikit-learn library provides an implementation that will split a given data sample up.</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The </a:t>
            </a:r>
            <a:r>
              <a:rPr lang="en-IN" sz="2400" dirty="0" err="1">
                <a:latin typeface="Times New Roman" panose="02020603050405020304" pitchFamily="18" charset="0"/>
                <a:ea typeface="Cambria" panose="02040503050406030204" pitchFamily="18" charset="0"/>
                <a:cs typeface="Times New Roman" panose="02020603050405020304" pitchFamily="18" charset="0"/>
              </a:rPr>
              <a:t>KFold</a:t>
            </a:r>
            <a:r>
              <a:rPr lang="en-IN" sz="2400" dirty="0">
                <a:latin typeface="Times New Roman" panose="02020603050405020304" pitchFamily="18" charset="0"/>
                <a:ea typeface="Cambria" panose="02040503050406030204" pitchFamily="18" charset="0"/>
                <a:cs typeface="Times New Roman" panose="02020603050405020304" pitchFamily="18" charset="0"/>
              </a:rPr>
              <a:t>() scikit-learn class can be used. </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It takes as arguments the number of splits, whether or not to shuffle the sample, and the seed for the pseudorandom number generator used prior to the shuffle.</a:t>
            </a:r>
          </a:p>
        </p:txBody>
      </p:sp>
      <p:sp>
        <p:nvSpPr>
          <p:cNvPr id="7" name="Content Placeholder 11">
            <a:extLst>
              <a:ext uri="{FF2B5EF4-FFF2-40B4-BE49-F238E27FC236}">
                <a16:creationId xmlns:a16="http://schemas.microsoft.com/office/drawing/2014/main" id="{0449517A-B602-29E1-33D2-DFB305E980C1}"/>
              </a:ext>
            </a:extLst>
          </p:cNvPr>
          <p:cNvSpPr txBox="1">
            <a:spLocks/>
          </p:cNvSpPr>
          <p:nvPr/>
        </p:nvSpPr>
        <p:spPr>
          <a:xfrm>
            <a:off x="114926" y="121919"/>
            <a:ext cx="7047874" cy="757595"/>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solidFill>
                  <a:srgbClr val="C00000"/>
                </a:solidFill>
                <a:latin typeface="Cambria" panose="02040503050406030204" pitchFamily="18" charset="0"/>
                <a:ea typeface="Cambria" panose="02040503050406030204" pitchFamily="18" charset="0"/>
              </a:rPr>
              <a:t>k-Fold Cross Validation</a:t>
            </a:r>
          </a:p>
        </p:txBody>
      </p:sp>
    </p:spTree>
    <p:extLst>
      <p:ext uri="{BB962C8B-B14F-4D97-AF65-F5344CB8AC3E}">
        <p14:creationId xmlns:p14="http://schemas.microsoft.com/office/powerpoint/2010/main" val="12281138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7162800" y="121920"/>
            <a:ext cx="1828800" cy="640080"/>
          </a:xfrm>
          <a:prstGeom prst="rect">
            <a:avLst/>
          </a:prstGeom>
        </p:spPr>
      </p:pic>
      <p:sp>
        <p:nvSpPr>
          <p:cNvPr id="9" name="Slide Number Placeholder 8"/>
          <p:cNvSpPr>
            <a:spLocks noGrp="1"/>
          </p:cNvSpPr>
          <p:nvPr>
            <p:ph type="sldNum" sz="quarter" idx="12"/>
          </p:nvPr>
        </p:nvSpPr>
        <p:spPr>
          <a:xfrm>
            <a:off x="6553200" y="6569075"/>
            <a:ext cx="2133600" cy="365125"/>
          </a:xfrm>
        </p:spPr>
        <p:txBody>
          <a:bodyPr/>
          <a:lstStyle/>
          <a:p>
            <a:fld id="{A1A6BA4E-CDAE-4DEF-A7CA-99055C502B84}" type="slidenum">
              <a:rPr lang="en-US" smtClean="0">
                <a:latin typeface="Cambria" panose="02040503050406030204" pitchFamily="18" charset="0"/>
                <a:ea typeface="Cambria" panose="02040503050406030204" pitchFamily="18" charset="0"/>
              </a:rPr>
              <a:pPr/>
              <a:t>24</a:t>
            </a:fld>
            <a:endParaRPr lang="en-US" dirty="0">
              <a:latin typeface="Cambria" panose="02040503050406030204" pitchFamily="18" charset="0"/>
              <a:ea typeface="Cambria" panose="02040503050406030204" pitchFamily="18" charset="0"/>
            </a:endParaRPr>
          </a:p>
        </p:txBody>
      </p:sp>
      <p:sp>
        <p:nvSpPr>
          <p:cNvPr id="2" name="Content Placeholder 11">
            <a:extLst>
              <a:ext uri="{FF2B5EF4-FFF2-40B4-BE49-F238E27FC236}">
                <a16:creationId xmlns:a16="http://schemas.microsoft.com/office/drawing/2014/main" id="{92001B49-B3B6-BD02-2720-62D1EC9FC395}"/>
              </a:ext>
            </a:extLst>
          </p:cNvPr>
          <p:cNvSpPr txBox="1">
            <a:spLocks/>
          </p:cNvSpPr>
          <p:nvPr/>
        </p:nvSpPr>
        <p:spPr>
          <a:xfrm>
            <a:off x="304800" y="914400"/>
            <a:ext cx="8686800" cy="553716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Evaluating the performance of a Machine learning model is one of the important steps while building an effective ML model.</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marL="0" indent="0" algn="ctr">
              <a:buNone/>
            </a:pPr>
            <a:r>
              <a:rPr lang="en-IN" sz="2400" dirty="0">
                <a:solidFill>
                  <a:srgbClr val="7030A0"/>
                </a:solidFill>
                <a:effectLst>
                  <a:outerShdw blurRad="38100" dist="38100" dir="2700000" algn="tl">
                    <a:srgbClr val="000000">
                      <a:alpha val="43137"/>
                    </a:srgbClr>
                  </a:outerShdw>
                </a:effectLst>
                <a:latin typeface="Times New Roman" panose="02020603050405020304" pitchFamily="18" charset="0"/>
                <a:ea typeface="Cambria" panose="02040503050406030204" pitchFamily="18" charset="0"/>
                <a:cs typeface="Times New Roman" panose="02020603050405020304" pitchFamily="18" charset="0"/>
              </a:rPr>
              <a:t>To evaluate the performance or quality of the model, different metrics are used, and these metrics are known as performance metrics or evaluation metrics.</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These performance metrics help us understand how well our model has performed for the given data.</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Each ML model aims to generalize well on unseen/new data, and performance metrics help determine how well the model generalizes on the new dataset.</a:t>
            </a:r>
          </a:p>
        </p:txBody>
      </p:sp>
      <p:sp>
        <p:nvSpPr>
          <p:cNvPr id="7" name="Content Placeholder 11">
            <a:extLst>
              <a:ext uri="{FF2B5EF4-FFF2-40B4-BE49-F238E27FC236}">
                <a16:creationId xmlns:a16="http://schemas.microsoft.com/office/drawing/2014/main" id="{0449517A-B602-29E1-33D2-DFB305E980C1}"/>
              </a:ext>
            </a:extLst>
          </p:cNvPr>
          <p:cNvSpPr txBox="1">
            <a:spLocks/>
          </p:cNvSpPr>
          <p:nvPr/>
        </p:nvSpPr>
        <p:spPr>
          <a:xfrm>
            <a:off x="114926" y="121919"/>
            <a:ext cx="7047874" cy="757595"/>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solidFill>
                  <a:srgbClr val="C00000"/>
                </a:solidFill>
                <a:latin typeface="Cambria" panose="02040503050406030204" pitchFamily="18" charset="0"/>
                <a:ea typeface="Cambria" panose="02040503050406030204" pitchFamily="18" charset="0"/>
              </a:rPr>
              <a:t>Performance Metrics</a:t>
            </a:r>
          </a:p>
        </p:txBody>
      </p:sp>
    </p:spTree>
    <p:extLst>
      <p:ext uri="{BB962C8B-B14F-4D97-AF65-F5344CB8AC3E}">
        <p14:creationId xmlns:p14="http://schemas.microsoft.com/office/powerpoint/2010/main" val="19625332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7162800" y="121920"/>
            <a:ext cx="1828800" cy="640080"/>
          </a:xfrm>
          <a:prstGeom prst="rect">
            <a:avLst/>
          </a:prstGeom>
        </p:spPr>
      </p:pic>
      <p:sp>
        <p:nvSpPr>
          <p:cNvPr id="9" name="Slide Number Placeholder 8"/>
          <p:cNvSpPr>
            <a:spLocks noGrp="1"/>
          </p:cNvSpPr>
          <p:nvPr>
            <p:ph type="sldNum" sz="quarter" idx="12"/>
          </p:nvPr>
        </p:nvSpPr>
        <p:spPr>
          <a:xfrm>
            <a:off x="6553200" y="6569075"/>
            <a:ext cx="2133600" cy="365125"/>
          </a:xfrm>
        </p:spPr>
        <p:txBody>
          <a:bodyPr/>
          <a:lstStyle/>
          <a:p>
            <a:fld id="{A1A6BA4E-CDAE-4DEF-A7CA-99055C502B84}" type="slidenum">
              <a:rPr lang="en-US" smtClean="0">
                <a:latin typeface="Cambria" panose="02040503050406030204" pitchFamily="18" charset="0"/>
                <a:ea typeface="Cambria" panose="02040503050406030204" pitchFamily="18" charset="0"/>
              </a:rPr>
              <a:pPr/>
              <a:t>25</a:t>
            </a:fld>
            <a:endParaRPr lang="en-US" dirty="0">
              <a:latin typeface="Cambria" panose="02040503050406030204" pitchFamily="18" charset="0"/>
              <a:ea typeface="Cambria" panose="02040503050406030204" pitchFamily="18" charset="0"/>
            </a:endParaRPr>
          </a:p>
        </p:txBody>
      </p:sp>
      <p:sp>
        <p:nvSpPr>
          <p:cNvPr id="2" name="Content Placeholder 11">
            <a:extLst>
              <a:ext uri="{FF2B5EF4-FFF2-40B4-BE49-F238E27FC236}">
                <a16:creationId xmlns:a16="http://schemas.microsoft.com/office/drawing/2014/main" id="{92001B49-B3B6-BD02-2720-62D1EC9FC395}"/>
              </a:ext>
            </a:extLst>
          </p:cNvPr>
          <p:cNvSpPr txBox="1">
            <a:spLocks/>
          </p:cNvSpPr>
          <p:nvPr/>
        </p:nvSpPr>
        <p:spPr>
          <a:xfrm>
            <a:off x="304800" y="914400"/>
            <a:ext cx="8686800" cy="553716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Mean Square Error (MSE)</a:t>
            </a: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Accuracy</a:t>
            </a: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Confusion matrix</a:t>
            </a: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Precision</a:t>
            </a: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Recall</a:t>
            </a: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F-score</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7" name="Content Placeholder 11">
            <a:extLst>
              <a:ext uri="{FF2B5EF4-FFF2-40B4-BE49-F238E27FC236}">
                <a16:creationId xmlns:a16="http://schemas.microsoft.com/office/drawing/2014/main" id="{0449517A-B602-29E1-33D2-DFB305E980C1}"/>
              </a:ext>
            </a:extLst>
          </p:cNvPr>
          <p:cNvSpPr txBox="1">
            <a:spLocks/>
          </p:cNvSpPr>
          <p:nvPr/>
        </p:nvSpPr>
        <p:spPr>
          <a:xfrm>
            <a:off x="114926" y="121919"/>
            <a:ext cx="7047874" cy="757595"/>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solidFill>
                  <a:srgbClr val="C00000"/>
                </a:solidFill>
                <a:latin typeface="Cambria" panose="02040503050406030204" pitchFamily="18" charset="0"/>
                <a:ea typeface="Cambria" panose="02040503050406030204" pitchFamily="18" charset="0"/>
              </a:rPr>
              <a:t>Performance Metrics</a:t>
            </a:r>
          </a:p>
        </p:txBody>
      </p:sp>
    </p:spTree>
    <p:extLst>
      <p:ext uri="{BB962C8B-B14F-4D97-AF65-F5344CB8AC3E}">
        <p14:creationId xmlns:p14="http://schemas.microsoft.com/office/powerpoint/2010/main" val="395410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7162800" y="121920"/>
            <a:ext cx="1828800" cy="640080"/>
          </a:xfrm>
          <a:prstGeom prst="rect">
            <a:avLst/>
          </a:prstGeom>
        </p:spPr>
      </p:pic>
      <p:sp>
        <p:nvSpPr>
          <p:cNvPr id="9" name="Slide Number Placeholder 8"/>
          <p:cNvSpPr>
            <a:spLocks noGrp="1"/>
          </p:cNvSpPr>
          <p:nvPr>
            <p:ph type="sldNum" sz="quarter" idx="12"/>
          </p:nvPr>
        </p:nvSpPr>
        <p:spPr>
          <a:xfrm>
            <a:off x="6553200" y="6569075"/>
            <a:ext cx="2133600" cy="365125"/>
          </a:xfrm>
        </p:spPr>
        <p:txBody>
          <a:bodyPr/>
          <a:lstStyle/>
          <a:p>
            <a:fld id="{A1A6BA4E-CDAE-4DEF-A7CA-99055C502B84}" type="slidenum">
              <a:rPr lang="en-US" smtClean="0">
                <a:latin typeface="Cambria" panose="02040503050406030204" pitchFamily="18" charset="0"/>
                <a:ea typeface="Cambria" panose="02040503050406030204" pitchFamily="18" charset="0"/>
              </a:rPr>
              <a:pPr/>
              <a:t>26</a:t>
            </a:fld>
            <a:endParaRPr lang="en-US" dirty="0">
              <a:latin typeface="Cambria" panose="02040503050406030204" pitchFamily="18" charset="0"/>
              <a:ea typeface="Cambria" panose="02040503050406030204" pitchFamily="18" charset="0"/>
            </a:endParaRPr>
          </a:p>
        </p:txBody>
      </p:sp>
      <p:sp>
        <p:nvSpPr>
          <p:cNvPr id="2" name="Content Placeholder 11">
            <a:extLst>
              <a:ext uri="{FF2B5EF4-FFF2-40B4-BE49-F238E27FC236}">
                <a16:creationId xmlns:a16="http://schemas.microsoft.com/office/drawing/2014/main" id="{92001B49-B3B6-BD02-2720-62D1EC9FC395}"/>
              </a:ext>
            </a:extLst>
          </p:cNvPr>
          <p:cNvSpPr txBox="1">
            <a:spLocks/>
          </p:cNvSpPr>
          <p:nvPr/>
        </p:nvSpPr>
        <p:spPr>
          <a:xfrm>
            <a:off x="304800" y="914400"/>
            <a:ext cx="8686800" cy="553716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IN" sz="2400" b="1" i="1" u="sng" dirty="0">
                <a:latin typeface="Times New Roman" panose="02020603050405020304" pitchFamily="18" charset="0"/>
                <a:ea typeface="Cambria" panose="02040503050406030204" pitchFamily="18" charset="0"/>
                <a:cs typeface="Times New Roman" panose="02020603050405020304" pitchFamily="18" charset="0"/>
              </a:rPr>
              <a:t>Mean Square Error (MSE)</a:t>
            </a: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Squares the difference of actual and predicted output values before summing them all instead of using the absolute value. </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400" dirty="0" err="1">
                <a:latin typeface="Times New Roman" panose="02020603050405020304" pitchFamily="18" charset="0"/>
                <a:ea typeface="Cambria" panose="02040503050406030204" pitchFamily="18" charset="0"/>
                <a:cs typeface="Times New Roman" panose="02020603050405020304" pitchFamily="18" charset="0"/>
              </a:rPr>
              <a:t>mean_squared_error</a:t>
            </a:r>
            <a:r>
              <a:rPr lang="en-IN" sz="2400" dirty="0">
                <a:latin typeface="Times New Roman" panose="02020603050405020304" pitchFamily="18" charset="0"/>
                <a:ea typeface="Cambria" panose="02040503050406030204" pitchFamily="18" charset="0"/>
                <a:cs typeface="Times New Roman" panose="02020603050405020304" pitchFamily="18" charset="0"/>
              </a:rPr>
              <a:t> function of </a:t>
            </a:r>
            <a:r>
              <a:rPr lang="en-IN" sz="2400" dirty="0" err="1">
                <a:latin typeface="Times New Roman" panose="02020603050405020304" pitchFamily="18" charset="0"/>
                <a:ea typeface="Cambria" panose="02040503050406030204" pitchFamily="18" charset="0"/>
                <a:cs typeface="Times New Roman" panose="02020603050405020304" pitchFamily="18" charset="0"/>
              </a:rPr>
              <a:t>sklearn.metrics</a:t>
            </a:r>
            <a:r>
              <a:rPr lang="en-IN" sz="2400" dirty="0">
                <a:latin typeface="Times New Roman" panose="02020603050405020304" pitchFamily="18" charset="0"/>
                <a:ea typeface="Cambria" panose="02040503050406030204" pitchFamily="18" charset="0"/>
                <a:cs typeface="Times New Roman" panose="02020603050405020304" pitchFamily="18" charset="0"/>
              </a:rPr>
              <a:t> to compute MSE.</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To calculate the MSE, you take the difference between your model’s predictions and the ground truth, square it, and average it out across the whole dataset.</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7" name="Content Placeholder 11">
            <a:extLst>
              <a:ext uri="{FF2B5EF4-FFF2-40B4-BE49-F238E27FC236}">
                <a16:creationId xmlns:a16="http://schemas.microsoft.com/office/drawing/2014/main" id="{0449517A-B602-29E1-33D2-DFB305E980C1}"/>
              </a:ext>
            </a:extLst>
          </p:cNvPr>
          <p:cNvSpPr txBox="1">
            <a:spLocks/>
          </p:cNvSpPr>
          <p:nvPr/>
        </p:nvSpPr>
        <p:spPr>
          <a:xfrm>
            <a:off x="114926" y="121919"/>
            <a:ext cx="7047874" cy="757595"/>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solidFill>
                  <a:srgbClr val="C00000"/>
                </a:solidFill>
                <a:latin typeface="Cambria" panose="02040503050406030204" pitchFamily="18" charset="0"/>
                <a:ea typeface="Cambria" panose="02040503050406030204" pitchFamily="18" charset="0"/>
              </a:rPr>
              <a:t>Performance Metrics</a:t>
            </a:r>
          </a:p>
        </p:txBody>
      </p:sp>
      <p:pic>
        <p:nvPicPr>
          <p:cNvPr id="1026" name="Picture 2">
            <a:extLst>
              <a:ext uri="{FF2B5EF4-FFF2-40B4-BE49-F238E27FC236}">
                <a16:creationId xmlns:a16="http://schemas.microsoft.com/office/drawing/2014/main" id="{37D6D989-79E0-2130-6221-74847A4F31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5100" y="4800600"/>
            <a:ext cx="3848100" cy="133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93127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7162800" y="121920"/>
            <a:ext cx="1828800" cy="640080"/>
          </a:xfrm>
          <a:prstGeom prst="rect">
            <a:avLst/>
          </a:prstGeom>
        </p:spPr>
      </p:pic>
      <p:sp>
        <p:nvSpPr>
          <p:cNvPr id="9" name="Slide Number Placeholder 8"/>
          <p:cNvSpPr>
            <a:spLocks noGrp="1"/>
          </p:cNvSpPr>
          <p:nvPr>
            <p:ph type="sldNum" sz="quarter" idx="12"/>
          </p:nvPr>
        </p:nvSpPr>
        <p:spPr>
          <a:xfrm>
            <a:off x="6553200" y="6569075"/>
            <a:ext cx="2133600" cy="365125"/>
          </a:xfrm>
        </p:spPr>
        <p:txBody>
          <a:bodyPr/>
          <a:lstStyle/>
          <a:p>
            <a:fld id="{A1A6BA4E-CDAE-4DEF-A7CA-99055C502B84}" type="slidenum">
              <a:rPr lang="en-US" smtClean="0">
                <a:latin typeface="Cambria" panose="02040503050406030204" pitchFamily="18" charset="0"/>
                <a:ea typeface="Cambria" panose="02040503050406030204" pitchFamily="18" charset="0"/>
              </a:rPr>
              <a:pPr/>
              <a:t>27</a:t>
            </a:fld>
            <a:endParaRPr lang="en-US" dirty="0">
              <a:latin typeface="Cambria" panose="02040503050406030204" pitchFamily="18" charset="0"/>
              <a:ea typeface="Cambria" panose="02040503050406030204" pitchFamily="18" charset="0"/>
            </a:endParaRPr>
          </a:p>
        </p:txBody>
      </p:sp>
      <p:sp>
        <p:nvSpPr>
          <p:cNvPr id="2" name="Content Placeholder 11">
            <a:extLst>
              <a:ext uri="{FF2B5EF4-FFF2-40B4-BE49-F238E27FC236}">
                <a16:creationId xmlns:a16="http://schemas.microsoft.com/office/drawing/2014/main" id="{92001B49-B3B6-BD02-2720-62D1EC9FC395}"/>
              </a:ext>
            </a:extLst>
          </p:cNvPr>
          <p:cNvSpPr txBox="1">
            <a:spLocks/>
          </p:cNvSpPr>
          <p:nvPr/>
        </p:nvSpPr>
        <p:spPr>
          <a:xfrm>
            <a:off x="304800" y="914400"/>
            <a:ext cx="8686800" cy="553716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IN" sz="2400" b="1" i="1" u="sng" dirty="0">
                <a:latin typeface="Times New Roman" panose="02020603050405020304" pitchFamily="18" charset="0"/>
                <a:ea typeface="Cambria" panose="02040503050406030204" pitchFamily="18" charset="0"/>
                <a:cs typeface="Times New Roman" panose="02020603050405020304" pitchFamily="18" charset="0"/>
              </a:rPr>
              <a:t>Accuracy</a:t>
            </a: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The accuracy metric is one of the simplest Classification metrics to implement, and it can be determined as the number of correct predictions to the total number of predictions.</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In other words, Classification accuracy is defined as the ratio of number of correct predictions made out of all predictions.</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7" name="Content Placeholder 11">
            <a:extLst>
              <a:ext uri="{FF2B5EF4-FFF2-40B4-BE49-F238E27FC236}">
                <a16:creationId xmlns:a16="http://schemas.microsoft.com/office/drawing/2014/main" id="{0449517A-B602-29E1-33D2-DFB305E980C1}"/>
              </a:ext>
            </a:extLst>
          </p:cNvPr>
          <p:cNvSpPr txBox="1">
            <a:spLocks/>
          </p:cNvSpPr>
          <p:nvPr/>
        </p:nvSpPr>
        <p:spPr>
          <a:xfrm>
            <a:off x="114926" y="121919"/>
            <a:ext cx="7047874" cy="757595"/>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solidFill>
                  <a:srgbClr val="C00000"/>
                </a:solidFill>
                <a:latin typeface="Cambria" panose="02040503050406030204" pitchFamily="18" charset="0"/>
                <a:ea typeface="Cambria" panose="02040503050406030204" pitchFamily="18" charset="0"/>
              </a:rPr>
              <a:t>Performance Metrics</a:t>
            </a:r>
          </a:p>
        </p:txBody>
      </p:sp>
      <p:pic>
        <p:nvPicPr>
          <p:cNvPr id="4" name="Picture 3">
            <a:extLst>
              <a:ext uri="{FF2B5EF4-FFF2-40B4-BE49-F238E27FC236}">
                <a16:creationId xmlns:a16="http://schemas.microsoft.com/office/drawing/2014/main" id="{2E8CE08E-6506-2CEF-A23E-FFFFB6B3D1E5}"/>
              </a:ext>
            </a:extLst>
          </p:cNvPr>
          <p:cNvPicPr>
            <a:picLocks noChangeAspect="1"/>
          </p:cNvPicPr>
          <p:nvPr/>
        </p:nvPicPr>
        <p:blipFill>
          <a:blip r:embed="rId3"/>
          <a:stretch>
            <a:fillRect/>
          </a:stretch>
        </p:blipFill>
        <p:spPr>
          <a:xfrm>
            <a:off x="1824037" y="4495800"/>
            <a:ext cx="5648325" cy="1093224"/>
          </a:xfrm>
          <a:prstGeom prst="rect">
            <a:avLst/>
          </a:prstGeom>
        </p:spPr>
      </p:pic>
    </p:spTree>
    <p:extLst>
      <p:ext uri="{BB962C8B-B14F-4D97-AF65-F5344CB8AC3E}">
        <p14:creationId xmlns:p14="http://schemas.microsoft.com/office/powerpoint/2010/main" val="26961909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7162800" y="121920"/>
            <a:ext cx="1828800" cy="640080"/>
          </a:xfrm>
          <a:prstGeom prst="rect">
            <a:avLst/>
          </a:prstGeom>
        </p:spPr>
      </p:pic>
      <p:sp>
        <p:nvSpPr>
          <p:cNvPr id="9" name="Slide Number Placeholder 8"/>
          <p:cNvSpPr>
            <a:spLocks noGrp="1"/>
          </p:cNvSpPr>
          <p:nvPr>
            <p:ph type="sldNum" sz="quarter" idx="12"/>
          </p:nvPr>
        </p:nvSpPr>
        <p:spPr>
          <a:xfrm>
            <a:off x="6553200" y="6569075"/>
            <a:ext cx="2133600" cy="365125"/>
          </a:xfrm>
        </p:spPr>
        <p:txBody>
          <a:bodyPr/>
          <a:lstStyle/>
          <a:p>
            <a:fld id="{A1A6BA4E-CDAE-4DEF-A7CA-99055C502B84}" type="slidenum">
              <a:rPr lang="en-US" smtClean="0">
                <a:latin typeface="Cambria" panose="02040503050406030204" pitchFamily="18" charset="0"/>
                <a:ea typeface="Cambria" panose="02040503050406030204" pitchFamily="18" charset="0"/>
              </a:rPr>
              <a:pPr/>
              <a:t>28</a:t>
            </a:fld>
            <a:endParaRPr lang="en-US" dirty="0">
              <a:latin typeface="Cambria" panose="02040503050406030204" pitchFamily="18" charset="0"/>
              <a:ea typeface="Cambria" panose="02040503050406030204" pitchFamily="18" charset="0"/>
            </a:endParaRPr>
          </a:p>
        </p:txBody>
      </p:sp>
      <p:sp>
        <p:nvSpPr>
          <p:cNvPr id="2" name="Content Placeholder 11">
            <a:extLst>
              <a:ext uri="{FF2B5EF4-FFF2-40B4-BE49-F238E27FC236}">
                <a16:creationId xmlns:a16="http://schemas.microsoft.com/office/drawing/2014/main" id="{92001B49-B3B6-BD02-2720-62D1EC9FC395}"/>
              </a:ext>
            </a:extLst>
          </p:cNvPr>
          <p:cNvSpPr txBox="1">
            <a:spLocks/>
          </p:cNvSpPr>
          <p:nvPr/>
        </p:nvSpPr>
        <p:spPr>
          <a:xfrm>
            <a:off x="304800" y="914400"/>
            <a:ext cx="8686800" cy="5537160"/>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IN" sz="2400" b="1" i="1" u="sng" dirty="0">
                <a:latin typeface="Times New Roman" panose="02020603050405020304" pitchFamily="18" charset="0"/>
                <a:ea typeface="Cambria" panose="02040503050406030204" pitchFamily="18" charset="0"/>
                <a:cs typeface="Times New Roman" panose="02020603050405020304" pitchFamily="18" charset="0"/>
              </a:rPr>
              <a:t>Confusion matrix</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A confusion matrix is a tabular representation of prediction outcomes of any binary classifier, which is used to describe the performance of the classification model on a set of test data when true values are known.</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It is the easiest way to measure the performance of a classification problem where the output can be of two or more type of classes. </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A confusion matrix is nothing but a table with two dimensions viz. “Actual” and “Predicted” and furthermore, both the dimensions have “True Positives (TP)”, “True Negatives (TN)”, “False Positives (FP)”, “False Negatives (FN)” </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7" name="Content Placeholder 11">
            <a:extLst>
              <a:ext uri="{FF2B5EF4-FFF2-40B4-BE49-F238E27FC236}">
                <a16:creationId xmlns:a16="http://schemas.microsoft.com/office/drawing/2014/main" id="{0449517A-B602-29E1-33D2-DFB305E980C1}"/>
              </a:ext>
            </a:extLst>
          </p:cNvPr>
          <p:cNvSpPr txBox="1">
            <a:spLocks/>
          </p:cNvSpPr>
          <p:nvPr/>
        </p:nvSpPr>
        <p:spPr>
          <a:xfrm>
            <a:off x="114926" y="121919"/>
            <a:ext cx="7047874" cy="757595"/>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solidFill>
                  <a:srgbClr val="C00000"/>
                </a:solidFill>
                <a:latin typeface="Cambria" panose="02040503050406030204" pitchFamily="18" charset="0"/>
                <a:ea typeface="Cambria" panose="02040503050406030204" pitchFamily="18" charset="0"/>
              </a:rPr>
              <a:t>Performance Metrics</a:t>
            </a:r>
          </a:p>
        </p:txBody>
      </p:sp>
    </p:spTree>
    <p:extLst>
      <p:ext uri="{BB962C8B-B14F-4D97-AF65-F5344CB8AC3E}">
        <p14:creationId xmlns:p14="http://schemas.microsoft.com/office/powerpoint/2010/main" val="11593218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7162800" y="121920"/>
            <a:ext cx="1828800" cy="640080"/>
          </a:xfrm>
          <a:prstGeom prst="rect">
            <a:avLst/>
          </a:prstGeom>
        </p:spPr>
      </p:pic>
      <p:sp>
        <p:nvSpPr>
          <p:cNvPr id="9" name="Slide Number Placeholder 8"/>
          <p:cNvSpPr>
            <a:spLocks noGrp="1"/>
          </p:cNvSpPr>
          <p:nvPr>
            <p:ph type="sldNum" sz="quarter" idx="12"/>
          </p:nvPr>
        </p:nvSpPr>
        <p:spPr>
          <a:xfrm>
            <a:off x="6553200" y="6569075"/>
            <a:ext cx="2133600" cy="365125"/>
          </a:xfrm>
        </p:spPr>
        <p:txBody>
          <a:bodyPr/>
          <a:lstStyle/>
          <a:p>
            <a:fld id="{A1A6BA4E-CDAE-4DEF-A7CA-99055C502B84}" type="slidenum">
              <a:rPr lang="en-US" smtClean="0">
                <a:latin typeface="Cambria" panose="02040503050406030204" pitchFamily="18" charset="0"/>
                <a:ea typeface="Cambria" panose="02040503050406030204" pitchFamily="18" charset="0"/>
              </a:rPr>
              <a:pPr/>
              <a:t>29</a:t>
            </a:fld>
            <a:endParaRPr lang="en-US" dirty="0">
              <a:latin typeface="Cambria" panose="02040503050406030204" pitchFamily="18" charset="0"/>
              <a:ea typeface="Cambria" panose="02040503050406030204" pitchFamily="18" charset="0"/>
            </a:endParaRPr>
          </a:p>
        </p:txBody>
      </p:sp>
      <p:sp>
        <p:nvSpPr>
          <p:cNvPr id="2" name="Content Placeholder 11">
            <a:extLst>
              <a:ext uri="{FF2B5EF4-FFF2-40B4-BE49-F238E27FC236}">
                <a16:creationId xmlns:a16="http://schemas.microsoft.com/office/drawing/2014/main" id="{92001B49-B3B6-BD02-2720-62D1EC9FC395}"/>
              </a:ext>
            </a:extLst>
          </p:cNvPr>
          <p:cNvSpPr txBox="1">
            <a:spLocks/>
          </p:cNvSpPr>
          <p:nvPr/>
        </p:nvSpPr>
        <p:spPr>
          <a:xfrm>
            <a:off x="304800" y="914400"/>
            <a:ext cx="8686800" cy="5537160"/>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IN" sz="2400" b="1" i="1" u="sng" dirty="0">
                <a:latin typeface="Times New Roman" panose="02020603050405020304" pitchFamily="18" charset="0"/>
                <a:ea typeface="Cambria" panose="02040503050406030204" pitchFamily="18" charset="0"/>
                <a:cs typeface="Times New Roman" panose="02020603050405020304" pitchFamily="18" charset="0"/>
              </a:rPr>
              <a:t>Confusion matrix</a:t>
            </a: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True Positives (TP)</a:t>
            </a:r>
          </a:p>
          <a:p>
            <a:pPr marL="400050" lvl="1" indent="0" algn="just">
              <a:buNone/>
            </a:pPr>
            <a:r>
              <a:rPr lang="en-IN" sz="2000" dirty="0">
                <a:latin typeface="Times New Roman" panose="02020603050405020304" pitchFamily="18" charset="0"/>
                <a:ea typeface="Cambria" panose="02040503050406030204" pitchFamily="18" charset="0"/>
                <a:cs typeface="Times New Roman" panose="02020603050405020304" pitchFamily="18" charset="0"/>
              </a:rPr>
              <a:t>It is the case when both actual class &amp; predicted class of data point is 1. (In this case, the prediction outcome is true, and it is true in reality, also.)</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True Negatives (TN)</a:t>
            </a:r>
          </a:p>
          <a:p>
            <a:pPr marL="400050" lvl="1" indent="0" algn="just">
              <a:buNone/>
            </a:pPr>
            <a:r>
              <a:rPr lang="en-IN" sz="2000" dirty="0">
                <a:latin typeface="Times New Roman" panose="02020603050405020304" pitchFamily="18" charset="0"/>
                <a:ea typeface="Cambria" panose="02040503050406030204" pitchFamily="18" charset="0"/>
                <a:cs typeface="Times New Roman" panose="02020603050405020304" pitchFamily="18" charset="0"/>
              </a:rPr>
              <a:t>It is the case when both actual class &amp; predicted class of data point is 0. (in this case, the prediction outcome is false, and it is false in reality, also.)</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False Positives (FP)</a:t>
            </a:r>
          </a:p>
          <a:p>
            <a:pPr marL="400050" lvl="1" indent="0" algn="just">
              <a:buNone/>
            </a:pPr>
            <a:r>
              <a:rPr lang="en-IN" sz="2000" dirty="0">
                <a:latin typeface="Times New Roman" panose="02020603050405020304" pitchFamily="18" charset="0"/>
                <a:ea typeface="Cambria" panose="02040503050406030204" pitchFamily="18" charset="0"/>
                <a:cs typeface="Times New Roman" panose="02020603050405020304" pitchFamily="18" charset="0"/>
              </a:rPr>
              <a:t>It is the case when actual class of data point is 0 &amp; predicted class of data point is 1. (In this case, prediction outcomes are true, but they are false in actuality.)</a:t>
            </a:r>
          </a:p>
          <a:p>
            <a:pPr marL="400050" lvl="1" indent="0" algn="just">
              <a:buNone/>
            </a:pP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False Negatives (FN)</a:t>
            </a:r>
          </a:p>
          <a:p>
            <a:pPr marL="400050" lvl="1" indent="0" algn="just">
              <a:buNone/>
            </a:pPr>
            <a:r>
              <a:rPr lang="en-IN" sz="2000" dirty="0">
                <a:latin typeface="Times New Roman" panose="02020603050405020304" pitchFamily="18" charset="0"/>
                <a:ea typeface="Cambria" panose="02040503050406030204" pitchFamily="18" charset="0"/>
                <a:cs typeface="Times New Roman" panose="02020603050405020304" pitchFamily="18" charset="0"/>
              </a:rPr>
              <a:t>It is the case when actual class of data point is 1 &amp; predicted class of data point is 0. (In this case, predictions are false, and they are true in actuality.)</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7" name="Content Placeholder 11">
            <a:extLst>
              <a:ext uri="{FF2B5EF4-FFF2-40B4-BE49-F238E27FC236}">
                <a16:creationId xmlns:a16="http://schemas.microsoft.com/office/drawing/2014/main" id="{0449517A-B602-29E1-33D2-DFB305E980C1}"/>
              </a:ext>
            </a:extLst>
          </p:cNvPr>
          <p:cNvSpPr txBox="1">
            <a:spLocks/>
          </p:cNvSpPr>
          <p:nvPr/>
        </p:nvSpPr>
        <p:spPr>
          <a:xfrm>
            <a:off x="114926" y="121919"/>
            <a:ext cx="7047874" cy="757595"/>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solidFill>
                  <a:srgbClr val="C00000"/>
                </a:solidFill>
                <a:latin typeface="Cambria" panose="02040503050406030204" pitchFamily="18" charset="0"/>
                <a:ea typeface="Cambria" panose="02040503050406030204" pitchFamily="18" charset="0"/>
              </a:rPr>
              <a:t>Performance Metrics</a:t>
            </a:r>
          </a:p>
        </p:txBody>
      </p:sp>
    </p:spTree>
    <p:extLst>
      <p:ext uri="{BB962C8B-B14F-4D97-AF65-F5344CB8AC3E}">
        <p14:creationId xmlns:p14="http://schemas.microsoft.com/office/powerpoint/2010/main" val="4003387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7162800" y="121920"/>
            <a:ext cx="1828800" cy="640080"/>
          </a:xfrm>
          <a:prstGeom prst="rect">
            <a:avLst/>
          </a:prstGeom>
        </p:spPr>
      </p:pic>
      <p:sp>
        <p:nvSpPr>
          <p:cNvPr id="9" name="Slide Number Placeholder 8"/>
          <p:cNvSpPr>
            <a:spLocks noGrp="1"/>
          </p:cNvSpPr>
          <p:nvPr>
            <p:ph type="sldNum" sz="quarter" idx="12"/>
          </p:nvPr>
        </p:nvSpPr>
        <p:spPr/>
        <p:txBody>
          <a:bodyPr/>
          <a:lstStyle/>
          <a:p>
            <a:fld id="{A1A6BA4E-CDAE-4DEF-A7CA-99055C502B84}" type="slidenum">
              <a:rPr lang="en-US" smtClean="0">
                <a:latin typeface="Cambria" panose="02040503050406030204" pitchFamily="18" charset="0"/>
                <a:ea typeface="Cambria" panose="02040503050406030204" pitchFamily="18" charset="0"/>
              </a:rPr>
              <a:pPr/>
              <a:t>3</a:t>
            </a:fld>
            <a:endParaRPr lang="en-US" dirty="0">
              <a:latin typeface="Cambria" panose="02040503050406030204" pitchFamily="18" charset="0"/>
              <a:ea typeface="Cambria" panose="02040503050406030204" pitchFamily="18" charset="0"/>
            </a:endParaRPr>
          </a:p>
        </p:txBody>
      </p:sp>
      <p:sp>
        <p:nvSpPr>
          <p:cNvPr id="2" name="Content Placeholder 11">
            <a:extLst>
              <a:ext uri="{FF2B5EF4-FFF2-40B4-BE49-F238E27FC236}">
                <a16:creationId xmlns:a16="http://schemas.microsoft.com/office/drawing/2014/main" id="{92001B49-B3B6-BD02-2720-62D1EC9FC395}"/>
              </a:ext>
            </a:extLst>
          </p:cNvPr>
          <p:cNvSpPr txBox="1">
            <a:spLocks/>
          </p:cNvSpPr>
          <p:nvPr/>
        </p:nvSpPr>
        <p:spPr>
          <a:xfrm>
            <a:off x="304800" y="914400"/>
            <a:ext cx="8686800" cy="482604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Machine learning platforms provide users with the tools necessary to </a:t>
            </a:r>
            <a:r>
              <a:rPr lang="en-IN" sz="2400" dirty="0">
                <a:solidFill>
                  <a:srgbClr val="7030A0"/>
                </a:solidFill>
                <a:effectLst>
                  <a:outerShdw blurRad="38100" dist="38100" dir="2700000" algn="tl">
                    <a:srgbClr val="000000">
                      <a:alpha val="43137"/>
                    </a:srgbClr>
                  </a:outerShdw>
                </a:effectLst>
                <a:latin typeface="Times New Roman" panose="02020603050405020304" pitchFamily="18" charset="0"/>
                <a:ea typeface="Cambria" panose="02040503050406030204" pitchFamily="18" charset="0"/>
                <a:cs typeface="Times New Roman" panose="02020603050405020304" pitchFamily="18" charset="0"/>
              </a:rPr>
              <a:t>develop, deploy, and improve machine learning</a:t>
            </a:r>
            <a:r>
              <a:rPr lang="en-IN" sz="2400" dirty="0">
                <a:effectLst>
                  <a:outerShdw blurRad="38100" dist="38100" dir="2700000" algn="tl">
                    <a:srgbClr val="000000">
                      <a:alpha val="43137"/>
                    </a:srgbClr>
                  </a:outerShdw>
                </a:effectLst>
                <a:latin typeface="Times New Roman" panose="02020603050405020304" pitchFamily="18" charset="0"/>
                <a:ea typeface="Cambria" panose="02040503050406030204" pitchFamily="18" charset="0"/>
                <a:cs typeface="Times New Roman" panose="02020603050405020304" pitchFamily="18" charset="0"/>
              </a:rPr>
              <a:t> </a:t>
            </a:r>
            <a:r>
              <a:rPr lang="en-IN" sz="2400" dirty="0">
                <a:latin typeface="Times New Roman" panose="02020603050405020304" pitchFamily="18" charset="0"/>
                <a:ea typeface="Cambria" panose="02040503050406030204" pitchFamily="18" charset="0"/>
                <a:cs typeface="Times New Roman" panose="02020603050405020304" pitchFamily="18" charset="0"/>
              </a:rPr>
              <a:t>- specifically, machine learning algorithms.</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Machine learning platforms automate data workflows, accelerate data processing, and optimize related functionality.</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Machine learning platforms and tools combine intelligent algorithms with data, enabling you to derive business insights and deploy new solutions at scale.</a:t>
            </a:r>
            <a:endParaRPr lang="en-US" sz="24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7" name="Content Placeholder 11">
            <a:extLst>
              <a:ext uri="{FF2B5EF4-FFF2-40B4-BE49-F238E27FC236}">
                <a16:creationId xmlns:a16="http://schemas.microsoft.com/office/drawing/2014/main" id="{0449517A-B602-29E1-33D2-DFB305E980C1}"/>
              </a:ext>
            </a:extLst>
          </p:cNvPr>
          <p:cNvSpPr txBox="1">
            <a:spLocks/>
          </p:cNvSpPr>
          <p:nvPr/>
        </p:nvSpPr>
        <p:spPr>
          <a:xfrm>
            <a:off x="114926" y="121920"/>
            <a:ext cx="7047874" cy="544870"/>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solidFill>
                  <a:srgbClr val="C00000"/>
                </a:solidFill>
                <a:latin typeface="Cambria" panose="02040503050406030204" pitchFamily="18" charset="0"/>
                <a:ea typeface="Cambria" panose="02040503050406030204" pitchFamily="18" charset="0"/>
              </a:rPr>
              <a:t>Platform for Machine Learning</a:t>
            </a:r>
          </a:p>
        </p:txBody>
      </p:sp>
    </p:spTree>
    <p:extLst>
      <p:ext uri="{BB962C8B-B14F-4D97-AF65-F5344CB8AC3E}">
        <p14:creationId xmlns:p14="http://schemas.microsoft.com/office/powerpoint/2010/main" val="10569292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7162800" y="121920"/>
            <a:ext cx="1828800" cy="640080"/>
          </a:xfrm>
          <a:prstGeom prst="rect">
            <a:avLst/>
          </a:prstGeom>
        </p:spPr>
      </p:pic>
      <p:sp>
        <p:nvSpPr>
          <p:cNvPr id="9" name="Slide Number Placeholder 8"/>
          <p:cNvSpPr>
            <a:spLocks noGrp="1"/>
          </p:cNvSpPr>
          <p:nvPr>
            <p:ph type="sldNum" sz="quarter" idx="12"/>
          </p:nvPr>
        </p:nvSpPr>
        <p:spPr>
          <a:xfrm>
            <a:off x="6553200" y="6569075"/>
            <a:ext cx="2133600" cy="365125"/>
          </a:xfrm>
        </p:spPr>
        <p:txBody>
          <a:bodyPr/>
          <a:lstStyle/>
          <a:p>
            <a:fld id="{A1A6BA4E-CDAE-4DEF-A7CA-99055C502B84}" type="slidenum">
              <a:rPr lang="en-US" smtClean="0">
                <a:latin typeface="Cambria" panose="02040503050406030204" pitchFamily="18" charset="0"/>
                <a:ea typeface="Cambria" panose="02040503050406030204" pitchFamily="18" charset="0"/>
              </a:rPr>
              <a:pPr/>
              <a:t>30</a:t>
            </a:fld>
            <a:endParaRPr lang="en-US" dirty="0">
              <a:latin typeface="Cambria" panose="02040503050406030204" pitchFamily="18" charset="0"/>
              <a:ea typeface="Cambria" panose="02040503050406030204" pitchFamily="18" charset="0"/>
            </a:endParaRPr>
          </a:p>
        </p:txBody>
      </p:sp>
      <p:sp>
        <p:nvSpPr>
          <p:cNvPr id="2" name="Content Placeholder 11">
            <a:extLst>
              <a:ext uri="{FF2B5EF4-FFF2-40B4-BE49-F238E27FC236}">
                <a16:creationId xmlns:a16="http://schemas.microsoft.com/office/drawing/2014/main" id="{92001B49-B3B6-BD02-2720-62D1EC9FC395}"/>
              </a:ext>
            </a:extLst>
          </p:cNvPr>
          <p:cNvSpPr txBox="1">
            <a:spLocks/>
          </p:cNvSpPr>
          <p:nvPr/>
        </p:nvSpPr>
        <p:spPr>
          <a:xfrm>
            <a:off x="304800" y="914400"/>
            <a:ext cx="8686800" cy="553716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IN" sz="2400" b="1" i="1" u="sng" dirty="0">
                <a:latin typeface="Times New Roman" panose="02020603050405020304" pitchFamily="18" charset="0"/>
                <a:ea typeface="Cambria" panose="02040503050406030204" pitchFamily="18" charset="0"/>
                <a:cs typeface="Times New Roman" panose="02020603050405020304" pitchFamily="18" charset="0"/>
              </a:rPr>
              <a:t>Confusion matrix</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7" name="Content Placeholder 11">
            <a:extLst>
              <a:ext uri="{FF2B5EF4-FFF2-40B4-BE49-F238E27FC236}">
                <a16:creationId xmlns:a16="http://schemas.microsoft.com/office/drawing/2014/main" id="{0449517A-B602-29E1-33D2-DFB305E980C1}"/>
              </a:ext>
            </a:extLst>
          </p:cNvPr>
          <p:cNvSpPr txBox="1">
            <a:spLocks/>
          </p:cNvSpPr>
          <p:nvPr/>
        </p:nvSpPr>
        <p:spPr>
          <a:xfrm>
            <a:off x="114926" y="121919"/>
            <a:ext cx="7047874" cy="757595"/>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solidFill>
                  <a:srgbClr val="C00000"/>
                </a:solidFill>
                <a:latin typeface="Cambria" panose="02040503050406030204" pitchFamily="18" charset="0"/>
                <a:ea typeface="Cambria" panose="02040503050406030204" pitchFamily="18" charset="0"/>
              </a:rPr>
              <a:t>Performance Metrics</a:t>
            </a:r>
          </a:p>
        </p:txBody>
      </p:sp>
      <p:pic>
        <p:nvPicPr>
          <p:cNvPr id="4" name="Picture 3">
            <a:extLst>
              <a:ext uri="{FF2B5EF4-FFF2-40B4-BE49-F238E27FC236}">
                <a16:creationId xmlns:a16="http://schemas.microsoft.com/office/drawing/2014/main" id="{5EF55BE6-EF68-51D6-5B91-1F43C2D90225}"/>
              </a:ext>
            </a:extLst>
          </p:cNvPr>
          <p:cNvPicPr>
            <a:picLocks noChangeAspect="1"/>
          </p:cNvPicPr>
          <p:nvPr/>
        </p:nvPicPr>
        <p:blipFill>
          <a:blip r:embed="rId3"/>
          <a:stretch>
            <a:fillRect/>
          </a:stretch>
        </p:blipFill>
        <p:spPr>
          <a:xfrm>
            <a:off x="533400" y="2057401"/>
            <a:ext cx="3733800" cy="2285999"/>
          </a:xfrm>
          <a:prstGeom prst="rect">
            <a:avLst/>
          </a:prstGeom>
        </p:spPr>
      </p:pic>
      <p:pic>
        <p:nvPicPr>
          <p:cNvPr id="8" name="Picture 7">
            <a:extLst>
              <a:ext uri="{FF2B5EF4-FFF2-40B4-BE49-F238E27FC236}">
                <a16:creationId xmlns:a16="http://schemas.microsoft.com/office/drawing/2014/main" id="{4CEA483F-676D-46F8-A30B-7722DCE7C841}"/>
              </a:ext>
            </a:extLst>
          </p:cNvPr>
          <p:cNvPicPr>
            <a:picLocks noChangeAspect="1"/>
          </p:cNvPicPr>
          <p:nvPr/>
        </p:nvPicPr>
        <p:blipFill>
          <a:blip r:embed="rId4"/>
          <a:stretch>
            <a:fillRect/>
          </a:stretch>
        </p:blipFill>
        <p:spPr>
          <a:xfrm>
            <a:off x="4953000" y="1638050"/>
            <a:ext cx="3505200" cy="2629150"/>
          </a:xfrm>
          <a:prstGeom prst="rect">
            <a:avLst/>
          </a:prstGeom>
        </p:spPr>
      </p:pic>
    </p:spTree>
    <p:extLst>
      <p:ext uri="{BB962C8B-B14F-4D97-AF65-F5344CB8AC3E}">
        <p14:creationId xmlns:p14="http://schemas.microsoft.com/office/powerpoint/2010/main" val="7299777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7162800" y="121920"/>
            <a:ext cx="1828800" cy="640080"/>
          </a:xfrm>
          <a:prstGeom prst="rect">
            <a:avLst/>
          </a:prstGeom>
        </p:spPr>
      </p:pic>
      <p:sp>
        <p:nvSpPr>
          <p:cNvPr id="9" name="Slide Number Placeholder 8"/>
          <p:cNvSpPr>
            <a:spLocks noGrp="1"/>
          </p:cNvSpPr>
          <p:nvPr>
            <p:ph type="sldNum" sz="quarter" idx="12"/>
          </p:nvPr>
        </p:nvSpPr>
        <p:spPr>
          <a:xfrm>
            <a:off x="6553200" y="6569075"/>
            <a:ext cx="2133600" cy="365125"/>
          </a:xfrm>
        </p:spPr>
        <p:txBody>
          <a:bodyPr/>
          <a:lstStyle/>
          <a:p>
            <a:fld id="{A1A6BA4E-CDAE-4DEF-A7CA-99055C502B84}" type="slidenum">
              <a:rPr lang="en-US" smtClean="0">
                <a:latin typeface="Cambria" panose="02040503050406030204" pitchFamily="18" charset="0"/>
                <a:ea typeface="Cambria" panose="02040503050406030204" pitchFamily="18" charset="0"/>
              </a:rPr>
              <a:pPr/>
              <a:t>31</a:t>
            </a:fld>
            <a:endParaRPr lang="en-US" dirty="0">
              <a:latin typeface="Cambria" panose="02040503050406030204" pitchFamily="18" charset="0"/>
              <a:ea typeface="Cambria" panose="02040503050406030204" pitchFamily="18" charset="0"/>
            </a:endParaRPr>
          </a:p>
        </p:txBody>
      </p:sp>
      <p:sp>
        <p:nvSpPr>
          <p:cNvPr id="2" name="Content Placeholder 11">
            <a:extLst>
              <a:ext uri="{FF2B5EF4-FFF2-40B4-BE49-F238E27FC236}">
                <a16:creationId xmlns:a16="http://schemas.microsoft.com/office/drawing/2014/main" id="{92001B49-B3B6-BD02-2720-62D1EC9FC395}"/>
              </a:ext>
            </a:extLst>
          </p:cNvPr>
          <p:cNvSpPr txBox="1">
            <a:spLocks/>
          </p:cNvSpPr>
          <p:nvPr/>
        </p:nvSpPr>
        <p:spPr>
          <a:xfrm>
            <a:off x="304800" y="914400"/>
            <a:ext cx="8686800" cy="5537160"/>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IN" sz="2400" b="1" i="1" u="sng" dirty="0">
                <a:latin typeface="Times New Roman" panose="02020603050405020304" pitchFamily="18" charset="0"/>
                <a:ea typeface="Cambria" panose="02040503050406030204" pitchFamily="18" charset="0"/>
                <a:cs typeface="Times New Roman" panose="02020603050405020304" pitchFamily="18" charset="0"/>
              </a:rPr>
              <a:t>Classification Accuracy</a:t>
            </a: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In other words, Classification accuracy is defined as the ratio of number of correct predictions made out of all predictions.</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400" b="1" dirty="0" err="1">
                <a:latin typeface="Times New Roman" panose="02020603050405020304" pitchFamily="18" charset="0"/>
                <a:ea typeface="Cambria" panose="02040503050406030204" pitchFamily="18" charset="0"/>
                <a:cs typeface="Times New Roman" panose="02020603050405020304" pitchFamily="18" charset="0"/>
              </a:rPr>
              <a:t>confusion_matrix</a:t>
            </a:r>
            <a:r>
              <a:rPr lang="en-IN" sz="2400" dirty="0">
                <a:latin typeface="Times New Roman" panose="02020603050405020304" pitchFamily="18" charset="0"/>
                <a:ea typeface="Cambria" panose="02040503050406030204" pitchFamily="18" charset="0"/>
                <a:cs typeface="Times New Roman" panose="02020603050405020304" pitchFamily="18" charset="0"/>
              </a:rPr>
              <a:t> function of </a:t>
            </a:r>
            <a:r>
              <a:rPr lang="en-IN" sz="2400" dirty="0" err="1">
                <a:latin typeface="Times New Roman" panose="02020603050405020304" pitchFamily="18" charset="0"/>
                <a:ea typeface="Cambria" panose="02040503050406030204" pitchFamily="18" charset="0"/>
                <a:cs typeface="Times New Roman" panose="02020603050405020304" pitchFamily="18" charset="0"/>
              </a:rPr>
              <a:t>sklearn.metrics</a:t>
            </a:r>
            <a:r>
              <a:rPr lang="en-IN" sz="2400" dirty="0">
                <a:latin typeface="Times New Roman" panose="02020603050405020304" pitchFamily="18" charset="0"/>
                <a:ea typeface="Cambria" panose="02040503050406030204" pitchFamily="18" charset="0"/>
                <a:cs typeface="Times New Roman" panose="02020603050405020304" pitchFamily="18" charset="0"/>
              </a:rPr>
              <a:t> to compute Confusion Matrix of our classification model</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7" name="Content Placeholder 11">
            <a:extLst>
              <a:ext uri="{FF2B5EF4-FFF2-40B4-BE49-F238E27FC236}">
                <a16:creationId xmlns:a16="http://schemas.microsoft.com/office/drawing/2014/main" id="{0449517A-B602-29E1-33D2-DFB305E980C1}"/>
              </a:ext>
            </a:extLst>
          </p:cNvPr>
          <p:cNvSpPr txBox="1">
            <a:spLocks/>
          </p:cNvSpPr>
          <p:nvPr/>
        </p:nvSpPr>
        <p:spPr>
          <a:xfrm>
            <a:off x="114926" y="121919"/>
            <a:ext cx="7047874" cy="757595"/>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solidFill>
                  <a:srgbClr val="C00000"/>
                </a:solidFill>
                <a:latin typeface="Cambria" panose="02040503050406030204" pitchFamily="18" charset="0"/>
                <a:ea typeface="Cambria" panose="02040503050406030204" pitchFamily="18" charset="0"/>
              </a:rPr>
              <a:t>Performance Metrics</a:t>
            </a:r>
          </a:p>
        </p:txBody>
      </p:sp>
      <p:pic>
        <p:nvPicPr>
          <p:cNvPr id="4" name="Picture 3">
            <a:extLst>
              <a:ext uri="{FF2B5EF4-FFF2-40B4-BE49-F238E27FC236}">
                <a16:creationId xmlns:a16="http://schemas.microsoft.com/office/drawing/2014/main" id="{2E8CE08E-6506-2CEF-A23E-FFFFB6B3D1E5}"/>
              </a:ext>
            </a:extLst>
          </p:cNvPr>
          <p:cNvPicPr>
            <a:picLocks noChangeAspect="1"/>
          </p:cNvPicPr>
          <p:nvPr/>
        </p:nvPicPr>
        <p:blipFill>
          <a:blip r:embed="rId3"/>
          <a:stretch>
            <a:fillRect/>
          </a:stretch>
        </p:blipFill>
        <p:spPr>
          <a:xfrm>
            <a:off x="1747837" y="2478670"/>
            <a:ext cx="5648325" cy="1093224"/>
          </a:xfrm>
          <a:prstGeom prst="rect">
            <a:avLst/>
          </a:prstGeom>
        </p:spPr>
      </p:pic>
      <p:pic>
        <p:nvPicPr>
          <p:cNvPr id="3" name="Picture 2">
            <a:extLst>
              <a:ext uri="{FF2B5EF4-FFF2-40B4-BE49-F238E27FC236}">
                <a16:creationId xmlns:a16="http://schemas.microsoft.com/office/drawing/2014/main" id="{7079CC5B-3C10-5F3A-F239-B145EA3CE2EF}"/>
              </a:ext>
            </a:extLst>
          </p:cNvPr>
          <p:cNvPicPr>
            <a:picLocks noChangeAspect="1" noChangeArrowheads="1"/>
          </p:cNvPicPr>
          <p:nvPr/>
        </p:nvPicPr>
        <p:blipFill>
          <a:blip r:embed="rId4" cstate="print"/>
          <a:srcRect/>
          <a:stretch>
            <a:fillRect/>
          </a:stretch>
        </p:blipFill>
        <p:spPr bwMode="auto">
          <a:xfrm>
            <a:off x="1904301" y="3810000"/>
            <a:ext cx="5335398" cy="1219200"/>
          </a:xfrm>
          <a:prstGeom prst="rect">
            <a:avLst/>
          </a:prstGeom>
          <a:noFill/>
          <a:ln w="9525">
            <a:noFill/>
            <a:miter lim="800000"/>
            <a:headEnd/>
            <a:tailEnd/>
          </a:ln>
        </p:spPr>
      </p:pic>
    </p:spTree>
    <p:extLst>
      <p:ext uri="{BB962C8B-B14F-4D97-AF65-F5344CB8AC3E}">
        <p14:creationId xmlns:p14="http://schemas.microsoft.com/office/powerpoint/2010/main" val="13899720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7162800" y="121920"/>
            <a:ext cx="1828800" cy="640080"/>
          </a:xfrm>
          <a:prstGeom prst="rect">
            <a:avLst/>
          </a:prstGeom>
        </p:spPr>
      </p:pic>
      <p:sp>
        <p:nvSpPr>
          <p:cNvPr id="9" name="Slide Number Placeholder 8"/>
          <p:cNvSpPr>
            <a:spLocks noGrp="1"/>
          </p:cNvSpPr>
          <p:nvPr>
            <p:ph type="sldNum" sz="quarter" idx="12"/>
          </p:nvPr>
        </p:nvSpPr>
        <p:spPr>
          <a:xfrm>
            <a:off x="6553200" y="6569075"/>
            <a:ext cx="2133600" cy="365125"/>
          </a:xfrm>
        </p:spPr>
        <p:txBody>
          <a:bodyPr/>
          <a:lstStyle/>
          <a:p>
            <a:fld id="{A1A6BA4E-CDAE-4DEF-A7CA-99055C502B84}" type="slidenum">
              <a:rPr lang="en-US" smtClean="0">
                <a:latin typeface="Cambria" panose="02040503050406030204" pitchFamily="18" charset="0"/>
                <a:ea typeface="Cambria" panose="02040503050406030204" pitchFamily="18" charset="0"/>
              </a:rPr>
              <a:pPr/>
              <a:t>32</a:t>
            </a:fld>
            <a:endParaRPr lang="en-US" dirty="0">
              <a:latin typeface="Cambria" panose="02040503050406030204" pitchFamily="18" charset="0"/>
              <a:ea typeface="Cambria" panose="02040503050406030204" pitchFamily="18" charset="0"/>
            </a:endParaRPr>
          </a:p>
        </p:txBody>
      </p:sp>
      <p:sp>
        <p:nvSpPr>
          <p:cNvPr id="2" name="Content Placeholder 11">
            <a:extLst>
              <a:ext uri="{FF2B5EF4-FFF2-40B4-BE49-F238E27FC236}">
                <a16:creationId xmlns:a16="http://schemas.microsoft.com/office/drawing/2014/main" id="{92001B49-B3B6-BD02-2720-62D1EC9FC395}"/>
              </a:ext>
            </a:extLst>
          </p:cNvPr>
          <p:cNvSpPr txBox="1">
            <a:spLocks/>
          </p:cNvSpPr>
          <p:nvPr/>
        </p:nvSpPr>
        <p:spPr>
          <a:xfrm>
            <a:off x="304800" y="914400"/>
            <a:ext cx="8686800" cy="553716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IN" sz="2400" b="1" i="1" u="sng" dirty="0">
                <a:latin typeface="Times New Roman" panose="02020603050405020304" pitchFamily="18" charset="0"/>
                <a:ea typeface="Cambria" panose="02040503050406030204" pitchFamily="18" charset="0"/>
                <a:cs typeface="Times New Roman" panose="02020603050405020304" pitchFamily="18" charset="0"/>
              </a:rPr>
              <a:t>Classification Accuracy</a:t>
            </a: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7" name="Content Placeholder 11">
            <a:extLst>
              <a:ext uri="{FF2B5EF4-FFF2-40B4-BE49-F238E27FC236}">
                <a16:creationId xmlns:a16="http://schemas.microsoft.com/office/drawing/2014/main" id="{0449517A-B602-29E1-33D2-DFB305E980C1}"/>
              </a:ext>
            </a:extLst>
          </p:cNvPr>
          <p:cNvSpPr txBox="1">
            <a:spLocks/>
          </p:cNvSpPr>
          <p:nvPr/>
        </p:nvSpPr>
        <p:spPr>
          <a:xfrm>
            <a:off x="114926" y="121919"/>
            <a:ext cx="7047874" cy="757595"/>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solidFill>
                  <a:srgbClr val="C00000"/>
                </a:solidFill>
                <a:latin typeface="Cambria" panose="02040503050406030204" pitchFamily="18" charset="0"/>
                <a:ea typeface="Cambria" panose="02040503050406030204" pitchFamily="18" charset="0"/>
              </a:rPr>
              <a:t>Performance Metrics</a:t>
            </a:r>
          </a:p>
        </p:txBody>
      </p:sp>
      <p:pic>
        <p:nvPicPr>
          <p:cNvPr id="8" name="Picture 2">
            <a:extLst>
              <a:ext uri="{FF2B5EF4-FFF2-40B4-BE49-F238E27FC236}">
                <a16:creationId xmlns:a16="http://schemas.microsoft.com/office/drawing/2014/main" id="{FD21C1D3-EBF4-30C6-4542-C6B5ABCCBAFB}"/>
              </a:ext>
            </a:extLst>
          </p:cNvPr>
          <p:cNvPicPr>
            <a:picLocks noChangeAspect="1" noChangeArrowheads="1"/>
          </p:cNvPicPr>
          <p:nvPr/>
        </p:nvPicPr>
        <p:blipFill>
          <a:blip r:embed="rId3" cstate="print"/>
          <a:srcRect/>
          <a:stretch>
            <a:fillRect/>
          </a:stretch>
        </p:blipFill>
        <p:spPr bwMode="auto">
          <a:xfrm>
            <a:off x="1047749" y="1797030"/>
            <a:ext cx="6475397" cy="3994170"/>
          </a:xfrm>
          <a:prstGeom prst="rect">
            <a:avLst/>
          </a:prstGeom>
          <a:noFill/>
          <a:ln w="9525">
            <a:noFill/>
            <a:miter lim="800000"/>
            <a:headEnd/>
            <a:tailEnd/>
          </a:ln>
        </p:spPr>
      </p:pic>
    </p:spTree>
    <p:extLst>
      <p:ext uri="{BB962C8B-B14F-4D97-AF65-F5344CB8AC3E}">
        <p14:creationId xmlns:p14="http://schemas.microsoft.com/office/powerpoint/2010/main" val="36537073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5774631-C5C2-4585-8363-F742B794D631}"/>
              </a:ext>
            </a:extLst>
          </p:cNvPr>
          <p:cNvSpPr>
            <a:spLocks noGrp="1"/>
          </p:cNvSpPr>
          <p:nvPr>
            <p:ph type="ftr" sz="quarter" idx="11"/>
          </p:nvPr>
        </p:nvSpPr>
        <p:spPr/>
        <p:txBody>
          <a:bodyPr/>
          <a:lstStyle/>
          <a:p>
            <a:r>
              <a:rPr lang="en-US"/>
              <a:t>18CSE392T               MACHINE LEARNING - I</a:t>
            </a:r>
          </a:p>
        </p:txBody>
      </p:sp>
      <p:sp>
        <p:nvSpPr>
          <p:cNvPr id="3" name="Slide Number Placeholder 2">
            <a:extLst>
              <a:ext uri="{FF2B5EF4-FFF2-40B4-BE49-F238E27FC236}">
                <a16:creationId xmlns:a16="http://schemas.microsoft.com/office/drawing/2014/main" id="{02672441-D119-4A9C-B382-70E3BF5CA8DC}"/>
              </a:ext>
            </a:extLst>
          </p:cNvPr>
          <p:cNvSpPr>
            <a:spLocks noGrp="1"/>
          </p:cNvSpPr>
          <p:nvPr>
            <p:ph type="sldNum" sz="quarter" idx="12"/>
          </p:nvPr>
        </p:nvSpPr>
        <p:spPr/>
        <p:txBody>
          <a:bodyPr/>
          <a:lstStyle/>
          <a:p>
            <a:fld id="{A1A6BA4E-CDAE-4DEF-A7CA-99055C502B84}" type="slidenum">
              <a:rPr lang="en-US" smtClean="0"/>
              <a:pPr/>
              <a:t>33</a:t>
            </a:fld>
            <a:endParaRPr lang="en-US"/>
          </a:p>
        </p:txBody>
      </p:sp>
      <p:pic>
        <p:nvPicPr>
          <p:cNvPr id="4" name="Picture 3">
            <a:extLst>
              <a:ext uri="{FF2B5EF4-FFF2-40B4-BE49-F238E27FC236}">
                <a16:creationId xmlns:a16="http://schemas.microsoft.com/office/drawing/2014/main" id="{9897051B-7D16-4ED8-9B22-75DE2311238C}"/>
              </a:ext>
            </a:extLst>
          </p:cNvPr>
          <p:cNvPicPr>
            <a:picLocks noChangeAspect="1"/>
          </p:cNvPicPr>
          <p:nvPr/>
        </p:nvPicPr>
        <p:blipFill>
          <a:blip r:embed="rId2"/>
          <a:stretch>
            <a:fillRect/>
          </a:stretch>
        </p:blipFill>
        <p:spPr>
          <a:xfrm>
            <a:off x="2467040" y="1742844"/>
            <a:ext cx="3543795" cy="2286319"/>
          </a:xfrm>
          <a:prstGeom prst="rect">
            <a:avLst/>
          </a:prstGeom>
        </p:spPr>
      </p:pic>
      <p:sp>
        <p:nvSpPr>
          <p:cNvPr id="5" name="Rectangle 4">
            <a:extLst>
              <a:ext uri="{FF2B5EF4-FFF2-40B4-BE49-F238E27FC236}">
                <a16:creationId xmlns:a16="http://schemas.microsoft.com/office/drawing/2014/main" id="{C71053AF-8DBA-4088-898F-51D657962281}"/>
              </a:ext>
            </a:extLst>
          </p:cNvPr>
          <p:cNvSpPr/>
          <p:nvPr/>
        </p:nvSpPr>
        <p:spPr>
          <a:xfrm>
            <a:off x="609600" y="501649"/>
            <a:ext cx="7924800" cy="1200329"/>
          </a:xfrm>
          <a:prstGeom prst="rect">
            <a:avLst/>
          </a:prstGeom>
        </p:spPr>
        <p:txBody>
          <a:bodyPr wrap="square">
            <a:spAutoFit/>
          </a:bodyPr>
          <a:lstStyle/>
          <a:p>
            <a:r>
              <a:rPr lang="en-US" dirty="0">
                <a:solidFill>
                  <a:srgbClr val="222222"/>
                </a:solidFill>
                <a:latin typeface="Lato"/>
              </a:rPr>
              <a:t>Let’s say you want to predict how many people are infected with a contagious virus in times before they show the symptoms and isolate them from the healthy population (ringing any bells, yet?). The two values for our target variable would be Sick and Not Sick.</a:t>
            </a:r>
            <a:endParaRPr lang="en-IN" dirty="0"/>
          </a:p>
        </p:txBody>
      </p:sp>
      <p:sp>
        <p:nvSpPr>
          <p:cNvPr id="6" name="Rectangle 1">
            <a:extLst>
              <a:ext uri="{FF2B5EF4-FFF2-40B4-BE49-F238E27FC236}">
                <a16:creationId xmlns:a16="http://schemas.microsoft.com/office/drawing/2014/main" id="{C4BE664C-802F-4162-A0D7-005BCAA0AD09}"/>
              </a:ext>
            </a:extLst>
          </p:cNvPr>
          <p:cNvSpPr>
            <a:spLocks noChangeArrowheads="1"/>
          </p:cNvSpPr>
          <p:nvPr/>
        </p:nvSpPr>
        <p:spPr bwMode="auto">
          <a:xfrm>
            <a:off x="645459" y="44196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222222"/>
                </a:solidFill>
                <a:effectLst/>
                <a:latin typeface="Lato"/>
              </a:rPr>
              <a:t>The total outcome values are:</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222222"/>
                </a:solidFill>
                <a:effectLst/>
                <a:latin typeface="Lato"/>
              </a:rPr>
              <a:t>TP = 30, TN = 930, FP = 30, FN = 10</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222222"/>
                </a:solidFill>
                <a:effectLst/>
                <a:latin typeface="Lato"/>
              </a:rPr>
              <a:t>So, the accuracy of our model turns out to be:</a:t>
            </a:r>
            <a:endParaRPr kumimoji="0" lang="en-US" altLang="en-US" sz="600" b="0" i="0" u="none" strike="noStrike" cap="none" normalizeH="0" baseline="0" dirty="0">
              <a:ln>
                <a:noFill/>
              </a:ln>
              <a:solidFill>
                <a:srgbClr val="007BFF"/>
              </a:solidFill>
              <a:effectLst/>
              <a:hlinkClick r:id="rId3"/>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7BFF"/>
                </a:solidFill>
                <a:effectLst/>
                <a:latin typeface="Arial" panose="020B0604020202020204" pitchFamily="34" charset="0"/>
                <a:hlinkClick r:id="rId3"/>
              </a:rPr>
              <a:t>  </a:t>
            </a:r>
            <a:r>
              <a:rPr kumimoji="0" lang="en-US" altLang="en-US" sz="42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rgbClr val="007BFF"/>
              </a:solidFill>
              <a:effectLst/>
              <a:latin typeface="Arial" panose="020B0604020202020204" pitchFamily="34" charset="0"/>
            </a:endParaRPr>
          </a:p>
        </p:txBody>
      </p:sp>
      <p:pic>
        <p:nvPicPr>
          <p:cNvPr id="3074" name="Picture 2" descr="Confusion Marix Accuracy">
            <a:hlinkClick r:id="rId3"/>
            <a:extLst>
              <a:ext uri="{FF2B5EF4-FFF2-40B4-BE49-F238E27FC236}">
                <a16:creationId xmlns:a16="http://schemas.microsoft.com/office/drawing/2014/main" id="{C879CF7E-DD4D-46C8-A00C-127F614336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5029200"/>
            <a:ext cx="2981325" cy="67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11430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7162800" y="121920"/>
            <a:ext cx="1828800" cy="640080"/>
          </a:xfrm>
          <a:prstGeom prst="rect">
            <a:avLst/>
          </a:prstGeom>
        </p:spPr>
      </p:pic>
      <p:sp>
        <p:nvSpPr>
          <p:cNvPr id="9" name="Slide Number Placeholder 8"/>
          <p:cNvSpPr>
            <a:spLocks noGrp="1"/>
          </p:cNvSpPr>
          <p:nvPr>
            <p:ph type="sldNum" sz="quarter" idx="12"/>
          </p:nvPr>
        </p:nvSpPr>
        <p:spPr>
          <a:xfrm>
            <a:off x="6553200" y="6569075"/>
            <a:ext cx="2133600" cy="365125"/>
          </a:xfrm>
        </p:spPr>
        <p:txBody>
          <a:bodyPr/>
          <a:lstStyle/>
          <a:p>
            <a:fld id="{A1A6BA4E-CDAE-4DEF-A7CA-99055C502B84}" type="slidenum">
              <a:rPr lang="en-US" smtClean="0">
                <a:latin typeface="Cambria" panose="02040503050406030204" pitchFamily="18" charset="0"/>
                <a:ea typeface="Cambria" panose="02040503050406030204" pitchFamily="18" charset="0"/>
              </a:rPr>
              <a:pPr/>
              <a:t>34</a:t>
            </a:fld>
            <a:endParaRPr lang="en-US" dirty="0">
              <a:latin typeface="Cambria" panose="02040503050406030204" pitchFamily="18" charset="0"/>
              <a:ea typeface="Cambria" panose="02040503050406030204" pitchFamily="18" charset="0"/>
            </a:endParaRPr>
          </a:p>
        </p:txBody>
      </p:sp>
      <p:sp>
        <p:nvSpPr>
          <p:cNvPr id="2" name="Content Placeholder 11">
            <a:extLst>
              <a:ext uri="{FF2B5EF4-FFF2-40B4-BE49-F238E27FC236}">
                <a16:creationId xmlns:a16="http://schemas.microsoft.com/office/drawing/2014/main" id="{92001B49-B3B6-BD02-2720-62D1EC9FC395}"/>
              </a:ext>
            </a:extLst>
          </p:cNvPr>
          <p:cNvSpPr txBox="1">
            <a:spLocks/>
          </p:cNvSpPr>
          <p:nvPr/>
        </p:nvSpPr>
        <p:spPr>
          <a:xfrm>
            <a:off x="304800" y="914400"/>
            <a:ext cx="8686800" cy="553716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IN" sz="2400" b="1" i="1" u="sng" dirty="0">
                <a:latin typeface="Times New Roman" panose="02020603050405020304" pitchFamily="18" charset="0"/>
                <a:ea typeface="Cambria" panose="02040503050406030204" pitchFamily="18" charset="0"/>
                <a:cs typeface="Times New Roman" panose="02020603050405020304" pitchFamily="18" charset="0"/>
              </a:rPr>
              <a:t>Precision - </a:t>
            </a:r>
            <a:r>
              <a:rPr lang="en-US" sz="2400" dirty="0">
                <a:latin typeface="Times New Roman" panose="02020603050405020304" pitchFamily="18" charset="0"/>
                <a:ea typeface="Cambria" panose="02040503050406030204" pitchFamily="18" charset="0"/>
                <a:cs typeface="Times New Roman" panose="02020603050405020304" pitchFamily="18" charset="0"/>
              </a:rPr>
              <a:t>Precision tells us how many of the correctly predicted cases actually turned out to be positive.</a:t>
            </a: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marL="0" indent="0" algn="just">
              <a:buNone/>
            </a:pPr>
            <a:endParaRPr lang="en-IN" sz="2400" b="1" i="1" u="sng" dirty="0">
              <a:latin typeface="Times New Roman" panose="02020603050405020304" pitchFamily="18" charset="0"/>
              <a:ea typeface="Cambria" panose="02040503050406030204" pitchFamily="18" charset="0"/>
              <a:cs typeface="Times New Roman" panose="02020603050405020304" pitchFamily="18" charset="0"/>
            </a:endParaRPr>
          </a:p>
          <a:p>
            <a:pPr marL="0" indent="0" algn="just">
              <a:buNone/>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7" name="Content Placeholder 11">
            <a:extLst>
              <a:ext uri="{FF2B5EF4-FFF2-40B4-BE49-F238E27FC236}">
                <a16:creationId xmlns:a16="http://schemas.microsoft.com/office/drawing/2014/main" id="{0449517A-B602-29E1-33D2-DFB305E980C1}"/>
              </a:ext>
            </a:extLst>
          </p:cNvPr>
          <p:cNvSpPr txBox="1">
            <a:spLocks/>
          </p:cNvSpPr>
          <p:nvPr/>
        </p:nvSpPr>
        <p:spPr>
          <a:xfrm>
            <a:off x="114926" y="121919"/>
            <a:ext cx="7047874" cy="757595"/>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solidFill>
                  <a:srgbClr val="C00000"/>
                </a:solidFill>
                <a:latin typeface="Cambria" panose="02040503050406030204" pitchFamily="18" charset="0"/>
                <a:ea typeface="Cambria" panose="02040503050406030204" pitchFamily="18" charset="0"/>
              </a:rPr>
              <a:t>Performance Metrics</a:t>
            </a:r>
          </a:p>
        </p:txBody>
      </p:sp>
      <p:pic>
        <p:nvPicPr>
          <p:cNvPr id="11" name="Picture 10">
            <a:extLst>
              <a:ext uri="{FF2B5EF4-FFF2-40B4-BE49-F238E27FC236}">
                <a16:creationId xmlns:a16="http://schemas.microsoft.com/office/drawing/2014/main" id="{680212EF-6B23-2CC8-073D-5B7D9943EA00}"/>
              </a:ext>
            </a:extLst>
          </p:cNvPr>
          <p:cNvPicPr>
            <a:picLocks noChangeAspect="1"/>
          </p:cNvPicPr>
          <p:nvPr/>
        </p:nvPicPr>
        <p:blipFill>
          <a:blip r:embed="rId3"/>
          <a:stretch>
            <a:fillRect/>
          </a:stretch>
        </p:blipFill>
        <p:spPr>
          <a:xfrm>
            <a:off x="304800" y="1911330"/>
            <a:ext cx="7781925" cy="1847850"/>
          </a:xfrm>
          <a:prstGeom prst="rect">
            <a:avLst/>
          </a:prstGeom>
        </p:spPr>
      </p:pic>
    </p:spTree>
    <p:extLst>
      <p:ext uri="{BB962C8B-B14F-4D97-AF65-F5344CB8AC3E}">
        <p14:creationId xmlns:p14="http://schemas.microsoft.com/office/powerpoint/2010/main" val="42550652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7162800" y="121920"/>
            <a:ext cx="1828800" cy="640080"/>
          </a:xfrm>
          <a:prstGeom prst="rect">
            <a:avLst/>
          </a:prstGeom>
        </p:spPr>
      </p:pic>
      <p:sp>
        <p:nvSpPr>
          <p:cNvPr id="9" name="Slide Number Placeholder 8"/>
          <p:cNvSpPr>
            <a:spLocks noGrp="1"/>
          </p:cNvSpPr>
          <p:nvPr>
            <p:ph type="sldNum" sz="quarter" idx="12"/>
          </p:nvPr>
        </p:nvSpPr>
        <p:spPr>
          <a:xfrm>
            <a:off x="6553200" y="6569075"/>
            <a:ext cx="2133600" cy="365125"/>
          </a:xfrm>
        </p:spPr>
        <p:txBody>
          <a:bodyPr/>
          <a:lstStyle/>
          <a:p>
            <a:fld id="{A1A6BA4E-CDAE-4DEF-A7CA-99055C502B84}" type="slidenum">
              <a:rPr lang="en-US" smtClean="0">
                <a:latin typeface="Cambria" panose="02040503050406030204" pitchFamily="18" charset="0"/>
                <a:ea typeface="Cambria" panose="02040503050406030204" pitchFamily="18" charset="0"/>
              </a:rPr>
              <a:pPr/>
              <a:t>35</a:t>
            </a:fld>
            <a:endParaRPr lang="en-US" dirty="0">
              <a:latin typeface="Cambria" panose="02040503050406030204" pitchFamily="18" charset="0"/>
              <a:ea typeface="Cambria" panose="02040503050406030204" pitchFamily="18" charset="0"/>
            </a:endParaRPr>
          </a:p>
        </p:txBody>
      </p:sp>
      <p:sp>
        <p:nvSpPr>
          <p:cNvPr id="2" name="Content Placeholder 11">
            <a:extLst>
              <a:ext uri="{FF2B5EF4-FFF2-40B4-BE49-F238E27FC236}">
                <a16:creationId xmlns:a16="http://schemas.microsoft.com/office/drawing/2014/main" id="{92001B49-B3B6-BD02-2720-62D1EC9FC395}"/>
              </a:ext>
            </a:extLst>
          </p:cNvPr>
          <p:cNvSpPr txBox="1">
            <a:spLocks/>
          </p:cNvSpPr>
          <p:nvPr/>
        </p:nvSpPr>
        <p:spPr>
          <a:xfrm>
            <a:off x="304800" y="914400"/>
            <a:ext cx="8686800" cy="553716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IN" sz="2400" b="1" i="1" u="sng" dirty="0">
                <a:latin typeface="Times New Roman" panose="02020603050405020304" pitchFamily="18" charset="0"/>
                <a:ea typeface="Cambria" panose="02040503050406030204" pitchFamily="18" charset="0"/>
                <a:cs typeface="Times New Roman" panose="02020603050405020304" pitchFamily="18" charset="0"/>
              </a:rPr>
              <a:t>Recall - </a:t>
            </a:r>
            <a:r>
              <a:rPr lang="en-US" sz="2400" dirty="0">
                <a:latin typeface="Times New Roman" panose="02020603050405020304" pitchFamily="18" charset="0"/>
                <a:ea typeface="Cambria" panose="02040503050406030204" pitchFamily="18" charset="0"/>
                <a:cs typeface="Times New Roman" panose="02020603050405020304" pitchFamily="18" charset="0"/>
              </a:rPr>
              <a:t>Recall tells us how many of the actual positive cases we were able to predict correctly with our model.</a:t>
            </a: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marL="0" indent="0" algn="just">
              <a:buNone/>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7" name="Content Placeholder 11">
            <a:extLst>
              <a:ext uri="{FF2B5EF4-FFF2-40B4-BE49-F238E27FC236}">
                <a16:creationId xmlns:a16="http://schemas.microsoft.com/office/drawing/2014/main" id="{0449517A-B602-29E1-33D2-DFB305E980C1}"/>
              </a:ext>
            </a:extLst>
          </p:cNvPr>
          <p:cNvSpPr txBox="1">
            <a:spLocks/>
          </p:cNvSpPr>
          <p:nvPr/>
        </p:nvSpPr>
        <p:spPr>
          <a:xfrm>
            <a:off x="114926" y="121919"/>
            <a:ext cx="7047874" cy="757595"/>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solidFill>
                  <a:srgbClr val="C00000"/>
                </a:solidFill>
                <a:latin typeface="Cambria" panose="02040503050406030204" pitchFamily="18" charset="0"/>
                <a:ea typeface="Cambria" panose="02040503050406030204" pitchFamily="18" charset="0"/>
              </a:rPr>
              <a:t>Performance Metrics</a:t>
            </a:r>
          </a:p>
        </p:txBody>
      </p:sp>
      <p:pic>
        <p:nvPicPr>
          <p:cNvPr id="2050" name="Picture 2" descr="Confusion-matrix_Recall.png (179×75)">
            <a:extLst>
              <a:ext uri="{FF2B5EF4-FFF2-40B4-BE49-F238E27FC236}">
                <a16:creationId xmlns:a16="http://schemas.microsoft.com/office/drawing/2014/main" id="{DEE02131-6789-4ECE-9B94-0B15053369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2557201"/>
            <a:ext cx="3428999" cy="71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99890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7162800" y="121920"/>
            <a:ext cx="1828800" cy="640080"/>
          </a:xfrm>
          <a:prstGeom prst="rect">
            <a:avLst/>
          </a:prstGeom>
        </p:spPr>
      </p:pic>
      <p:sp>
        <p:nvSpPr>
          <p:cNvPr id="9" name="Slide Number Placeholder 8"/>
          <p:cNvSpPr>
            <a:spLocks noGrp="1"/>
          </p:cNvSpPr>
          <p:nvPr>
            <p:ph type="sldNum" sz="quarter" idx="12"/>
          </p:nvPr>
        </p:nvSpPr>
        <p:spPr>
          <a:xfrm>
            <a:off x="6553200" y="6569075"/>
            <a:ext cx="2133600" cy="365125"/>
          </a:xfrm>
        </p:spPr>
        <p:txBody>
          <a:bodyPr/>
          <a:lstStyle/>
          <a:p>
            <a:fld id="{A1A6BA4E-CDAE-4DEF-A7CA-99055C502B84}" type="slidenum">
              <a:rPr lang="en-US" smtClean="0">
                <a:latin typeface="Cambria" panose="02040503050406030204" pitchFamily="18" charset="0"/>
                <a:ea typeface="Cambria" panose="02040503050406030204" pitchFamily="18" charset="0"/>
              </a:rPr>
              <a:pPr/>
              <a:t>36</a:t>
            </a:fld>
            <a:endParaRPr lang="en-US" dirty="0">
              <a:latin typeface="Cambria" panose="02040503050406030204" pitchFamily="18" charset="0"/>
              <a:ea typeface="Cambria" panose="02040503050406030204" pitchFamily="18" charset="0"/>
            </a:endParaRPr>
          </a:p>
        </p:txBody>
      </p:sp>
      <p:sp>
        <p:nvSpPr>
          <p:cNvPr id="2" name="Content Placeholder 11">
            <a:extLst>
              <a:ext uri="{FF2B5EF4-FFF2-40B4-BE49-F238E27FC236}">
                <a16:creationId xmlns:a16="http://schemas.microsoft.com/office/drawing/2014/main" id="{92001B49-B3B6-BD02-2720-62D1EC9FC395}"/>
              </a:ext>
            </a:extLst>
          </p:cNvPr>
          <p:cNvSpPr txBox="1">
            <a:spLocks/>
          </p:cNvSpPr>
          <p:nvPr/>
        </p:nvSpPr>
        <p:spPr>
          <a:xfrm>
            <a:off x="304800" y="914400"/>
            <a:ext cx="8686800" cy="2438400"/>
          </a:xfrm>
          <a:prstGeom prst="rect">
            <a:avLst/>
          </a:prstGeom>
        </p:spPr>
        <p:txBody>
          <a:bodyPr>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IN" sz="2400" b="1" i="1" u="sng" dirty="0">
                <a:latin typeface="Times New Roman" panose="02020603050405020304" pitchFamily="18" charset="0"/>
                <a:ea typeface="Cambria" panose="02040503050406030204" pitchFamily="18" charset="0"/>
                <a:cs typeface="Times New Roman" panose="02020603050405020304" pitchFamily="18" charset="0"/>
              </a:rPr>
              <a:t>F-score</a:t>
            </a:r>
          </a:p>
          <a:p>
            <a:pPr marL="0" indent="0" algn="just">
              <a:buNone/>
            </a:pPr>
            <a:endParaRPr lang="en-IN" sz="2400" b="1" i="1" u="sng" dirty="0">
              <a:latin typeface="Times New Roman" panose="02020603050405020304" pitchFamily="18" charset="0"/>
              <a:ea typeface="Cambria" panose="02040503050406030204" pitchFamily="18" charset="0"/>
              <a:cs typeface="Times New Roman" panose="02020603050405020304" pitchFamily="18" charset="0"/>
            </a:endParaRPr>
          </a:p>
          <a:p>
            <a:pPr marL="0" indent="0" algn="just">
              <a:buNone/>
            </a:pPr>
            <a:r>
              <a:rPr lang="en-IN" sz="2400" dirty="0">
                <a:solidFill>
                  <a:srgbClr val="7030A0"/>
                </a:solidFill>
                <a:effectLst>
                  <a:outerShdw blurRad="38100" dist="38100" dir="2700000" algn="tl">
                    <a:srgbClr val="000000">
                      <a:alpha val="43137"/>
                    </a:srgbClr>
                  </a:outerShdw>
                </a:effectLst>
                <a:latin typeface="Times New Roman" panose="02020603050405020304" pitchFamily="18" charset="0"/>
                <a:ea typeface="Cambria" panose="02040503050406030204" pitchFamily="18" charset="0"/>
                <a:cs typeface="Times New Roman" panose="02020603050405020304" pitchFamily="18" charset="0"/>
              </a:rPr>
              <a:t>The F-score is a way of combining the precision and recall of the model, and it is defined as the harmonic mean of the model’s precision and recall.</a:t>
            </a:r>
            <a:r>
              <a:rPr lang="en-IN" sz="2400" dirty="0">
                <a:latin typeface="Times New Roman" panose="02020603050405020304" pitchFamily="18" charset="0"/>
                <a:ea typeface="Cambria" panose="02040503050406030204" pitchFamily="18" charset="0"/>
                <a:cs typeface="Times New Roman" panose="02020603050405020304" pitchFamily="18" charset="0"/>
              </a:rPr>
              <a:t> </a:t>
            </a:r>
          </a:p>
          <a:p>
            <a:pPr marL="0" indent="0" algn="just">
              <a:buNone/>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marL="0" indent="0">
              <a:buNone/>
            </a:pPr>
            <a:r>
              <a:rPr lang="en-IN" sz="2400" dirty="0">
                <a:latin typeface="Times New Roman" panose="02020603050405020304" pitchFamily="18" charset="0"/>
                <a:ea typeface="Cambria" panose="02040503050406030204" pitchFamily="18" charset="0"/>
                <a:cs typeface="Times New Roman" panose="02020603050405020304" pitchFamily="18" charset="0"/>
              </a:rPr>
              <a:t>A perfect model has an F-score of 1.</a:t>
            </a:r>
          </a:p>
          <a:p>
            <a:pPr marL="0" indent="0">
              <a:buNone/>
            </a:pPr>
            <a:endParaRPr lang="en-IN" sz="2400" dirty="0">
              <a:solidFill>
                <a:srgbClr val="7030A0"/>
              </a:solidFill>
              <a:effectLst>
                <a:outerShdw blurRad="38100" dist="38100" dir="2700000" algn="tl">
                  <a:srgbClr val="000000">
                    <a:alpha val="43137"/>
                  </a:srgbClr>
                </a:outerShdw>
              </a:effectLst>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7" name="Content Placeholder 11">
            <a:extLst>
              <a:ext uri="{FF2B5EF4-FFF2-40B4-BE49-F238E27FC236}">
                <a16:creationId xmlns:a16="http://schemas.microsoft.com/office/drawing/2014/main" id="{0449517A-B602-29E1-33D2-DFB305E980C1}"/>
              </a:ext>
            </a:extLst>
          </p:cNvPr>
          <p:cNvSpPr txBox="1">
            <a:spLocks/>
          </p:cNvSpPr>
          <p:nvPr/>
        </p:nvSpPr>
        <p:spPr>
          <a:xfrm>
            <a:off x="114926" y="121919"/>
            <a:ext cx="7047874" cy="757595"/>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solidFill>
                  <a:srgbClr val="C00000"/>
                </a:solidFill>
                <a:latin typeface="Cambria" panose="02040503050406030204" pitchFamily="18" charset="0"/>
                <a:ea typeface="Cambria" panose="02040503050406030204" pitchFamily="18" charset="0"/>
              </a:rPr>
              <a:t>Performance Metrics</a:t>
            </a:r>
          </a:p>
        </p:txBody>
      </p:sp>
      <p:pic>
        <p:nvPicPr>
          <p:cNvPr id="8" name="Picture 7">
            <a:extLst>
              <a:ext uri="{FF2B5EF4-FFF2-40B4-BE49-F238E27FC236}">
                <a16:creationId xmlns:a16="http://schemas.microsoft.com/office/drawing/2014/main" id="{EA72C046-7152-4634-B429-004F14FF7FDB}"/>
              </a:ext>
            </a:extLst>
          </p:cNvPr>
          <p:cNvPicPr>
            <a:picLocks noChangeAspect="1"/>
          </p:cNvPicPr>
          <p:nvPr/>
        </p:nvPicPr>
        <p:blipFill>
          <a:blip r:embed="rId3"/>
          <a:stretch>
            <a:fillRect/>
          </a:stretch>
        </p:blipFill>
        <p:spPr>
          <a:xfrm>
            <a:off x="1511953" y="3810000"/>
            <a:ext cx="6072188" cy="1530634"/>
          </a:xfrm>
          <a:prstGeom prst="rect">
            <a:avLst/>
          </a:prstGeom>
        </p:spPr>
      </p:pic>
    </p:spTree>
    <p:extLst>
      <p:ext uri="{BB962C8B-B14F-4D97-AF65-F5344CB8AC3E}">
        <p14:creationId xmlns:p14="http://schemas.microsoft.com/office/powerpoint/2010/main" val="9567162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7162800" y="121920"/>
            <a:ext cx="1828800" cy="640080"/>
          </a:xfrm>
          <a:prstGeom prst="rect">
            <a:avLst/>
          </a:prstGeom>
        </p:spPr>
      </p:pic>
      <p:sp>
        <p:nvSpPr>
          <p:cNvPr id="9" name="Slide Number Placeholder 8"/>
          <p:cNvSpPr>
            <a:spLocks noGrp="1"/>
          </p:cNvSpPr>
          <p:nvPr>
            <p:ph type="sldNum" sz="quarter" idx="12"/>
          </p:nvPr>
        </p:nvSpPr>
        <p:spPr>
          <a:xfrm>
            <a:off x="6553200" y="6569075"/>
            <a:ext cx="2133600" cy="365125"/>
          </a:xfrm>
        </p:spPr>
        <p:txBody>
          <a:bodyPr/>
          <a:lstStyle/>
          <a:p>
            <a:fld id="{A1A6BA4E-CDAE-4DEF-A7CA-99055C502B84}" type="slidenum">
              <a:rPr lang="en-US" smtClean="0">
                <a:latin typeface="Cambria" panose="02040503050406030204" pitchFamily="18" charset="0"/>
                <a:ea typeface="Cambria" panose="02040503050406030204" pitchFamily="18" charset="0"/>
              </a:rPr>
              <a:pPr/>
              <a:t>37</a:t>
            </a:fld>
            <a:endParaRPr lang="en-US" dirty="0">
              <a:latin typeface="Cambria" panose="02040503050406030204" pitchFamily="18" charset="0"/>
              <a:ea typeface="Cambria" panose="02040503050406030204" pitchFamily="18" charset="0"/>
            </a:endParaRPr>
          </a:p>
        </p:txBody>
      </p:sp>
      <p:sp>
        <p:nvSpPr>
          <p:cNvPr id="2" name="Content Placeholder 11">
            <a:extLst>
              <a:ext uri="{FF2B5EF4-FFF2-40B4-BE49-F238E27FC236}">
                <a16:creationId xmlns:a16="http://schemas.microsoft.com/office/drawing/2014/main" id="{92001B49-B3B6-BD02-2720-62D1EC9FC395}"/>
              </a:ext>
            </a:extLst>
          </p:cNvPr>
          <p:cNvSpPr txBox="1">
            <a:spLocks/>
          </p:cNvSpPr>
          <p:nvPr/>
        </p:nvSpPr>
        <p:spPr>
          <a:xfrm>
            <a:off x="304800" y="914400"/>
            <a:ext cx="8686800" cy="553716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IN" sz="2400" b="1" i="1" u="sng" dirty="0">
                <a:latin typeface="Times New Roman" panose="02020603050405020304" pitchFamily="18" charset="0"/>
                <a:ea typeface="Cambria" panose="02040503050406030204" pitchFamily="18" charset="0"/>
                <a:cs typeface="Times New Roman" panose="02020603050405020304" pitchFamily="18" charset="0"/>
              </a:rPr>
              <a:t>F-score</a:t>
            </a:r>
          </a:p>
          <a:p>
            <a:pPr marL="0" indent="0" algn="just">
              <a:buNone/>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7" name="Content Placeholder 11">
            <a:extLst>
              <a:ext uri="{FF2B5EF4-FFF2-40B4-BE49-F238E27FC236}">
                <a16:creationId xmlns:a16="http://schemas.microsoft.com/office/drawing/2014/main" id="{0449517A-B602-29E1-33D2-DFB305E980C1}"/>
              </a:ext>
            </a:extLst>
          </p:cNvPr>
          <p:cNvSpPr txBox="1">
            <a:spLocks/>
          </p:cNvSpPr>
          <p:nvPr/>
        </p:nvSpPr>
        <p:spPr>
          <a:xfrm>
            <a:off x="114926" y="121919"/>
            <a:ext cx="7047874" cy="757595"/>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solidFill>
                  <a:srgbClr val="C00000"/>
                </a:solidFill>
                <a:latin typeface="Cambria" panose="02040503050406030204" pitchFamily="18" charset="0"/>
                <a:ea typeface="Cambria" panose="02040503050406030204" pitchFamily="18" charset="0"/>
              </a:rPr>
              <a:t>Performance Metrics</a:t>
            </a:r>
          </a:p>
        </p:txBody>
      </p:sp>
      <p:pic>
        <p:nvPicPr>
          <p:cNvPr id="4" name="Picture 3">
            <a:extLst>
              <a:ext uri="{FF2B5EF4-FFF2-40B4-BE49-F238E27FC236}">
                <a16:creationId xmlns:a16="http://schemas.microsoft.com/office/drawing/2014/main" id="{D12706EE-5401-35BE-57C8-BB17ED6AA43C}"/>
              </a:ext>
            </a:extLst>
          </p:cNvPr>
          <p:cNvPicPr>
            <a:picLocks noChangeAspect="1"/>
          </p:cNvPicPr>
          <p:nvPr/>
        </p:nvPicPr>
        <p:blipFill>
          <a:blip r:embed="rId3"/>
          <a:stretch>
            <a:fillRect/>
          </a:stretch>
        </p:blipFill>
        <p:spPr>
          <a:xfrm>
            <a:off x="1676400" y="762000"/>
            <a:ext cx="4419600" cy="1114061"/>
          </a:xfrm>
          <a:prstGeom prst="rect">
            <a:avLst/>
          </a:prstGeom>
        </p:spPr>
      </p:pic>
      <p:pic>
        <p:nvPicPr>
          <p:cNvPr id="8" name="Picture 7">
            <a:extLst>
              <a:ext uri="{FF2B5EF4-FFF2-40B4-BE49-F238E27FC236}">
                <a16:creationId xmlns:a16="http://schemas.microsoft.com/office/drawing/2014/main" id="{521DEA3C-32B7-8D36-FBD8-5EAB08A15A19}"/>
              </a:ext>
            </a:extLst>
          </p:cNvPr>
          <p:cNvPicPr>
            <a:picLocks noChangeAspect="1"/>
          </p:cNvPicPr>
          <p:nvPr/>
        </p:nvPicPr>
        <p:blipFill>
          <a:blip r:embed="rId4"/>
          <a:stretch>
            <a:fillRect/>
          </a:stretch>
        </p:blipFill>
        <p:spPr>
          <a:xfrm>
            <a:off x="640830" y="1905000"/>
            <a:ext cx="7467600" cy="4810125"/>
          </a:xfrm>
          <a:prstGeom prst="rect">
            <a:avLst/>
          </a:prstGeom>
        </p:spPr>
      </p:pic>
    </p:spTree>
    <p:extLst>
      <p:ext uri="{BB962C8B-B14F-4D97-AF65-F5344CB8AC3E}">
        <p14:creationId xmlns:p14="http://schemas.microsoft.com/office/powerpoint/2010/main" val="12179833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ngfind.com-kingpin-png-4152286 (1).png"/>
          <p:cNvPicPr>
            <a:picLocks noChangeAspect="1"/>
          </p:cNvPicPr>
          <p:nvPr/>
        </p:nvPicPr>
        <p:blipFill>
          <a:blip r:embed="rId2" cstate="print"/>
          <a:stretch>
            <a:fillRect/>
          </a:stretch>
        </p:blipFill>
        <p:spPr>
          <a:xfrm>
            <a:off x="7162800" y="121920"/>
            <a:ext cx="1828800" cy="640080"/>
          </a:xfrm>
          <a:prstGeom prst="rect">
            <a:avLst/>
          </a:prstGeom>
        </p:spPr>
      </p:pic>
      <p:sp>
        <p:nvSpPr>
          <p:cNvPr id="9" name="Slide Number Placeholder 8"/>
          <p:cNvSpPr>
            <a:spLocks noGrp="1"/>
          </p:cNvSpPr>
          <p:nvPr>
            <p:ph type="sldNum" sz="quarter" idx="12"/>
          </p:nvPr>
        </p:nvSpPr>
        <p:spPr>
          <a:xfrm>
            <a:off x="6553200" y="6569075"/>
            <a:ext cx="2133600" cy="365125"/>
          </a:xfrm>
        </p:spPr>
        <p:txBody>
          <a:bodyPr/>
          <a:lstStyle/>
          <a:p>
            <a:fld id="{A1A6BA4E-CDAE-4DEF-A7CA-99055C502B84}" type="slidenum">
              <a:rPr lang="en-US" smtClean="0">
                <a:latin typeface="Cambria" panose="02040503050406030204" pitchFamily="18" charset="0"/>
                <a:ea typeface="Cambria" panose="02040503050406030204" pitchFamily="18" charset="0"/>
              </a:rPr>
              <a:pPr/>
              <a:t>38</a:t>
            </a:fld>
            <a:endParaRPr lang="en-US" dirty="0">
              <a:latin typeface="Cambria" panose="02040503050406030204" pitchFamily="18" charset="0"/>
              <a:ea typeface="Cambria" panose="02040503050406030204" pitchFamily="18" charset="0"/>
            </a:endParaRPr>
          </a:p>
        </p:txBody>
      </p:sp>
      <p:sp>
        <p:nvSpPr>
          <p:cNvPr id="2" name="Content Placeholder 11">
            <a:extLst>
              <a:ext uri="{FF2B5EF4-FFF2-40B4-BE49-F238E27FC236}">
                <a16:creationId xmlns:a16="http://schemas.microsoft.com/office/drawing/2014/main" id="{92001B49-B3B6-BD02-2720-62D1EC9FC395}"/>
              </a:ext>
            </a:extLst>
          </p:cNvPr>
          <p:cNvSpPr txBox="1">
            <a:spLocks/>
          </p:cNvSpPr>
          <p:nvPr/>
        </p:nvSpPr>
        <p:spPr>
          <a:xfrm>
            <a:off x="304800" y="914400"/>
            <a:ext cx="8686800" cy="553716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Linear Regression is a machine learning algorithm based on supervised learning.</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It performs a regression task</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Linear regression analysis is used to predict the value of a variable based on the value of another variable.</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The variable you want to predict is called the dependent variable. </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The variable you are using to predict the other variable's value is called the independent variable.</a:t>
            </a:r>
          </a:p>
          <a:p>
            <a:pPr marL="0" indent="0" algn="just">
              <a:buNone/>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7" name="Content Placeholder 11">
            <a:extLst>
              <a:ext uri="{FF2B5EF4-FFF2-40B4-BE49-F238E27FC236}">
                <a16:creationId xmlns:a16="http://schemas.microsoft.com/office/drawing/2014/main" id="{0449517A-B602-29E1-33D2-DFB305E980C1}"/>
              </a:ext>
            </a:extLst>
          </p:cNvPr>
          <p:cNvSpPr txBox="1">
            <a:spLocks/>
          </p:cNvSpPr>
          <p:nvPr/>
        </p:nvSpPr>
        <p:spPr>
          <a:xfrm>
            <a:off x="114926" y="121919"/>
            <a:ext cx="7047874" cy="757595"/>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solidFill>
                  <a:srgbClr val="C00000"/>
                </a:solidFill>
                <a:latin typeface="Cambria" panose="02040503050406030204" pitchFamily="18" charset="0"/>
                <a:ea typeface="Cambria" panose="02040503050406030204" pitchFamily="18" charset="0"/>
              </a:rPr>
              <a:t>Linear Regression</a:t>
            </a:r>
          </a:p>
        </p:txBody>
      </p:sp>
    </p:spTree>
    <p:extLst>
      <p:ext uri="{BB962C8B-B14F-4D97-AF65-F5344CB8AC3E}">
        <p14:creationId xmlns:p14="http://schemas.microsoft.com/office/powerpoint/2010/main" val="37615361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ngfind.com-kingpin-png-4152286 (1).png"/>
          <p:cNvPicPr>
            <a:picLocks noChangeAspect="1"/>
          </p:cNvPicPr>
          <p:nvPr/>
        </p:nvPicPr>
        <p:blipFill>
          <a:blip r:embed="rId2" cstate="print"/>
          <a:stretch>
            <a:fillRect/>
          </a:stretch>
        </p:blipFill>
        <p:spPr>
          <a:xfrm>
            <a:off x="7162800" y="121920"/>
            <a:ext cx="1828800" cy="640080"/>
          </a:xfrm>
          <a:prstGeom prst="rect">
            <a:avLst/>
          </a:prstGeom>
        </p:spPr>
      </p:pic>
      <p:sp>
        <p:nvSpPr>
          <p:cNvPr id="9" name="Slide Number Placeholder 8"/>
          <p:cNvSpPr>
            <a:spLocks noGrp="1"/>
          </p:cNvSpPr>
          <p:nvPr>
            <p:ph type="sldNum" sz="quarter" idx="12"/>
          </p:nvPr>
        </p:nvSpPr>
        <p:spPr>
          <a:xfrm>
            <a:off x="6553200" y="6569075"/>
            <a:ext cx="2133600" cy="365125"/>
          </a:xfrm>
        </p:spPr>
        <p:txBody>
          <a:bodyPr/>
          <a:lstStyle/>
          <a:p>
            <a:fld id="{A1A6BA4E-CDAE-4DEF-A7CA-99055C502B84}" type="slidenum">
              <a:rPr lang="en-US" smtClean="0">
                <a:latin typeface="Cambria" panose="02040503050406030204" pitchFamily="18" charset="0"/>
                <a:ea typeface="Cambria" panose="02040503050406030204" pitchFamily="18" charset="0"/>
              </a:rPr>
              <a:pPr/>
              <a:t>39</a:t>
            </a:fld>
            <a:endParaRPr lang="en-US" dirty="0">
              <a:latin typeface="Cambria" panose="02040503050406030204" pitchFamily="18" charset="0"/>
              <a:ea typeface="Cambria" panose="02040503050406030204" pitchFamily="18" charset="0"/>
            </a:endParaRPr>
          </a:p>
        </p:txBody>
      </p:sp>
      <p:sp>
        <p:nvSpPr>
          <p:cNvPr id="2" name="Content Placeholder 11">
            <a:extLst>
              <a:ext uri="{FF2B5EF4-FFF2-40B4-BE49-F238E27FC236}">
                <a16:creationId xmlns:a16="http://schemas.microsoft.com/office/drawing/2014/main" id="{92001B49-B3B6-BD02-2720-62D1EC9FC395}"/>
              </a:ext>
            </a:extLst>
          </p:cNvPr>
          <p:cNvSpPr txBox="1">
            <a:spLocks/>
          </p:cNvSpPr>
          <p:nvPr/>
        </p:nvSpPr>
        <p:spPr>
          <a:xfrm>
            <a:off x="304800" y="914400"/>
            <a:ext cx="8686800" cy="5537160"/>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This form of analysis estimates the coefficients of the linear equation, involving one or more independent variables </a:t>
            </a:r>
            <a:r>
              <a:rPr lang="en-IN" sz="2400">
                <a:latin typeface="Times New Roman" panose="02020603050405020304" pitchFamily="18" charset="0"/>
                <a:ea typeface="Cambria" panose="02040503050406030204" pitchFamily="18" charset="0"/>
                <a:cs typeface="Times New Roman" panose="02020603050405020304" pitchFamily="18" charset="0"/>
              </a:rPr>
              <a:t>that predicts the best </a:t>
            </a:r>
            <a:r>
              <a:rPr lang="en-IN" sz="2400" dirty="0">
                <a:latin typeface="Times New Roman" panose="02020603050405020304" pitchFamily="18" charset="0"/>
                <a:ea typeface="Cambria" panose="02040503050406030204" pitchFamily="18" charset="0"/>
                <a:cs typeface="Times New Roman" panose="02020603050405020304" pitchFamily="18" charset="0"/>
              </a:rPr>
              <a:t>value of the dependent variable.</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Linear regression performs the task to predict a dependent variable value (y) based on a given independent variable (x).</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So, this regression technique finds out a linear relationship between x (input) and y (output). </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Hence, the name is Linear Regression.</a:t>
            </a: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In the figure above, X (input) is the work experience and Y (output) is the salary of a person. The regression line is the best fit line for our model.</a:t>
            </a:r>
          </a:p>
        </p:txBody>
      </p:sp>
      <p:sp>
        <p:nvSpPr>
          <p:cNvPr id="7" name="Content Placeholder 11">
            <a:extLst>
              <a:ext uri="{FF2B5EF4-FFF2-40B4-BE49-F238E27FC236}">
                <a16:creationId xmlns:a16="http://schemas.microsoft.com/office/drawing/2014/main" id="{0449517A-B602-29E1-33D2-DFB305E980C1}"/>
              </a:ext>
            </a:extLst>
          </p:cNvPr>
          <p:cNvSpPr txBox="1">
            <a:spLocks/>
          </p:cNvSpPr>
          <p:nvPr/>
        </p:nvSpPr>
        <p:spPr>
          <a:xfrm>
            <a:off x="114926" y="121919"/>
            <a:ext cx="7047874" cy="757595"/>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solidFill>
                  <a:srgbClr val="C00000"/>
                </a:solidFill>
                <a:latin typeface="Cambria" panose="02040503050406030204" pitchFamily="18" charset="0"/>
                <a:ea typeface="Cambria" panose="02040503050406030204" pitchFamily="18" charset="0"/>
              </a:rPr>
              <a:t>Linear Regression</a:t>
            </a:r>
          </a:p>
        </p:txBody>
      </p:sp>
    </p:spTree>
    <p:extLst>
      <p:ext uri="{BB962C8B-B14F-4D97-AF65-F5344CB8AC3E}">
        <p14:creationId xmlns:p14="http://schemas.microsoft.com/office/powerpoint/2010/main" val="228537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7162800" y="121920"/>
            <a:ext cx="1828800" cy="640080"/>
          </a:xfrm>
          <a:prstGeom prst="rect">
            <a:avLst/>
          </a:prstGeom>
        </p:spPr>
      </p:pic>
      <p:sp>
        <p:nvSpPr>
          <p:cNvPr id="9" name="Slide Number Placeholder 8"/>
          <p:cNvSpPr>
            <a:spLocks noGrp="1"/>
          </p:cNvSpPr>
          <p:nvPr>
            <p:ph type="sldNum" sz="quarter" idx="12"/>
          </p:nvPr>
        </p:nvSpPr>
        <p:spPr/>
        <p:txBody>
          <a:bodyPr/>
          <a:lstStyle/>
          <a:p>
            <a:fld id="{A1A6BA4E-CDAE-4DEF-A7CA-99055C502B84}" type="slidenum">
              <a:rPr lang="en-US" smtClean="0">
                <a:latin typeface="Cambria" panose="02040503050406030204" pitchFamily="18" charset="0"/>
                <a:ea typeface="Cambria" panose="02040503050406030204" pitchFamily="18" charset="0"/>
              </a:rPr>
              <a:pPr/>
              <a:t>4</a:t>
            </a:fld>
            <a:endParaRPr lang="en-US" dirty="0">
              <a:latin typeface="Cambria" panose="02040503050406030204" pitchFamily="18" charset="0"/>
              <a:ea typeface="Cambria" panose="02040503050406030204" pitchFamily="18" charset="0"/>
            </a:endParaRPr>
          </a:p>
        </p:txBody>
      </p:sp>
      <p:sp>
        <p:nvSpPr>
          <p:cNvPr id="2" name="Content Placeholder 11">
            <a:extLst>
              <a:ext uri="{FF2B5EF4-FFF2-40B4-BE49-F238E27FC236}">
                <a16:creationId xmlns:a16="http://schemas.microsoft.com/office/drawing/2014/main" id="{92001B49-B3B6-BD02-2720-62D1EC9FC395}"/>
              </a:ext>
            </a:extLst>
          </p:cNvPr>
          <p:cNvSpPr txBox="1">
            <a:spLocks/>
          </p:cNvSpPr>
          <p:nvPr/>
        </p:nvSpPr>
        <p:spPr>
          <a:xfrm>
            <a:off x="304800" y="914400"/>
            <a:ext cx="8686800" cy="5537160"/>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IN" sz="2400" b="1" i="1" dirty="0">
                <a:latin typeface="Times New Roman" panose="02020603050405020304" pitchFamily="18" charset="0"/>
                <a:ea typeface="Cambria" panose="02040503050406030204" pitchFamily="18" charset="0"/>
                <a:cs typeface="Times New Roman" panose="02020603050405020304" pitchFamily="18" charset="0"/>
              </a:rPr>
              <a:t>Benefits</a:t>
            </a: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Data-driven business decisions </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Improved products and services </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Time and energy saved through automation</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Shared insights, as users can share data, models, and related information with collaborative tools</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Simplified, scalable data science via user-friendly features and out-of-the-box solutions</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Optimized experimentation through data visualization, augmentation, and preparation tools</a:t>
            </a:r>
          </a:p>
        </p:txBody>
      </p:sp>
      <p:sp>
        <p:nvSpPr>
          <p:cNvPr id="7" name="Content Placeholder 11">
            <a:extLst>
              <a:ext uri="{FF2B5EF4-FFF2-40B4-BE49-F238E27FC236}">
                <a16:creationId xmlns:a16="http://schemas.microsoft.com/office/drawing/2014/main" id="{0449517A-B602-29E1-33D2-DFB305E980C1}"/>
              </a:ext>
            </a:extLst>
          </p:cNvPr>
          <p:cNvSpPr txBox="1">
            <a:spLocks/>
          </p:cNvSpPr>
          <p:nvPr/>
        </p:nvSpPr>
        <p:spPr>
          <a:xfrm>
            <a:off x="114926" y="121920"/>
            <a:ext cx="7047874" cy="54487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solidFill>
                  <a:srgbClr val="C00000"/>
                </a:solidFill>
                <a:latin typeface="Cambria" panose="02040503050406030204" pitchFamily="18" charset="0"/>
                <a:ea typeface="Cambria" panose="02040503050406030204" pitchFamily="18" charset="0"/>
              </a:rPr>
              <a:t>Platform for Machine Learning</a:t>
            </a:r>
          </a:p>
        </p:txBody>
      </p:sp>
    </p:spTree>
    <p:extLst>
      <p:ext uri="{BB962C8B-B14F-4D97-AF65-F5344CB8AC3E}">
        <p14:creationId xmlns:p14="http://schemas.microsoft.com/office/powerpoint/2010/main" val="36179263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ngfind.com-kingpin-png-4152286 (1).png"/>
          <p:cNvPicPr>
            <a:picLocks noChangeAspect="1"/>
          </p:cNvPicPr>
          <p:nvPr/>
        </p:nvPicPr>
        <p:blipFill>
          <a:blip r:embed="rId2" cstate="print"/>
          <a:stretch>
            <a:fillRect/>
          </a:stretch>
        </p:blipFill>
        <p:spPr>
          <a:xfrm>
            <a:off x="7162800" y="121920"/>
            <a:ext cx="1828800" cy="640080"/>
          </a:xfrm>
          <a:prstGeom prst="rect">
            <a:avLst/>
          </a:prstGeom>
        </p:spPr>
      </p:pic>
      <p:sp>
        <p:nvSpPr>
          <p:cNvPr id="9" name="Slide Number Placeholder 8"/>
          <p:cNvSpPr>
            <a:spLocks noGrp="1"/>
          </p:cNvSpPr>
          <p:nvPr>
            <p:ph type="sldNum" sz="quarter" idx="12"/>
          </p:nvPr>
        </p:nvSpPr>
        <p:spPr>
          <a:xfrm>
            <a:off x="6553200" y="6569075"/>
            <a:ext cx="2133600" cy="365125"/>
          </a:xfrm>
        </p:spPr>
        <p:txBody>
          <a:bodyPr/>
          <a:lstStyle/>
          <a:p>
            <a:fld id="{A1A6BA4E-CDAE-4DEF-A7CA-99055C502B84}" type="slidenum">
              <a:rPr lang="en-US" smtClean="0">
                <a:latin typeface="Cambria" panose="02040503050406030204" pitchFamily="18" charset="0"/>
                <a:ea typeface="Cambria" panose="02040503050406030204" pitchFamily="18" charset="0"/>
              </a:rPr>
              <a:pPr/>
              <a:t>40</a:t>
            </a:fld>
            <a:endParaRPr lang="en-US" dirty="0">
              <a:latin typeface="Cambria" panose="02040503050406030204" pitchFamily="18" charset="0"/>
              <a:ea typeface="Cambria" panose="02040503050406030204" pitchFamily="18" charset="0"/>
            </a:endParaRPr>
          </a:p>
        </p:txBody>
      </p:sp>
      <p:sp>
        <p:nvSpPr>
          <p:cNvPr id="2" name="Content Placeholder 11">
            <a:extLst>
              <a:ext uri="{FF2B5EF4-FFF2-40B4-BE49-F238E27FC236}">
                <a16:creationId xmlns:a16="http://schemas.microsoft.com/office/drawing/2014/main" id="{92001B49-B3B6-BD02-2720-62D1EC9FC395}"/>
              </a:ext>
            </a:extLst>
          </p:cNvPr>
          <p:cNvSpPr txBox="1">
            <a:spLocks/>
          </p:cNvSpPr>
          <p:nvPr/>
        </p:nvSpPr>
        <p:spPr>
          <a:xfrm>
            <a:off x="304800" y="914400"/>
            <a:ext cx="8686800" cy="553716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In the figure, X (input) is the work experience and Y (output) is the salary of a person. The regression line is the best fit line for our model.</a:t>
            </a:r>
          </a:p>
        </p:txBody>
      </p:sp>
      <p:sp>
        <p:nvSpPr>
          <p:cNvPr id="7" name="Content Placeholder 11">
            <a:extLst>
              <a:ext uri="{FF2B5EF4-FFF2-40B4-BE49-F238E27FC236}">
                <a16:creationId xmlns:a16="http://schemas.microsoft.com/office/drawing/2014/main" id="{0449517A-B602-29E1-33D2-DFB305E980C1}"/>
              </a:ext>
            </a:extLst>
          </p:cNvPr>
          <p:cNvSpPr txBox="1">
            <a:spLocks/>
          </p:cNvSpPr>
          <p:nvPr/>
        </p:nvSpPr>
        <p:spPr>
          <a:xfrm>
            <a:off x="114926" y="121919"/>
            <a:ext cx="7047874" cy="757595"/>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solidFill>
                  <a:srgbClr val="C00000"/>
                </a:solidFill>
                <a:latin typeface="Cambria" panose="02040503050406030204" pitchFamily="18" charset="0"/>
                <a:ea typeface="Cambria" panose="02040503050406030204" pitchFamily="18" charset="0"/>
              </a:rPr>
              <a:t>Linear Regression</a:t>
            </a:r>
          </a:p>
        </p:txBody>
      </p:sp>
      <p:pic>
        <p:nvPicPr>
          <p:cNvPr id="1026" name="Picture 2">
            <a:extLst>
              <a:ext uri="{FF2B5EF4-FFF2-40B4-BE49-F238E27FC236}">
                <a16:creationId xmlns:a16="http://schemas.microsoft.com/office/drawing/2014/main" id="{16CE83B1-0CD3-F07B-1BE3-90A481570A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324100"/>
            <a:ext cx="5448300" cy="361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75092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ngfind.com-kingpin-png-4152286 (1).png"/>
          <p:cNvPicPr>
            <a:picLocks noChangeAspect="1"/>
          </p:cNvPicPr>
          <p:nvPr/>
        </p:nvPicPr>
        <p:blipFill>
          <a:blip r:embed="rId2" cstate="print"/>
          <a:stretch>
            <a:fillRect/>
          </a:stretch>
        </p:blipFill>
        <p:spPr>
          <a:xfrm>
            <a:off x="7162800" y="121920"/>
            <a:ext cx="1828800" cy="640080"/>
          </a:xfrm>
          <a:prstGeom prst="rect">
            <a:avLst/>
          </a:prstGeom>
        </p:spPr>
      </p:pic>
      <p:sp>
        <p:nvSpPr>
          <p:cNvPr id="9" name="Slide Number Placeholder 8"/>
          <p:cNvSpPr>
            <a:spLocks noGrp="1"/>
          </p:cNvSpPr>
          <p:nvPr>
            <p:ph type="sldNum" sz="quarter" idx="12"/>
          </p:nvPr>
        </p:nvSpPr>
        <p:spPr>
          <a:xfrm>
            <a:off x="6553200" y="6569075"/>
            <a:ext cx="2133600" cy="365125"/>
          </a:xfrm>
        </p:spPr>
        <p:txBody>
          <a:bodyPr/>
          <a:lstStyle/>
          <a:p>
            <a:fld id="{A1A6BA4E-CDAE-4DEF-A7CA-99055C502B84}" type="slidenum">
              <a:rPr lang="en-US" smtClean="0">
                <a:latin typeface="Cambria" panose="02040503050406030204" pitchFamily="18" charset="0"/>
                <a:ea typeface="Cambria" panose="02040503050406030204" pitchFamily="18" charset="0"/>
              </a:rPr>
              <a:pPr/>
              <a:t>41</a:t>
            </a:fld>
            <a:endParaRPr lang="en-US" dirty="0">
              <a:latin typeface="Cambria" panose="02040503050406030204" pitchFamily="18" charset="0"/>
              <a:ea typeface="Cambria" panose="02040503050406030204" pitchFamily="18" charset="0"/>
            </a:endParaRPr>
          </a:p>
        </p:txBody>
      </p:sp>
      <p:sp>
        <p:nvSpPr>
          <p:cNvPr id="2" name="Content Placeholder 11">
            <a:extLst>
              <a:ext uri="{FF2B5EF4-FFF2-40B4-BE49-F238E27FC236}">
                <a16:creationId xmlns:a16="http://schemas.microsoft.com/office/drawing/2014/main" id="{92001B49-B3B6-BD02-2720-62D1EC9FC395}"/>
              </a:ext>
            </a:extLst>
          </p:cNvPr>
          <p:cNvSpPr txBox="1">
            <a:spLocks/>
          </p:cNvSpPr>
          <p:nvPr/>
        </p:nvSpPr>
        <p:spPr>
          <a:xfrm>
            <a:off x="304800" y="914400"/>
            <a:ext cx="8686800" cy="553716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Hypothesis function for Linear Regression :</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While training the model we are given :</a:t>
            </a: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x: input training data (univariate – one input variable(parameter))</a:t>
            </a: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y: labels to data (supervised learning)</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When training the model – it fits the best line to predict the value of y for a given value of x. The model gets the best regression fit line by finding the best θ1 and θ2 values.</a:t>
            </a: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θ1: intercept</a:t>
            </a: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θ2: coefficient of x</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7" name="Content Placeholder 11">
            <a:extLst>
              <a:ext uri="{FF2B5EF4-FFF2-40B4-BE49-F238E27FC236}">
                <a16:creationId xmlns:a16="http://schemas.microsoft.com/office/drawing/2014/main" id="{0449517A-B602-29E1-33D2-DFB305E980C1}"/>
              </a:ext>
            </a:extLst>
          </p:cNvPr>
          <p:cNvSpPr txBox="1">
            <a:spLocks/>
          </p:cNvSpPr>
          <p:nvPr/>
        </p:nvSpPr>
        <p:spPr>
          <a:xfrm>
            <a:off x="114926" y="121919"/>
            <a:ext cx="7047874" cy="757595"/>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solidFill>
                  <a:srgbClr val="C00000"/>
                </a:solidFill>
                <a:latin typeface="Cambria" panose="02040503050406030204" pitchFamily="18" charset="0"/>
                <a:ea typeface="Cambria" panose="02040503050406030204" pitchFamily="18" charset="0"/>
              </a:rPr>
              <a:t>Linear Regression</a:t>
            </a:r>
          </a:p>
        </p:txBody>
      </p:sp>
      <p:pic>
        <p:nvPicPr>
          <p:cNvPr id="2050" name="Picture 2">
            <a:extLst>
              <a:ext uri="{FF2B5EF4-FFF2-40B4-BE49-F238E27FC236}">
                <a16:creationId xmlns:a16="http://schemas.microsoft.com/office/drawing/2014/main" id="{E8EE1B82-E28B-6EC4-71E0-142DCEE626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6771" y="1295400"/>
            <a:ext cx="3712882"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17064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ngfind.com-kingpin-png-4152286 (1).png"/>
          <p:cNvPicPr>
            <a:picLocks noChangeAspect="1"/>
          </p:cNvPicPr>
          <p:nvPr/>
        </p:nvPicPr>
        <p:blipFill>
          <a:blip r:embed="rId2" cstate="print"/>
          <a:stretch>
            <a:fillRect/>
          </a:stretch>
        </p:blipFill>
        <p:spPr>
          <a:xfrm>
            <a:off x="7162800" y="121920"/>
            <a:ext cx="1828800" cy="640080"/>
          </a:xfrm>
          <a:prstGeom prst="rect">
            <a:avLst/>
          </a:prstGeom>
        </p:spPr>
      </p:pic>
      <p:sp>
        <p:nvSpPr>
          <p:cNvPr id="9" name="Slide Number Placeholder 8"/>
          <p:cNvSpPr>
            <a:spLocks noGrp="1"/>
          </p:cNvSpPr>
          <p:nvPr>
            <p:ph type="sldNum" sz="quarter" idx="12"/>
          </p:nvPr>
        </p:nvSpPr>
        <p:spPr>
          <a:xfrm>
            <a:off x="6553200" y="6569075"/>
            <a:ext cx="2133600" cy="365125"/>
          </a:xfrm>
        </p:spPr>
        <p:txBody>
          <a:bodyPr/>
          <a:lstStyle/>
          <a:p>
            <a:fld id="{A1A6BA4E-CDAE-4DEF-A7CA-99055C502B84}" type="slidenum">
              <a:rPr lang="en-US" smtClean="0">
                <a:latin typeface="Cambria" panose="02040503050406030204" pitchFamily="18" charset="0"/>
                <a:ea typeface="Cambria" panose="02040503050406030204" pitchFamily="18" charset="0"/>
              </a:rPr>
              <a:pPr/>
              <a:t>42</a:t>
            </a:fld>
            <a:endParaRPr lang="en-US" dirty="0">
              <a:latin typeface="Cambria" panose="02040503050406030204" pitchFamily="18" charset="0"/>
              <a:ea typeface="Cambria" panose="02040503050406030204" pitchFamily="18" charset="0"/>
            </a:endParaRPr>
          </a:p>
        </p:txBody>
      </p:sp>
      <p:sp>
        <p:nvSpPr>
          <p:cNvPr id="2" name="Content Placeholder 11">
            <a:extLst>
              <a:ext uri="{FF2B5EF4-FFF2-40B4-BE49-F238E27FC236}">
                <a16:creationId xmlns:a16="http://schemas.microsoft.com/office/drawing/2014/main" id="{92001B49-B3B6-BD02-2720-62D1EC9FC395}"/>
              </a:ext>
            </a:extLst>
          </p:cNvPr>
          <p:cNvSpPr txBox="1">
            <a:spLocks/>
          </p:cNvSpPr>
          <p:nvPr/>
        </p:nvSpPr>
        <p:spPr>
          <a:xfrm>
            <a:off x="304800" y="914400"/>
            <a:ext cx="8686800" cy="553716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Once we find the best θ1 and θ2 values, we get the best fit line. </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So when we are finally using our model for prediction, it will predict the value of y for the input value of x</a:t>
            </a:r>
          </a:p>
        </p:txBody>
      </p:sp>
      <p:sp>
        <p:nvSpPr>
          <p:cNvPr id="7" name="Content Placeholder 11">
            <a:extLst>
              <a:ext uri="{FF2B5EF4-FFF2-40B4-BE49-F238E27FC236}">
                <a16:creationId xmlns:a16="http://schemas.microsoft.com/office/drawing/2014/main" id="{0449517A-B602-29E1-33D2-DFB305E980C1}"/>
              </a:ext>
            </a:extLst>
          </p:cNvPr>
          <p:cNvSpPr txBox="1">
            <a:spLocks/>
          </p:cNvSpPr>
          <p:nvPr/>
        </p:nvSpPr>
        <p:spPr>
          <a:xfrm>
            <a:off x="114926" y="121919"/>
            <a:ext cx="7047874" cy="757595"/>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solidFill>
                  <a:srgbClr val="C00000"/>
                </a:solidFill>
                <a:latin typeface="Cambria" panose="02040503050406030204" pitchFamily="18" charset="0"/>
                <a:ea typeface="Cambria" panose="02040503050406030204" pitchFamily="18" charset="0"/>
              </a:rPr>
              <a:t>Linear Regression</a:t>
            </a:r>
          </a:p>
        </p:txBody>
      </p:sp>
    </p:spTree>
    <p:extLst>
      <p:ext uri="{BB962C8B-B14F-4D97-AF65-F5344CB8AC3E}">
        <p14:creationId xmlns:p14="http://schemas.microsoft.com/office/powerpoint/2010/main" val="25643592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ngfind.com-kingpin-png-4152286 (1).png"/>
          <p:cNvPicPr>
            <a:picLocks noChangeAspect="1"/>
          </p:cNvPicPr>
          <p:nvPr/>
        </p:nvPicPr>
        <p:blipFill>
          <a:blip r:embed="rId2" cstate="print"/>
          <a:stretch>
            <a:fillRect/>
          </a:stretch>
        </p:blipFill>
        <p:spPr>
          <a:xfrm>
            <a:off x="7162800" y="121920"/>
            <a:ext cx="1828800" cy="640080"/>
          </a:xfrm>
          <a:prstGeom prst="rect">
            <a:avLst/>
          </a:prstGeom>
        </p:spPr>
      </p:pic>
      <p:sp>
        <p:nvSpPr>
          <p:cNvPr id="9" name="Slide Number Placeholder 8"/>
          <p:cNvSpPr>
            <a:spLocks noGrp="1"/>
          </p:cNvSpPr>
          <p:nvPr>
            <p:ph type="sldNum" sz="quarter" idx="12"/>
          </p:nvPr>
        </p:nvSpPr>
        <p:spPr>
          <a:xfrm>
            <a:off x="6553200" y="6569075"/>
            <a:ext cx="2133600" cy="365125"/>
          </a:xfrm>
        </p:spPr>
        <p:txBody>
          <a:bodyPr/>
          <a:lstStyle/>
          <a:p>
            <a:fld id="{A1A6BA4E-CDAE-4DEF-A7CA-99055C502B84}" type="slidenum">
              <a:rPr lang="en-US" smtClean="0">
                <a:latin typeface="Cambria" panose="02040503050406030204" pitchFamily="18" charset="0"/>
                <a:ea typeface="Cambria" panose="02040503050406030204" pitchFamily="18" charset="0"/>
              </a:rPr>
              <a:pPr/>
              <a:t>43</a:t>
            </a:fld>
            <a:endParaRPr lang="en-US" dirty="0">
              <a:latin typeface="Cambria" panose="02040503050406030204" pitchFamily="18" charset="0"/>
              <a:ea typeface="Cambria" panose="02040503050406030204" pitchFamily="18" charset="0"/>
            </a:endParaRPr>
          </a:p>
        </p:txBody>
      </p:sp>
      <p:sp>
        <p:nvSpPr>
          <p:cNvPr id="2" name="Content Placeholder 11">
            <a:extLst>
              <a:ext uri="{FF2B5EF4-FFF2-40B4-BE49-F238E27FC236}">
                <a16:creationId xmlns:a16="http://schemas.microsoft.com/office/drawing/2014/main" id="{92001B49-B3B6-BD02-2720-62D1EC9FC395}"/>
              </a:ext>
            </a:extLst>
          </p:cNvPr>
          <p:cNvSpPr txBox="1">
            <a:spLocks/>
          </p:cNvSpPr>
          <p:nvPr/>
        </p:nvSpPr>
        <p:spPr>
          <a:xfrm>
            <a:off x="304800" y="914400"/>
            <a:ext cx="8686800" cy="553716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Multiple linear regression (MLR), also known simply as multiple regression, is a statistical technique that uses several explanatory variables to predict the outcome of a response variable.</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The goal of multiple linear regression is to model the linear relationship between the explanatory (independent) variables and response (dependent) variables.</a:t>
            </a:r>
          </a:p>
        </p:txBody>
      </p:sp>
      <p:sp>
        <p:nvSpPr>
          <p:cNvPr id="7" name="Content Placeholder 11">
            <a:extLst>
              <a:ext uri="{FF2B5EF4-FFF2-40B4-BE49-F238E27FC236}">
                <a16:creationId xmlns:a16="http://schemas.microsoft.com/office/drawing/2014/main" id="{0449517A-B602-29E1-33D2-DFB305E980C1}"/>
              </a:ext>
            </a:extLst>
          </p:cNvPr>
          <p:cNvSpPr txBox="1">
            <a:spLocks/>
          </p:cNvSpPr>
          <p:nvPr/>
        </p:nvSpPr>
        <p:spPr>
          <a:xfrm>
            <a:off x="114926" y="121919"/>
            <a:ext cx="7047874" cy="757595"/>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solidFill>
                  <a:srgbClr val="C00000"/>
                </a:solidFill>
                <a:latin typeface="Cambria" panose="02040503050406030204" pitchFamily="18" charset="0"/>
                <a:ea typeface="Cambria" panose="02040503050406030204" pitchFamily="18" charset="0"/>
              </a:rPr>
              <a:t>Multiple Linear Regression</a:t>
            </a:r>
          </a:p>
        </p:txBody>
      </p:sp>
    </p:spTree>
    <p:extLst>
      <p:ext uri="{BB962C8B-B14F-4D97-AF65-F5344CB8AC3E}">
        <p14:creationId xmlns:p14="http://schemas.microsoft.com/office/powerpoint/2010/main" val="22063415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ngfind.com-kingpin-png-4152286 (1).png"/>
          <p:cNvPicPr>
            <a:picLocks noChangeAspect="1"/>
          </p:cNvPicPr>
          <p:nvPr/>
        </p:nvPicPr>
        <p:blipFill>
          <a:blip r:embed="rId2" cstate="print"/>
          <a:stretch>
            <a:fillRect/>
          </a:stretch>
        </p:blipFill>
        <p:spPr>
          <a:xfrm>
            <a:off x="7162800" y="121920"/>
            <a:ext cx="1828800" cy="640080"/>
          </a:xfrm>
          <a:prstGeom prst="rect">
            <a:avLst/>
          </a:prstGeom>
        </p:spPr>
      </p:pic>
      <p:sp>
        <p:nvSpPr>
          <p:cNvPr id="9" name="Slide Number Placeholder 8"/>
          <p:cNvSpPr>
            <a:spLocks noGrp="1"/>
          </p:cNvSpPr>
          <p:nvPr>
            <p:ph type="sldNum" sz="quarter" idx="12"/>
          </p:nvPr>
        </p:nvSpPr>
        <p:spPr>
          <a:xfrm>
            <a:off x="6553200" y="6569075"/>
            <a:ext cx="2133600" cy="365125"/>
          </a:xfrm>
        </p:spPr>
        <p:txBody>
          <a:bodyPr/>
          <a:lstStyle/>
          <a:p>
            <a:fld id="{A1A6BA4E-CDAE-4DEF-A7CA-99055C502B84}" type="slidenum">
              <a:rPr lang="en-US" smtClean="0">
                <a:latin typeface="Cambria" panose="02040503050406030204" pitchFamily="18" charset="0"/>
                <a:ea typeface="Cambria" panose="02040503050406030204" pitchFamily="18" charset="0"/>
              </a:rPr>
              <a:pPr/>
              <a:t>44</a:t>
            </a:fld>
            <a:endParaRPr lang="en-US" dirty="0">
              <a:latin typeface="Cambria" panose="02040503050406030204" pitchFamily="18" charset="0"/>
              <a:ea typeface="Cambria" panose="02040503050406030204" pitchFamily="18" charset="0"/>
            </a:endParaRPr>
          </a:p>
        </p:txBody>
      </p:sp>
      <p:sp>
        <p:nvSpPr>
          <p:cNvPr id="2" name="Content Placeholder 11">
            <a:extLst>
              <a:ext uri="{FF2B5EF4-FFF2-40B4-BE49-F238E27FC236}">
                <a16:creationId xmlns:a16="http://schemas.microsoft.com/office/drawing/2014/main" id="{92001B49-B3B6-BD02-2720-62D1EC9FC395}"/>
              </a:ext>
            </a:extLst>
          </p:cNvPr>
          <p:cNvSpPr txBox="1">
            <a:spLocks/>
          </p:cNvSpPr>
          <p:nvPr/>
        </p:nvSpPr>
        <p:spPr>
          <a:xfrm>
            <a:off x="304800" y="914400"/>
            <a:ext cx="8686800" cy="553716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7" name="Content Placeholder 11">
            <a:extLst>
              <a:ext uri="{FF2B5EF4-FFF2-40B4-BE49-F238E27FC236}">
                <a16:creationId xmlns:a16="http://schemas.microsoft.com/office/drawing/2014/main" id="{0449517A-B602-29E1-33D2-DFB305E980C1}"/>
              </a:ext>
            </a:extLst>
          </p:cNvPr>
          <p:cNvSpPr txBox="1">
            <a:spLocks/>
          </p:cNvSpPr>
          <p:nvPr/>
        </p:nvSpPr>
        <p:spPr>
          <a:xfrm>
            <a:off x="114926" y="121919"/>
            <a:ext cx="7047874" cy="757595"/>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solidFill>
                  <a:srgbClr val="C00000"/>
                </a:solidFill>
                <a:latin typeface="Cambria" panose="02040503050406030204" pitchFamily="18" charset="0"/>
                <a:ea typeface="Cambria" panose="02040503050406030204" pitchFamily="18" charset="0"/>
              </a:rPr>
              <a:t>Multiple Linear Regression</a:t>
            </a:r>
          </a:p>
        </p:txBody>
      </p:sp>
      <p:pic>
        <p:nvPicPr>
          <p:cNvPr id="4" name="Picture 3">
            <a:extLst>
              <a:ext uri="{FF2B5EF4-FFF2-40B4-BE49-F238E27FC236}">
                <a16:creationId xmlns:a16="http://schemas.microsoft.com/office/drawing/2014/main" id="{2E47DD88-F919-6393-C3B1-74D632035F89}"/>
              </a:ext>
            </a:extLst>
          </p:cNvPr>
          <p:cNvPicPr>
            <a:picLocks noChangeAspect="1"/>
          </p:cNvPicPr>
          <p:nvPr/>
        </p:nvPicPr>
        <p:blipFill>
          <a:blip r:embed="rId3"/>
          <a:stretch>
            <a:fillRect/>
          </a:stretch>
        </p:blipFill>
        <p:spPr>
          <a:xfrm>
            <a:off x="464351" y="1480363"/>
            <a:ext cx="8499767" cy="3897273"/>
          </a:xfrm>
          <a:prstGeom prst="rect">
            <a:avLst/>
          </a:prstGeom>
        </p:spPr>
      </p:pic>
    </p:spTree>
    <p:extLst>
      <p:ext uri="{BB962C8B-B14F-4D97-AF65-F5344CB8AC3E}">
        <p14:creationId xmlns:p14="http://schemas.microsoft.com/office/powerpoint/2010/main" val="19023169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ngfind.com-kingpin-png-4152286 (1).png"/>
          <p:cNvPicPr>
            <a:picLocks noChangeAspect="1"/>
          </p:cNvPicPr>
          <p:nvPr/>
        </p:nvPicPr>
        <p:blipFill>
          <a:blip r:embed="rId2" cstate="print"/>
          <a:stretch>
            <a:fillRect/>
          </a:stretch>
        </p:blipFill>
        <p:spPr>
          <a:xfrm>
            <a:off x="7162800" y="121920"/>
            <a:ext cx="1828800" cy="640080"/>
          </a:xfrm>
          <a:prstGeom prst="rect">
            <a:avLst/>
          </a:prstGeom>
        </p:spPr>
      </p:pic>
      <p:sp>
        <p:nvSpPr>
          <p:cNvPr id="9" name="Slide Number Placeholder 8"/>
          <p:cNvSpPr>
            <a:spLocks noGrp="1"/>
          </p:cNvSpPr>
          <p:nvPr>
            <p:ph type="sldNum" sz="quarter" idx="12"/>
          </p:nvPr>
        </p:nvSpPr>
        <p:spPr>
          <a:xfrm>
            <a:off x="6553200" y="6569075"/>
            <a:ext cx="2133600" cy="365125"/>
          </a:xfrm>
        </p:spPr>
        <p:txBody>
          <a:bodyPr/>
          <a:lstStyle/>
          <a:p>
            <a:fld id="{A1A6BA4E-CDAE-4DEF-A7CA-99055C502B84}" type="slidenum">
              <a:rPr lang="en-US" smtClean="0">
                <a:latin typeface="Cambria" panose="02040503050406030204" pitchFamily="18" charset="0"/>
                <a:ea typeface="Cambria" panose="02040503050406030204" pitchFamily="18" charset="0"/>
              </a:rPr>
              <a:pPr/>
              <a:t>45</a:t>
            </a:fld>
            <a:endParaRPr lang="en-US" dirty="0">
              <a:latin typeface="Cambria" panose="02040503050406030204" pitchFamily="18" charset="0"/>
              <a:ea typeface="Cambria" panose="02040503050406030204" pitchFamily="18" charset="0"/>
            </a:endParaRPr>
          </a:p>
        </p:txBody>
      </p:sp>
      <p:sp>
        <p:nvSpPr>
          <p:cNvPr id="2" name="Content Placeholder 11">
            <a:extLst>
              <a:ext uri="{FF2B5EF4-FFF2-40B4-BE49-F238E27FC236}">
                <a16:creationId xmlns:a16="http://schemas.microsoft.com/office/drawing/2014/main" id="{92001B49-B3B6-BD02-2720-62D1EC9FC395}"/>
              </a:ext>
            </a:extLst>
          </p:cNvPr>
          <p:cNvSpPr txBox="1">
            <a:spLocks/>
          </p:cNvSpPr>
          <p:nvPr/>
        </p:nvSpPr>
        <p:spPr>
          <a:xfrm>
            <a:off x="304800" y="914400"/>
            <a:ext cx="8686800" cy="5537160"/>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Logistic regression is one of the most popular Machine Learning algorithms, which comes under the Supervised Learning technique.</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It is used for predicting the categorical dependent variable using a given set of independent variables</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Logistic regression predicts the output of a categorical dependent variable. </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Therefore the outcome must be a categorical or discrete value. It can be either Yes or No, 0 or 1, true or False, etc. but instead of giving the exact value as 0 and 1, it gives the probabilistic values which lie between 0 and 1.</a:t>
            </a:r>
          </a:p>
        </p:txBody>
      </p:sp>
      <p:sp>
        <p:nvSpPr>
          <p:cNvPr id="7" name="Content Placeholder 11">
            <a:extLst>
              <a:ext uri="{FF2B5EF4-FFF2-40B4-BE49-F238E27FC236}">
                <a16:creationId xmlns:a16="http://schemas.microsoft.com/office/drawing/2014/main" id="{0449517A-B602-29E1-33D2-DFB305E980C1}"/>
              </a:ext>
            </a:extLst>
          </p:cNvPr>
          <p:cNvSpPr txBox="1">
            <a:spLocks/>
          </p:cNvSpPr>
          <p:nvPr/>
        </p:nvSpPr>
        <p:spPr>
          <a:xfrm>
            <a:off x="114926" y="121919"/>
            <a:ext cx="7047874" cy="757595"/>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solidFill>
                  <a:srgbClr val="C00000"/>
                </a:solidFill>
                <a:latin typeface="Cambria" panose="02040503050406030204" pitchFamily="18" charset="0"/>
                <a:ea typeface="Cambria" panose="02040503050406030204" pitchFamily="18" charset="0"/>
              </a:rPr>
              <a:t>Logistic regression</a:t>
            </a:r>
          </a:p>
        </p:txBody>
      </p:sp>
    </p:spTree>
    <p:extLst>
      <p:ext uri="{BB962C8B-B14F-4D97-AF65-F5344CB8AC3E}">
        <p14:creationId xmlns:p14="http://schemas.microsoft.com/office/powerpoint/2010/main" val="40294270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ngfind.com-kingpin-png-4152286 (1).png"/>
          <p:cNvPicPr>
            <a:picLocks noChangeAspect="1"/>
          </p:cNvPicPr>
          <p:nvPr/>
        </p:nvPicPr>
        <p:blipFill>
          <a:blip r:embed="rId2" cstate="print"/>
          <a:stretch>
            <a:fillRect/>
          </a:stretch>
        </p:blipFill>
        <p:spPr>
          <a:xfrm>
            <a:off x="7162800" y="121920"/>
            <a:ext cx="1828800" cy="640080"/>
          </a:xfrm>
          <a:prstGeom prst="rect">
            <a:avLst/>
          </a:prstGeom>
        </p:spPr>
      </p:pic>
      <p:sp>
        <p:nvSpPr>
          <p:cNvPr id="9" name="Slide Number Placeholder 8"/>
          <p:cNvSpPr>
            <a:spLocks noGrp="1"/>
          </p:cNvSpPr>
          <p:nvPr>
            <p:ph type="sldNum" sz="quarter" idx="12"/>
          </p:nvPr>
        </p:nvSpPr>
        <p:spPr>
          <a:xfrm>
            <a:off x="6553200" y="6569075"/>
            <a:ext cx="2133600" cy="365125"/>
          </a:xfrm>
        </p:spPr>
        <p:txBody>
          <a:bodyPr/>
          <a:lstStyle/>
          <a:p>
            <a:fld id="{A1A6BA4E-CDAE-4DEF-A7CA-99055C502B84}" type="slidenum">
              <a:rPr lang="en-US" smtClean="0">
                <a:latin typeface="Cambria" panose="02040503050406030204" pitchFamily="18" charset="0"/>
                <a:ea typeface="Cambria" panose="02040503050406030204" pitchFamily="18" charset="0"/>
              </a:rPr>
              <a:pPr/>
              <a:t>46</a:t>
            </a:fld>
            <a:endParaRPr lang="en-US" dirty="0">
              <a:latin typeface="Cambria" panose="02040503050406030204" pitchFamily="18" charset="0"/>
              <a:ea typeface="Cambria" panose="02040503050406030204" pitchFamily="18" charset="0"/>
            </a:endParaRPr>
          </a:p>
        </p:txBody>
      </p:sp>
      <p:sp>
        <p:nvSpPr>
          <p:cNvPr id="2" name="Content Placeholder 11">
            <a:extLst>
              <a:ext uri="{FF2B5EF4-FFF2-40B4-BE49-F238E27FC236}">
                <a16:creationId xmlns:a16="http://schemas.microsoft.com/office/drawing/2014/main" id="{92001B49-B3B6-BD02-2720-62D1EC9FC395}"/>
              </a:ext>
            </a:extLst>
          </p:cNvPr>
          <p:cNvSpPr txBox="1">
            <a:spLocks/>
          </p:cNvSpPr>
          <p:nvPr/>
        </p:nvSpPr>
        <p:spPr>
          <a:xfrm>
            <a:off x="304800" y="914400"/>
            <a:ext cx="8686800" cy="553716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Linear Regression is used for solving Regression problems, whereas Logistic regression is used for solving the classification problems.</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In Logistic regression, instead of fitting a regression line, we fit an "S" shaped logistic function, which predicts two maximum values (0 or 1).</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The curve from the logistic function indicates the likelihood of something such as whether the cells are cancerous or not, a mouse is obese or not based on its weight, etc.</a:t>
            </a:r>
          </a:p>
        </p:txBody>
      </p:sp>
      <p:sp>
        <p:nvSpPr>
          <p:cNvPr id="7" name="Content Placeholder 11">
            <a:extLst>
              <a:ext uri="{FF2B5EF4-FFF2-40B4-BE49-F238E27FC236}">
                <a16:creationId xmlns:a16="http://schemas.microsoft.com/office/drawing/2014/main" id="{0449517A-B602-29E1-33D2-DFB305E980C1}"/>
              </a:ext>
            </a:extLst>
          </p:cNvPr>
          <p:cNvSpPr txBox="1">
            <a:spLocks/>
          </p:cNvSpPr>
          <p:nvPr/>
        </p:nvSpPr>
        <p:spPr>
          <a:xfrm>
            <a:off x="114926" y="121919"/>
            <a:ext cx="7047874" cy="757595"/>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solidFill>
                  <a:srgbClr val="C00000"/>
                </a:solidFill>
                <a:latin typeface="Cambria" panose="02040503050406030204" pitchFamily="18" charset="0"/>
                <a:ea typeface="Cambria" panose="02040503050406030204" pitchFamily="18" charset="0"/>
              </a:rPr>
              <a:t>Logistic regression</a:t>
            </a:r>
          </a:p>
        </p:txBody>
      </p:sp>
    </p:spTree>
    <p:extLst>
      <p:ext uri="{BB962C8B-B14F-4D97-AF65-F5344CB8AC3E}">
        <p14:creationId xmlns:p14="http://schemas.microsoft.com/office/powerpoint/2010/main" val="1986309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ngfind.com-kingpin-png-4152286 (1).png"/>
          <p:cNvPicPr>
            <a:picLocks noChangeAspect="1"/>
          </p:cNvPicPr>
          <p:nvPr/>
        </p:nvPicPr>
        <p:blipFill>
          <a:blip r:embed="rId2" cstate="print"/>
          <a:stretch>
            <a:fillRect/>
          </a:stretch>
        </p:blipFill>
        <p:spPr>
          <a:xfrm>
            <a:off x="7162800" y="121920"/>
            <a:ext cx="1828800" cy="640080"/>
          </a:xfrm>
          <a:prstGeom prst="rect">
            <a:avLst/>
          </a:prstGeom>
        </p:spPr>
      </p:pic>
      <p:sp>
        <p:nvSpPr>
          <p:cNvPr id="9" name="Slide Number Placeholder 8"/>
          <p:cNvSpPr>
            <a:spLocks noGrp="1"/>
          </p:cNvSpPr>
          <p:nvPr>
            <p:ph type="sldNum" sz="quarter" idx="12"/>
          </p:nvPr>
        </p:nvSpPr>
        <p:spPr>
          <a:xfrm>
            <a:off x="6553200" y="6569075"/>
            <a:ext cx="2133600" cy="365125"/>
          </a:xfrm>
        </p:spPr>
        <p:txBody>
          <a:bodyPr/>
          <a:lstStyle/>
          <a:p>
            <a:fld id="{A1A6BA4E-CDAE-4DEF-A7CA-99055C502B84}" type="slidenum">
              <a:rPr lang="en-US" smtClean="0">
                <a:latin typeface="Cambria" panose="02040503050406030204" pitchFamily="18" charset="0"/>
                <a:ea typeface="Cambria" panose="02040503050406030204" pitchFamily="18" charset="0"/>
              </a:rPr>
              <a:pPr/>
              <a:t>47</a:t>
            </a:fld>
            <a:endParaRPr lang="en-US" dirty="0">
              <a:latin typeface="Cambria" panose="02040503050406030204" pitchFamily="18" charset="0"/>
              <a:ea typeface="Cambria" panose="02040503050406030204" pitchFamily="18" charset="0"/>
            </a:endParaRPr>
          </a:p>
        </p:txBody>
      </p:sp>
      <p:sp>
        <p:nvSpPr>
          <p:cNvPr id="2" name="Content Placeholder 11">
            <a:extLst>
              <a:ext uri="{FF2B5EF4-FFF2-40B4-BE49-F238E27FC236}">
                <a16:creationId xmlns:a16="http://schemas.microsoft.com/office/drawing/2014/main" id="{92001B49-B3B6-BD02-2720-62D1EC9FC395}"/>
              </a:ext>
            </a:extLst>
          </p:cNvPr>
          <p:cNvSpPr txBox="1">
            <a:spLocks/>
          </p:cNvSpPr>
          <p:nvPr/>
        </p:nvSpPr>
        <p:spPr>
          <a:xfrm>
            <a:off x="304800" y="914400"/>
            <a:ext cx="8686800" cy="553716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Logistic Regression can be used to classify the observations using different types of data and can easily determine the most effective variables used for the classification. The below image is showing the logistic function:</a:t>
            </a:r>
          </a:p>
        </p:txBody>
      </p:sp>
      <p:sp>
        <p:nvSpPr>
          <p:cNvPr id="7" name="Content Placeholder 11">
            <a:extLst>
              <a:ext uri="{FF2B5EF4-FFF2-40B4-BE49-F238E27FC236}">
                <a16:creationId xmlns:a16="http://schemas.microsoft.com/office/drawing/2014/main" id="{0449517A-B602-29E1-33D2-DFB305E980C1}"/>
              </a:ext>
            </a:extLst>
          </p:cNvPr>
          <p:cNvSpPr txBox="1">
            <a:spLocks/>
          </p:cNvSpPr>
          <p:nvPr/>
        </p:nvSpPr>
        <p:spPr>
          <a:xfrm>
            <a:off x="114926" y="121919"/>
            <a:ext cx="7047874" cy="757595"/>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solidFill>
                  <a:srgbClr val="C00000"/>
                </a:solidFill>
                <a:latin typeface="Cambria" panose="02040503050406030204" pitchFamily="18" charset="0"/>
                <a:ea typeface="Cambria" panose="02040503050406030204" pitchFamily="18" charset="0"/>
              </a:rPr>
              <a:t>Logistic regression</a:t>
            </a:r>
          </a:p>
        </p:txBody>
      </p:sp>
      <p:pic>
        <p:nvPicPr>
          <p:cNvPr id="3074" name="Picture 2" descr="Logistic Regression in Machine Learning">
            <a:extLst>
              <a:ext uri="{FF2B5EF4-FFF2-40B4-BE49-F238E27FC236}">
                <a16:creationId xmlns:a16="http://schemas.microsoft.com/office/drawing/2014/main" id="{69446491-FC5E-4EB0-15D8-D592A74641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579351"/>
            <a:ext cx="6451600" cy="3870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54516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ngfind.com-kingpin-png-4152286 (1).png"/>
          <p:cNvPicPr>
            <a:picLocks noChangeAspect="1"/>
          </p:cNvPicPr>
          <p:nvPr/>
        </p:nvPicPr>
        <p:blipFill>
          <a:blip r:embed="rId2" cstate="print"/>
          <a:stretch>
            <a:fillRect/>
          </a:stretch>
        </p:blipFill>
        <p:spPr>
          <a:xfrm>
            <a:off x="7162800" y="121920"/>
            <a:ext cx="1828800" cy="640080"/>
          </a:xfrm>
          <a:prstGeom prst="rect">
            <a:avLst/>
          </a:prstGeom>
        </p:spPr>
      </p:pic>
      <p:sp>
        <p:nvSpPr>
          <p:cNvPr id="9" name="Slide Number Placeholder 8"/>
          <p:cNvSpPr>
            <a:spLocks noGrp="1"/>
          </p:cNvSpPr>
          <p:nvPr>
            <p:ph type="sldNum" sz="quarter" idx="12"/>
          </p:nvPr>
        </p:nvSpPr>
        <p:spPr>
          <a:xfrm>
            <a:off x="6553200" y="6569075"/>
            <a:ext cx="2133600" cy="365125"/>
          </a:xfrm>
        </p:spPr>
        <p:txBody>
          <a:bodyPr/>
          <a:lstStyle/>
          <a:p>
            <a:fld id="{A1A6BA4E-CDAE-4DEF-A7CA-99055C502B84}" type="slidenum">
              <a:rPr lang="en-US" smtClean="0">
                <a:latin typeface="Cambria" panose="02040503050406030204" pitchFamily="18" charset="0"/>
                <a:ea typeface="Cambria" panose="02040503050406030204" pitchFamily="18" charset="0"/>
              </a:rPr>
              <a:pPr/>
              <a:t>48</a:t>
            </a:fld>
            <a:endParaRPr lang="en-US" dirty="0">
              <a:latin typeface="Cambria" panose="02040503050406030204" pitchFamily="18" charset="0"/>
              <a:ea typeface="Cambria" panose="02040503050406030204" pitchFamily="18" charset="0"/>
            </a:endParaRPr>
          </a:p>
        </p:txBody>
      </p:sp>
      <p:sp>
        <p:nvSpPr>
          <p:cNvPr id="2" name="Content Placeholder 11">
            <a:extLst>
              <a:ext uri="{FF2B5EF4-FFF2-40B4-BE49-F238E27FC236}">
                <a16:creationId xmlns:a16="http://schemas.microsoft.com/office/drawing/2014/main" id="{92001B49-B3B6-BD02-2720-62D1EC9FC395}"/>
              </a:ext>
            </a:extLst>
          </p:cNvPr>
          <p:cNvSpPr txBox="1">
            <a:spLocks/>
          </p:cNvSpPr>
          <p:nvPr/>
        </p:nvSpPr>
        <p:spPr>
          <a:xfrm>
            <a:off x="304800" y="914400"/>
            <a:ext cx="8686800" cy="553716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7" name="Content Placeholder 11">
            <a:extLst>
              <a:ext uri="{FF2B5EF4-FFF2-40B4-BE49-F238E27FC236}">
                <a16:creationId xmlns:a16="http://schemas.microsoft.com/office/drawing/2014/main" id="{0449517A-B602-29E1-33D2-DFB305E980C1}"/>
              </a:ext>
            </a:extLst>
          </p:cNvPr>
          <p:cNvSpPr txBox="1">
            <a:spLocks/>
          </p:cNvSpPr>
          <p:nvPr/>
        </p:nvSpPr>
        <p:spPr>
          <a:xfrm>
            <a:off x="114926" y="121919"/>
            <a:ext cx="7047874" cy="757595"/>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solidFill>
                  <a:srgbClr val="C00000"/>
                </a:solidFill>
                <a:latin typeface="Cambria" panose="02040503050406030204" pitchFamily="18" charset="0"/>
                <a:ea typeface="Cambria" panose="02040503050406030204" pitchFamily="18" charset="0"/>
              </a:rPr>
              <a:t>Logistic regression</a:t>
            </a:r>
          </a:p>
        </p:txBody>
      </p:sp>
      <p:pic>
        <p:nvPicPr>
          <p:cNvPr id="4" name="Picture 3">
            <a:extLst>
              <a:ext uri="{FF2B5EF4-FFF2-40B4-BE49-F238E27FC236}">
                <a16:creationId xmlns:a16="http://schemas.microsoft.com/office/drawing/2014/main" id="{D16A366D-381E-0FEA-3083-2995DD50B30E}"/>
              </a:ext>
            </a:extLst>
          </p:cNvPr>
          <p:cNvPicPr>
            <a:picLocks noChangeAspect="1"/>
          </p:cNvPicPr>
          <p:nvPr/>
        </p:nvPicPr>
        <p:blipFill>
          <a:blip r:embed="rId3"/>
          <a:stretch>
            <a:fillRect/>
          </a:stretch>
        </p:blipFill>
        <p:spPr>
          <a:xfrm>
            <a:off x="457200" y="1600200"/>
            <a:ext cx="8064595" cy="2743200"/>
          </a:xfrm>
          <a:prstGeom prst="rect">
            <a:avLst/>
          </a:prstGeom>
        </p:spPr>
      </p:pic>
    </p:spTree>
    <p:extLst>
      <p:ext uri="{BB962C8B-B14F-4D97-AF65-F5344CB8AC3E}">
        <p14:creationId xmlns:p14="http://schemas.microsoft.com/office/powerpoint/2010/main" val="16355714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ngfind.com-kingpin-png-4152286 (1).png"/>
          <p:cNvPicPr>
            <a:picLocks noChangeAspect="1"/>
          </p:cNvPicPr>
          <p:nvPr/>
        </p:nvPicPr>
        <p:blipFill>
          <a:blip r:embed="rId2" cstate="print"/>
          <a:stretch>
            <a:fillRect/>
          </a:stretch>
        </p:blipFill>
        <p:spPr>
          <a:xfrm>
            <a:off x="7162800" y="121920"/>
            <a:ext cx="1828800" cy="640080"/>
          </a:xfrm>
          <a:prstGeom prst="rect">
            <a:avLst/>
          </a:prstGeom>
        </p:spPr>
      </p:pic>
      <p:sp>
        <p:nvSpPr>
          <p:cNvPr id="9" name="Slide Number Placeholder 8"/>
          <p:cNvSpPr>
            <a:spLocks noGrp="1"/>
          </p:cNvSpPr>
          <p:nvPr>
            <p:ph type="sldNum" sz="quarter" idx="12"/>
          </p:nvPr>
        </p:nvSpPr>
        <p:spPr>
          <a:xfrm>
            <a:off x="6553200" y="6569075"/>
            <a:ext cx="2133600" cy="365125"/>
          </a:xfrm>
        </p:spPr>
        <p:txBody>
          <a:bodyPr/>
          <a:lstStyle/>
          <a:p>
            <a:fld id="{A1A6BA4E-CDAE-4DEF-A7CA-99055C502B84}" type="slidenum">
              <a:rPr lang="en-US" smtClean="0">
                <a:latin typeface="Cambria" panose="02040503050406030204" pitchFamily="18" charset="0"/>
                <a:ea typeface="Cambria" panose="02040503050406030204" pitchFamily="18" charset="0"/>
              </a:rPr>
              <a:pPr/>
              <a:t>49</a:t>
            </a:fld>
            <a:endParaRPr lang="en-US" dirty="0">
              <a:latin typeface="Cambria" panose="02040503050406030204" pitchFamily="18" charset="0"/>
              <a:ea typeface="Cambria" panose="02040503050406030204" pitchFamily="18" charset="0"/>
            </a:endParaRPr>
          </a:p>
        </p:txBody>
      </p:sp>
      <p:sp>
        <p:nvSpPr>
          <p:cNvPr id="2" name="Content Placeholder 11">
            <a:extLst>
              <a:ext uri="{FF2B5EF4-FFF2-40B4-BE49-F238E27FC236}">
                <a16:creationId xmlns:a16="http://schemas.microsoft.com/office/drawing/2014/main" id="{92001B49-B3B6-BD02-2720-62D1EC9FC395}"/>
              </a:ext>
            </a:extLst>
          </p:cNvPr>
          <p:cNvSpPr txBox="1">
            <a:spLocks/>
          </p:cNvSpPr>
          <p:nvPr/>
        </p:nvSpPr>
        <p:spPr>
          <a:xfrm>
            <a:off x="304800" y="914400"/>
            <a:ext cx="8686800" cy="553716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IN" sz="2400" b="1" i="1" dirty="0">
                <a:latin typeface="Times New Roman" panose="02020603050405020304" pitchFamily="18" charset="0"/>
                <a:ea typeface="Cambria" panose="02040503050406030204" pitchFamily="18" charset="0"/>
                <a:cs typeface="Times New Roman" panose="02020603050405020304" pitchFamily="18" charset="0"/>
              </a:rPr>
              <a:t>Logistic Function (Sigmoid Function):</a:t>
            </a: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The sigmoid function is a mathematical function used to map the predicted values to probabilities.</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It maps any real value into another value within a range of 0 and 1.</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The value of the logistic regression must be between 0 and 1, which cannot go beyond this limit, so it forms a curve like the "S" form.</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The S-form curve is called the Sigmoid function or the logistic function.</a:t>
            </a:r>
          </a:p>
        </p:txBody>
      </p:sp>
      <p:sp>
        <p:nvSpPr>
          <p:cNvPr id="7" name="Content Placeholder 11">
            <a:extLst>
              <a:ext uri="{FF2B5EF4-FFF2-40B4-BE49-F238E27FC236}">
                <a16:creationId xmlns:a16="http://schemas.microsoft.com/office/drawing/2014/main" id="{0449517A-B602-29E1-33D2-DFB305E980C1}"/>
              </a:ext>
            </a:extLst>
          </p:cNvPr>
          <p:cNvSpPr txBox="1">
            <a:spLocks/>
          </p:cNvSpPr>
          <p:nvPr/>
        </p:nvSpPr>
        <p:spPr>
          <a:xfrm>
            <a:off x="114926" y="121919"/>
            <a:ext cx="7047874" cy="757595"/>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solidFill>
                  <a:srgbClr val="C00000"/>
                </a:solidFill>
                <a:latin typeface="Cambria" panose="02040503050406030204" pitchFamily="18" charset="0"/>
                <a:ea typeface="Cambria" panose="02040503050406030204" pitchFamily="18" charset="0"/>
              </a:rPr>
              <a:t>Logistic regression</a:t>
            </a:r>
          </a:p>
        </p:txBody>
      </p:sp>
    </p:spTree>
    <p:extLst>
      <p:ext uri="{BB962C8B-B14F-4D97-AF65-F5344CB8AC3E}">
        <p14:creationId xmlns:p14="http://schemas.microsoft.com/office/powerpoint/2010/main" val="181909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7162800" y="121920"/>
            <a:ext cx="1828800" cy="640080"/>
          </a:xfrm>
          <a:prstGeom prst="rect">
            <a:avLst/>
          </a:prstGeom>
        </p:spPr>
      </p:pic>
      <p:sp>
        <p:nvSpPr>
          <p:cNvPr id="9" name="Slide Number Placeholder 8"/>
          <p:cNvSpPr>
            <a:spLocks noGrp="1"/>
          </p:cNvSpPr>
          <p:nvPr>
            <p:ph type="sldNum" sz="quarter" idx="12"/>
          </p:nvPr>
        </p:nvSpPr>
        <p:spPr/>
        <p:txBody>
          <a:bodyPr/>
          <a:lstStyle/>
          <a:p>
            <a:fld id="{A1A6BA4E-CDAE-4DEF-A7CA-99055C502B84}" type="slidenum">
              <a:rPr lang="en-US" smtClean="0">
                <a:latin typeface="Cambria" panose="02040503050406030204" pitchFamily="18" charset="0"/>
                <a:ea typeface="Cambria" panose="02040503050406030204" pitchFamily="18" charset="0"/>
              </a:rPr>
              <a:pPr/>
              <a:t>5</a:t>
            </a:fld>
            <a:endParaRPr lang="en-US" dirty="0">
              <a:latin typeface="Cambria" panose="02040503050406030204" pitchFamily="18" charset="0"/>
              <a:ea typeface="Cambria" panose="02040503050406030204" pitchFamily="18" charset="0"/>
            </a:endParaRPr>
          </a:p>
        </p:txBody>
      </p:sp>
      <p:sp>
        <p:nvSpPr>
          <p:cNvPr id="2" name="Content Placeholder 11">
            <a:extLst>
              <a:ext uri="{FF2B5EF4-FFF2-40B4-BE49-F238E27FC236}">
                <a16:creationId xmlns:a16="http://schemas.microsoft.com/office/drawing/2014/main" id="{92001B49-B3B6-BD02-2720-62D1EC9FC395}"/>
              </a:ext>
            </a:extLst>
          </p:cNvPr>
          <p:cNvSpPr txBox="1">
            <a:spLocks/>
          </p:cNvSpPr>
          <p:nvPr/>
        </p:nvSpPr>
        <p:spPr>
          <a:xfrm>
            <a:off x="304800" y="914400"/>
            <a:ext cx="8686800" cy="5537160"/>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IN" sz="2400" b="1" i="1" dirty="0">
                <a:latin typeface="Times New Roman" panose="02020603050405020304" pitchFamily="18" charset="0"/>
                <a:ea typeface="Cambria" panose="02040503050406030204" pitchFamily="18" charset="0"/>
                <a:cs typeface="Times New Roman" panose="02020603050405020304" pitchFamily="18" charset="0"/>
              </a:rPr>
              <a:t>Users of Machine Learning Platforms</a:t>
            </a: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Though machine learning has traditionally been the domain of professional data scientists, machine learning platforms are becoming increasingly easier to use for developing AI solutions with features such as drag-and-drop capabilities and prebuilt algorithms.</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Some platforms also provide resources for non-technical users to understand machine learning models, the data involved, and their impact on the business.</a:t>
            </a:r>
          </a:p>
          <a:p>
            <a:pPr marL="0" indent="0" algn="just">
              <a:buNone/>
            </a:pPr>
            <a:endParaRPr lang="en-IN" sz="2400" b="1" i="1" dirty="0">
              <a:latin typeface="Times New Roman" panose="02020603050405020304" pitchFamily="18" charset="0"/>
              <a:ea typeface="Cambria" panose="02040503050406030204" pitchFamily="18" charset="0"/>
              <a:cs typeface="Times New Roman" panose="02020603050405020304" pitchFamily="18" charset="0"/>
            </a:endParaRPr>
          </a:p>
          <a:p>
            <a:pPr marL="0" indent="0" algn="just">
              <a:buNone/>
            </a:pPr>
            <a:r>
              <a:rPr lang="en-IN" sz="2400" b="1" i="1" dirty="0">
                <a:latin typeface="Times New Roman" panose="02020603050405020304" pitchFamily="18" charset="0"/>
                <a:ea typeface="Cambria" panose="02040503050406030204" pitchFamily="18" charset="0"/>
                <a:cs typeface="Times New Roman" panose="02020603050405020304" pitchFamily="18" charset="0"/>
              </a:rPr>
              <a:t>Types of Machine Learning Platforms</a:t>
            </a: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Cloud</a:t>
            </a: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On-premise</a:t>
            </a:r>
          </a:p>
        </p:txBody>
      </p:sp>
      <p:sp>
        <p:nvSpPr>
          <p:cNvPr id="7" name="Content Placeholder 11">
            <a:extLst>
              <a:ext uri="{FF2B5EF4-FFF2-40B4-BE49-F238E27FC236}">
                <a16:creationId xmlns:a16="http://schemas.microsoft.com/office/drawing/2014/main" id="{0449517A-B602-29E1-33D2-DFB305E980C1}"/>
              </a:ext>
            </a:extLst>
          </p:cNvPr>
          <p:cNvSpPr txBox="1">
            <a:spLocks/>
          </p:cNvSpPr>
          <p:nvPr/>
        </p:nvSpPr>
        <p:spPr>
          <a:xfrm>
            <a:off x="114926" y="121920"/>
            <a:ext cx="7047874" cy="54487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solidFill>
                  <a:srgbClr val="C00000"/>
                </a:solidFill>
                <a:latin typeface="Cambria" panose="02040503050406030204" pitchFamily="18" charset="0"/>
                <a:ea typeface="Cambria" panose="02040503050406030204" pitchFamily="18" charset="0"/>
              </a:rPr>
              <a:t>Platform for Machine Learning</a:t>
            </a:r>
          </a:p>
        </p:txBody>
      </p:sp>
    </p:spTree>
    <p:extLst>
      <p:ext uri="{BB962C8B-B14F-4D97-AF65-F5344CB8AC3E}">
        <p14:creationId xmlns:p14="http://schemas.microsoft.com/office/powerpoint/2010/main" val="33072918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ngfind.com-kingpin-png-4152286 (1).png"/>
          <p:cNvPicPr>
            <a:picLocks noChangeAspect="1"/>
          </p:cNvPicPr>
          <p:nvPr/>
        </p:nvPicPr>
        <p:blipFill>
          <a:blip r:embed="rId2" cstate="print"/>
          <a:stretch>
            <a:fillRect/>
          </a:stretch>
        </p:blipFill>
        <p:spPr>
          <a:xfrm>
            <a:off x="7162800" y="121920"/>
            <a:ext cx="1828800" cy="640080"/>
          </a:xfrm>
          <a:prstGeom prst="rect">
            <a:avLst/>
          </a:prstGeom>
        </p:spPr>
      </p:pic>
      <p:sp>
        <p:nvSpPr>
          <p:cNvPr id="9" name="Slide Number Placeholder 8"/>
          <p:cNvSpPr>
            <a:spLocks noGrp="1"/>
          </p:cNvSpPr>
          <p:nvPr>
            <p:ph type="sldNum" sz="quarter" idx="12"/>
          </p:nvPr>
        </p:nvSpPr>
        <p:spPr>
          <a:xfrm>
            <a:off x="6553200" y="6569075"/>
            <a:ext cx="2133600" cy="365125"/>
          </a:xfrm>
        </p:spPr>
        <p:txBody>
          <a:bodyPr/>
          <a:lstStyle/>
          <a:p>
            <a:fld id="{A1A6BA4E-CDAE-4DEF-A7CA-99055C502B84}" type="slidenum">
              <a:rPr lang="en-US" smtClean="0">
                <a:latin typeface="Cambria" panose="02040503050406030204" pitchFamily="18" charset="0"/>
                <a:ea typeface="Cambria" panose="02040503050406030204" pitchFamily="18" charset="0"/>
              </a:rPr>
              <a:pPr/>
              <a:t>50</a:t>
            </a:fld>
            <a:endParaRPr lang="en-US" dirty="0">
              <a:latin typeface="Cambria" panose="02040503050406030204" pitchFamily="18" charset="0"/>
              <a:ea typeface="Cambria" panose="02040503050406030204" pitchFamily="18" charset="0"/>
            </a:endParaRPr>
          </a:p>
        </p:txBody>
      </p:sp>
      <p:sp>
        <p:nvSpPr>
          <p:cNvPr id="2" name="Content Placeholder 11">
            <a:extLst>
              <a:ext uri="{FF2B5EF4-FFF2-40B4-BE49-F238E27FC236}">
                <a16:creationId xmlns:a16="http://schemas.microsoft.com/office/drawing/2014/main" id="{92001B49-B3B6-BD02-2720-62D1EC9FC395}"/>
              </a:ext>
            </a:extLst>
          </p:cNvPr>
          <p:cNvSpPr txBox="1">
            <a:spLocks/>
          </p:cNvSpPr>
          <p:nvPr/>
        </p:nvSpPr>
        <p:spPr>
          <a:xfrm>
            <a:off x="304800" y="914400"/>
            <a:ext cx="8686800" cy="553716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IN" sz="2400" b="1" i="1" dirty="0">
                <a:latin typeface="Times New Roman" panose="02020603050405020304" pitchFamily="18" charset="0"/>
                <a:ea typeface="Cambria" panose="02040503050406030204" pitchFamily="18" charset="0"/>
                <a:cs typeface="Times New Roman" panose="02020603050405020304" pitchFamily="18" charset="0"/>
              </a:rPr>
              <a:t>Logistic Function (Sigmoid Function):</a:t>
            </a: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The Logistic regression equation can be obtained from the Linear Regression equation. The mathematical steps to get Logistic Regression equations are given below:</a:t>
            </a:r>
          </a:p>
        </p:txBody>
      </p:sp>
      <p:sp>
        <p:nvSpPr>
          <p:cNvPr id="7" name="Content Placeholder 11">
            <a:extLst>
              <a:ext uri="{FF2B5EF4-FFF2-40B4-BE49-F238E27FC236}">
                <a16:creationId xmlns:a16="http://schemas.microsoft.com/office/drawing/2014/main" id="{0449517A-B602-29E1-33D2-DFB305E980C1}"/>
              </a:ext>
            </a:extLst>
          </p:cNvPr>
          <p:cNvSpPr txBox="1">
            <a:spLocks/>
          </p:cNvSpPr>
          <p:nvPr/>
        </p:nvSpPr>
        <p:spPr>
          <a:xfrm>
            <a:off x="114926" y="121919"/>
            <a:ext cx="7047874" cy="757595"/>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solidFill>
                  <a:srgbClr val="C00000"/>
                </a:solidFill>
                <a:latin typeface="Cambria" panose="02040503050406030204" pitchFamily="18" charset="0"/>
                <a:ea typeface="Cambria" panose="02040503050406030204" pitchFamily="18" charset="0"/>
              </a:rPr>
              <a:t>Logistic regression</a:t>
            </a:r>
          </a:p>
        </p:txBody>
      </p:sp>
      <p:pic>
        <p:nvPicPr>
          <p:cNvPr id="4" name="Picture 3">
            <a:extLst>
              <a:ext uri="{FF2B5EF4-FFF2-40B4-BE49-F238E27FC236}">
                <a16:creationId xmlns:a16="http://schemas.microsoft.com/office/drawing/2014/main" id="{147C93BF-B12C-AE4E-4A10-47A22E1F2870}"/>
              </a:ext>
            </a:extLst>
          </p:cNvPr>
          <p:cNvPicPr>
            <a:picLocks noChangeAspect="1"/>
          </p:cNvPicPr>
          <p:nvPr/>
        </p:nvPicPr>
        <p:blipFill>
          <a:blip r:embed="rId3"/>
          <a:stretch>
            <a:fillRect/>
          </a:stretch>
        </p:blipFill>
        <p:spPr>
          <a:xfrm>
            <a:off x="785486" y="2638510"/>
            <a:ext cx="7825113" cy="4061404"/>
          </a:xfrm>
          <a:prstGeom prst="rect">
            <a:avLst/>
          </a:prstGeom>
        </p:spPr>
      </p:pic>
    </p:spTree>
    <p:extLst>
      <p:ext uri="{BB962C8B-B14F-4D97-AF65-F5344CB8AC3E}">
        <p14:creationId xmlns:p14="http://schemas.microsoft.com/office/powerpoint/2010/main" val="23706901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ngfind.com-kingpin-png-4152286 (1).png"/>
          <p:cNvPicPr>
            <a:picLocks noChangeAspect="1"/>
          </p:cNvPicPr>
          <p:nvPr/>
        </p:nvPicPr>
        <p:blipFill>
          <a:blip r:embed="rId2" cstate="print"/>
          <a:stretch>
            <a:fillRect/>
          </a:stretch>
        </p:blipFill>
        <p:spPr>
          <a:xfrm>
            <a:off x="7162800" y="121920"/>
            <a:ext cx="1828800" cy="640080"/>
          </a:xfrm>
          <a:prstGeom prst="rect">
            <a:avLst/>
          </a:prstGeom>
        </p:spPr>
      </p:pic>
      <p:sp>
        <p:nvSpPr>
          <p:cNvPr id="9" name="Slide Number Placeholder 8"/>
          <p:cNvSpPr>
            <a:spLocks noGrp="1"/>
          </p:cNvSpPr>
          <p:nvPr>
            <p:ph type="sldNum" sz="quarter" idx="12"/>
          </p:nvPr>
        </p:nvSpPr>
        <p:spPr>
          <a:xfrm>
            <a:off x="6553200" y="6569075"/>
            <a:ext cx="2133600" cy="365125"/>
          </a:xfrm>
        </p:spPr>
        <p:txBody>
          <a:bodyPr/>
          <a:lstStyle/>
          <a:p>
            <a:fld id="{A1A6BA4E-CDAE-4DEF-A7CA-99055C502B84}" type="slidenum">
              <a:rPr lang="en-US" smtClean="0">
                <a:latin typeface="Cambria" panose="02040503050406030204" pitchFamily="18" charset="0"/>
                <a:ea typeface="Cambria" panose="02040503050406030204" pitchFamily="18" charset="0"/>
              </a:rPr>
              <a:pPr/>
              <a:t>51</a:t>
            </a:fld>
            <a:endParaRPr lang="en-US" dirty="0">
              <a:latin typeface="Cambria" panose="02040503050406030204" pitchFamily="18" charset="0"/>
              <a:ea typeface="Cambria" panose="02040503050406030204" pitchFamily="18" charset="0"/>
            </a:endParaRPr>
          </a:p>
        </p:txBody>
      </p:sp>
      <p:sp>
        <p:nvSpPr>
          <p:cNvPr id="2" name="Content Placeholder 11">
            <a:extLst>
              <a:ext uri="{FF2B5EF4-FFF2-40B4-BE49-F238E27FC236}">
                <a16:creationId xmlns:a16="http://schemas.microsoft.com/office/drawing/2014/main" id="{92001B49-B3B6-BD02-2720-62D1EC9FC395}"/>
              </a:ext>
            </a:extLst>
          </p:cNvPr>
          <p:cNvSpPr txBox="1">
            <a:spLocks/>
          </p:cNvSpPr>
          <p:nvPr/>
        </p:nvSpPr>
        <p:spPr>
          <a:xfrm>
            <a:off x="304800" y="914400"/>
            <a:ext cx="8686800" cy="553716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Example:</a:t>
            </a:r>
          </a:p>
          <a:p>
            <a:pPr lvl="1" algn="just">
              <a:buFont typeface="Wingdings" panose="05000000000000000000" pitchFamily="2" charset="2"/>
              <a:buChar char="ü"/>
            </a:pPr>
            <a:r>
              <a:rPr lang="en-IN" sz="2000" dirty="0">
                <a:latin typeface="Times New Roman" panose="02020603050405020304" pitchFamily="18" charset="0"/>
                <a:ea typeface="Cambria" panose="02040503050406030204" pitchFamily="18" charset="0"/>
                <a:cs typeface="Times New Roman" panose="02020603050405020304" pitchFamily="18" charset="0"/>
              </a:rPr>
              <a:t>To predict whether an email is spam (1) or (0)</a:t>
            </a:r>
          </a:p>
          <a:p>
            <a:pPr lvl="1" algn="just">
              <a:buFont typeface="Wingdings" panose="05000000000000000000" pitchFamily="2" charset="2"/>
              <a:buChar char="ü"/>
            </a:pPr>
            <a:r>
              <a:rPr lang="en-IN" sz="2000" dirty="0">
                <a:latin typeface="Times New Roman" panose="02020603050405020304" pitchFamily="18" charset="0"/>
                <a:ea typeface="Cambria" panose="02040503050406030204" pitchFamily="18" charset="0"/>
                <a:cs typeface="Times New Roman" panose="02020603050405020304" pitchFamily="18" charset="0"/>
              </a:rPr>
              <a:t>Whether the </a:t>
            </a:r>
            <a:r>
              <a:rPr lang="en-IN" sz="2000" dirty="0" err="1">
                <a:latin typeface="Times New Roman" panose="02020603050405020304" pitchFamily="18" charset="0"/>
                <a:ea typeface="Cambria" panose="02040503050406030204" pitchFamily="18" charset="0"/>
                <a:cs typeface="Times New Roman" panose="02020603050405020304" pitchFamily="18" charset="0"/>
              </a:rPr>
              <a:t>tumor</a:t>
            </a:r>
            <a:r>
              <a:rPr lang="en-IN" sz="2000" dirty="0">
                <a:latin typeface="Times New Roman" panose="02020603050405020304" pitchFamily="18" charset="0"/>
                <a:ea typeface="Cambria" panose="02040503050406030204" pitchFamily="18" charset="0"/>
                <a:cs typeface="Times New Roman" panose="02020603050405020304" pitchFamily="18" charset="0"/>
              </a:rPr>
              <a:t> is malignant (1) or not (0)</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7" name="Content Placeholder 11">
            <a:extLst>
              <a:ext uri="{FF2B5EF4-FFF2-40B4-BE49-F238E27FC236}">
                <a16:creationId xmlns:a16="http://schemas.microsoft.com/office/drawing/2014/main" id="{0449517A-B602-29E1-33D2-DFB305E980C1}"/>
              </a:ext>
            </a:extLst>
          </p:cNvPr>
          <p:cNvSpPr txBox="1">
            <a:spLocks/>
          </p:cNvSpPr>
          <p:nvPr/>
        </p:nvSpPr>
        <p:spPr>
          <a:xfrm>
            <a:off x="114926" y="121919"/>
            <a:ext cx="7047874" cy="757595"/>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solidFill>
                  <a:srgbClr val="C00000"/>
                </a:solidFill>
                <a:latin typeface="Cambria" panose="02040503050406030204" pitchFamily="18" charset="0"/>
                <a:ea typeface="Cambria" panose="02040503050406030204" pitchFamily="18" charset="0"/>
              </a:rPr>
              <a:t>Logistic regression</a:t>
            </a:r>
          </a:p>
        </p:txBody>
      </p:sp>
      <p:pic>
        <p:nvPicPr>
          <p:cNvPr id="4098" name="Picture 2">
            <a:extLst>
              <a:ext uri="{FF2B5EF4-FFF2-40B4-BE49-F238E27FC236}">
                <a16:creationId xmlns:a16="http://schemas.microsoft.com/office/drawing/2014/main" id="{6A8A1DB8-201F-F529-B858-3D50DF0C4A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438400"/>
            <a:ext cx="762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79359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ngfind.com-kingpin-png-4152286 (1).png"/>
          <p:cNvPicPr>
            <a:picLocks noChangeAspect="1"/>
          </p:cNvPicPr>
          <p:nvPr/>
        </p:nvPicPr>
        <p:blipFill>
          <a:blip r:embed="rId2" cstate="print"/>
          <a:stretch>
            <a:fillRect/>
          </a:stretch>
        </p:blipFill>
        <p:spPr>
          <a:xfrm>
            <a:off x="7162800" y="121920"/>
            <a:ext cx="1828800" cy="640080"/>
          </a:xfrm>
          <a:prstGeom prst="rect">
            <a:avLst/>
          </a:prstGeom>
        </p:spPr>
      </p:pic>
      <p:sp>
        <p:nvSpPr>
          <p:cNvPr id="9" name="Slide Number Placeholder 8"/>
          <p:cNvSpPr>
            <a:spLocks noGrp="1"/>
          </p:cNvSpPr>
          <p:nvPr>
            <p:ph type="sldNum" sz="quarter" idx="12"/>
          </p:nvPr>
        </p:nvSpPr>
        <p:spPr>
          <a:xfrm>
            <a:off x="6553200" y="6569075"/>
            <a:ext cx="2133600" cy="365125"/>
          </a:xfrm>
        </p:spPr>
        <p:txBody>
          <a:bodyPr/>
          <a:lstStyle/>
          <a:p>
            <a:fld id="{A1A6BA4E-CDAE-4DEF-A7CA-99055C502B84}" type="slidenum">
              <a:rPr lang="en-US" smtClean="0">
                <a:latin typeface="Cambria" panose="02040503050406030204" pitchFamily="18" charset="0"/>
                <a:ea typeface="Cambria" panose="02040503050406030204" pitchFamily="18" charset="0"/>
              </a:rPr>
              <a:pPr/>
              <a:t>52</a:t>
            </a:fld>
            <a:endParaRPr lang="en-US" dirty="0">
              <a:latin typeface="Cambria" panose="02040503050406030204" pitchFamily="18" charset="0"/>
              <a:ea typeface="Cambria" panose="02040503050406030204" pitchFamily="18" charset="0"/>
            </a:endParaRPr>
          </a:p>
        </p:txBody>
      </p:sp>
      <p:sp>
        <p:nvSpPr>
          <p:cNvPr id="2" name="Content Placeholder 11">
            <a:extLst>
              <a:ext uri="{FF2B5EF4-FFF2-40B4-BE49-F238E27FC236}">
                <a16:creationId xmlns:a16="http://schemas.microsoft.com/office/drawing/2014/main" id="{92001B49-B3B6-BD02-2720-62D1EC9FC395}"/>
              </a:ext>
            </a:extLst>
          </p:cNvPr>
          <p:cNvSpPr txBox="1">
            <a:spLocks/>
          </p:cNvSpPr>
          <p:nvPr/>
        </p:nvSpPr>
        <p:spPr>
          <a:xfrm>
            <a:off x="304800" y="914400"/>
            <a:ext cx="8686800" cy="5537160"/>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ü"/>
            </a:pPr>
            <a:r>
              <a:rPr lang="en-IN" sz="2400" b="1" i="1" dirty="0">
                <a:latin typeface="Times New Roman" panose="02020603050405020304" pitchFamily="18" charset="0"/>
                <a:ea typeface="Cambria" panose="02040503050406030204" pitchFamily="18" charset="0"/>
                <a:cs typeface="Times New Roman" panose="02020603050405020304" pitchFamily="18" charset="0"/>
              </a:rPr>
              <a:t>Types: </a:t>
            </a:r>
            <a:r>
              <a:rPr lang="en-IN" sz="2400" dirty="0">
                <a:latin typeface="Times New Roman" panose="02020603050405020304" pitchFamily="18" charset="0"/>
                <a:ea typeface="Cambria" panose="02040503050406030204" pitchFamily="18" charset="0"/>
                <a:cs typeface="Times New Roman" panose="02020603050405020304" pitchFamily="18" charset="0"/>
              </a:rPr>
              <a:t>On the basis of the categories, Logistic Regression can be classified into three types:</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Binomial: In binomial Logistic regression, there can be only two possible types of the dependent variables, such as 0 or 1, Pass or Fail, etc.</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Multinomial: In multinomial Logistic regression, there can be 3 or more possible unordered types of the dependent variable, such as "cat", "dogs", or "sheep“</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Ordinal: In ordinal Logistic regression, there can be 3 or more possible ordered types of dependent variables, such as "low", "Medium", or "High".</a:t>
            </a:r>
          </a:p>
        </p:txBody>
      </p:sp>
      <p:sp>
        <p:nvSpPr>
          <p:cNvPr id="7" name="Content Placeholder 11">
            <a:extLst>
              <a:ext uri="{FF2B5EF4-FFF2-40B4-BE49-F238E27FC236}">
                <a16:creationId xmlns:a16="http://schemas.microsoft.com/office/drawing/2014/main" id="{0449517A-B602-29E1-33D2-DFB305E980C1}"/>
              </a:ext>
            </a:extLst>
          </p:cNvPr>
          <p:cNvSpPr txBox="1">
            <a:spLocks/>
          </p:cNvSpPr>
          <p:nvPr/>
        </p:nvSpPr>
        <p:spPr>
          <a:xfrm>
            <a:off x="114926" y="121919"/>
            <a:ext cx="7047874" cy="757595"/>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solidFill>
                  <a:srgbClr val="C00000"/>
                </a:solidFill>
                <a:latin typeface="Cambria" panose="02040503050406030204" pitchFamily="18" charset="0"/>
                <a:ea typeface="Cambria" panose="02040503050406030204" pitchFamily="18" charset="0"/>
              </a:rPr>
              <a:t>Logistic regression</a:t>
            </a:r>
          </a:p>
        </p:txBody>
      </p:sp>
    </p:spTree>
    <p:extLst>
      <p:ext uri="{BB962C8B-B14F-4D97-AF65-F5344CB8AC3E}">
        <p14:creationId xmlns:p14="http://schemas.microsoft.com/office/powerpoint/2010/main" val="41422147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ngfind.com-kingpin-png-4152286 (1).png"/>
          <p:cNvPicPr>
            <a:picLocks noChangeAspect="1"/>
          </p:cNvPicPr>
          <p:nvPr/>
        </p:nvPicPr>
        <p:blipFill>
          <a:blip r:embed="rId2" cstate="print"/>
          <a:stretch>
            <a:fillRect/>
          </a:stretch>
        </p:blipFill>
        <p:spPr>
          <a:xfrm>
            <a:off x="7162800" y="121920"/>
            <a:ext cx="1828800" cy="640080"/>
          </a:xfrm>
          <a:prstGeom prst="rect">
            <a:avLst/>
          </a:prstGeom>
        </p:spPr>
      </p:pic>
      <p:sp>
        <p:nvSpPr>
          <p:cNvPr id="9" name="Slide Number Placeholder 8"/>
          <p:cNvSpPr>
            <a:spLocks noGrp="1"/>
          </p:cNvSpPr>
          <p:nvPr>
            <p:ph type="sldNum" sz="quarter" idx="12"/>
          </p:nvPr>
        </p:nvSpPr>
        <p:spPr>
          <a:xfrm>
            <a:off x="6553200" y="6569075"/>
            <a:ext cx="2133600" cy="365125"/>
          </a:xfrm>
        </p:spPr>
        <p:txBody>
          <a:bodyPr/>
          <a:lstStyle/>
          <a:p>
            <a:fld id="{A1A6BA4E-CDAE-4DEF-A7CA-99055C502B84}" type="slidenum">
              <a:rPr lang="en-US" smtClean="0">
                <a:latin typeface="Cambria" panose="02040503050406030204" pitchFamily="18" charset="0"/>
                <a:ea typeface="Cambria" panose="02040503050406030204" pitchFamily="18" charset="0"/>
              </a:rPr>
              <a:pPr/>
              <a:t>53</a:t>
            </a:fld>
            <a:endParaRPr lang="en-US" dirty="0">
              <a:latin typeface="Cambria" panose="02040503050406030204" pitchFamily="18" charset="0"/>
              <a:ea typeface="Cambria" panose="02040503050406030204" pitchFamily="18" charset="0"/>
            </a:endParaRPr>
          </a:p>
        </p:txBody>
      </p:sp>
      <p:sp>
        <p:nvSpPr>
          <p:cNvPr id="2" name="Content Placeholder 11">
            <a:extLst>
              <a:ext uri="{FF2B5EF4-FFF2-40B4-BE49-F238E27FC236}">
                <a16:creationId xmlns:a16="http://schemas.microsoft.com/office/drawing/2014/main" id="{92001B49-B3B6-BD02-2720-62D1EC9FC395}"/>
              </a:ext>
            </a:extLst>
          </p:cNvPr>
          <p:cNvSpPr txBox="1">
            <a:spLocks/>
          </p:cNvSpPr>
          <p:nvPr/>
        </p:nvSpPr>
        <p:spPr>
          <a:xfrm>
            <a:off x="304800" y="914400"/>
            <a:ext cx="8686800" cy="553716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7" name="Content Placeholder 11">
            <a:extLst>
              <a:ext uri="{FF2B5EF4-FFF2-40B4-BE49-F238E27FC236}">
                <a16:creationId xmlns:a16="http://schemas.microsoft.com/office/drawing/2014/main" id="{0449517A-B602-29E1-33D2-DFB305E980C1}"/>
              </a:ext>
            </a:extLst>
          </p:cNvPr>
          <p:cNvSpPr txBox="1">
            <a:spLocks/>
          </p:cNvSpPr>
          <p:nvPr/>
        </p:nvSpPr>
        <p:spPr>
          <a:xfrm>
            <a:off x="114926" y="121919"/>
            <a:ext cx="7047874" cy="757595"/>
          </a:xfrm>
          <a:prstGeom prst="rect">
            <a:avLst/>
          </a:prstGeom>
        </p:spPr>
        <p:txBody>
          <a:bodyPr>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IN" dirty="0">
                <a:solidFill>
                  <a:srgbClr val="C00000"/>
                </a:solidFill>
                <a:latin typeface="Cambria" panose="02040503050406030204" pitchFamily="18" charset="0"/>
                <a:ea typeface="Cambria" panose="02040503050406030204" pitchFamily="18" charset="0"/>
              </a:rPr>
              <a:t>Spam Detection with Logistic Regression</a:t>
            </a:r>
            <a:endParaRPr lang="en-US" dirty="0">
              <a:solidFill>
                <a:srgbClr val="C00000"/>
              </a:solidFill>
              <a:latin typeface="Cambria" panose="02040503050406030204" pitchFamily="18" charset="0"/>
              <a:ea typeface="Cambria" panose="02040503050406030204" pitchFamily="18" charset="0"/>
            </a:endParaRPr>
          </a:p>
        </p:txBody>
      </p:sp>
      <p:pic>
        <p:nvPicPr>
          <p:cNvPr id="5122" name="Picture 2">
            <a:extLst>
              <a:ext uri="{FF2B5EF4-FFF2-40B4-BE49-F238E27FC236}">
                <a16:creationId xmlns:a16="http://schemas.microsoft.com/office/drawing/2014/main" id="{8FC608B2-D16A-3413-897A-3772B3E4D4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108" y="1524000"/>
            <a:ext cx="8763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5075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7162800" y="121920"/>
            <a:ext cx="1828800" cy="640080"/>
          </a:xfrm>
          <a:prstGeom prst="rect">
            <a:avLst/>
          </a:prstGeom>
        </p:spPr>
      </p:pic>
      <p:sp>
        <p:nvSpPr>
          <p:cNvPr id="9" name="Slide Number Placeholder 8"/>
          <p:cNvSpPr>
            <a:spLocks noGrp="1"/>
          </p:cNvSpPr>
          <p:nvPr>
            <p:ph type="sldNum" sz="quarter" idx="12"/>
          </p:nvPr>
        </p:nvSpPr>
        <p:spPr/>
        <p:txBody>
          <a:bodyPr/>
          <a:lstStyle/>
          <a:p>
            <a:fld id="{A1A6BA4E-CDAE-4DEF-A7CA-99055C502B84}" type="slidenum">
              <a:rPr lang="en-US" smtClean="0">
                <a:latin typeface="Cambria" panose="02040503050406030204" pitchFamily="18" charset="0"/>
                <a:ea typeface="Cambria" panose="02040503050406030204" pitchFamily="18" charset="0"/>
              </a:rPr>
              <a:pPr/>
              <a:t>6</a:t>
            </a:fld>
            <a:endParaRPr lang="en-US" dirty="0">
              <a:latin typeface="Cambria" panose="02040503050406030204" pitchFamily="18" charset="0"/>
              <a:ea typeface="Cambria" panose="02040503050406030204" pitchFamily="18" charset="0"/>
            </a:endParaRPr>
          </a:p>
        </p:txBody>
      </p:sp>
      <p:sp>
        <p:nvSpPr>
          <p:cNvPr id="2" name="Content Placeholder 11">
            <a:extLst>
              <a:ext uri="{FF2B5EF4-FFF2-40B4-BE49-F238E27FC236}">
                <a16:creationId xmlns:a16="http://schemas.microsoft.com/office/drawing/2014/main" id="{92001B49-B3B6-BD02-2720-62D1EC9FC395}"/>
              </a:ext>
            </a:extLst>
          </p:cNvPr>
          <p:cNvSpPr txBox="1">
            <a:spLocks/>
          </p:cNvSpPr>
          <p:nvPr/>
        </p:nvSpPr>
        <p:spPr>
          <a:xfrm>
            <a:off x="304800" y="914400"/>
            <a:ext cx="8686800" cy="553716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IN" sz="2400" b="1" i="1" dirty="0">
                <a:latin typeface="Times New Roman" panose="02020603050405020304" pitchFamily="18" charset="0"/>
                <a:ea typeface="Cambria" panose="02040503050406030204" pitchFamily="18" charset="0"/>
                <a:cs typeface="Times New Roman" panose="02020603050405020304" pitchFamily="18" charset="0"/>
              </a:rPr>
              <a:t>Some of Machine Learning Platforms</a:t>
            </a: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Google Cloud AI Platform</a:t>
            </a: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Azure Machine Learning </a:t>
            </a: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IBM Machine Learning</a:t>
            </a: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Amazon Machine Learning</a:t>
            </a: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 Neural Designer</a:t>
            </a: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Anaconda</a:t>
            </a: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H2O.ai </a:t>
            </a: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TensorFlow</a:t>
            </a: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Spell</a:t>
            </a: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Microsoft Cognitive Toolkit (CNTK)</a:t>
            </a:r>
          </a:p>
        </p:txBody>
      </p:sp>
      <p:sp>
        <p:nvSpPr>
          <p:cNvPr id="7" name="Content Placeholder 11">
            <a:extLst>
              <a:ext uri="{FF2B5EF4-FFF2-40B4-BE49-F238E27FC236}">
                <a16:creationId xmlns:a16="http://schemas.microsoft.com/office/drawing/2014/main" id="{0449517A-B602-29E1-33D2-DFB305E980C1}"/>
              </a:ext>
            </a:extLst>
          </p:cNvPr>
          <p:cNvSpPr txBox="1">
            <a:spLocks/>
          </p:cNvSpPr>
          <p:nvPr/>
        </p:nvSpPr>
        <p:spPr>
          <a:xfrm>
            <a:off x="114926" y="121920"/>
            <a:ext cx="7047874" cy="54487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solidFill>
                  <a:srgbClr val="C00000"/>
                </a:solidFill>
                <a:latin typeface="Cambria" panose="02040503050406030204" pitchFamily="18" charset="0"/>
                <a:ea typeface="Cambria" panose="02040503050406030204" pitchFamily="18" charset="0"/>
              </a:rPr>
              <a:t>Platform for Machine Learning</a:t>
            </a:r>
          </a:p>
        </p:txBody>
      </p:sp>
    </p:spTree>
    <p:extLst>
      <p:ext uri="{BB962C8B-B14F-4D97-AF65-F5344CB8AC3E}">
        <p14:creationId xmlns:p14="http://schemas.microsoft.com/office/powerpoint/2010/main" val="3890564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7162800" y="121920"/>
            <a:ext cx="1828800" cy="640080"/>
          </a:xfrm>
          <a:prstGeom prst="rect">
            <a:avLst/>
          </a:prstGeom>
        </p:spPr>
      </p:pic>
      <p:sp>
        <p:nvSpPr>
          <p:cNvPr id="9" name="Slide Number Placeholder 8"/>
          <p:cNvSpPr>
            <a:spLocks noGrp="1"/>
          </p:cNvSpPr>
          <p:nvPr>
            <p:ph type="sldNum" sz="quarter" idx="12"/>
          </p:nvPr>
        </p:nvSpPr>
        <p:spPr>
          <a:xfrm>
            <a:off x="6553200" y="6569075"/>
            <a:ext cx="2133600" cy="365125"/>
          </a:xfrm>
        </p:spPr>
        <p:txBody>
          <a:bodyPr/>
          <a:lstStyle/>
          <a:p>
            <a:fld id="{A1A6BA4E-CDAE-4DEF-A7CA-99055C502B84}" type="slidenum">
              <a:rPr lang="en-US" smtClean="0">
                <a:latin typeface="Cambria" panose="02040503050406030204" pitchFamily="18" charset="0"/>
                <a:ea typeface="Cambria" panose="02040503050406030204" pitchFamily="18" charset="0"/>
              </a:rPr>
              <a:pPr/>
              <a:t>7</a:t>
            </a:fld>
            <a:endParaRPr lang="en-US" dirty="0">
              <a:latin typeface="Cambria" panose="02040503050406030204" pitchFamily="18" charset="0"/>
              <a:ea typeface="Cambria" panose="02040503050406030204" pitchFamily="18" charset="0"/>
            </a:endParaRPr>
          </a:p>
        </p:txBody>
      </p:sp>
      <p:sp>
        <p:nvSpPr>
          <p:cNvPr id="2" name="Content Placeholder 11">
            <a:extLst>
              <a:ext uri="{FF2B5EF4-FFF2-40B4-BE49-F238E27FC236}">
                <a16:creationId xmlns:a16="http://schemas.microsoft.com/office/drawing/2014/main" id="{92001B49-B3B6-BD02-2720-62D1EC9FC395}"/>
              </a:ext>
            </a:extLst>
          </p:cNvPr>
          <p:cNvSpPr txBox="1">
            <a:spLocks/>
          </p:cNvSpPr>
          <p:nvPr/>
        </p:nvSpPr>
        <p:spPr>
          <a:xfrm>
            <a:off x="304800" y="914400"/>
            <a:ext cx="8686800" cy="553716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Python is one of the most popular programming languages for this task and it has replaced many languages in the industry, one of the reasons is its vast collection of libraries.</a:t>
            </a: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Python libraries that are used in Machine Learning are:</a:t>
            </a:r>
          </a:p>
        </p:txBody>
      </p:sp>
      <p:sp>
        <p:nvSpPr>
          <p:cNvPr id="7" name="Content Placeholder 11">
            <a:extLst>
              <a:ext uri="{FF2B5EF4-FFF2-40B4-BE49-F238E27FC236}">
                <a16:creationId xmlns:a16="http://schemas.microsoft.com/office/drawing/2014/main" id="{0449517A-B602-29E1-33D2-DFB305E980C1}"/>
              </a:ext>
            </a:extLst>
          </p:cNvPr>
          <p:cNvSpPr txBox="1">
            <a:spLocks/>
          </p:cNvSpPr>
          <p:nvPr/>
        </p:nvSpPr>
        <p:spPr>
          <a:xfrm>
            <a:off x="114926" y="121920"/>
            <a:ext cx="7047874" cy="544870"/>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solidFill>
                  <a:srgbClr val="C00000"/>
                </a:solidFill>
                <a:latin typeface="Cambria" panose="02040503050406030204" pitchFamily="18" charset="0"/>
                <a:ea typeface="Cambria" panose="02040503050406030204" pitchFamily="18" charset="0"/>
              </a:rPr>
              <a:t>Machine Learning Python Libraries</a:t>
            </a:r>
          </a:p>
        </p:txBody>
      </p:sp>
      <p:pic>
        <p:nvPicPr>
          <p:cNvPr id="1026" name="Picture 2" descr="NumPy - Wikipedia">
            <a:extLst>
              <a:ext uri="{FF2B5EF4-FFF2-40B4-BE49-F238E27FC236}">
                <a16:creationId xmlns:a16="http://schemas.microsoft.com/office/drawing/2014/main" id="{A8CDC66A-EA3B-C6E5-0498-7E06BC3391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696" y="2667000"/>
            <a:ext cx="2616518" cy="11715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ciPy and NumPy - Full Stack Python">
            <a:extLst>
              <a:ext uri="{FF2B5EF4-FFF2-40B4-BE49-F238E27FC236}">
                <a16:creationId xmlns:a16="http://schemas.microsoft.com/office/drawing/2014/main" id="{5957F845-89CA-3999-AF33-976217CB55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873" y="4341297"/>
            <a:ext cx="2272626" cy="90011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cikit-learn - Wikipedia">
            <a:extLst>
              <a:ext uri="{FF2B5EF4-FFF2-40B4-BE49-F238E27FC236}">
                <a16:creationId xmlns:a16="http://schemas.microsoft.com/office/drawing/2014/main" id="{64FABA46-8D03-61A4-16E6-8B164D5B67B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2200" y="2574132"/>
            <a:ext cx="2291974" cy="123586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heano – SUPERCOMPUTER EDUCATION AND RESEARCH CENTRE">
            <a:extLst>
              <a:ext uri="{FF2B5EF4-FFF2-40B4-BE49-F238E27FC236}">
                <a16:creationId xmlns:a16="http://schemas.microsoft.com/office/drawing/2014/main" id="{A946F5CC-DDB9-ED83-6FFF-4832B3CE322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9400" y="2514600"/>
            <a:ext cx="2657759" cy="126686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GitHub - tensorflow/tensorflow: An Open Source Machine Learning Framework  for Everyone">
            <a:extLst>
              <a:ext uri="{FF2B5EF4-FFF2-40B4-BE49-F238E27FC236}">
                <a16:creationId xmlns:a16="http://schemas.microsoft.com/office/drawing/2014/main" id="{BB0DB153-3509-4292-583E-0F1B1BC0E27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94128" y="3476904"/>
            <a:ext cx="3468272" cy="116205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Keras: the Python deep learning API">
            <a:extLst>
              <a:ext uri="{FF2B5EF4-FFF2-40B4-BE49-F238E27FC236}">
                <a16:creationId xmlns:a16="http://schemas.microsoft.com/office/drawing/2014/main" id="{1935F308-4ED7-6A8A-9E4B-47FA939F98E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19800" y="4544322"/>
            <a:ext cx="2984059" cy="86587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5 Statistical Functions in PyTorch | by Anurag Lahon | Towards Data Science">
            <a:extLst>
              <a:ext uri="{FF2B5EF4-FFF2-40B4-BE49-F238E27FC236}">
                <a16:creationId xmlns:a16="http://schemas.microsoft.com/office/drawing/2014/main" id="{C706F98B-FC0A-21B7-8B96-BAB77130DA7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9816" y="5433200"/>
            <a:ext cx="2533730" cy="126686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pandas (software) - Wikipedia">
            <a:extLst>
              <a:ext uri="{FF2B5EF4-FFF2-40B4-BE49-F238E27FC236}">
                <a16:creationId xmlns:a16="http://schemas.microsoft.com/office/drawing/2014/main" id="{ECCAD362-96CF-1463-3397-EB1B60C2B36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72200" y="5727536"/>
            <a:ext cx="2414382" cy="978064"/>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Matplotlib Tutorial - javatpoint">
            <a:extLst>
              <a:ext uri="{FF2B5EF4-FFF2-40B4-BE49-F238E27FC236}">
                <a16:creationId xmlns:a16="http://schemas.microsoft.com/office/drawing/2014/main" id="{CCAC6521-B04F-7C0C-1A94-05C62CD5567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82261" y="4831080"/>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6338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7162800" y="121920"/>
            <a:ext cx="1828800" cy="640080"/>
          </a:xfrm>
          <a:prstGeom prst="rect">
            <a:avLst/>
          </a:prstGeom>
        </p:spPr>
      </p:pic>
      <p:sp>
        <p:nvSpPr>
          <p:cNvPr id="9" name="Slide Number Placeholder 8"/>
          <p:cNvSpPr>
            <a:spLocks noGrp="1"/>
          </p:cNvSpPr>
          <p:nvPr>
            <p:ph type="sldNum" sz="quarter" idx="12"/>
          </p:nvPr>
        </p:nvSpPr>
        <p:spPr>
          <a:xfrm>
            <a:off x="6553200" y="6569075"/>
            <a:ext cx="2133600" cy="365125"/>
          </a:xfrm>
        </p:spPr>
        <p:txBody>
          <a:bodyPr/>
          <a:lstStyle/>
          <a:p>
            <a:fld id="{A1A6BA4E-CDAE-4DEF-A7CA-99055C502B84}" type="slidenum">
              <a:rPr lang="en-US" smtClean="0">
                <a:latin typeface="Cambria" panose="02040503050406030204" pitchFamily="18" charset="0"/>
                <a:ea typeface="Cambria" panose="02040503050406030204" pitchFamily="18" charset="0"/>
              </a:rPr>
              <a:pPr/>
              <a:t>8</a:t>
            </a:fld>
            <a:endParaRPr lang="en-US" dirty="0">
              <a:latin typeface="Cambria" panose="02040503050406030204" pitchFamily="18" charset="0"/>
              <a:ea typeface="Cambria" panose="02040503050406030204" pitchFamily="18" charset="0"/>
            </a:endParaRPr>
          </a:p>
        </p:txBody>
      </p:sp>
      <p:sp>
        <p:nvSpPr>
          <p:cNvPr id="2" name="Content Placeholder 11">
            <a:extLst>
              <a:ext uri="{FF2B5EF4-FFF2-40B4-BE49-F238E27FC236}">
                <a16:creationId xmlns:a16="http://schemas.microsoft.com/office/drawing/2014/main" id="{92001B49-B3B6-BD02-2720-62D1EC9FC395}"/>
              </a:ext>
            </a:extLst>
          </p:cNvPr>
          <p:cNvSpPr txBox="1">
            <a:spLocks/>
          </p:cNvSpPr>
          <p:nvPr/>
        </p:nvSpPr>
        <p:spPr>
          <a:xfrm>
            <a:off x="304800" y="914400"/>
            <a:ext cx="8686800" cy="5537160"/>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ü"/>
            </a:pPr>
            <a:r>
              <a:rPr lang="en-IN" sz="2400" dirty="0">
                <a:solidFill>
                  <a:srgbClr val="7030A0"/>
                </a:solidFill>
                <a:effectLst>
                  <a:outerShdw blurRad="38100" dist="38100" dir="2700000" algn="tl">
                    <a:srgbClr val="000000">
                      <a:alpha val="43137"/>
                    </a:srgbClr>
                  </a:outerShdw>
                </a:effectLst>
                <a:latin typeface="Times New Roman" panose="02020603050405020304" pitchFamily="18" charset="0"/>
                <a:ea typeface="Cambria" panose="02040503050406030204" pitchFamily="18" charset="0"/>
                <a:cs typeface="Times New Roman" panose="02020603050405020304" pitchFamily="18" charset="0"/>
              </a:rPr>
              <a:t>NumPy: </a:t>
            </a:r>
            <a:r>
              <a:rPr lang="en-IN" sz="2400" dirty="0">
                <a:latin typeface="Times New Roman" panose="02020603050405020304" pitchFamily="18" charset="0"/>
                <a:ea typeface="Cambria" panose="02040503050406030204" pitchFamily="18" charset="0"/>
                <a:cs typeface="Times New Roman" panose="02020603050405020304" pitchFamily="18" charset="0"/>
              </a:rPr>
              <a:t>For any work with matrices, especially math operations; NumPy is faster and easier to use than most other Python libraries.</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400" dirty="0">
                <a:solidFill>
                  <a:srgbClr val="7030A0"/>
                </a:solidFill>
                <a:effectLst>
                  <a:outerShdw blurRad="38100" dist="38100" dir="2700000" algn="tl">
                    <a:srgbClr val="000000">
                      <a:alpha val="43137"/>
                    </a:srgbClr>
                  </a:outerShdw>
                </a:effectLst>
                <a:latin typeface="Times New Roman" panose="02020603050405020304" pitchFamily="18" charset="0"/>
                <a:ea typeface="Cambria" panose="02040503050406030204" pitchFamily="18" charset="0"/>
                <a:cs typeface="Times New Roman" panose="02020603050405020304" pitchFamily="18" charset="0"/>
              </a:rPr>
              <a:t>SciPy: </a:t>
            </a:r>
            <a:r>
              <a:rPr lang="en-IN" sz="2400" dirty="0">
                <a:latin typeface="Times New Roman" panose="02020603050405020304" pitchFamily="18" charset="0"/>
                <a:ea typeface="Cambria" panose="02040503050406030204" pitchFamily="18" charset="0"/>
                <a:cs typeface="Times New Roman" panose="02020603050405020304" pitchFamily="18" charset="0"/>
              </a:rPr>
              <a:t>Scientific and technical computing; for optimization, linear algebra, integration and statistics. </a:t>
            </a:r>
            <a:r>
              <a:rPr lang="en-US" sz="2400" dirty="0">
                <a:latin typeface="Times New Roman" panose="02020603050405020304" pitchFamily="18" charset="0"/>
                <a:ea typeface="Cambria" panose="02040503050406030204" pitchFamily="18" charset="0"/>
                <a:cs typeface="Times New Roman" panose="02020603050405020304" pitchFamily="18" charset="0"/>
              </a:rPr>
              <a:t>SciPy is also very useful for image manipulation. </a:t>
            </a: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400" dirty="0">
                <a:solidFill>
                  <a:srgbClr val="7030A0"/>
                </a:solidFill>
                <a:effectLst>
                  <a:outerShdw blurRad="38100" dist="38100" dir="2700000" algn="tl">
                    <a:srgbClr val="000000">
                      <a:alpha val="43137"/>
                    </a:srgbClr>
                  </a:outerShdw>
                </a:effectLst>
                <a:latin typeface="Times New Roman" panose="02020603050405020304" pitchFamily="18" charset="0"/>
                <a:ea typeface="Cambria" panose="02040503050406030204" pitchFamily="18" charset="0"/>
                <a:cs typeface="Times New Roman" panose="02020603050405020304" pitchFamily="18" charset="0"/>
              </a:rPr>
              <a:t>Matplotlib: </a:t>
            </a:r>
            <a:r>
              <a:rPr lang="en-IN" sz="2400" dirty="0">
                <a:latin typeface="Times New Roman" panose="02020603050405020304" pitchFamily="18" charset="0"/>
                <a:ea typeface="Cambria" panose="02040503050406030204" pitchFamily="18" charset="0"/>
                <a:cs typeface="Times New Roman" panose="02020603050405020304" pitchFamily="18" charset="0"/>
              </a:rPr>
              <a:t>Data visualisation; focused on data visualization and primarily used for creating beautiful graphs, plots, histograms, and bar charts</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sv-SE" sz="2400" dirty="0">
                <a:solidFill>
                  <a:srgbClr val="7030A0"/>
                </a:solidFill>
                <a:effectLst>
                  <a:outerShdw blurRad="38100" dist="38100" dir="2700000" algn="tl">
                    <a:srgbClr val="000000">
                      <a:alpha val="43137"/>
                    </a:srgbClr>
                  </a:outerShdw>
                </a:effectLst>
                <a:latin typeface="Times New Roman" panose="02020603050405020304" pitchFamily="18" charset="0"/>
                <a:ea typeface="Cambria" panose="02040503050406030204" pitchFamily="18" charset="0"/>
                <a:cs typeface="Times New Roman" panose="02020603050405020304" pitchFamily="18" charset="0"/>
              </a:rPr>
              <a:t>Pandas: - </a:t>
            </a:r>
            <a:r>
              <a:rPr lang="en-US" sz="2400" dirty="0">
                <a:latin typeface="Times New Roman" panose="02020603050405020304" pitchFamily="18" charset="0"/>
                <a:ea typeface="Cambria" panose="02040503050406030204" pitchFamily="18" charset="0"/>
                <a:cs typeface="Times New Roman" panose="02020603050405020304" pitchFamily="18" charset="0"/>
              </a:rPr>
              <a:t>Data set cleaning, merging, and joining</a:t>
            </a:r>
            <a:r>
              <a:rPr lang="sv-SE" sz="2400" dirty="0">
                <a:latin typeface="Times New Roman" panose="02020603050405020304" pitchFamily="18" charset="0"/>
                <a:ea typeface="Cambria" panose="02040503050406030204" pitchFamily="18" charset="0"/>
                <a:cs typeface="Times New Roman" panose="02020603050405020304" pitchFamily="18" charset="0"/>
              </a:rPr>
              <a:t>. </a:t>
            </a:r>
            <a:r>
              <a:rPr lang="en-IN" sz="2400" dirty="0">
                <a:latin typeface="Times New Roman" panose="02020603050405020304" pitchFamily="18" charset="0"/>
                <a:ea typeface="Cambria" panose="02040503050406030204" pitchFamily="18" charset="0"/>
                <a:cs typeface="Times New Roman" panose="02020603050405020304" pitchFamily="18" charset="0"/>
              </a:rPr>
              <a:t>It relies on two types of data structures, one-dimensional (series) and two-dimensional (</a:t>
            </a:r>
            <a:r>
              <a:rPr lang="en-IN" sz="2400" dirty="0" err="1">
                <a:latin typeface="Times New Roman" panose="02020603050405020304" pitchFamily="18" charset="0"/>
                <a:ea typeface="Cambria" panose="02040503050406030204" pitchFamily="18" charset="0"/>
                <a:cs typeface="Times New Roman" panose="02020603050405020304" pitchFamily="18" charset="0"/>
              </a:rPr>
              <a:t>DataFrame</a:t>
            </a:r>
            <a:r>
              <a:rPr lang="en-IN" sz="2400" dirty="0">
                <a:latin typeface="Times New Roman" panose="02020603050405020304" pitchFamily="18" charset="0"/>
                <a:ea typeface="Cambria" panose="02040503050406030204" pitchFamily="18" charset="0"/>
                <a:cs typeface="Times New Roman" panose="02020603050405020304" pitchFamily="18" charset="0"/>
              </a:rPr>
              <a:t>)</a:t>
            </a:r>
            <a:endParaRPr lang="sv-SE"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7" name="Content Placeholder 11">
            <a:extLst>
              <a:ext uri="{FF2B5EF4-FFF2-40B4-BE49-F238E27FC236}">
                <a16:creationId xmlns:a16="http://schemas.microsoft.com/office/drawing/2014/main" id="{0449517A-B602-29E1-33D2-DFB305E980C1}"/>
              </a:ext>
            </a:extLst>
          </p:cNvPr>
          <p:cNvSpPr txBox="1">
            <a:spLocks/>
          </p:cNvSpPr>
          <p:nvPr/>
        </p:nvSpPr>
        <p:spPr>
          <a:xfrm>
            <a:off x="114926" y="121920"/>
            <a:ext cx="7047874" cy="544870"/>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solidFill>
                  <a:srgbClr val="C00000"/>
                </a:solidFill>
                <a:latin typeface="Cambria" panose="02040503050406030204" pitchFamily="18" charset="0"/>
                <a:ea typeface="Cambria" panose="02040503050406030204" pitchFamily="18" charset="0"/>
              </a:rPr>
              <a:t>ML Python Libraries - Uses</a:t>
            </a:r>
          </a:p>
        </p:txBody>
      </p:sp>
    </p:spTree>
    <p:extLst>
      <p:ext uri="{BB962C8B-B14F-4D97-AF65-F5344CB8AC3E}">
        <p14:creationId xmlns:p14="http://schemas.microsoft.com/office/powerpoint/2010/main" val="511014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7162800" y="121920"/>
            <a:ext cx="1828800" cy="640080"/>
          </a:xfrm>
          <a:prstGeom prst="rect">
            <a:avLst/>
          </a:prstGeom>
        </p:spPr>
      </p:pic>
      <p:sp>
        <p:nvSpPr>
          <p:cNvPr id="9" name="Slide Number Placeholder 8"/>
          <p:cNvSpPr>
            <a:spLocks noGrp="1"/>
          </p:cNvSpPr>
          <p:nvPr>
            <p:ph type="sldNum" sz="quarter" idx="12"/>
          </p:nvPr>
        </p:nvSpPr>
        <p:spPr>
          <a:xfrm>
            <a:off x="6553200" y="6569075"/>
            <a:ext cx="2133600" cy="365125"/>
          </a:xfrm>
        </p:spPr>
        <p:txBody>
          <a:bodyPr/>
          <a:lstStyle/>
          <a:p>
            <a:fld id="{A1A6BA4E-CDAE-4DEF-A7CA-99055C502B84}" type="slidenum">
              <a:rPr lang="en-US" smtClean="0">
                <a:latin typeface="Cambria" panose="02040503050406030204" pitchFamily="18" charset="0"/>
                <a:ea typeface="Cambria" panose="02040503050406030204" pitchFamily="18" charset="0"/>
              </a:rPr>
              <a:pPr/>
              <a:t>9</a:t>
            </a:fld>
            <a:endParaRPr lang="en-US" dirty="0">
              <a:latin typeface="Cambria" panose="02040503050406030204" pitchFamily="18" charset="0"/>
              <a:ea typeface="Cambria" panose="02040503050406030204" pitchFamily="18" charset="0"/>
            </a:endParaRPr>
          </a:p>
        </p:txBody>
      </p:sp>
      <p:sp>
        <p:nvSpPr>
          <p:cNvPr id="2" name="Content Placeholder 11">
            <a:extLst>
              <a:ext uri="{FF2B5EF4-FFF2-40B4-BE49-F238E27FC236}">
                <a16:creationId xmlns:a16="http://schemas.microsoft.com/office/drawing/2014/main" id="{92001B49-B3B6-BD02-2720-62D1EC9FC395}"/>
              </a:ext>
            </a:extLst>
          </p:cNvPr>
          <p:cNvSpPr txBox="1">
            <a:spLocks/>
          </p:cNvSpPr>
          <p:nvPr/>
        </p:nvSpPr>
        <p:spPr>
          <a:xfrm>
            <a:off x="304800" y="914400"/>
            <a:ext cx="8686800" cy="553716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ü"/>
            </a:pPr>
            <a:r>
              <a:rPr lang="sv-SE" sz="2400" dirty="0">
                <a:solidFill>
                  <a:srgbClr val="7030A0"/>
                </a:solidFill>
                <a:effectLst>
                  <a:outerShdw blurRad="38100" dist="38100" dir="2700000" algn="tl">
                    <a:srgbClr val="000000">
                      <a:alpha val="43137"/>
                    </a:srgbClr>
                  </a:outerShdw>
                </a:effectLst>
                <a:latin typeface="Times New Roman" panose="02020603050405020304" pitchFamily="18" charset="0"/>
                <a:ea typeface="Cambria" panose="02040503050406030204" pitchFamily="18" charset="0"/>
                <a:cs typeface="Times New Roman" panose="02020603050405020304" pitchFamily="18" charset="0"/>
              </a:rPr>
              <a:t>PyTorch: </a:t>
            </a:r>
            <a:r>
              <a:rPr lang="en-IN" sz="2400" dirty="0">
                <a:latin typeface="Times New Roman" panose="02020603050405020304" pitchFamily="18" charset="0"/>
                <a:ea typeface="Cambria" panose="02040503050406030204" pitchFamily="18" charset="0"/>
                <a:cs typeface="Times New Roman" panose="02020603050405020304" pitchFamily="18" charset="0"/>
              </a:rPr>
              <a:t>It is mainly used in ML applications that involve natural language processing or computer vision.</a:t>
            </a:r>
          </a:p>
          <a:p>
            <a:pPr algn="just">
              <a:buFont typeface="Wingdings" panose="05000000000000000000" pitchFamily="2" charset="2"/>
              <a:buChar char="ü"/>
            </a:pPr>
            <a:endParaRPr lang="sv-SE"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sv-SE" sz="2400" dirty="0">
                <a:solidFill>
                  <a:srgbClr val="7030A0"/>
                </a:solidFill>
                <a:effectLst>
                  <a:outerShdw blurRad="38100" dist="38100" dir="2700000" algn="tl">
                    <a:srgbClr val="000000">
                      <a:alpha val="43137"/>
                    </a:srgbClr>
                  </a:outerShdw>
                </a:effectLst>
                <a:latin typeface="Times New Roman" panose="02020603050405020304" pitchFamily="18" charset="0"/>
                <a:ea typeface="Cambria" panose="02040503050406030204" pitchFamily="18" charset="0"/>
                <a:cs typeface="Times New Roman" panose="02020603050405020304" pitchFamily="18" charset="0"/>
              </a:rPr>
              <a:t>Keras: D</a:t>
            </a:r>
            <a:r>
              <a:rPr lang="en-IN" sz="2400" dirty="0" err="1">
                <a:latin typeface="Times New Roman" panose="02020603050405020304" pitchFamily="18" charset="0"/>
                <a:ea typeface="Cambria" panose="02040503050406030204" pitchFamily="18" charset="0"/>
                <a:cs typeface="Times New Roman" panose="02020603050405020304" pitchFamily="18" charset="0"/>
              </a:rPr>
              <a:t>eveloping</a:t>
            </a:r>
            <a:r>
              <a:rPr lang="en-IN" sz="2400" dirty="0">
                <a:latin typeface="Times New Roman" panose="02020603050405020304" pitchFamily="18" charset="0"/>
                <a:ea typeface="Cambria" panose="02040503050406030204" pitchFamily="18" charset="0"/>
                <a:cs typeface="Times New Roman" panose="02020603050405020304" pitchFamily="18" charset="0"/>
              </a:rPr>
              <a:t> the neural networks for ML models; </a:t>
            </a:r>
            <a:r>
              <a:rPr lang="en-IN" sz="2400" dirty="0" err="1">
                <a:latin typeface="Times New Roman" panose="02020603050405020304" pitchFamily="18" charset="0"/>
                <a:ea typeface="Cambria" panose="02040503050406030204" pitchFamily="18" charset="0"/>
                <a:cs typeface="Times New Roman" panose="02020603050405020304" pitchFamily="18" charset="0"/>
              </a:rPr>
              <a:t>Keras</a:t>
            </a:r>
            <a:r>
              <a:rPr lang="en-IN" sz="2400" dirty="0">
                <a:latin typeface="Times New Roman" panose="02020603050405020304" pitchFamily="18" charset="0"/>
                <a:ea typeface="Cambria" panose="02040503050406030204" pitchFamily="18" charset="0"/>
                <a:cs typeface="Times New Roman" panose="02020603050405020304" pitchFamily="18" charset="0"/>
              </a:rPr>
              <a:t> is flexible, portable, and user-friendly, and easily integrated with multiple functions. </a:t>
            </a:r>
          </a:p>
          <a:p>
            <a:pPr algn="just">
              <a:buFont typeface="Wingdings" panose="05000000000000000000" pitchFamily="2" charset="2"/>
              <a:buChar char="ü"/>
            </a:pPr>
            <a:endParaRPr lang="sv-SE"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sv-SE" sz="2400" dirty="0">
                <a:solidFill>
                  <a:srgbClr val="7030A0"/>
                </a:solidFill>
                <a:effectLst>
                  <a:outerShdw blurRad="38100" dist="38100" dir="2700000" algn="tl">
                    <a:srgbClr val="000000">
                      <a:alpha val="43137"/>
                    </a:srgbClr>
                  </a:outerShdw>
                </a:effectLst>
                <a:latin typeface="Times New Roman" panose="02020603050405020304" pitchFamily="18" charset="0"/>
                <a:ea typeface="Cambria" panose="02040503050406030204" pitchFamily="18" charset="0"/>
                <a:cs typeface="Times New Roman" panose="02020603050405020304" pitchFamily="18" charset="0"/>
              </a:rPr>
              <a:t>TensorFlow: </a:t>
            </a:r>
            <a:r>
              <a:rPr lang="en-IN" sz="2400" dirty="0">
                <a:latin typeface="Times New Roman" panose="02020603050405020304" pitchFamily="18" charset="0"/>
                <a:ea typeface="Cambria" panose="02040503050406030204" pitchFamily="18" charset="0"/>
                <a:cs typeface="Times New Roman" panose="02020603050405020304" pitchFamily="18" charset="0"/>
              </a:rPr>
              <a:t>for high performance numerical computation; It can train and run deep neural networks that can be used to develop several AI applications</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7" name="Content Placeholder 11">
            <a:extLst>
              <a:ext uri="{FF2B5EF4-FFF2-40B4-BE49-F238E27FC236}">
                <a16:creationId xmlns:a16="http://schemas.microsoft.com/office/drawing/2014/main" id="{0449517A-B602-29E1-33D2-DFB305E980C1}"/>
              </a:ext>
            </a:extLst>
          </p:cNvPr>
          <p:cNvSpPr txBox="1">
            <a:spLocks/>
          </p:cNvSpPr>
          <p:nvPr/>
        </p:nvSpPr>
        <p:spPr>
          <a:xfrm>
            <a:off x="114926" y="121920"/>
            <a:ext cx="7047874" cy="544870"/>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solidFill>
                  <a:srgbClr val="C00000"/>
                </a:solidFill>
                <a:latin typeface="Cambria" panose="02040503050406030204" pitchFamily="18" charset="0"/>
                <a:ea typeface="Cambria" panose="02040503050406030204" pitchFamily="18" charset="0"/>
              </a:rPr>
              <a:t>ML Python Libraries - Uses</a:t>
            </a:r>
          </a:p>
        </p:txBody>
      </p:sp>
    </p:spTree>
    <p:extLst>
      <p:ext uri="{BB962C8B-B14F-4D97-AF65-F5344CB8AC3E}">
        <p14:creationId xmlns:p14="http://schemas.microsoft.com/office/powerpoint/2010/main" val="38384580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2103</TotalTime>
  <Words>3381</Words>
  <Application>Microsoft Office PowerPoint</Application>
  <PresentationFormat>On-screen Show (4:3)</PresentationFormat>
  <Paragraphs>411</Paragraphs>
  <Slides>53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Arial</vt:lpstr>
      <vt:lpstr>Calibri</vt:lpstr>
      <vt:lpstr>Cambria</vt:lpstr>
      <vt:lpstr>Lato</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CENR</dc:creator>
  <cp:lastModifiedBy>Gaurang Ashava</cp:lastModifiedBy>
  <cp:revision>194</cp:revision>
  <dcterms:created xsi:type="dcterms:W3CDTF">2019-09-14T05:22:07Z</dcterms:created>
  <dcterms:modified xsi:type="dcterms:W3CDTF">2023-10-06T16:32:13Z</dcterms:modified>
</cp:coreProperties>
</file>